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94" r:id="rId5"/>
    <p:sldId id="1210" r:id="rId6"/>
    <p:sldId id="314" r:id="rId7"/>
    <p:sldId id="1194" r:id="rId8"/>
    <p:sldId id="1214" r:id="rId9"/>
    <p:sldId id="1212" r:id="rId10"/>
    <p:sldId id="1215" r:id="rId11"/>
    <p:sldId id="1209" r:id="rId12"/>
    <p:sldId id="27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115F5-F397-A64C-885D-4BE2647D64FB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6EF9F-4995-A44A-9FD6-E66E4554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9E789-4BA6-445D-B812-15EA684521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CDEA-25FC-0D46-8D77-B00C7AE19E3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50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CDEA-25FC-0D46-8D77-B00C7AE19E3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39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CDEA-25FC-0D46-8D77-B00C7AE19E3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17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CDEA-25FC-0D46-8D77-B00C7AE19E3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89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CDEA-25FC-0D46-8D77-B00C7AE19E3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47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CDEA-25FC-0D46-8D77-B00C7AE19E3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71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CDEA-25FC-0D46-8D77-B00C7AE19E3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7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CDEA-25FC-0D46-8D77-B00C7AE19E3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11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072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4853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485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58634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9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43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87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87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8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8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16B50B-D046-654B-B393-CE823C9F5E3C}"/>
              </a:ext>
            </a:extLst>
          </p:cNvPr>
          <p:cNvSpPr/>
          <p:nvPr userDrawn="1"/>
        </p:nvSpPr>
        <p:spPr>
          <a:xfrm>
            <a:off x="-9625" y="6157984"/>
            <a:ext cx="12214800" cy="709643"/>
          </a:xfrm>
          <a:prstGeom prst="rect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F729F2-97E5-AA41-A22E-A85C0A06FD7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26" y="6227039"/>
            <a:ext cx="529505" cy="5715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524233-6A50-3A4B-A60C-8097F4B861D0}"/>
              </a:ext>
            </a:extLst>
          </p:cNvPr>
          <p:cNvSpPr txBox="1"/>
          <p:nvPr userDrawn="1"/>
        </p:nvSpPr>
        <p:spPr>
          <a:xfrm>
            <a:off x="433069" y="6328139"/>
            <a:ext cx="228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Inter SDO 2021-10-13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DEC3C-4C2A-B94D-90DE-310CBC60F870}"/>
              </a:ext>
            </a:extLst>
          </p:cNvPr>
          <p:cNvSpPr txBox="1"/>
          <p:nvPr userDrawn="1"/>
        </p:nvSpPr>
        <p:spPr>
          <a:xfrm>
            <a:off x="8996082" y="6328139"/>
            <a:ext cx="212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bg1"/>
                </a:solidFill>
              </a:rPr>
              <a:t>ITU-R Study Group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4219A9C-CD38-F54F-9AC2-9F1EABE891D6}"/>
              </a:ext>
            </a:extLst>
          </p:cNvPr>
          <p:cNvSpPr txBox="1">
            <a:spLocks/>
          </p:cNvSpPr>
          <p:nvPr/>
        </p:nvSpPr>
        <p:spPr bwMode="auto">
          <a:xfrm>
            <a:off x="436563" y="1019912"/>
            <a:ext cx="11318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/>
            <a:r>
              <a:rPr kumimoji="1" lang="en-GB" altLang="ja-JP" sz="6000" cap="all" dirty="0">
                <a:solidFill>
                  <a:srgbClr val="00A3E0"/>
                </a:solidFill>
                <a:effectLst>
                  <a:outerShdw blurRad="34019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ITU-R Study Group 6</a:t>
            </a:r>
            <a:endParaRPr kumimoji="1" lang="en-GB" altLang="ja-JP" sz="4000" b="0" dirty="0">
              <a:solidFill>
                <a:srgbClr val="00A3E0"/>
              </a:solidFill>
              <a:effectLst>
                <a:outerShdw blurRad="34019" dist="38100" dir="5400000" algn="ctr" rotWithShape="0">
                  <a:schemeClr val="tx1">
                    <a:alpha val="38000"/>
                  </a:scheme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5A6E8-BDE3-D541-989E-54B1141A6183}"/>
              </a:ext>
            </a:extLst>
          </p:cNvPr>
          <p:cNvSpPr txBox="1"/>
          <p:nvPr/>
        </p:nvSpPr>
        <p:spPr>
          <a:xfrm>
            <a:off x="3036651" y="2105414"/>
            <a:ext cx="611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GB" altLang="ja-JP" sz="3600" dirty="0">
                <a:solidFill>
                  <a:srgbClr val="00A3E0"/>
                </a:solidFill>
                <a:effectLst>
                  <a:outerShdw blurRad="34019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Broadcasting Service</a:t>
            </a:r>
            <a:endParaRPr lang="en-GB" sz="3600" dirty="0">
              <a:effectLst>
                <a:outerShdw blurRad="34019" dist="38100" dir="5400000" algn="ctr" rotWithShape="0">
                  <a:schemeClr val="tx1">
                    <a:alpha val="38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18734-EA1F-934A-936C-0E0B5DF0A2B5}"/>
              </a:ext>
            </a:extLst>
          </p:cNvPr>
          <p:cNvSpPr txBox="1"/>
          <p:nvPr/>
        </p:nvSpPr>
        <p:spPr>
          <a:xfrm>
            <a:off x="8213794" y="4615549"/>
            <a:ext cx="28937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GB" altLang="ja-JP" sz="2600" b="1" dirty="0">
                <a:solidFill>
                  <a:srgbClr val="00A3E0"/>
                </a:solidFill>
                <a:effectLst>
                  <a:outerShdw blurRad="34019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Andy Quested</a:t>
            </a:r>
          </a:p>
          <a:p>
            <a:pPr algn="ctr"/>
            <a:r>
              <a:rPr kumimoji="1" lang="en-GB" b="1" dirty="0">
                <a:solidFill>
                  <a:srgbClr val="00A3E0"/>
                </a:solidFill>
                <a:effectLst>
                  <a:outerShdw blurRad="34019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Chair Working Party 6C</a:t>
            </a:r>
            <a:endParaRPr lang="en-GB" b="1" dirty="0">
              <a:effectLst>
                <a:outerShdw blurRad="34019" dist="38100" dir="5400000" algn="ctr" rotWithShape="0">
                  <a:schemeClr val="tx1">
                    <a:alpha val="38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497B8-E7FD-6343-8D1F-FAD0BDAC5948}"/>
              </a:ext>
            </a:extLst>
          </p:cNvPr>
          <p:cNvSpPr txBox="1"/>
          <p:nvPr/>
        </p:nvSpPr>
        <p:spPr>
          <a:xfrm>
            <a:off x="4267948" y="3613257"/>
            <a:ext cx="3656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GB" altLang="ja-JP" sz="2600" b="1" dirty="0">
                <a:solidFill>
                  <a:srgbClr val="00A3E0"/>
                </a:solidFill>
                <a:effectLst>
                  <a:outerShdw blurRad="34019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Yukihiro Nishida</a:t>
            </a:r>
          </a:p>
          <a:p>
            <a:pPr algn="ctr"/>
            <a:r>
              <a:rPr kumimoji="1" lang="en-GB" b="1" dirty="0">
                <a:solidFill>
                  <a:srgbClr val="00A3E0"/>
                </a:solidFill>
                <a:effectLst>
                  <a:outerShdw blurRad="34019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Chair Study Group 6</a:t>
            </a:r>
            <a:endParaRPr lang="en-GB" b="1" dirty="0">
              <a:effectLst>
                <a:outerShdw blurRad="34019" dist="38100" dir="5400000" algn="ctr" rotWithShape="0">
                  <a:schemeClr val="tx1">
                    <a:alpha val="38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EFACC-E3B5-C14F-B83F-78D6C15598C4}"/>
              </a:ext>
            </a:extLst>
          </p:cNvPr>
          <p:cNvSpPr txBox="1"/>
          <p:nvPr/>
        </p:nvSpPr>
        <p:spPr>
          <a:xfrm>
            <a:off x="841754" y="4615549"/>
            <a:ext cx="30100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GB" altLang="ja-JP" sz="2600" b="1" dirty="0">
                <a:solidFill>
                  <a:srgbClr val="00A3E0"/>
                </a:solidFill>
                <a:effectLst>
                  <a:outerShdw blurRad="34019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Amir Nafez</a:t>
            </a:r>
          </a:p>
          <a:p>
            <a:pPr algn="ctr"/>
            <a:r>
              <a:rPr kumimoji="1" lang="en-GB" b="1" dirty="0">
                <a:solidFill>
                  <a:srgbClr val="00A3E0"/>
                </a:solidFill>
                <a:effectLst>
                  <a:outerShdw blurRad="34019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Chair Working Party 6A</a:t>
            </a:r>
            <a:endParaRPr lang="en-GB" b="1" dirty="0">
              <a:effectLst>
                <a:outerShdw blurRad="34019" dist="38100" dir="5400000" algn="ctr" rotWithShape="0">
                  <a:schemeClr val="tx1">
                    <a:alpha val="38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3338C-DE28-3744-9433-2F9DC1669A40}"/>
              </a:ext>
            </a:extLst>
          </p:cNvPr>
          <p:cNvSpPr txBox="1"/>
          <p:nvPr/>
        </p:nvSpPr>
        <p:spPr>
          <a:xfrm>
            <a:off x="4703491" y="4615549"/>
            <a:ext cx="27850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GB" altLang="ja-JP" sz="2600" b="1" dirty="0">
                <a:solidFill>
                  <a:srgbClr val="00A3E0"/>
                </a:solidFill>
                <a:effectLst>
                  <a:outerShdw blurRad="34019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Paul Gardiner</a:t>
            </a:r>
          </a:p>
          <a:p>
            <a:pPr algn="ctr"/>
            <a:r>
              <a:rPr kumimoji="1" lang="en-GB" b="1" dirty="0">
                <a:solidFill>
                  <a:srgbClr val="00A3E0"/>
                </a:solidFill>
                <a:effectLst>
                  <a:outerShdw blurRad="34019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Chair Working Party 6B</a:t>
            </a:r>
            <a:endParaRPr lang="en-GB" b="1" dirty="0">
              <a:effectLst>
                <a:outerShdw blurRad="34019" dist="38100" dir="5400000" algn="ctr" rotWithShape="0">
                  <a:schemeClr val="tx1">
                    <a:alpha val="38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8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4294967295"/>
          </p:nvPr>
        </p:nvSpPr>
        <p:spPr>
          <a:xfrm>
            <a:off x="720000" y="1440000"/>
            <a:ext cx="11099106" cy="4351338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714375" indent="-704850" algn="l"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GB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ICT environment</a:t>
            </a:r>
          </a:p>
          <a:p>
            <a:pPr marL="1117600" lvl="1" indent="-4032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Viewers &amp; listeners enjoy audiovisual content delivered through growing number of platforms and reproduced on wide variety of user terminals.</a:t>
            </a:r>
          </a:p>
          <a:p>
            <a:pPr marL="714375" indent="-704850" algn="l">
              <a:spcBef>
                <a:spcPts val="2000"/>
              </a:spcBef>
              <a:buFont typeface="Wingdings" panose="05000000000000000000" pitchFamily="2" charset="2"/>
              <a:buChar char="n"/>
            </a:pPr>
            <a:r>
              <a:rPr lang="en-GB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spectrum needs</a:t>
            </a:r>
          </a:p>
          <a:p>
            <a:pPr marL="1117600" lvl="1" indent="-4032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deployment of IMT and IMT-2020 or ‘5G’</a:t>
            </a:r>
          </a:p>
          <a:p>
            <a:pPr marL="755650" indent="-746125" algn="l">
              <a:spcBef>
                <a:spcPts val="2000"/>
              </a:spcBef>
              <a:buFont typeface="Wingdings" panose="05000000000000000000" pitchFamily="2" charset="2"/>
              <a:buChar char="n"/>
            </a:pPr>
            <a:r>
              <a:rPr lang="en-GB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Unchanging role of broadcasting</a:t>
            </a:r>
          </a:p>
          <a:p>
            <a:pPr marL="1117600" lvl="1" indent="-40322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effective and trusted way to deliver information, education, culture, and entertainment to large audiences.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6A813E7B-F9E1-D64B-AF4F-E295AE045F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252000"/>
            <a:ext cx="11309440" cy="7017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GB" b="1" cap="all">
                <a:solidFill>
                  <a:srgbClr val="00A3E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Future of Broadcasting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1F823-097D-3F4D-945C-2D46DF519D31}"/>
              </a:ext>
            </a:extLst>
          </p:cNvPr>
          <p:cNvSpPr txBox="1"/>
          <p:nvPr/>
        </p:nvSpPr>
        <p:spPr>
          <a:xfrm>
            <a:off x="719999" y="814129"/>
            <a:ext cx="50081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ITU-R Resolutions 70 and 71</a:t>
            </a:r>
          </a:p>
        </p:txBody>
      </p:sp>
    </p:spTree>
    <p:extLst>
      <p:ext uri="{BB962C8B-B14F-4D97-AF65-F5344CB8AC3E}">
        <p14:creationId xmlns:p14="http://schemas.microsoft.com/office/powerpoint/2010/main" val="17211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63874E5-A7A3-4E57-8976-793D797326B8}"/>
              </a:ext>
            </a:extLst>
          </p:cNvPr>
          <p:cNvSpPr txBox="1"/>
          <p:nvPr/>
        </p:nvSpPr>
        <p:spPr>
          <a:xfrm>
            <a:off x="1156642" y="4555275"/>
            <a:ext cx="3600000" cy="461665"/>
          </a:xfrm>
          <a:prstGeom prst="rect">
            <a:avLst/>
          </a:prstGeom>
          <a:solidFill>
            <a:srgbClr val="FFC000"/>
          </a:solidFill>
          <a:effectLst>
            <a:outerShdw blurRad="97219" dist="74879" dir="2700000" algn="tl" rotWithShape="0">
              <a:prstClr val="black">
                <a:alpha val="5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Group 6/1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6642" y="3878394"/>
            <a:ext cx="3600000" cy="461665"/>
          </a:xfrm>
          <a:prstGeom prst="rect">
            <a:avLst/>
          </a:prstGeom>
          <a:solidFill>
            <a:srgbClr val="33CC33"/>
          </a:solidFill>
          <a:effectLst>
            <a:outerShdw blurRad="97219" dist="74879" dir="2700000" algn="tl" rotWithShape="0">
              <a:prstClr val="black">
                <a:alpha val="5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Party 6C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6642" y="3201512"/>
            <a:ext cx="3600000" cy="461665"/>
          </a:xfrm>
          <a:prstGeom prst="rect">
            <a:avLst/>
          </a:prstGeom>
          <a:solidFill>
            <a:srgbClr val="FF0000"/>
          </a:solidFill>
          <a:effectLst>
            <a:outerShdw blurRad="97219" dist="74879" dir="2700000" algn="tl" rotWithShape="0">
              <a:prstClr val="black">
                <a:alpha val="5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Party 6B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52536" y="2519786"/>
            <a:ext cx="453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Terrestrial broadcasting delivery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64149" y="3188452"/>
            <a:ext cx="566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 service assembly and access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58060" y="3857118"/>
            <a:ext cx="662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production and quality assessment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C2DDDF-4CA8-4D24-A098-9B6457CA03EC}"/>
              </a:ext>
            </a:extLst>
          </p:cNvPr>
          <p:cNvSpPr txBox="1"/>
          <p:nvPr/>
        </p:nvSpPr>
        <p:spPr>
          <a:xfrm>
            <a:off x="5060784" y="4525784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WRC-23 agenda item 1.5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6C5FDF4-1062-314A-9501-9136EF99A124}"/>
              </a:ext>
            </a:extLst>
          </p:cNvPr>
          <p:cNvSpPr/>
          <p:nvPr/>
        </p:nvSpPr>
        <p:spPr>
          <a:xfrm>
            <a:off x="924699" y="1613934"/>
            <a:ext cx="4031381" cy="3734604"/>
          </a:xfrm>
          <a:prstGeom prst="roundRect">
            <a:avLst>
              <a:gd name="adj" fmla="val 13189"/>
            </a:avLst>
          </a:prstGeom>
          <a:noFill/>
          <a:ln w="2222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6642" y="2524630"/>
            <a:ext cx="3600000" cy="461665"/>
          </a:xfrm>
          <a:prstGeom prst="rect">
            <a:avLst/>
          </a:prstGeom>
          <a:solidFill>
            <a:srgbClr val="0099FF"/>
          </a:solidFill>
          <a:effectLst>
            <a:outerShdw blurRad="97219" dist="74879" dir="2700000" algn="tl" rotWithShape="0">
              <a:prstClr val="black">
                <a:alpha val="5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Party 6A</a:t>
            </a:r>
          </a:p>
        </p:txBody>
      </p:sp>
      <p:sp>
        <p:nvSpPr>
          <p:cNvPr id="16" name="テキスト ボックス 5">
            <a:extLst>
              <a:ext uri="{FF2B5EF4-FFF2-40B4-BE49-F238E27FC236}">
                <a16:creationId xmlns:a16="http://schemas.microsoft.com/office/drawing/2014/main" id="{2CCA2D27-709B-2944-9034-068B128976D2}"/>
              </a:ext>
            </a:extLst>
          </p:cNvPr>
          <p:cNvSpPr txBox="1"/>
          <p:nvPr/>
        </p:nvSpPr>
        <p:spPr>
          <a:xfrm>
            <a:off x="1156642" y="1847748"/>
            <a:ext cx="3600000" cy="461665"/>
          </a:xfrm>
          <a:prstGeom prst="rect">
            <a:avLst/>
          </a:prstGeom>
          <a:solidFill>
            <a:schemeClr val="bg1"/>
          </a:solidFill>
          <a:effectLst>
            <a:outerShdw blurRad="97219" dist="74879" dir="2700000" algn="tl" rotWithShape="0">
              <a:prstClr val="black">
                <a:alpha val="5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Study Group 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E08CE399-C9C2-5741-9A50-BFAA9A83FA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252000"/>
            <a:ext cx="10515600" cy="701731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r>
              <a:rPr lang="en-GB" b="1" cap="all">
                <a:solidFill>
                  <a:srgbClr val="00A3E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ITU-R Study Group 6</a:t>
            </a: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DBC2D4DF-777B-4142-8919-7A4DE62D29A0}"/>
              </a:ext>
            </a:extLst>
          </p:cNvPr>
          <p:cNvSpPr txBox="1">
            <a:spLocks/>
          </p:cNvSpPr>
          <p:nvPr/>
        </p:nvSpPr>
        <p:spPr>
          <a:xfrm>
            <a:off x="719999" y="920276"/>
            <a:ext cx="10933737" cy="563231"/>
          </a:xfrm>
          <a:prstGeom prst="rect">
            <a:avLst/>
          </a:prstGeom>
        </p:spPr>
        <p:txBody>
          <a:bodyPr wrap="square" r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 sz="3400" b="1" dirty="0">
                <a:solidFill>
                  <a:schemeClr val="bg1"/>
                </a:solidFill>
                <a:latin typeface="Arial Narrow" panose="020B0604020202020204" pitchFamily="34" charset="0"/>
                <a:ea typeface="游ゴシック"/>
                <a:cs typeface="Arial Narrow" panose="020B0604020202020204" pitchFamily="34" charset="0"/>
              </a:rPr>
              <a:t>Broadcasting Service</a:t>
            </a:r>
            <a:endParaRPr kumimoji="1" lang="en-GB" altLang="ja-JP" sz="3400" b="1" spc="-6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52045DD1-2BD9-604C-A8BB-74D0876E68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0000" y="1440000"/>
            <a:ext cx="11329760" cy="4351338"/>
          </a:xfrm>
          <a:prstGeom prst="rect">
            <a:avLst/>
          </a:prstGeom>
        </p:spPr>
        <p:txBody>
          <a:bodyPr rIns="0" anchor="t" anchorCtr="0">
            <a:normAutofit/>
          </a:bodyPr>
          <a:lstStyle/>
          <a:p>
            <a:pPr marL="714375" indent="-706438" algn="l"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GB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1065213" lvl="1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generation DTTB systems - Rec. BT.1877</a:t>
            </a:r>
          </a:p>
          <a:p>
            <a:pPr marL="1065213" lvl="1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ja-JP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transmission technologies - New Report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5213" lvl="1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broadcast system</a:t>
            </a:r>
          </a:p>
          <a:p>
            <a:pPr marL="1065213" lvl="1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ja-JP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for introduction of new services</a:t>
            </a:r>
          </a:p>
          <a:p>
            <a:pPr marL="714375" indent="-706438"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GB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of broadcasting</a:t>
            </a:r>
          </a:p>
          <a:p>
            <a:pPr marL="1065213" lvl="1" indent="-390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pc="-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simulation for assessing interference - Rec BT.2136</a:t>
            </a:r>
          </a:p>
          <a:p>
            <a:pPr marL="1065213" lvl="1" indent="-390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requirements for DTTB in UHF band - Rep BT.2302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157A237-337D-C442-B927-2C3640D1B2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252000"/>
            <a:ext cx="10515600" cy="701731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r>
              <a:rPr lang="en-GB" b="1" cap="all">
                <a:solidFill>
                  <a:srgbClr val="00A3E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Working Party 6A Activities</a:t>
            </a:r>
          </a:p>
        </p:txBody>
      </p:sp>
    </p:spTree>
    <p:extLst>
      <p:ext uri="{BB962C8B-B14F-4D97-AF65-F5344CB8AC3E}">
        <p14:creationId xmlns:p14="http://schemas.microsoft.com/office/powerpoint/2010/main" val="2701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4294967295"/>
          </p:nvPr>
        </p:nvSpPr>
        <p:spPr>
          <a:xfrm>
            <a:off x="719999" y="3581592"/>
            <a:ext cx="11361753" cy="2323713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714375" indent="-704850">
              <a:buFont typeface="Wingdings" panose="05000000000000000000" pitchFamily="2" charset="2"/>
              <a:buChar char="n"/>
            </a:pPr>
            <a:r>
              <a:rPr lang="en-GB" sz="3000" b="1" spc="-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draft CPM text under WRC-23 Agenda Item1.5</a:t>
            </a:r>
          </a:p>
          <a:p>
            <a:pPr marL="1117600" lvl="1" indent="-403225">
              <a:spcBef>
                <a:spcPts val="600"/>
              </a:spcBef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spectrum use and spectrum needs of existing services in the frequency band 470-960 MHz in Region 1</a:t>
            </a:r>
          </a:p>
          <a:p>
            <a:pPr marL="1117600" lvl="1" indent="-403225">
              <a:spcBef>
                <a:spcPts val="600"/>
              </a:spcBef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possible regulatory actions in the frequency band 470-694 MHz in Region 1 on the basis of the review in accordance with Resolution 235 (WRC-15)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BB8E8B1-DEEA-8548-B612-87E925E8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86" y="83565"/>
            <a:ext cx="6545798" cy="3269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720000" y="252000"/>
            <a:ext cx="10515600" cy="701731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r>
              <a:rPr lang="en-GB" b="1" cap="all">
                <a:solidFill>
                  <a:srgbClr val="00A3E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Task group 6/1</a:t>
            </a:r>
          </a:p>
        </p:txBody>
      </p:sp>
    </p:spTree>
    <p:extLst>
      <p:ext uri="{BB962C8B-B14F-4D97-AF65-F5344CB8AC3E}">
        <p14:creationId xmlns:p14="http://schemas.microsoft.com/office/powerpoint/2010/main" val="1070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15CCD0C-18E5-40A2-9C8F-FC0C2EA27E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999" y="893382"/>
            <a:ext cx="10933737" cy="563231"/>
          </a:xfrm>
          <a:prstGeom prst="rect">
            <a:avLst/>
          </a:prstGeom>
        </p:spPr>
        <p:txBody>
          <a:bodyPr wrap="square" rIns="0" anchor="t" anchorCtr="0">
            <a:spAutoFit/>
          </a:bodyPr>
          <a:lstStyle/>
          <a:p>
            <a:r>
              <a:rPr lang="en-GB" altLang="ja-JP" sz="3400" b="1" dirty="0">
                <a:solidFill>
                  <a:schemeClr val="bg1"/>
                </a:solidFill>
                <a:latin typeface="Arial Narrow" panose="020B0604020202020204" pitchFamily="34" charset="0"/>
                <a:ea typeface="游ゴシック"/>
                <a:cs typeface="Arial Narrow" panose="020B0604020202020204" pitchFamily="34" charset="0"/>
              </a:rPr>
              <a:t>Report ITU-R BT.2302 - </a:t>
            </a:r>
            <a:r>
              <a:rPr lang="en-GB" altLang="ja-JP" sz="3400" b="1" spc="-5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Intention f</a:t>
            </a:r>
            <a:r>
              <a:rPr lang="en-GB" altLang="ja-JP" sz="3400" b="1" spc="-12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or More Services </a:t>
            </a:r>
            <a:endParaRPr kumimoji="1" lang="en-GB" altLang="ja-JP" sz="3400" b="1" spc="-6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53547373-EEA4-7943-9AA0-E4C8D53EE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43" y="2298708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Chart, pie chart&#10;&#10;Description automatically generated">
            <a:extLst>
              <a:ext uri="{FF2B5EF4-FFF2-40B4-BE49-F238E27FC236}">
                <a16:creationId xmlns:a16="http://schemas.microsoft.com/office/drawing/2014/main" id="{39341D00-89C1-3C4C-B4A3-27384A86E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09" y="2298708"/>
            <a:ext cx="1438403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Chart, pie chart&#10;&#10;Description automatically generated">
            <a:extLst>
              <a:ext uri="{FF2B5EF4-FFF2-40B4-BE49-F238E27FC236}">
                <a16:creationId xmlns:a16="http://schemas.microsoft.com/office/drawing/2014/main" id="{88DDA522-2C34-E94C-8C53-44311A01E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13" y="4308717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Chart, pie chart&#10;&#10;Description automatically generated">
            <a:extLst>
              <a:ext uri="{FF2B5EF4-FFF2-40B4-BE49-F238E27FC236}">
                <a16:creationId xmlns:a16="http://schemas.microsoft.com/office/drawing/2014/main" id="{B3881298-830F-6D4C-8378-AA9D627437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78" y="4308717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5AD94A-E53A-AB4B-AFE7-7AC8632F66E8}"/>
              </a:ext>
            </a:extLst>
          </p:cNvPr>
          <p:cNvSpPr txBox="1"/>
          <p:nvPr/>
        </p:nvSpPr>
        <p:spPr>
          <a:xfrm>
            <a:off x="74029" y="1560906"/>
            <a:ext cx="483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0" indent="-701675"/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Q16.	</a:t>
            </a:r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anticipate the introduction of more programme on DTTB in your country in the future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10EF62-BF43-364E-A004-CDCE8BFFEB0B}"/>
              </a:ext>
            </a:extLst>
          </p:cNvPr>
          <p:cNvSpPr txBox="1"/>
          <p:nvPr/>
        </p:nvSpPr>
        <p:spPr>
          <a:xfrm>
            <a:off x="1292489" y="2377468"/>
            <a:ext cx="91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2785F1-087E-4E49-B3D2-34C886DF70EF}"/>
              </a:ext>
            </a:extLst>
          </p:cNvPr>
          <p:cNvSpPr txBox="1"/>
          <p:nvPr/>
        </p:nvSpPr>
        <p:spPr>
          <a:xfrm>
            <a:off x="1407238" y="3130220"/>
            <a:ext cx="81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(10%)</a:t>
            </a:r>
            <a:endParaRPr lang="en-GB" sz="14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433DBB-3F12-D849-9F9F-76B710A7CAFA}"/>
              </a:ext>
            </a:extLst>
          </p:cNvPr>
          <p:cNvSpPr txBox="1"/>
          <p:nvPr/>
        </p:nvSpPr>
        <p:spPr>
          <a:xfrm>
            <a:off x="3575692" y="2849431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(69%)</a:t>
            </a:r>
            <a:endParaRPr lang="en-GB" sz="14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80DCF-A2F6-3D4A-B055-01F7D858825C}"/>
              </a:ext>
            </a:extLst>
          </p:cNvPr>
          <p:cNvSpPr txBox="1"/>
          <p:nvPr/>
        </p:nvSpPr>
        <p:spPr>
          <a:xfrm>
            <a:off x="6119955" y="1560906"/>
            <a:ext cx="599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0" indent="-663575"/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Q17.	</a:t>
            </a:r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anticipate the introduction of enhanced services (e.g. HDTV, UHDTV HDR, other) on DTTB in your country in the future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DC61D6-C61C-4748-9B8D-72F4DDDBD415}"/>
              </a:ext>
            </a:extLst>
          </p:cNvPr>
          <p:cNvSpPr txBox="1"/>
          <p:nvPr/>
        </p:nvSpPr>
        <p:spPr>
          <a:xfrm>
            <a:off x="7923004" y="2289916"/>
            <a:ext cx="91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(15%)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C6980B-1F98-CE4A-81B5-57F5F4A06BC4}"/>
              </a:ext>
            </a:extLst>
          </p:cNvPr>
          <p:cNvSpPr txBox="1"/>
          <p:nvPr/>
        </p:nvSpPr>
        <p:spPr>
          <a:xfrm>
            <a:off x="7929417" y="270119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(5%)</a:t>
            </a:r>
            <a:endParaRPr lang="en-GB" sz="14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CC4EB0-7730-AC44-B1FC-F60014F35600}"/>
              </a:ext>
            </a:extLst>
          </p:cNvPr>
          <p:cNvSpPr txBox="1"/>
          <p:nvPr/>
        </p:nvSpPr>
        <p:spPr>
          <a:xfrm>
            <a:off x="10054469" y="2849431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(80%)</a:t>
            </a:r>
            <a:endParaRPr lang="en-GB" sz="14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F49F5B-120B-3044-812A-BEF7D08CF95D}"/>
              </a:ext>
            </a:extLst>
          </p:cNvPr>
          <p:cNvSpPr txBox="1"/>
          <p:nvPr/>
        </p:nvSpPr>
        <p:spPr>
          <a:xfrm>
            <a:off x="74029" y="3719509"/>
            <a:ext cx="6132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8825" indent="-749300"/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Q18.	</a:t>
            </a:r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foresee the need to allow for additional reception modes (e.g. portable, mobile) on DTTB in your country in the future?</a:t>
            </a:r>
          </a:p>
          <a:p>
            <a:endPara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4E9F0A-403C-4445-9064-039F0AF4B7C8}"/>
              </a:ext>
            </a:extLst>
          </p:cNvPr>
          <p:cNvSpPr txBox="1"/>
          <p:nvPr/>
        </p:nvSpPr>
        <p:spPr>
          <a:xfrm>
            <a:off x="1292489" y="4685083"/>
            <a:ext cx="91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(29%)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B0FE1B-6FC5-EC4C-940E-83E30B1578B0}"/>
              </a:ext>
            </a:extLst>
          </p:cNvPr>
          <p:cNvSpPr txBox="1"/>
          <p:nvPr/>
        </p:nvSpPr>
        <p:spPr>
          <a:xfrm>
            <a:off x="1356492" y="5461660"/>
            <a:ext cx="91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(26%)</a:t>
            </a:r>
            <a:endParaRPr lang="en-GB" sz="14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7ADFF5-57DF-0346-BA36-792244ACEADA}"/>
              </a:ext>
            </a:extLst>
          </p:cNvPr>
          <p:cNvSpPr txBox="1"/>
          <p:nvPr/>
        </p:nvSpPr>
        <p:spPr>
          <a:xfrm>
            <a:off x="3575692" y="485944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(45%)</a:t>
            </a:r>
            <a:endParaRPr lang="en-GB" sz="14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5CC6F7-F3D1-D34E-9E68-DF9C9B31AFA6}"/>
              </a:ext>
            </a:extLst>
          </p:cNvPr>
          <p:cNvSpPr txBox="1"/>
          <p:nvPr/>
        </p:nvSpPr>
        <p:spPr>
          <a:xfrm>
            <a:off x="6119955" y="3719509"/>
            <a:ext cx="613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8825" indent="-749300"/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Q19.	</a:t>
            </a:r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use or plan to use interactive broadcast broadband (IBB) on your DTTB platform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216128-E47A-C348-A099-7C7DD0B9DBF0}"/>
              </a:ext>
            </a:extLst>
          </p:cNvPr>
          <p:cNvSpPr txBox="1"/>
          <p:nvPr/>
        </p:nvSpPr>
        <p:spPr>
          <a:xfrm>
            <a:off x="7923004" y="4315434"/>
            <a:ext cx="91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(35%)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709DE6-EBAA-8848-9C83-B3F2EDC57113}"/>
              </a:ext>
            </a:extLst>
          </p:cNvPr>
          <p:cNvSpPr txBox="1"/>
          <p:nvPr/>
        </p:nvSpPr>
        <p:spPr>
          <a:xfrm>
            <a:off x="8091501" y="5528525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(10%)</a:t>
            </a:r>
            <a:endParaRPr lang="en-GB" sz="14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1775CC-48DE-2341-9D1B-C8EC271EBC54}"/>
              </a:ext>
            </a:extLst>
          </p:cNvPr>
          <p:cNvSpPr txBox="1"/>
          <p:nvPr/>
        </p:nvSpPr>
        <p:spPr>
          <a:xfrm>
            <a:off x="10054469" y="485944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en-GB" sz="1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(55%)</a:t>
            </a:r>
            <a:endParaRPr lang="en-GB" sz="14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F06D50-94F7-B449-84D8-4F16D7E7DF39}"/>
              </a:ext>
            </a:extLst>
          </p:cNvPr>
          <p:cNvGrpSpPr/>
          <p:nvPr/>
        </p:nvGrpSpPr>
        <p:grpSpPr>
          <a:xfrm>
            <a:off x="5195841" y="4344736"/>
            <a:ext cx="1600856" cy="1440000"/>
            <a:chOff x="4890274" y="5132438"/>
            <a:chExt cx="1673056" cy="1605805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53176E9-2D9B-E948-98EE-83FE668C6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852" y="6283988"/>
              <a:ext cx="360000" cy="360000"/>
            </a:xfrm>
            <a:prstGeom prst="rect">
              <a:avLst/>
            </a:prstGeom>
          </p:spPr>
        </p:pic>
        <p:pic>
          <p:nvPicPr>
            <p:cNvPr id="7" name="Picture 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34F77A9-48B2-A84E-89F8-3222EBDCD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852" y="5769437"/>
              <a:ext cx="360000" cy="360000"/>
            </a:xfrm>
            <a:prstGeom prst="rect">
              <a:avLst/>
            </a:prstGeom>
          </p:spPr>
        </p:pic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A0AA300-E28D-1D4E-A151-82CAEE3B5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852" y="5254886"/>
              <a:ext cx="360000" cy="36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D0A679-3C6B-E640-A6BA-0B95225596DD}"/>
                </a:ext>
              </a:extLst>
            </p:cNvPr>
            <p:cNvSpPr txBox="1"/>
            <p:nvPr/>
          </p:nvSpPr>
          <p:spPr>
            <a:xfrm>
              <a:off x="5691483" y="5240711"/>
              <a:ext cx="516060" cy="343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B71744-68E6-6447-9ABE-0DFE30984F44}"/>
                </a:ext>
              </a:extLst>
            </p:cNvPr>
            <p:cNvSpPr txBox="1"/>
            <p:nvPr/>
          </p:nvSpPr>
          <p:spPr>
            <a:xfrm>
              <a:off x="5772845" y="5753795"/>
              <a:ext cx="442615" cy="343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9F2FDDE-28A8-3241-B85C-B6B6311080BA}"/>
                </a:ext>
              </a:extLst>
            </p:cNvPr>
            <p:cNvSpPr txBox="1"/>
            <p:nvPr/>
          </p:nvSpPr>
          <p:spPr>
            <a:xfrm>
              <a:off x="4970698" y="6263895"/>
              <a:ext cx="1231682" cy="343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Don’t Know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D443A9F-8141-CF41-AF61-0FEFFAEB45E5}"/>
                </a:ext>
              </a:extLst>
            </p:cNvPr>
            <p:cNvSpPr/>
            <p:nvPr/>
          </p:nvSpPr>
          <p:spPr>
            <a:xfrm>
              <a:off x="4890274" y="5132438"/>
              <a:ext cx="1673056" cy="1605805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42" name="タイトル 1">
            <a:extLst>
              <a:ext uri="{FF2B5EF4-FFF2-40B4-BE49-F238E27FC236}">
                <a16:creationId xmlns:a16="http://schemas.microsoft.com/office/drawing/2014/main" id="{30DFF991-A228-FD43-9AA1-40940FCADC0B}"/>
              </a:ext>
            </a:extLst>
          </p:cNvPr>
          <p:cNvSpPr txBox="1">
            <a:spLocks/>
          </p:cNvSpPr>
          <p:nvPr/>
        </p:nvSpPr>
        <p:spPr>
          <a:xfrm>
            <a:off x="720000" y="252000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>
                <a:solidFill>
                  <a:srgbClr val="00A3E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Protection of Spectrum</a:t>
            </a:r>
          </a:p>
        </p:txBody>
      </p:sp>
    </p:spTree>
    <p:extLst>
      <p:ext uri="{BB962C8B-B14F-4D97-AF65-F5344CB8AC3E}">
        <p14:creationId xmlns:p14="http://schemas.microsoft.com/office/powerpoint/2010/main" val="23448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8" grpId="0"/>
      <p:bldP spid="29" grpId="0"/>
      <p:bldP spid="30" grpId="0"/>
      <p:bldP spid="33" grpId="0"/>
      <p:bldP spid="34" grpId="0"/>
      <p:bldP spid="35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E0A54305-7030-AC40-A802-85D85DDBD2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0000" y="1440000"/>
            <a:ext cx="11472000" cy="4409412"/>
          </a:xfrm>
          <a:prstGeom prst="rect">
            <a:avLst/>
          </a:prstGeom>
        </p:spPr>
        <p:txBody>
          <a:bodyPr wrap="square" lIns="91440" tIns="45720" rIns="91440" bIns="45720" anchor="t" anchorCtr="0">
            <a:spAutoFit/>
          </a:bodyPr>
          <a:lstStyle/>
          <a:p>
            <a:pPr marL="714375" indent="-706120"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GB" sz="30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Audio metadata for broadcasting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1064895" lvl="1" indent="-350520"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Interactive and object-based sound broadcasting</a:t>
            </a:r>
          </a:p>
          <a:p>
            <a:pPr marL="1064895" lvl="1" indent="-350520"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Audio definition model (ADM) - Rec. BS.2076</a:t>
            </a:r>
          </a:p>
          <a:p>
            <a:pPr marL="1064895" lvl="1" indent="-350520">
              <a:spcBef>
                <a:spcPts val="600"/>
              </a:spcBef>
            </a:pPr>
            <a:r>
              <a:rPr lang="en-GB" altLang="ja-JP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Transport of non-PCM audio and data including Rec. BS.2125 Serial ADM</a:t>
            </a:r>
          </a:p>
          <a:p>
            <a:pPr marL="714375" indent="-706120"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GB" altLang="ja-JP" sz="30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Broadband </a:t>
            </a:r>
            <a:endParaRPr lang="en-GB" dirty="0">
              <a:solidFill>
                <a:schemeClr val="bg1"/>
              </a:solidFill>
            </a:endParaRPr>
          </a:p>
          <a:p>
            <a:pPr marL="1064895" lvl="1" indent="-350520">
              <a:spcBef>
                <a:spcPts val="600"/>
              </a:spcBef>
            </a:pPr>
            <a:r>
              <a:rPr lang="en-GB" altLang="ja-JP" spc="-2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Integrated Broadcast (IBB) systems - Rec. BT.2075 and Rep. BT.2267</a:t>
            </a:r>
          </a:p>
          <a:p>
            <a:pPr marL="607695" indent="-600075"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GB" sz="30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 Interfaces and Delivery</a:t>
            </a:r>
            <a:endParaRPr lang="en-GB" dirty="0">
              <a:solidFill>
                <a:schemeClr val="bg1"/>
              </a:solidFill>
            </a:endParaRPr>
          </a:p>
          <a:p>
            <a:pPr marL="1068070" lvl="1" indent="-353695"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IP-based interfaces - Rec. BS.2137</a:t>
            </a:r>
            <a:endParaRPr lang="en-GB" dirty="0">
              <a:solidFill>
                <a:schemeClr val="bg1"/>
              </a:solidFill>
            </a:endParaRPr>
          </a:p>
          <a:p>
            <a:pPr marL="1068070" lvl="1" indent="-353695"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Serial digital interfaces – Rec. BT.2077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68070" lvl="1" indent="-353695"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Global platform for broadcasting – Rep. BT.2400</a:t>
            </a:r>
            <a:endParaRPr lang="en-GB" altLang="ja-JP" dirty="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6CC01A6-9B9C-0A47-87F0-C3BF1A049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252000"/>
            <a:ext cx="10515600" cy="701731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r>
              <a:rPr lang="en-GB" b="1" cap="all">
                <a:solidFill>
                  <a:srgbClr val="00A3E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Working Party 6B Activities</a:t>
            </a:r>
          </a:p>
        </p:txBody>
      </p:sp>
    </p:spTree>
    <p:extLst>
      <p:ext uri="{BB962C8B-B14F-4D97-AF65-F5344CB8AC3E}">
        <p14:creationId xmlns:p14="http://schemas.microsoft.com/office/powerpoint/2010/main" val="15871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720000" y="252000"/>
            <a:ext cx="11177360" cy="7017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GB" b="1" cap="all">
                <a:solidFill>
                  <a:srgbClr val="00A3E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Working Party 6B Activities</a:t>
            </a: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EE9D329F-59FB-5E4B-B720-574F1878F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33" y="2860399"/>
            <a:ext cx="1369802" cy="381000"/>
          </a:xfrm>
          <a:prstGeom prst="rect">
            <a:avLst/>
          </a:prstGeom>
          <a:effectLst>
            <a:outerShdw blurRad="50800" dist="77828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green rectangle with a white rectangle in the middle&#10;&#10;Description automatically generated with low confidence">
            <a:extLst>
              <a:ext uri="{FF2B5EF4-FFF2-40B4-BE49-F238E27FC236}">
                <a16:creationId xmlns:a16="http://schemas.microsoft.com/office/drawing/2014/main" id="{E28356DF-A68B-FF4B-B070-04E6963B0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72203" y="4396963"/>
            <a:ext cx="1369800" cy="4064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A green rectangle with a white rectangle in the middle&#10;&#10;Description automatically generated with low confidence">
            <a:extLst>
              <a:ext uri="{FF2B5EF4-FFF2-40B4-BE49-F238E27FC236}">
                <a16:creationId xmlns:a16="http://schemas.microsoft.com/office/drawing/2014/main" id="{FAC1A47E-AFD2-BA4D-B1E1-AA4C230FD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7608" y="4375192"/>
            <a:ext cx="1369800" cy="4064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4113FEDD-5C27-DE47-961E-031E4A8EF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01" y="2882170"/>
            <a:ext cx="1369802" cy="381000"/>
          </a:xfrm>
          <a:prstGeom prst="rect">
            <a:avLst/>
          </a:prstGeom>
          <a:effectLst>
            <a:outerShdw blurRad="50800" dist="77828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テキスト ボックス 5">
            <a:extLst>
              <a:ext uri="{FF2B5EF4-FFF2-40B4-BE49-F238E27FC236}">
                <a16:creationId xmlns:a16="http://schemas.microsoft.com/office/drawing/2014/main" id="{612BB477-263D-AE45-8F7A-7D629B038418}"/>
              </a:ext>
            </a:extLst>
          </p:cNvPr>
          <p:cNvSpPr txBox="1"/>
          <p:nvPr/>
        </p:nvSpPr>
        <p:spPr>
          <a:xfrm>
            <a:off x="189729" y="5502997"/>
            <a:ext cx="1426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Rep. ITU-R BT.2400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560D2-7692-1040-8ECA-8321E1BD368B}"/>
              </a:ext>
            </a:extLst>
          </p:cNvPr>
          <p:cNvSpPr txBox="1"/>
          <p:nvPr/>
        </p:nvSpPr>
        <p:spPr>
          <a:xfrm>
            <a:off x="719999" y="867917"/>
            <a:ext cx="61476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 Global Platform for Broadcasting</a:t>
            </a:r>
          </a:p>
        </p:txBody>
      </p:sp>
      <p:pic>
        <p:nvPicPr>
          <p:cNvPr id="4" name="Picture 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0AE1F203-4FD7-D143-91E8-6C09C714C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72" y="1531042"/>
            <a:ext cx="2400871" cy="432000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1861D1B-4831-6841-A2F2-B9C631F02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76" y="1531042"/>
            <a:ext cx="1797715" cy="4320000"/>
          </a:xfrm>
          <a:prstGeom prst="rect">
            <a:avLst/>
          </a:prstGeom>
        </p:spPr>
      </p:pic>
      <p:pic>
        <p:nvPicPr>
          <p:cNvPr id="8" name="Picture 7" descr="A picture containing text, different, set, several&#10;&#10;Description automatically generated">
            <a:extLst>
              <a:ext uri="{FF2B5EF4-FFF2-40B4-BE49-F238E27FC236}">
                <a16:creationId xmlns:a16="http://schemas.microsoft.com/office/drawing/2014/main" id="{CE1EF96D-898B-8B41-AA2C-BB60AB1A72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617" y="1544489"/>
            <a:ext cx="181338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4294967295"/>
          </p:nvPr>
        </p:nvSpPr>
        <p:spPr>
          <a:xfrm>
            <a:off x="720000" y="1440000"/>
            <a:ext cx="11472000" cy="4581254"/>
          </a:xfrm>
          <a:prstGeom prst="rect">
            <a:avLst/>
          </a:prstGeom>
        </p:spPr>
        <p:txBody>
          <a:bodyPr wrap="square" rIns="46800" anchor="t" anchorCtr="0">
            <a:spAutoFit/>
          </a:bodyPr>
          <a:lstStyle/>
          <a:p>
            <a:pPr marL="711200" indent="-703263"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GB" sz="3000" b="1">
                <a:solidFill>
                  <a:schemeClr val="bg1"/>
                </a:solidFill>
                <a:latin typeface="Arial"/>
                <a:cs typeface="Arial"/>
              </a:rPr>
              <a:t>High Dynamic Range (HDR) Television </a:t>
            </a:r>
            <a:r>
              <a:rPr lang="en-GB" sz="3000">
                <a:solidFill>
                  <a:schemeClr val="bg1"/>
                </a:solidFill>
                <a:latin typeface="Arial"/>
                <a:cs typeface="Arial"/>
              </a:rPr>
              <a:t>- Rec BT.2100</a:t>
            </a:r>
          </a:p>
          <a:p>
            <a:pPr marL="1160463" lvl="1" indent="-449263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pc="-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HDR operational practices - Rep. BT.2390 and Rep. BT.2408</a:t>
            </a:r>
          </a:p>
          <a:p>
            <a:pPr marL="1160463" lvl="1" indent="-449263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between HDR and SDR – Rep. BT.2446</a:t>
            </a:r>
          </a:p>
          <a:p>
            <a:pPr marL="711200" indent="-703263" algn="l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GB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</a:p>
          <a:p>
            <a:pPr marL="1116013" lvl="1" indent="-404813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Renderer for object-based sound - Rec. BS.2127</a:t>
            </a:r>
          </a:p>
          <a:p>
            <a:pPr marL="711200" indent="-703263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GB" altLang="ja-JP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evaluation</a:t>
            </a:r>
          </a:p>
          <a:p>
            <a:pPr marL="1116013" lvl="1" indent="-4048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ja-JP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of subjective video quality assessment in Rec. BT.500</a:t>
            </a:r>
            <a:endParaRPr lang="en-GB" spc="-3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703263" algn="l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GB" sz="3000" b="1" spc="-8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Immersive Sensory Media &amp; Artificial Intelligence</a:t>
            </a:r>
          </a:p>
          <a:p>
            <a:pPr marL="1116013" lvl="1" indent="-441325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360-deg video - Rec. BT.2123</a:t>
            </a:r>
          </a:p>
          <a:p>
            <a:pPr marL="1116013" lvl="1" indent="-441325">
              <a:spcBef>
                <a:spcPts val="300"/>
              </a:spcBef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 for programme production - Rep. BT.2447 &amp; BT.2420</a:t>
            </a:r>
          </a:p>
          <a:p>
            <a:pPr marL="1116013" lvl="1" indent="-441325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ja-JP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and personalization - Rep. BT.2207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C09FC3-14C1-7448-A0BB-47F9A9B061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252000"/>
            <a:ext cx="10515600" cy="701731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r>
              <a:rPr lang="en-GB" b="1" cap="all">
                <a:solidFill>
                  <a:srgbClr val="00A3E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Working Party 6C Activities</a:t>
            </a:r>
          </a:p>
        </p:txBody>
      </p:sp>
    </p:spTree>
    <p:extLst>
      <p:ext uri="{BB962C8B-B14F-4D97-AF65-F5344CB8AC3E}">
        <p14:creationId xmlns:p14="http://schemas.microsoft.com/office/powerpoint/2010/main" val="22022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4294967295"/>
          </p:nvPr>
        </p:nvSpPr>
        <p:spPr>
          <a:xfrm>
            <a:off x="720000" y="1440000"/>
            <a:ext cx="10515600" cy="3970318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pPr marL="714375" indent="-706438" algn="l"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GB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new technologies for content creation</a:t>
            </a:r>
          </a:p>
          <a:p>
            <a:pPr marL="1068388" lvl="1" indent="-312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production</a:t>
            </a:r>
          </a:p>
          <a:p>
            <a:pPr marL="1601788" lvl="2" indent="-5334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ja-JP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mining, big data analysis</a:t>
            </a:r>
          </a:p>
          <a:p>
            <a:pPr marL="1601788" lvl="2" indent="-5334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ja-JP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translation</a:t>
            </a:r>
          </a:p>
          <a:p>
            <a:pPr marL="1601788" lvl="2" indent="-5334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ja-JP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Text-voice/voice-text translation</a:t>
            </a:r>
          </a:p>
          <a:p>
            <a:pPr marL="1601788" lvl="2" indent="-5334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ja-JP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Visual/speech recognition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8388" lvl="1" indent="-312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evaluation</a:t>
            </a:r>
          </a:p>
          <a:p>
            <a:pPr marL="1068388" lvl="1" indent="-312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ja-JP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&amp; Video compression</a:t>
            </a:r>
          </a:p>
          <a:p>
            <a:pPr marL="1068388" lvl="1" indent="-312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ja-JP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service</a:t>
            </a:r>
          </a:p>
          <a:p>
            <a:pPr marL="1068388" lvl="1" indent="-312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ja-JP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monitoring &amp; diagnosis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9A8AF8-7EEA-4159-988C-CA1ACD192C5D}"/>
              </a:ext>
            </a:extLst>
          </p:cNvPr>
          <p:cNvSpPr txBox="1"/>
          <p:nvPr/>
        </p:nvSpPr>
        <p:spPr>
          <a:xfrm>
            <a:off x="10260000" y="5472000"/>
            <a:ext cx="1426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Rep. ITU-R BT.2447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2FD56ED-93F4-B646-A577-51A23F2754C6}"/>
              </a:ext>
            </a:extLst>
          </p:cNvPr>
          <p:cNvSpPr txBox="1">
            <a:spLocks/>
          </p:cNvSpPr>
          <p:nvPr/>
        </p:nvSpPr>
        <p:spPr>
          <a:xfrm>
            <a:off x="720000" y="252000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>
                <a:solidFill>
                  <a:srgbClr val="00A3E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Working Party 6C Activities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1ED3E-D38E-2946-A510-F9618D17ED8D}"/>
              </a:ext>
            </a:extLst>
          </p:cNvPr>
          <p:cNvSpPr txBox="1"/>
          <p:nvPr/>
        </p:nvSpPr>
        <p:spPr>
          <a:xfrm>
            <a:off x="719999" y="814129"/>
            <a:ext cx="83595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Advanced Immersive Audio-visual Systems &amp; 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8D09BC-E28E-2C4A-81A6-823D4302E046}"/>
              </a:ext>
            </a:extLst>
          </p:cNvPr>
          <p:cNvSpPr txBox="1"/>
          <p:nvPr/>
        </p:nvSpPr>
        <p:spPr>
          <a:xfrm>
            <a:off x="11831444" y="12154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91E3C893-2F9D-F849-A52E-526D68A79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2088000"/>
            <a:ext cx="5764333" cy="333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52FA3E8F5B0346AECBEEE530A601AD" ma:contentTypeVersion="13" ma:contentTypeDescription="Create a new document." ma:contentTypeScope="" ma:versionID="086321b50984af3b9b59345b4f9466aa">
  <xsd:schema xmlns:xsd="http://www.w3.org/2001/XMLSchema" xmlns:xs="http://www.w3.org/2001/XMLSchema" xmlns:p="http://schemas.microsoft.com/office/2006/metadata/properties" xmlns:ns2="7fedacc1-2bda-4414-bead-0207f4c24ccf" xmlns:ns3="b2b21931-0d35-4efa-9941-3cfebac64e40" targetNamespace="http://schemas.microsoft.com/office/2006/metadata/properties" ma:root="true" ma:fieldsID="bbd4fb61c671f3f606e0cf35ac13f6a3" ns2:_="" ns3:_="">
    <xsd:import namespace="7fedacc1-2bda-4414-bead-0207f4c24ccf"/>
    <xsd:import namespace="b2b21931-0d35-4efa-9941-3cfebac64e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dacc1-2bda-4414-bead-0207f4c24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21931-0d35-4efa-9941-3cfebac64e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1C6E84-8839-47EE-9A7A-B9669EFC46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F5527A-FCCC-4F75-91AF-A2E16C717B38}">
  <ds:schemaRefs>
    <ds:schemaRef ds:uri="7fedacc1-2bda-4414-bead-0207f4c24ccf"/>
    <ds:schemaRef ds:uri="b2b21931-0d35-4efa-9941-3cfebac64e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4663AF9-4896-4244-A5C7-84CB9483F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688</Words>
  <Application>Microsoft Macintosh PowerPoint</Application>
  <PresentationFormat>Widescreen</PresentationFormat>
  <Paragraphs>111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Wingdings</vt:lpstr>
      <vt:lpstr>office theme</vt:lpstr>
      <vt:lpstr>PowerPoint Presentation</vt:lpstr>
      <vt:lpstr>ITU-R Study Group 6</vt:lpstr>
      <vt:lpstr>Working Party 6A Activities</vt:lpstr>
      <vt:lpstr>Task group 6/1</vt:lpstr>
      <vt:lpstr>Report ITU-R BT.2302 - Intention for More Services </vt:lpstr>
      <vt:lpstr>Working Party 6B Activities</vt:lpstr>
      <vt:lpstr>Working Party 6B Activities</vt:lpstr>
      <vt:lpstr>Working Party 6C Activities</vt:lpstr>
      <vt:lpstr>PowerPoint Presentation</vt:lpstr>
      <vt:lpstr>Future of Broadcasting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AndyQ</cp:lastModifiedBy>
  <cp:revision>3</cp:revision>
  <dcterms:created xsi:type="dcterms:W3CDTF">2021-09-14T18:57:37Z</dcterms:created>
  <dcterms:modified xsi:type="dcterms:W3CDTF">2021-10-13T14:55:23Z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0x0101004652FA3E8F5B0346AECBEEE530A601AD</vt:lpwstr>
  </property>
</Properties>
</file>