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3"/>
  </p:notesMasterIdLst>
  <p:handoutMasterIdLst>
    <p:handoutMasterId r:id="rId14"/>
  </p:handoutMasterIdLst>
  <p:sldIdLst>
    <p:sldId id="445" r:id="rId5"/>
    <p:sldId id="446" r:id="rId6"/>
    <p:sldId id="456" r:id="rId7"/>
    <p:sldId id="447" r:id="rId8"/>
    <p:sldId id="936" r:id="rId9"/>
    <p:sldId id="938" r:id="rId10"/>
    <p:sldId id="939" r:id="rId11"/>
    <p:sldId id="43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56"/>
            <p14:sldId id="447"/>
            <p14:sldId id="936"/>
            <p14:sldId id="938"/>
            <p14:sldId id="939"/>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54" autoAdjust="0"/>
    <p:restoredTop sz="95889" autoAdjust="0"/>
  </p:normalViewPr>
  <p:slideViewPr>
    <p:cSldViewPr snapToGrid="0" showGuides="1">
      <p:cViewPr varScale="1">
        <p:scale>
          <a:sx n="116" d="100"/>
          <a:sy n="116" d="100"/>
        </p:scale>
        <p:origin x="114" y="9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dgm:spPr/>
      <dgm:t>
        <a:bodyPr/>
        <a:lstStyle/>
        <a:p>
          <a:r>
            <a:rPr lang="en-US" dirty="0"/>
            <a:t>FS_5GVideo (Feasibility Study on 5G Video Codec Characteristics)</a:t>
          </a: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538947" custScaleY="192999"/>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a:latin typeface="+mn-lt"/>
            </a:rPr>
            <a:t>5GMS_EDGE (Edge Extensions to the 5G Media Streaming Architecture)</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192999"/>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err="1">
              <a:latin typeface="+mn-lt"/>
            </a:rPr>
            <a:t>FS_XRTraffic</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69972"/>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 y="1"/>
          <a:ext cx="3008099" cy="43088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FS_5GVideo (Feasibility Study on 5G Video Codec Characteristics)</a:t>
          </a:r>
        </a:p>
      </dsp:txBody>
      <dsp:txXfrm>
        <a:off x="215443" y="1"/>
        <a:ext cx="2577215" cy="4308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3360" y="547"/>
          <a:ext cx="3911424" cy="429792"/>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5GMS_EDGE (Edge Extensions to the 5G Media Streaming Architecture)</a:t>
          </a:r>
          <a:endParaRPr lang="en-US" sz="1400" kern="1200" dirty="0">
            <a:latin typeface="+mn-lt"/>
          </a:endParaRPr>
        </a:p>
      </dsp:txBody>
      <dsp:txXfrm>
        <a:off x="218256" y="547"/>
        <a:ext cx="3481632" cy="4297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757" y="0"/>
          <a:ext cx="2045623" cy="43088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err="1">
              <a:latin typeface="+mn-lt"/>
            </a:rPr>
            <a:t>FS_XRTraffic</a:t>
          </a:r>
          <a:endParaRPr lang="en-US" sz="1400" kern="1200" dirty="0">
            <a:latin typeface="+mn-lt"/>
          </a:endParaRPr>
        </a:p>
      </dsp:txBody>
      <dsp:txXfrm>
        <a:off x="217200" y="0"/>
        <a:ext cx="1614737" cy="430886"/>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5</a:t>
            </a:fld>
            <a:endParaRPr lang="en-GB" altLang="en-US"/>
          </a:p>
        </p:txBody>
      </p:sp>
    </p:spTree>
    <p:extLst>
      <p:ext uri="{BB962C8B-B14F-4D97-AF65-F5344CB8AC3E}">
        <p14:creationId xmlns:p14="http://schemas.microsoft.com/office/powerpoint/2010/main" val="3203821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6</a:t>
            </a:fld>
            <a:endParaRPr lang="en-GB" altLang="en-US"/>
          </a:p>
        </p:txBody>
      </p:sp>
    </p:spTree>
    <p:extLst>
      <p:ext uri="{BB962C8B-B14F-4D97-AF65-F5344CB8AC3E}">
        <p14:creationId xmlns:p14="http://schemas.microsoft.com/office/powerpoint/2010/main" val="3945252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7</a:t>
            </a:fld>
            <a:endParaRPr lang="en-GB" altLang="en-US"/>
          </a:p>
        </p:txBody>
      </p:sp>
    </p:spTree>
    <p:extLst>
      <p:ext uri="{BB962C8B-B14F-4D97-AF65-F5344CB8AC3E}">
        <p14:creationId xmlns:p14="http://schemas.microsoft.com/office/powerpoint/2010/main" val="2073111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2021</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S4-211313, SA4#115-e, Electronic meeting</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ngppapp/TdocList.aspx?meetingId=60211"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e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highlight>
                  <a:srgbClr val="FFFF00"/>
                </a:highlight>
              </a:rPr>
              <a:t>DRAFT </a:t>
            </a:r>
            <a:r>
              <a:rPr lang="sv-SE" altLang="sv-SE" dirty="0"/>
              <a:t>SA4 WG chair input to SA Rel-18 Workshop</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Laboratories Inc., ETSI</a:t>
            </a:r>
          </a:p>
          <a:p>
            <a:pPr>
              <a:lnSpc>
                <a:spcPct val="80000"/>
              </a:lnSpc>
            </a:pPr>
            <a:r>
              <a:rPr lang="en-US" altLang="en-US" sz="2000" dirty="0">
                <a:latin typeface="Arial" panose="020B0604020202020204" pitchFamily="34" charset="0"/>
              </a:rPr>
              <a:t>SA4#115-e, 18 – 27 August 2021, Electronic Meeting.</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S4-211313</a:t>
            </a:r>
          </a:p>
          <a:p>
            <a:pPr>
              <a:buFontTx/>
              <a:buNone/>
            </a:pPr>
            <a:endParaRPr lang="sv-SE" altLang="sv-SE" sz="20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Introduction</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199" y="1825625"/>
            <a:ext cx="9708397" cy="4351338"/>
          </a:xfrm>
        </p:spPr>
        <p:txBody>
          <a:bodyPr/>
          <a:lstStyle/>
          <a:p>
            <a:pPr marL="447675" indent="-447675"/>
            <a:r>
              <a:rPr lang="en-US" altLang="en-US" sz="2000" dirty="0"/>
              <a:t>3GPP SA Rel-18 Workshop main purposes</a:t>
            </a:r>
          </a:p>
          <a:p>
            <a:pPr marL="904875" lvl="1" indent="-447675"/>
            <a:r>
              <a:rPr lang="en-US" altLang="en-US" sz="1600" dirty="0"/>
              <a:t>Bring all of SA up-to date on the status of and plans for Rel-18</a:t>
            </a:r>
          </a:p>
          <a:p>
            <a:pPr marL="904875" lvl="1" indent="-447675"/>
            <a:r>
              <a:rPr lang="en-US" altLang="en-US" sz="1600" dirty="0"/>
              <a:t>Give companies the opportunity to indicate, discuss and possibly synchronize their Rel-18 plans</a:t>
            </a:r>
          </a:p>
          <a:p>
            <a:pPr marL="904875" lvl="1" indent="-447675"/>
            <a:r>
              <a:rPr lang="en-US" altLang="en-US" sz="1600" dirty="0"/>
              <a:t>Offload the main SA plenary meeting</a:t>
            </a:r>
          </a:p>
          <a:p>
            <a:pPr marL="904875" lvl="1" indent="-447675"/>
            <a:r>
              <a:rPr lang="en-US" altLang="en-US" sz="1600" dirty="0"/>
              <a:t>Prepare for joint session with RAN and CT on Rel-18 planning during plenary week</a:t>
            </a:r>
          </a:p>
          <a:p>
            <a:pPr marL="447675" indent="-447675"/>
            <a:r>
              <a:rPr lang="en-US" altLang="en-US" sz="2000" dirty="0"/>
              <a:t>WG chairs of affected WGs should present quick overview (10 min max) of </a:t>
            </a:r>
          </a:p>
          <a:p>
            <a:pPr marL="904875" lvl="1" indent="-447675"/>
            <a:r>
              <a:rPr lang="en-US" altLang="en-US" sz="1600" dirty="0"/>
              <a:t>status of Rel-18 work in their group</a:t>
            </a:r>
          </a:p>
          <a:p>
            <a:pPr marL="904875" lvl="1" indent="-447675"/>
            <a:r>
              <a:rPr lang="en-US" altLang="en-US" sz="1600" dirty="0"/>
              <a:t>already foreseeable cross-WG and cross-TSG issues</a:t>
            </a:r>
          </a:p>
          <a:p>
            <a:pPr marL="904875" lvl="1" indent="-447675"/>
            <a:r>
              <a:rPr lang="en-US" altLang="en-US" sz="1600" dirty="0"/>
              <a:t>already foreseeable complications (e.g. workload from Rel-17 eating up time from Rel-18 items, …)</a:t>
            </a:r>
          </a:p>
          <a:p>
            <a:pPr marL="904875" lvl="1" indent="-447675"/>
            <a:r>
              <a:rPr lang="en-US" altLang="en-US" sz="1600" dirty="0"/>
              <a:t>indicate whether they see a need for prioritization of their items</a:t>
            </a:r>
          </a:p>
          <a:p>
            <a:r>
              <a:rPr lang="sv-SE" sz="2000" dirty="0"/>
              <a:t>This document is a draft SA4 overview, including a summary of the SA4 Rel-18 Workshop held 17th August 2021</a:t>
            </a:r>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ounded Rectangle 46">
            <a:extLst>
              <a:ext uri="{FF2B5EF4-FFF2-40B4-BE49-F238E27FC236}">
                <a16:creationId xmlns:a16="http://schemas.microsoft.com/office/drawing/2014/main" id="{FA040349-3AAD-4FBD-8684-22CB17C8ED34}"/>
              </a:ext>
            </a:extLst>
          </p:cNvPr>
          <p:cNvSpPr/>
          <p:nvPr/>
        </p:nvSpPr>
        <p:spPr>
          <a:xfrm>
            <a:off x="2848768" y="3620294"/>
            <a:ext cx="1416050" cy="738187"/>
          </a:xfrm>
          <a:prstGeom prst="roundRect">
            <a:avLst/>
          </a:prstGeom>
          <a:gradFill flip="none" rotWithShape="1">
            <a:gsLst>
              <a:gs pos="24000">
                <a:schemeClr val="accent2"/>
              </a:gs>
              <a:gs pos="57000">
                <a:schemeClr val="bg1"/>
              </a:gs>
              <a:gs pos="9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SA2</a:t>
            </a:r>
          </a:p>
          <a:p>
            <a:pPr algn="ctr">
              <a:defRPr/>
            </a:pPr>
            <a:r>
              <a:rPr lang="en-US" sz="1400" dirty="0">
                <a:solidFill>
                  <a:schemeClr val="tx1"/>
                </a:solidFill>
                <a:latin typeface="Century Gothic" panose="020B0502020202020204" pitchFamily="34" charset="0"/>
              </a:rPr>
              <a:t>Architecture</a:t>
            </a:r>
          </a:p>
        </p:txBody>
      </p:sp>
      <p:sp>
        <p:nvSpPr>
          <p:cNvPr id="49" name="Rounded Rectangle 48">
            <a:extLst>
              <a:ext uri="{FF2B5EF4-FFF2-40B4-BE49-F238E27FC236}">
                <a16:creationId xmlns:a16="http://schemas.microsoft.com/office/drawing/2014/main" id="{F503A768-98AB-41BB-8D8C-DF2371CB16EF}"/>
              </a:ext>
            </a:extLst>
          </p:cNvPr>
          <p:cNvSpPr/>
          <p:nvPr/>
        </p:nvSpPr>
        <p:spPr>
          <a:xfrm>
            <a:off x="5961062" y="3989388"/>
            <a:ext cx="1604730" cy="1594613"/>
          </a:xfrm>
          <a:prstGeom prst="roundRect">
            <a:avLst/>
          </a:prstGeom>
          <a:gradFill flip="none" rotWithShape="1">
            <a:gsLst>
              <a:gs pos="24000">
                <a:schemeClr val="accent2"/>
              </a:gs>
              <a:gs pos="57000">
                <a:schemeClr val="bg1"/>
              </a:gs>
              <a:gs pos="9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SA4</a:t>
            </a:r>
          </a:p>
          <a:p>
            <a:pPr algn="ctr">
              <a:defRPr/>
            </a:pPr>
            <a:r>
              <a:rPr lang="en-US" sz="1400" dirty="0">
                <a:solidFill>
                  <a:schemeClr val="tx1"/>
                </a:solidFill>
                <a:latin typeface="Century Gothic" panose="020B0502020202020204" pitchFamily="34" charset="0"/>
              </a:rPr>
              <a:t>Multimedia Codecs, Systems and Services</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47" idx="0"/>
          </p:cNvCxnSpPr>
          <p:nvPr/>
        </p:nvCxnSpPr>
        <p:spPr>
          <a:xfrm rot="16200000" flipH="1">
            <a:off x="2888455" y="2951956"/>
            <a:ext cx="1050132" cy="28654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stCxn id="47" idx="3"/>
            <a:endCxn id="49" idx="1"/>
          </p:cNvCxnSpPr>
          <p:nvPr/>
        </p:nvCxnSpPr>
        <p:spPr>
          <a:xfrm>
            <a:off x="4264818" y="3989388"/>
            <a:ext cx="1696244" cy="797307"/>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49" idx="0"/>
          </p:cNvCxnSpPr>
          <p:nvPr/>
        </p:nvCxnSpPr>
        <p:spPr>
          <a:xfrm>
            <a:off x="3270250" y="2506151"/>
            <a:ext cx="3493177" cy="1483237"/>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7842018" y="5337441"/>
            <a:ext cx="3526689" cy="844015"/>
          </a:xfrm>
          <a:prstGeom prst="roundRect">
            <a:avLst/>
          </a:prstGeom>
          <a:gradFill flip="none" rotWithShape="1">
            <a:gsLst>
              <a:gs pos="15000">
                <a:srgbClr val="00B050"/>
              </a:gs>
              <a:gs pos="61000">
                <a:schemeClr val="bg1"/>
              </a:gs>
              <a:gs pos="90000">
                <a:srgbClr val="00B05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cxnSpLocks/>
            <a:stCxn id="47" idx="2"/>
            <a:endCxn id="118" idx="1"/>
          </p:cNvCxnSpPr>
          <p:nvPr/>
        </p:nvCxnSpPr>
        <p:spPr>
          <a:xfrm rot="16200000" flipH="1">
            <a:off x="4998921" y="2916352"/>
            <a:ext cx="1400968" cy="428522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a:cxnSpLocks/>
            <a:stCxn id="49" idx="3"/>
            <a:endCxn id="118" idx="0"/>
          </p:cNvCxnSpPr>
          <p:nvPr/>
        </p:nvCxnSpPr>
        <p:spPr>
          <a:xfrm>
            <a:off x="7565792" y="4786695"/>
            <a:ext cx="2039571" cy="550746"/>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a:endCxn id="118" idx="1"/>
          </p:cNvCxnSpPr>
          <p:nvPr/>
        </p:nvCxnSpPr>
        <p:spPr>
          <a:xfrm>
            <a:off x="2476501" y="2940051"/>
            <a:ext cx="5365517" cy="2819398"/>
          </a:xfrm>
          <a:prstGeom prst="curvedConnector3">
            <a:avLst>
              <a:gd name="adj1" fmla="val -607"/>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285750" y="2200275"/>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5400000">
            <a:off x="-65880" y="2247106"/>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539750" y="85723"/>
            <a:ext cx="10515600" cy="1325563"/>
          </a:xfrm>
        </p:spPr>
        <p:txBody>
          <a:bodyPr/>
          <a:lstStyle/>
          <a:p>
            <a:r>
              <a:rPr lang="en-GB" altLang="en-US" dirty="0">
                <a:latin typeface="Century Gothic" panose="020B0502020202020204" pitchFamily="34" charset="0"/>
              </a:rPr>
              <a:t>Three stage approach / SA4</a:t>
            </a:r>
          </a:p>
        </p:txBody>
      </p:sp>
      <p:sp>
        <p:nvSpPr>
          <p:cNvPr id="30" name="TextBox 29">
            <a:extLst>
              <a:ext uri="{FF2B5EF4-FFF2-40B4-BE49-F238E27FC236}">
                <a16:creationId xmlns:a16="http://schemas.microsoft.com/office/drawing/2014/main" id="{DB50F48E-1547-4E4F-B859-C3F01578A4DD}"/>
              </a:ext>
            </a:extLst>
          </p:cNvPr>
          <p:cNvSpPr txBox="1"/>
          <p:nvPr/>
        </p:nvSpPr>
        <p:spPr>
          <a:xfrm flipH="1">
            <a:off x="379413" y="2135188"/>
            <a:ext cx="1574800" cy="1015663"/>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1</a:t>
            </a:r>
            <a:r>
              <a:rPr lang="en-GB" sz="1050" dirty="0">
                <a:latin typeface="Century Gothic" panose="020B0502020202020204" pitchFamily="34" charset="0"/>
                <a:cs typeface="Calibri" panose="020F0502020204030204" pitchFamily="34" charset="0"/>
              </a:rPr>
              <a:t> Requirements: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401638" y="3432162"/>
            <a:ext cx="1792287" cy="1500411"/>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2</a:t>
            </a:r>
            <a:endParaRPr lang="en-GB" sz="1050" dirty="0">
              <a:latin typeface="Century Gothic" panose="020B0502020202020204" pitchFamily="34" charset="0"/>
              <a:cs typeface="Calibri" panose="020F0502020204030204" pitchFamily="34" charset="0"/>
            </a:endParaRPr>
          </a:p>
          <a:p>
            <a:pPr>
              <a:defRPr/>
            </a:pPr>
            <a:r>
              <a:rPr lang="en-GB" sz="1050" dirty="0">
                <a:latin typeface="Century Gothic" panose="020B0502020202020204" pitchFamily="34" charset="0"/>
                <a:cs typeface="Calibri" panose="020F0502020204030204" pitchFamily="34" charset="0"/>
              </a:rPr>
              <a:t>Architecture: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407988" y="4932573"/>
            <a:ext cx="1792287" cy="1338828"/>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3</a:t>
            </a:r>
            <a:r>
              <a:rPr lang="en-GB" sz="1050" dirty="0">
                <a:latin typeface="Century Gothic" panose="020B0502020202020204" pitchFamily="34" charset="0"/>
                <a:cs typeface="Calibri" panose="020F0502020204030204" pitchFamily="34" charset="0"/>
              </a:rPr>
              <a:t> </a:t>
            </a:r>
          </a:p>
          <a:p>
            <a:pPr>
              <a:defRPr/>
            </a:pPr>
            <a:r>
              <a:rPr lang="en-GB" sz="1050" dirty="0">
                <a:latin typeface="Century Gothic" panose="020B0502020202020204" pitchFamily="34" charset="0"/>
                <a:cs typeface="Calibri" panose="020F0502020204030204" pitchFamily="34" charset="0"/>
              </a:rPr>
              <a:t>Protocols: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1919288" y="2142999"/>
            <a:ext cx="1587500" cy="738187"/>
          </a:xfrm>
          <a:prstGeom prst="roundRect">
            <a:avLst/>
          </a:prstGeom>
          <a:gradFill flip="none" rotWithShape="1">
            <a:gsLst>
              <a:gs pos="24000">
                <a:schemeClr val="accent2"/>
              </a:gs>
              <a:gs pos="57000">
                <a:schemeClr val="bg1"/>
              </a:gs>
              <a:gs pos="9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SA1</a:t>
            </a:r>
          </a:p>
          <a:p>
            <a:pPr algn="ctr">
              <a:defRPr/>
            </a:pPr>
            <a:r>
              <a:rPr lang="en-US" sz="1400" dirty="0">
                <a:solidFill>
                  <a:schemeClr val="tx1"/>
                </a:solidFill>
                <a:latin typeface="Century Gothic" panose="020B0502020202020204" pitchFamily="34" charset="0"/>
              </a:rPr>
              <a:t>Requirements</a:t>
            </a:r>
          </a:p>
        </p:txBody>
      </p:sp>
      <p:sp>
        <p:nvSpPr>
          <p:cNvPr id="54" name="TextBox 30">
            <a:extLst>
              <a:ext uri="{FF2B5EF4-FFF2-40B4-BE49-F238E27FC236}">
                <a16:creationId xmlns:a16="http://schemas.microsoft.com/office/drawing/2014/main" id="{0026E8A7-5DFC-4668-B8F4-5AA226886F51}"/>
              </a:ext>
            </a:extLst>
          </p:cNvPr>
          <p:cNvSpPr txBox="1"/>
          <p:nvPr/>
        </p:nvSpPr>
        <p:spPr>
          <a:xfrm flipH="1">
            <a:off x="7642820" y="1961139"/>
            <a:ext cx="4578031" cy="2462213"/>
          </a:xfrm>
          <a:prstGeom prst="rect">
            <a:avLst/>
          </a:prstGeom>
          <a:noFill/>
        </p:spPr>
        <p:txBody>
          <a:bodyPr wrap="square">
            <a:spAutoFit/>
          </a:bodyPr>
          <a:lstStyle/>
          <a:p>
            <a:pPr>
              <a:defRPr/>
            </a:pPr>
            <a:r>
              <a:rPr lang="en-GB" sz="1400" dirty="0">
                <a:latin typeface="Century Gothic" panose="020B0502020202020204" pitchFamily="34" charset="0"/>
                <a:cs typeface="Calibri" panose="020F0502020204030204" pitchFamily="34" charset="0"/>
              </a:rPr>
              <a:t>3GPP SA WG4 (</a:t>
            </a:r>
            <a:r>
              <a:rPr lang="en-GB" sz="1400" b="1" dirty="0">
                <a:latin typeface="Century Gothic" panose="020B0502020202020204" pitchFamily="34" charset="0"/>
                <a:cs typeface="Calibri" panose="020F0502020204030204" pitchFamily="34" charset="0"/>
              </a:rPr>
              <a:t>SA4</a:t>
            </a:r>
            <a:r>
              <a:rPr lang="en-GB" sz="1400" dirty="0">
                <a:latin typeface="Century Gothic" panose="020B0502020202020204" pitchFamily="34" charset="0"/>
                <a:cs typeface="Calibri" panose="020F0502020204030204" pitchFamily="34" charset="0"/>
              </a:rPr>
              <a:t>) is </a:t>
            </a:r>
            <a:r>
              <a:rPr lang="en-US" sz="1400" dirty="0">
                <a:latin typeface="Century Gothic" panose="020B0502020202020204" pitchFamily="34" charset="0"/>
                <a:cs typeface="Calibri" panose="020F0502020204030204" pitchFamily="34" charset="0"/>
              </a:rPr>
              <a:t>responsible for the specification of codecs for speech, audio, video, graphics and other media types related to traditional and emerging media services such as extended reality (XR) and online gaming, as well as the system and delivery aspects of such content.</a:t>
            </a:r>
          </a:p>
          <a:p>
            <a:pPr>
              <a:defRPr/>
            </a:pPr>
            <a:r>
              <a:rPr lang="en-US" sz="1400" dirty="0">
                <a:latin typeface="Century Gothic" panose="020B0502020202020204" pitchFamily="34" charset="0"/>
                <a:cs typeface="Calibri" panose="020F0502020204030204" pitchFamily="34" charset="0"/>
              </a:rPr>
              <a:t>SA4 specifies the content formats and delivery protocols as well as associated quality assessments, metrics and requirements for a broad range of scenarios.</a:t>
            </a:r>
            <a:endParaRPr lang="en-GB" sz="1400" dirty="0">
              <a:latin typeface="Century Gothic" panose="020B0502020202020204" pitchFamily="34" charset="0"/>
              <a:cs typeface="Calibri" panose="020F0502020204030204" pitchFamily="34" charset="0"/>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SA4 Rel-18 status</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xfrm>
            <a:off x="838200" y="1825625"/>
            <a:ext cx="5124938" cy="4489934"/>
          </a:xfrm>
        </p:spPr>
        <p:txBody>
          <a:bodyPr/>
          <a:lstStyle/>
          <a:p>
            <a:r>
              <a:rPr lang="en-US" sz="2400" dirty="0"/>
              <a:t>SA4 Rel-18 Workshop (17</a:t>
            </a:r>
            <a:r>
              <a:rPr lang="en-US" sz="2400" baseline="30000" dirty="0"/>
              <a:t>th</a:t>
            </a:r>
            <a:r>
              <a:rPr lang="en-US" sz="2400" dirty="0"/>
              <a:t> August)</a:t>
            </a:r>
          </a:p>
          <a:p>
            <a:pPr marL="342900" marR="0" lvl="0" indent="-342900" fontAlgn="auto">
              <a:lnSpc>
                <a:spcPct val="115000"/>
              </a:lnSpc>
              <a:spcBef>
                <a:spcPts val="0"/>
              </a:spcBef>
              <a:spcAft>
                <a:spcPts val="0"/>
              </a:spcAft>
              <a:buFont typeface="Arial" panose="020B0604020202020204" pitchFamily="34" charset="0"/>
              <a:buChar char="●"/>
            </a:pPr>
            <a:r>
              <a:rPr lang="en-US" sz="1200" u="none" strike="noStrike" dirty="0">
                <a:effectLst/>
                <a:ea typeface="Arial" panose="020B0604020202020204" pitchFamily="34" charset="0"/>
                <a:hlinkClick r:id="rId2"/>
              </a:rPr>
              <a:t>https://portal.3gpp.org/ngppapp/TdocList.aspx?meetingId=60211</a:t>
            </a:r>
            <a:r>
              <a:rPr lang="en-US" sz="1200" u="none" strike="noStrike" dirty="0">
                <a:effectLst/>
                <a:ea typeface="Arial" panose="020B0604020202020204" pitchFamily="34" charset="0"/>
              </a:rPr>
              <a:t> </a:t>
            </a:r>
          </a:p>
          <a:p>
            <a:pPr marL="342900" marR="0" lvl="0" indent="-3429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Media Distribution enhancements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Universal Access / Free to Air</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Hybrid/Unicast/Broadcast/Multicast media delivery improvements as appropriate</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Enhancing quality of traditional media (i.e. 2D video with UHD HDR, 8k)</a:t>
            </a:r>
          </a:p>
          <a:p>
            <a:pPr marL="342900" marR="0" lvl="0" indent="-3429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Uplink enhancements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A/V Production</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Media Contribution</a:t>
            </a:r>
          </a:p>
          <a:p>
            <a:pPr marL="342900" marR="0" lvl="0" indent="-3429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New Immersive media types and formats definition</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IVAS codec (including Multimedia telephony/MTSI/System support)</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Volumetric video</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Haptics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AI-based media enhancements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err="1">
                <a:effectLst/>
                <a:ea typeface="Arial" panose="020B0604020202020204" pitchFamily="34" charset="0"/>
              </a:rPr>
              <a:t>QoE</a:t>
            </a:r>
            <a:r>
              <a:rPr lang="en-US" sz="1400" u="none" strike="noStrike" dirty="0">
                <a:effectLst/>
                <a:ea typeface="Arial" panose="020B0604020202020204" pitchFamily="34" charset="0"/>
              </a:rPr>
              <a:t> metrics for these new media types</a:t>
            </a:r>
          </a:p>
          <a:p>
            <a:pPr lvl="1"/>
            <a:endParaRPr lang="en-GB" sz="1600" dirty="0">
              <a:highlight>
                <a:srgbClr val="FFFF00"/>
              </a:highlight>
            </a:endParaRPr>
          </a:p>
        </p:txBody>
      </p:sp>
      <p:sp>
        <p:nvSpPr>
          <p:cNvPr id="5" name="Espace réservé du contenu 4">
            <a:extLst>
              <a:ext uri="{FF2B5EF4-FFF2-40B4-BE49-F238E27FC236}">
                <a16:creationId xmlns:a16="http://schemas.microsoft.com/office/drawing/2014/main" id="{B92B470B-DE84-4CE8-AE21-5366979D945C}"/>
              </a:ext>
            </a:extLst>
          </p:cNvPr>
          <p:cNvSpPr>
            <a:spLocks noGrp="1"/>
          </p:cNvSpPr>
          <p:nvPr>
            <p:ph idx="10"/>
          </p:nvPr>
        </p:nvSpPr>
        <p:spPr/>
        <p:txBody>
          <a:bodyPr/>
          <a:lstStyle/>
          <a:p>
            <a:pPr marL="342900" marR="0" lvl="0" indent="-3429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XR (AR/VR/MR and Cloud Gaming) Services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Should not be limited to MTSI managed/Vertical services. </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Should enable collaboration between MNOs and SPs, support OTT services in 5G, follow 5G Media streaming example</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Desire for a unique framework to support all such new services on 5G Core/RAN/UE</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Unique framework proposed: 5G-RTC architecture</a:t>
            </a:r>
          </a:p>
          <a:p>
            <a:pPr marL="342900" marR="0" lvl="0" indent="-3429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New approaches for SA4</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Establish a consistent Rel-18 plan to address 5G-Advanced service requirements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Make sure we focus on commercially relevant features</a:t>
            </a:r>
          </a:p>
          <a:p>
            <a:pPr marL="1143000" marR="0" lvl="2" indent="-228600"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Leverage deployed multimedia technologies</a:t>
            </a:r>
            <a:endParaRPr lang="en-US" sz="1400" u="none" strike="noStrike" dirty="0">
              <a:effectLst/>
              <a:ea typeface="Arial" panose="020B0604020202020204" pitchFamily="34" charset="0"/>
            </a:endParaRP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Implementation support: Tooling/Software/Interop</a:t>
            </a:r>
          </a:p>
          <a:p>
            <a:endParaRPr lang="fr-FR"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SA4 Rel-18 draft plan</a:t>
            </a:r>
          </a:p>
        </p:txBody>
      </p:sp>
      <p:sp>
        <p:nvSpPr>
          <p:cNvPr id="8243" name="TextBox 62"/>
          <p:cNvSpPr txBox="1">
            <a:spLocks noChangeArrowheads="1"/>
          </p:cNvSpPr>
          <p:nvPr/>
        </p:nvSpPr>
        <p:spPr bwMode="auto">
          <a:xfrm rot="20391721">
            <a:off x="2315087"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79959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2547511"/>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2034913"/>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2538359"/>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2034913"/>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2547512"/>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2044066"/>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2049301"/>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44" name="Diagramme 43">
            <a:extLst>
              <a:ext uri="{FF2B5EF4-FFF2-40B4-BE49-F238E27FC236}">
                <a16:creationId xmlns:a16="http://schemas.microsoft.com/office/drawing/2014/main" id="{C46B9EBE-78C0-41DE-9A98-EFDF277603EF}"/>
              </a:ext>
            </a:extLst>
          </p:cNvPr>
          <p:cNvGraphicFramePr/>
          <p:nvPr>
            <p:extLst>
              <p:ext uri="{D42A27DB-BD31-4B8C-83A1-F6EECF244321}">
                <p14:modId xmlns:p14="http://schemas.microsoft.com/office/powerpoint/2010/main" val="282447202"/>
              </p:ext>
            </p:extLst>
          </p:nvPr>
        </p:nvGraphicFramePr>
        <p:xfrm>
          <a:off x="506889" y="3771407"/>
          <a:ext cx="3008102"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45" name="Groupe 44">
            <a:extLst>
              <a:ext uri="{FF2B5EF4-FFF2-40B4-BE49-F238E27FC236}">
                <a16:creationId xmlns:a16="http://schemas.microsoft.com/office/drawing/2014/main" id="{3A32860C-6870-4257-8121-4651C1BEFDD6}"/>
              </a:ext>
            </a:extLst>
          </p:cNvPr>
          <p:cNvGrpSpPr/>
          <p:nvPr/>
        </p:nvGrpSpPr>
        <p:grpSpPr>
          <a:xfrm>
            <a:off x="3394740" y="3771407"/>
            <a:ext cx="5890867" cy="894828"/>
            <a:chOff x="1" y="252"/>
            <a:chExt cx="5798817" cy="430381"/>
          </a:xfrm>
          <a:solidFill>
            <a:schemeClr val="accent2">
              <a:lumMod val="75000"/>
            </a:schemeClr>
          </a:solidFill>
        </p:grpSpPr>
        <p:sp>
          <p:nvSpPr>
            <p:cNvPr id="46" name="Flèche : chevron 45">
              <a:extLst>
                <a:ext uri="{FF2B5EF4-FFF2-40B4-BE49-F238E27FC236}">
                  <a16:creationId xmlns:a16="http://schemas.microsoft.com/office/drawing/2014/main" id="{EF2910D1-4C75-45DF-BDAB-AC9049FEE81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Flèche : chevron 4">
              <a:extLst>
                <a:ext uri="{FF2B5EF4-FFF2-40B4-BE49-F238E27FC236}">
                  <a16:creationId xmlns:a16="http://schemas.microsoft.com/office/drawing/2014/main" id="{42A2C2F7-BAE9-4A46-9633-F8D44A473825}"/>
                </a:ext>
              </a:extLst>
            </p:cNvPr>
            <p:cNvSpPr txBox="1"/>
            <p:nvPr/>
          </p:nvSpPr>
          <p:spPr>
            <a:xfrm>
              <a:off x="637304" y="87585"/>
              <a:ext cx="4228541"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5G-Advanced video coding (TBD)</a:t>
              </a:r>
              <a:endParaRPr lang="en-US" sz="1500" kern="1200" dirty="0"/>
            </a:p>
          </p:txBody>
        </p:sp>
      </p:grpSp>
      <p:grpSp>
        <p:nvGrpSpPr>
          <p:cNvPr id="49" name="Groupe 48">
            <a:extLst>
              <a:ext uri="{FF2B5EF4-FFF2-40B4-BE49-F238E27FC236}">
                <a16:creationId xmlns:a16="http://schemas.microsoft.com/office/drawing/2014/main" id="{AD7DD832-E06E-4C61-8988-C29EC87867C3}"/>
              </a:ext>
            </a:extLst>
          </p:cNvPr>
          <p:cNvGrpSpPr/>
          <p:nvPr/>
        </p:nvGrpSpPr>
        <p:grpSpPr>
          <a:xfrm>
            <a:off x="518165" y="4824583"/>
            <a:ext cx="6108333" cy="430381"/>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73C9134C-55DF-426B-B9F9-2C240D1EAAC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B8152D2C-47BB-4AF8-A2E9-77B34C757538}"/>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IVAS codec / ATIAS / MTSI &amp; System updates</a:t>
              </a:r>
              <a:endParaRPr lang="en-US" sz="1500" kern="1200" dirty="0"/>
            </a:p>
          </p:txBody>
        </p:sp>
      </p:grpSp>
      <p:sp>
        <p:nvSpPr>
          <p:cNvPr id="84" name="Rounded Rectangle 58">
            <a:extLst>
              <a:ext uri="{FF2B5EF4-FFF2-40B4-BE49-F238E27FC236}">
                <a16:creationId xmlns:a16="http://schemas.microsoft.com/office/drawing/2014/main" id="{34BF3AD2-A7BE-460A-9742-5615F7F865D2}"/>
              </a:ext>
            </a:extLst>
          </p:cNvPr>
          <p:cNvSpPr/>
          <p:nvPr/>
        </p:nvSpPr>
        <p:spPr>
          <a:xfrm>
            <a:off x="4045057" y="2580146"/>
            <a:ext cx="768844" cy="47923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3</a:t>
            </a:r>
          </a:p>
          <a:p>
            <a:pPr algn="ctr">
              <a:defRPr/>
            </a:pPr>
            <a:r>
              <a:rPr lang="en-US" sz="1100" dirty="0"/>
              <a:t>freeze</a:t>
            </a:r>
          </a:p>
        </p:txBody>
      </p:sp>
      <p:sp>
        <p:nvSpPr>
          <p:cNvPr id="85" name="Rounded Rectangle 58">
            <a:extLst>
              <a:ext uri="{FF2B5EF4-FFF2-40B4-BE49-F238E27FC236}">
                <a16:creationId xmlns:a16="http://schemas.microsoft.com/office/drawing/2014/main" id="{75B7B9CB-6CD7-41DD-A334-0F2714ECB254}"/>
              </a:ext>
            </a:extLst>
          </p:cNvPr>
          <p:cNvSpPr/>
          <p:nvPr/>
        </p:nvSpPr>
        <p:spPr>
          <a:xfrm>
            <a:off x="5016214" y="2580146"/>
            <a:ext cx="768844" cy="49037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code</a:t>
            </a:r>
          </a:p>
          <a:p>
            <a:pPr algn="ctr">
              <a:defRPr/>
            </a:pPr>
            <a:r>
              <a:rPr lang="en-US" sz="1100" dirty="0"/>
              <a:t>freeze</a:t>
            </a:r>
          </a:p>
        </p:txBody>
      </p:sp>
      <p:sp>
        <p:nvSpPr>
          <p:cNvPr id="86" name="Rounded Rectangle 33">
            <a:extLst>
              <a:ext uri="{FF2B5EF4-FFF2-40B4-BE49-F238E27FC236}">
                <a16:creationId xmlns:a16="http://schemas.microsoft.com/office/drawing/2014/main" id="{E667DEA0-BADA-46DB-8BF4-5B8FD5505DAD}"/>
              </a:ext>
            </a:extLst>
          </p:cNvPr>
          <p:cNvSpPr/>
          <p:nvPr/>
        </p:nvSpPr>
        <p:spPr>
          <a:xfrm>
            <a:off x="3068820" y="3145354"/>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Freeze</a:t>
            </a:r>
          </a:p>
        </p:txBody>
      </p:sp>
      <p:sp>
        <p:nvSpPr>
          <p:cNvPr id="87" name="Rounded Rectangle 33">
            <a:extLst>
              <a:ext uri="{FF2B5EF4-FFF2-40B4-BE49-F238E27FC236}">
                <a16:creationId xmlns:a16="http://schemas.microsoft.com/office/drawing/2014/main" id="{BCC712B3-AB5A-469C-8A0F-DB296BD4C3C4}"/>
              </a:ext>
            </a:extLst>
          </p:cNvPr>
          <p:cNvSpPr/>
          <p:nvPr/>
        </p:nvSpPr>
        <p:spPr>
          <a:xfrm>
            <a:off x="2073149" y="3145354"/>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 80%</a:t>
            </a:r>
          </a:p>
        </p:txBody>
      </p:sp>
      <p:grpSp>
        <p:nvGrpSpPr>
          <p:cNvPr id="88" name="Groupe 87">
            <a:extLst>
              <a:ext uri="{FF2B5EF4-FFF2-40B4-BE49-F238E27FC236}">
                <a16:creationId xmlns:a16="http://schemas.microsoft.com/office/drawing/2014/main" id="{61BECF64-9699-413E-925D-9E87C640A97F}"/>
              </a:ext>
            </a:extLst>
          </p:cNvPr>
          <p:cNvGrpSpPr/>
          <p:nvPr/>
        </p:nvGrpSpPr>
        <p:grpSpPr>
          <a:xfrm>
            <a:off x="2429069" y="5766237"/>
            <a:ext cx="5890867" cy="430381"/>
            <a:chOff x="1" y="252"/>
            <a:chExt cx="5798817" cy="430381"/>
          </a:xfrm>
          <a:solidFill>
            <a:schemeClr val="accent2">
              <a:lumMod val="75000"/>
            </a:schemeClr>
          </a:solidFill>
        </p:grpSpPr>
        <p:sp>
          <p:nvSpPr>
            <p:cNvPr id="89" name="Flèche : chevron 88">
              <a:extLst>
                <a:ext uri="{FF2B5EF4-FFF2-40B4-BE49-F238E27FC236}">
                  <a16:creationId xmlns:a16="http://schemas.microsoft.com/office/drawing/2014/main" id="{2323073C-A5FD-4B8D-8E7B-547DA79A474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0" name="Flèche : chevron 4">
              <a:extLst>
                <a:ext uri="{FF2B5EF4-FFF2-40B4-BE49-F238E27FC236}">
                  <a16:creationId xmlns:a16="http://schemas.microsoft.com/office/drawing/2014/main" id="{26E32143-4A3E-4F0A-B03D-4AB183056784}"/>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Feasibility Study on AI/ML Media (TBD)</a:t>
              </a:r>
              <a:endParaRPr lang="en-US" sz="1500" kern="1200" dirty="0"/>
            </a:p>
          </p:txBody>
        </p:sp>
      </p:grpSp>
      <p:grpSp>
        <p:nvGrpSpPr>
          <p:cNvPr id="52" name="Groupe 51">
            <a:extLst>
              <a:ext uri="{FF2B5EF4-FFF2-40B4-BE49-F238E27FC236}">
                <a16:creationId xmlns:a16="http://schemas.microsoft.com/office/drawing/2014/main" id="{783A20B2-3410-4E35-AF57-F6EFA5B0EB32}"/>
              </a:ext>
            </a:extLst>
          </p:cNvPr>
          <p:cNvGrpSpPr/>
          <p:nvPr/>
        </p:nvGrpSpPr>
        <p:grpSpPr>
          <a:xfrm>
            <a:off x="529571" y="5301788"/>
            <a:ext cx="2045623" cy="430886"/>
            <a:chOff x="1757" y="0"/>
            <a:chExt cx="2045623" cy="430886"/>
          </a:xfrm>
        </p:grpSpPr>
        <p:sp>
          <p:nvSpPr>
            <p:cNvPr id="54" name="Flèche : chevron 53">
              <a:extLst>
                <a:ext uri="{FF2B5EF4-FFF2-40B4-BE49-F238E27FC236}">
                  <a16:creationId xmlns:a16="http://schemas.microsoft.com/office/drawing/2014/main" id="{3DBA72D3-4148-4433-BD73-ED2FBF288C3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8E9B4BF1-3D59-479A-B5B3-5E0FD14D640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FS_AMMT</a:t>
              </a:r>
              <a:endParaRPr lang="en-US" sz="1400" kern="1200" dirty="0">
                <a:latin typeface="+mn-lt"/>
              </a:endParaRPr>
            </a:p>
          </p:txBody>
        </p:sp>
      </p:grpSp>
      <p:grpSp>
        <p:nvGrpSpPr>
          <p:cNvPr id="56" name="Groupe 55">
            <a:extLst>
              <a:ext uri="{FF2B5EF4-FFF2-40B4-BE49-F238E27FC236}">
                <a16:creationId xmlns:a16="http://schemas.microsoft.com/office/drawing/2014/main" id="{3B2EA9F4-9DD4-4AF3-BCE2-CC63D33FEF0C}"/>
              </a:ext>
            </a:extLst>
          </p:cNvPr>
          <p:cNvGrpSpPr/>
          <p:nvPr/>
        </p:nvGrpSpPr>
        <p:grpSpPr>
          <a:xfrm>
            <a:off x="2407603" y="5301788"/>
            <a:ext cx="5890867" cy="430381"/>
            <a:chOff x="1" y="252"/>
            <a:chExt cx="5798817" cy="430381"/>
          </a:xfrm>
          <a:solidFill>
            <a:schemeClr val="accent2">
              <a:lumMod val="75000"/>
            </a:schemeClr>
          </a:solidFill>
        </p:grpSpPr>
        <p:sp>
          <p:nvSpPr>
            <p:cNvPr id="59" name="Flèche : chevron 58">
              <a:extLst>
                <a:ext uri="{FF2B5EF4-FFF2-40B4-BE49-F238E27FC236}">
                  <a16:creationId xmlns:a16="http://schemas.microsoft.com/office/drawing/2014/main" id="{F058B029-8DB6-499D-8A78-79A90EF24DCE}"/>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1" name="Flèche : chevron 4">
              <a:extLst>
                <a:ext uri="{FF2B5EF4-FFF2-40B4-BE49-F238E27FC236}">
                  <a16:creationId xmlns:a16="http://schemas.microsoft.com/office/drawing/2014/main" id="{D813ED89-450C-4104-83AC-D65F37DE59E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AI/ML model transfer Stage 3 (TBD)</a:t>
              </a:r>
              <a:endParaRPr lang="en-US" sz="1500" kern="1200" dirty="0"/>
            </a:p>
          </p:txBody>
        </p:sp>
      </p:grpSp>
      <p:grpSp>
        <p:nvGrpSpPr>
          <p:cNvPr id="64" name="Groupe 63">
            <a:extLst>
              <a:ext uri="{FF2B5EF4-FFF2-40B4-BE49-F238E27FC236}">
                <a16:creationId xmlns:a16="http://schemas.microsoft.com/office/drawing/2014/main" id="{4DDE1CD4-6848-49B6-9779-04EFB45206C8}"/>
              </a:ext>
            </a:extLst>
          </p:cNvPr>
          <p:cNvGrpSpPr/>
          <p:nvPr/>
        </p:nvGrpSpPr>
        <p:grpSpPr>
          <a:xfrm>
            <a:off x="541104" y="4235351"/>
            <a:ext cx="3008099" cy="430884"/>
            <a:chOff x="1" y="1"/>
            <a:chExt cx="3008099" cy="430884"/>
          </a:xfrm>
        </p:grpSpPr>
        <p:sp>
          <p:nvSpPr>
            <p:cNvPr id="66" name="Flèche : chevron 65">
              <a:extLst>
                <a:ext uri="{FF2B5EF4-FFF2-40B4-BE49-F238E27FC236}">
                  <a16:creationId xmlns:a16="http://schemas.microsoft.com/office/drawing/2014/main" id="{2B30F26A-67C9-4F89-A332-62D15DE02711}"/>
                </a:ext>
              </a:extLst>
            </p:cNvPr>
            <p:cNvSpPr/>
            <p:nvPr/>
          </p:nvSpPr>
          <p:spPr>
            <a:xfrm>
              <a:off x="1" y="1"/>
              <a:ext cx="3008099" cy="430884"/>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1" name="Flèche : chevron 4">
              <a:extLst>
                <a:ext uri="{FF2B5EF4-FFF2-40B4-BE49-F238E27FC236}">
                  <a16:creationId xmlns:a16="http://schemas.microsoft.com/office/drawing/2014/main" id="{397C3F77-8678-4FA1-BC71-D78732DCECB3}"/>
                </a:ext>
              </a:extLst>
            </p:cNvPr>
            <p:cNvSpPr txBox="1"/>
            <p:nvPr/>
          </p:nvSpPr>
          <p:spPr>
            <a:xfrm>
              <a:off x="215443" y="1"/>
              <a:ext cx="2577215" cy="430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8K_VR_5G/8K_TV_5G</a:t>
              </a:r>
            </a:p>
          </p:txBody>
        </p:sp>
      </p:grpSp>
    </p:spTree>
    <p:extLst>
      <p:ext uri="{BB962C8B-B14F-4D97-AF65-F5344CB8AC3E}">
        <p14:creationId xmlns:p14="http://schemas.microsoft.com/office/powerpoint/2010/main" val="3766279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SA4 Rel-18 draft plan</a:t>
            </a:r>
          </a:p>
        </p:txBody>
      </p:sp>
      <p:sp>
        <p:nvSpPr>
          <p:cNvPr id="8243" name="TextBox 62"/>
          <p:cNvSpPr txBox="1">
            <a:spLocks noChangeArrowheads="1"/>
          </p:cNvSpPr>
          <p:nvPr/>
        </p:nvSpPr>
        <p:spPr bwMode="auto">
          <a:xfrm rot="20391721">
            <a:off x="2315087"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79959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2547511"/>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2034913"/>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2538359"/>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2034913"/>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2547512"/>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2044066"/>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2049301"/>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2978642387"/>
              </p:ext>
            </p:extLst>
          </p:nvPr>
        </p:nvGraphicFramePr>
        <p:xfrm>
          <a:off x="489589" y="2758416"/>
          <a:ext cx="3918145"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75" name="Groupe 74">
            <a:extLst>
              <a:ext uri="{FF2B5EF4-FFF2-40B4-BE49-F238E27FC236}">
                <a16:creationId xmlns:a16="http://schemas.microsoft.com/office/drawing/2014/main" id="{33C03673-6F46-4FB4-BA95-BB73585D93D0}"/>
              </a:ext>
            </a:extLst>
          </p:cNvPr>
          <p:cNvGrpSpPr/>
          <p:nvPr/>
        </p:nvGrpSpPr>
        <p:grpSpPr>
          <a:xfrm>
            <a:off x="489588" y="3188231"/>
            <a:ext cx="4862907" cy="429792"/>
            <a:chOff x="3360" y="547"/>
            <a:chExt cx="3911424" cy="429792"/>
          </a:xfrm>
        </p:grpSpPr>
        <p:sp>
          <p:nvSpPr>
            <p:cNvPr id="76" name="Flèche : chevron 75">
              <a:extLst>
                <a:ext uri="{FF2B5EF4-FFF2-40B4-BE49-F238E27FC236}">
                  <a16:creationId xmlns:a16="http://schemas.microsoft.com/office/drawing/2014/main" id="{ACBA9698-0ED4-44C3-9EF2-2D54D17B04E4}"/>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E1331F0B-097A-48E2-9D16-82ED4F2DFFE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5MBUSA (5G Multicast-Broadcast User Service Architecture and related 5GMS Extensions)</a:t>
              </a:r>
            </a:p>
          </p:txBody>
        </p:sp>
      </p:grpSp>
      <p:grpSp>
        <p:nvGrpSpPr>
          <p:cNvPr id="78" name="Groupe 77">
            <a:extLst>
              <a:ext uri="{FF2B5EF4-FFF2-40B4-BE49-F238E27FC236}">
                <a16:creationId xmlns:a16="http://schemas.microsoft.com/office/drawing/2014/main" id="{D225A6E1-6C96-4C17-83E9-C0440392FEBA}"/>
              </a:ext>
            </a:extLst>
          </p:cNvPr>
          <p:cNvGrpSpPr/>
          <p:nvPr/>
        </p:nvGrpSpPr>
        <p:grpSpPr>
          <a:xfrm>
            <a:off x="496231" y="3623564"/>
            <a:ext cx="3911424" cy="429792"/>
            <a:chOff x="3360" y="547"/>
            <a:chExt cx="3911424" cy="429792"/>
          </a:xfrm>
        </p:grpSpPr>
        <p:sp>
          <p:nvSpPr>
            <p:cNvPr id="79" name="Flèche : chevron 78">
              <a:extLst>
                <a:ext uri="{FF2B5EF4-FFF2-40B4-BE49-F238E27FC236}">
                  <a16:creationId xmlns:a16="http://schemas.microsoft.com/office/drawing/2014/main" id="{83054EDD-2178-42FB-A301-C3B60B807B43}"/>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0" name="Flèche : chevron 4">
              <a:extLst>
                <a:ext uri="{FF2B5EF4-FFF2-40B4-BE49-F238E27FC236}">
                  <a16:creationId xmlns:a16="http://schemas.microsoft.com/office/drawing/2014/main" id="{3EE8A238-6475-4DDB-9310-BC902DEC5A79}"/>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FS_5GMS_EXT (Study on 5G media streaming extensions)</a:t>
              </a:r>
            </a:p>
          </p:txBody>
        </p:sp>
      </p:grpSp>
      <p:grpSp>
        <p:nvGrpSpPr>
          <p:cNvPr id="81" name="Groupe 80">
            <a:extLst>
              <a:ext uri="{FF2B5EF4-FFF2-40B4-BE49-F238E27FC236}">
                <a16:creationId xmlns:a16="http://schemas.microsoft.com/office/drawing/2014/main" id="{256910A7-B9D6-4FD7-B310-F01AC0B37DC2}"/>
              </a:ext>
            </a:extLst>
          </p:cNvPr>
          <p:cNvGrpSpPr/>
          <p:nvPr/>
        </p:nvGrpSpPr>
        <p:grpSpPr>
          <a:xfrm>
            <a:off x="4237149" y="3628516"/>
            <a:ext cx="5890867" cy="430381"/>
            <a:chOff x="1" y="252"/>
            <a:chExt cx="5798817" cy="430381"/>
          </a:xfrm>
          <a:solidFill>
            <a:schemeClr val="accent2">
              <a:lumMod val="75000"/>
            </a:schemeClr>
          </a:solidFill>
        </p:grpSpPr>
        <p:sp>
          <p:nvSpPr>
            <p:cNvPr id="82" name="Flèche : chevron 81">
              <a:extLst>
                <a:ext uri="{FF2B5EF4-FFF2-40B4-BE49-F238E27FC236}">
                  <a16:creationId xmlns:a16="http://schemas.microsoft.com/office/drawing/2014/main" id="{55AF2363-67A7-4B57-9E08-B72F80CFAF6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3" name="Flèche : chevron 4">
              <a:extLst>
                <a:ext uri="{FF2B5EF4-FFF2-40B4-BE49-F238E27FC236}">
                  <a16:creationId xmlns:a16="http://schemas.microsoft.com/office/drawing/2014/main" id="{C6874810-6A64-4ECE-BCAC-FA74521B8BEF}"/>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5GMS extensions (TBD): Low latency, Back channel, Slicing…</a:t>
              </a:r>
              <a:endParaRPr lang="en-US" sz="1500" kern="1200" dirty="0"/>
            </a:p>
          </p:txBody>
        </p:sp>
      </p:grpSp>
      <p:grpSp>
        <p:nvGrpSpPr>
          <p:cNvPr id="46" name="Groupe 45">
            <a:extLst>
              <a:ext uri="{FF2B5EF4-FFF2-40B4-BE49-F238E27FC236}">
                <a16:creationId xmlns:a16="http://schemas.microsoft.com/office/drawing/2014/main" id="{4A1AEDD4-33D5-4A21-9BFE-8046A8E3A88F}"/>
              </a:ext>
            </a:extLst>
          </p:cNvPr>
          <p:cNvGrpSpPr/>
          <p:nvPr/>
        </p:nvGrpSpPr>
        <p:grpSpPr>
          <a:xfrm>
            <a:off x="509955" y="4543629"/>
            <a:ext cx="3911424" cy="429792"/>
            <a:chOff x="3360" y="547"/>
            <a:chExt cx="3911424" cy="429792"/>
          </a:xfrm>
        </p:grpSpPr>
        <p:sp>
          <p:nvSpPr>
            <p:cNvPr id="47" name="Flèche : chevron 46">
              <a:extLst>
                <a:ext uri="{FF2B5EF4-FFF2-40B4-BE49-F238E27FC236}">
                  <a16:creationId xmlns:a16="http://schemas.microsoft.com/office/drawing/2014/main" id="{A87CC5AA-0A49-4693-83A7-AF4C6ED5AD28}"/>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Flèche : chevron 4">
              <a:extLst>
                <a:ext uri="{FF2B5EF4-FFF2-40B4-BE49-F238E27FC236}">
                  <a16:creationId xmlns:a16="http://schemas.microsoft.com/office/drawing/2014/main" id="{A60E8014-26FE-4CEB-8B43-54A691EF686C}"/>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FS_NPN4AVProd (Feasibility Study on Media Production over 5G NPN)</a:t>
              </a:r>
            </a:p>
          </p:txBody>
        </p:sp>
      </p:grpSp>
      <p:grpSp>
        <p:nvGrpSpPr>
          <p:cNvPr id="49" name="Groupe 48">
            <a:extLst>
              <a:ext uri="{FF2B5EF4-FFF2-40B4-BE49-F238E27FC236}">
                <a16:creationId xmlns:a16="http://schemas.microsoft.com/office/drawing/2014/main" id="{F2C715B4-7A11-42A1-A870-12FC380A4FB4}"/>
              </a:ext>
            </a:extLst>
          </p:cNvPr>
          <p:cNvGrpSpPr/>
          <p:nvPr/>
        </p:nvGrpSpPr>
        <p:grpSpPr>
          <a:xfrm>
            <a:off x="4250415" y="4533034"/>
            <a:ext cx="5890867" cy="430381"/>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E61CE82F-DD3A-4C66-A4E1-B2370012401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524691A9-5144-4542-A730-5CF30B9494D4}"/>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NPN4AVPROD Stage 3 / 5GMS Uplink Enhancements / APEX (TBD)</a:t>
              </a:r>
              <a:endParaRPr lang="en-US" sz="1500" kern="1200" dirty="0"/>
            </a:p>
          </p:txBody>
        </p:sp>
      </p:grpSp>
      <p:grpSp>
        <p:nvGrpSpPr>
          <p:cNvPr id="52" name="Groupe 51">
            <a:extLst>
              <a:ext uri="{FF2B5EF4-FFF2-40B4-BE49-F238E27FC236}">
                <a16:creationId xmlns:a16="http://schemas.microsoft.com/office/drawing/2014/main" id="{D6B0A0EC-C369-476A-A844-E1017ECCB67D}"/>
              </a:ext>
            </a:extLst>
          </p:cNvPr>
          <p:cNvGrpSpPr/>
          <p:nvPr/>
        </p:nvGrpSpPr>
        <p:grpSpPr>
          <a:xfrm>
            <a:off x="2440626" y="5008987"/>
            <a:ext cx="7721961" cy="430381"/>
            <a:chOff x="1" y="252"/>
            <a:chExt cx="5798817" cy="430381"/>
          </a:xfrm>
          <a:solidFill>
            <a:schemeClr val="accent2">
              <a:lumMod val="75000"/>
            </a:schemeClr>
          </a:solidFill>
        </p:grpSpPr>
        <p:sp>
          <p:nvSpPr>
            <p:cNvPr id="54" name="Flèche : chevron 53">
              <a:extLst>
                <a:ext uri="{FF2B5EF4-FFF2-40B4-BE49-F238E27FC236}">
                  <a16:creationId xmlns:a16="http://schemas.microsoft.com/office/drawing/2014/main" id="{D21A23E2-BF4F-453F-B095-0051D2E037A6}"/>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9B77C4A7-12A0-42DF-B883-A06D85D39C27}"/>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5GMS for conversational / WebRTC / 5G_RTC stage 2/3 (TBD)</a:t>
              </a:r>
              <a:endParaRPr lang="en-US" sz="1500" kern="1200" dirty="0"/>
            </a:p>
          </p:txBody>
        </p:sp>
      </p:grpSp>
      <p:grpSp>
        <p:nvGrpSpPr>
          <p:cNvPr id="59" name="Groupe 58">
            <a:extLst>
              <a:ext uri="{FF2B5EF4-FFF2-40B4-BE49-F238E27FC236}">
                <a16:creationId xmlns:a16="http://schemas.microsoft.com/office/drawing/2014/main" id="{63940092-CAA4-40FE-9A8D-A9338A28E16C}"/>
              </a:ext>
            </a:extLst>
          </p:cNvPr>
          <p:cNvGrpSpPr/>
          <p:nvPr/>
        </p:nvGrpSpPr>
        <p:grpSpPr>
          <a:xfrm>
            <a:off x="5192616" y="3193388"/>
            <a:ext cx="4902474" cy="430381"/>
            <a:chOff x="1" y="252"/>
            <a:chExt cx="5798817" cy="430381"/>
          </a:xfrm>
          <a:solidFill>
            <a:schemeClr val="accent2">
              <a:lumMod val="75000"/>
            </a:schemeClr>
          </a:solidFill>
        </p:grpSpPr>
        <p:sp>
          <p:nvSpPr>
            <p:cNvPr id="64" name="Flèche : chevron 63">
              <a:extLst>
                <a:ext uri="{FF2B5EF4-FFF2-40B4-BE49-F238E27FC236}">
                  <a16:creationId xmlns:a16="http://schemas.microsoft.com/office/drawing/2014/main" id="{37F770E5-5311-4981-AD5B-D9EB1870C39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6" name="Flèche : chevron 4">
              <a:extLst>
                <a:ext uri="{FF2B5EF4-FFF2-40B4-BE49-F238E27FC236}">
                  <a16:creationId xmlns:a16="http://schemas.microsoft.com/office/drawing/2014/main" id="{DAA6063A-862F-4FC6-B934-204BF660F0F2}"/>
                </a:ext>
              </a:extLst>
            </p:cNvPr>
            <p:cNvSpPr txBox="1"/>
            <p:nvPr/>
          </p:nvSpPr>
          <p:spPr>
            <a:xfrm>
              <a:off x="497272" y="87585"/>
              <a:ext cx="4837580"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Further MBS enhancements: FTA (TBD)</a:t>
              </a:r>
              <a:endParaRPr lang="en-US" sz="1500" kern="1200" dirty="0"/>
            </a:p>
          </p:txBody>
        </p:sp>
      </p:grpSp>
      <p:grpSp>
        <p:nvGrpSpPr>
          <p:cNvPr id="84" name="Groupe 83">
            <a:extLst>
              <a:ext uri="{FF2B5EF4-FFF2-40B4-BE49-F238E27FC236}">
                <a16:creationId xmlns:a16="http://schemas.microsoft.com/office/drawing/2014/main" id="{4BBB073C-6931-4DCD-B4B5-D037CA6087EC}"/>
              </a:ext>
            </a:extLst>
          </p:cNvPr>
          <p:cNvGrpSpPr/>
          <p:nvPr/>
        </p:nvGrpSpPr>
        <p:grpSpPr>
          <a:xfrm>
            <a:off x="4216252" y="2756043"/>
            <a:ext cx="5890867" cy="430381"/>
            <a:chOff x="1" y="252"/>
            <a:chExt cx="5798817" cy="430381"/>
          </a:xfrm>
          <a:solidFill>
            <a:schemeClr val="accent2">
              <a:lumMod val="75000"/>
            </a:schemeClr>
          </a:solidFill>
        </p:grpSpPr>
        <p:sp>
          <p:nvSpPr>
            <p:cNvPr id="85" name="Flèche : chevron 84">
              <a:extLst>
                <a:ext uri="{FF2B5EF4-FFF2-40B4-BE49-F238E27FC236}">
                  <a16:creationId xmlns:a16="http://schemas.microsoft.com/office/drawing/2014/main" id="{6C46916A-C9A7-4441-9C10-D314E83F147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6" name="Flèche : chevron 4">
              <a:extLst>
                <a:ext uri="{FF2B5EF4-FFF2-40B4-BE49-F238E27FC236}">
                  <a16:creationId xmlns:a16="http://schemas.microsoft.com/office/drawing/2014/main" id="{9CA5C96D-5216-4392-BAFE-7FEB49C49198}"/>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5GMS EDGE, COPE stage 3, Split-rendering (TBD)</a:t>
              </a:r>
              <a:endParaRPr lang="en-US" sz="1500" kern="1200" dirty="0"/>
            </a:p>
          </p:txBody>
        </p:sp>
      </p:grpSp>
      <p:grpSp>
        <p:nvGrpSpPr>
          <p:cNvPr id="87" name="Groupe 86">
            <a:extLst>
              <a:ext uri="{FF2B5EF4-FFF2-40B4-BE49-F238E27FC236}">
                <a16:creationId xmlns:a16="http://schemas.microsoft.com/office/drawing/2014/main" id="{72402713-929B-4116-B446-58C24EB64C22}"/>
              </a:ext>
            </a:extLst>
          </p:cNvPr>
          <p:cNvGrpSpPr/>
          <p:nvPr/>
        </p:nvGrpSpPr>
        <p:grpSpPr>
          <a:xfrm>
            <a:off x="509955" y="4058103"/>
            <a:ext cx="3911424" cy="429792"/>
            <a:chOff x="3360" y="547"/>
            <a:chExt cx="3911424" cy="429792"/>
          </a:xfrm>
        </p:grpSpPr>
        <p:sp>
          <p:nvSpPr>
            <p:cNvPr id="88" name="Flèche : chevron 87">
              <a:extLst>
                <a:ext uri="{FF2B5EF4-FFF2-40B4-BE49-F238E27FC236}">
                  <a16:creationId xmlns:a16="http://schemas.microsoft.com/office/drawing/2014/main" id="{FE9E2D72-1F80-4008-88F1-57BF8820F385}"/>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9" name="Flèche : chevron 4">
              <a:extLst>
                <a:ext uri="{FF2B5EF4-FFF2-40B4-BE49-F238E27FC236}">
                  <a16:creationId xmlns:a16="http://schemas.microsoft.com/office/drawing/2014/main" id="{26884469-5570-4C05-BF7E-E5908A2A9C6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 AF Event Exposure (EVEX)</a:t>
              </a:r>
            </a:p>
          </p:txBody>
        </p:sp>
      </p:grpSp>
      <p:grpSp>
        <p:nvGrpSpPr>
          <p:cNvPr id="90" name="Groupe 89">
            <a:extLst>
              <a:ext uri="{FF2B5EF4-FFF2-40B4-BE49-F238E27FC236}">
                <a16:creationId xmlns:a16="http://schemas.microsoft.com/office/drawing/2014/main" id="{924B24A6-6296-4C99-9D44-60BDB377BB09}"/>
              </a:ext>
            </a:extLst>
          </p:cNvPr>
          <p:cNvGrpSpPr/>
          <p:nvPr/>
        </p:nvGrpSpPr>
        <p:grpSpPr>
          <a:xfrm>
            <a:off x="541373" y="5033205"/>
            <a:ext cx="2045623" cy="430886"/>
            <a:chOff x="1757" y="0"/>
            <a:chExt cx="2045623" cy="430886"/>
          </a:xfrm>
        </p:grpSpPr>
        <p:sp>
          <p:nvSpPr>
            <p:cNvPr id="91" name="Flèche : chevron 90">
              <a:extLst>
                <a:ext uri="{FF2B5EF4-FFF2-40B4-BE49-F238E27FC236}">
                  <a16:creationId xmlns:a16="http://schemas.microsoft.com/office/drawing/2014/main" id="{20E5DDE0-7145-4399-B6BD-37E7AD6959B5}"/>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2" name="Flèche : chevron 4">
              <a:extLst>
                <a:ext uri="{FF2B5EF4-FFF2-40B4-BE49-F238E27FC236}">
                  <a16:creationId xmlns:a16="http://schemas.microsoft.com/office/drawing/2014/main" id="{C190BD91-D63A-46B6-B5AC-078388143666}"/>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FS_MMTELin5G</a:t>
              </a:r>
              <a:endParaRPr lang="en-US" sz="1400" kern="1200" dirty="0">
                <a:latin typeface="+mn-lt"/>
              </a:endParaRPr>
            </a:p>
          </p:txBody>
        </p:sp>
      </p:grpSp>
      <p:grpSp>
        <p:nvGrpSpPr>
          <p:cNvPr id="99" name="Groupe 98">
            <a:extLst>
              <a:ext uri="{FF2B5EF4-FFF2-40B4-BE49-F238E27FC236}">
                <a16:creationId xmlns:a16="http://schemas.microsoft.com/office/drawing/2014/main" id="{90449D24-5E3A-4D10-A57E-F1F304407C2B}"/>
              </a:ext>
            </a:extLst>
          </p:cNvPr>
          <p:cNvGrpSpPr/>
          <p:nvPr/>
        </p:nvGrpSpPr>
        <p:grpSpPr>
          <a:xfrm>
            <a:off x="540792" y="5518883"/>
            <a:ext cx="2045623" cy="430886"/>
            <a:chOff x="1757" y="0"/>
            <a:chExt cx="2045623" cy="430886"/>
          </a:xfrm>
        </p:grpSpPr>
        <p:sp>
          <p:nvSpPr>
            <p:cNvPr id="100" name="Flèche : chevron 99">
              <a:extLst>
                <a:ext uri="{FF2B5EF4-FFF2-40B4-BE49-F238E27FC236}">
                  <a16:creationId xmlns:a16="http://schemas.microsoft.com/office/drawing/2014/main" id="{D82BBA3B-0AF2-4543-B0BC-5784D043A227}"/>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1" name="Flèche : chevron 4">
              <a:extLst>
                <a:ext uri="{FF2B5EF4-FFF2-40B4-BE49-F238E27FC236}">
                  <a16:creationId xmlns:a16="http://schemas.microsoft.com/office/drawing/2014/main" id="{D441DC0F-B9DB-458B-9F17-A7478D986EAD}"/>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FS_PIN</a:t>
              </a:r>
              <a:endParaRPr lang="en-US" sz="1400" kern="1200" dirty="0">
                <a:latin typeface="+mn-lt"/>
              </a:endParaRPr>
            </a:p>
          </p:txBody>
        </p:sp>
      </p:grpSp>
      <p:grpSp>
        <p:nvGrpSpPr>
          <p:cNvPr id="102" name="Groupe 101">
            <a:extLst>
              <a:ext uri="{FF2B5EF4-FFF2-40B4-BE49-F238E27FC236}">
                <a16:creationId xmlns:a16="http://schemas.microsoft.com/office/drawing/2014/main" id="{5202C983-33DD-4E46-BF65-9A99FED8F36F}"/>
              </a:ext>
            </a:extLst>
          </p:cNvPr>
          <p:cNvGrpSpPr/>
          <p:nvPr/>
        </p:nvGrpSpPr>
        <p:grpSpPr>
          <a:xfrm>
            <a:off x="2418824" y="5518883"/>
            <a:ext cx="5890867" cy="430381"/>
            <a:chOff x="1" y="252"/>
            <a:chExt cx="5798817" cy="430381"/>
          </a:xfrm>
          <a:solidFill>
            <a:schemeClr val="accent2">
              <a:lumMod val="75000"/>
            </a:schemeClr>
          </a:solidFill>
        </p:grpSpPr>
        <p:sp>
          <p:nvSpPr>
            <p:cNvPr id="103" name="Flèche : chevron 102">
              <a:extLst>
                <a:ext uri="{FF2B5EF4-FFF2-40B4-BE49-F238E27FC236}">
                  <a16:creationId xmlns:a16="http://schemas.microsoft.com/office/drawing/2014/main" id="{B1441952-A9AE-4967-8DD3-35E27E2BFEEB}"/>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Flèche : chevron 4">
              <a:extLst>
                <a:ext uri="{FF2B5EF4-FFF2-40B4-BE49-F238E27FC236}">
                  <a16:creationId xmlns:a16="http://schemas.microsoft.com/office/drawing/2014/main" id="{E053E533-E73A-4022-BA52-E30F2BBC833A}"/>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Media handling of Personal IoT Networks Stage 2/3 (TBD)</a:t>
              </a:r>
              <a:endParaRPr lang="en-US" sz="1500" kern="1200" dirty="0"/>
            </a:p>
          </p:txBody>
        </p:sp>
      </p:grpSp>
    </p:spTree>
    <p:extLst>
      <p:ext uri="{BB962C8B-B14F-4D97-AF65-F5344CB8AC3E}">
        <p14:creationId xmlns:p14="http://schemas.microsoft.com/office/powerpoint/2010/main" val="54381861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SA4 Rel-18 draft plan</a:t>
            </a:r>
          </a:p>
        </p:txBody>
      </p:sp>
      <p:sp>
        <p:nvSpPr>
          <p:cNvPr id="8243" name="TextBox 62"/>
          <p:cNvSpPr txBox="1">
            <a:spLocks noChangeArrowheads="1"/>
          </p:cNvSpPr>
          <p:nvPr/>
        </p:nvSpPr>
        <p:spPr bwMode="auto">
          <a:xfrm rot="20391721">
            <a:off x="2315087"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79959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2547511"/>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2034913"/>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2538359"/>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2034913"/>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2547512"/>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2044066"/>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2049301"/>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1583025138"/>
              </p:ext>
            </p:extLst>
          </p:nvPr>
        </p:nvGraphicFramePr>
        <p:xfrm>
          <a:off x="489590" y="2758416"/>
          <a:ext cx="2049138"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56" name="Groupe 55">
            <a:extLst>
              <a:ext uri="{FF2B5EF4-FFF2-40B4-BE49-F238E27FC236}">
                <a16:creationId xmlns:a16="http://schemas.microsoft.com/office/drawing/2014/main" id="{2D8A4782-41B5-41FB-802F-4C1AC5D83AC3}"/>
              </a:ext>
            </a:extLst>
          </p:cNvPr>
          <p:cNvGrpSpPr/>
          <p:nvPr/>
        </p:nvGrpSpPr>
        <p:grpSpPr>
          <a:xfrm>
            <a:off x="486233" y="3213557"/>
            <a:ext cx="2045623" cy="430886"/>
            <a:chOff x="1757" y="0"/>
            <a:chExt cx="2045623" cy="430886"/>
          </a:xfrm>
        </p:grpSpPr>
        <p:sp>
          <p:nvSpPr>
            <p:cNvPr id="59" name="Flèche : chevron 58">
              <a:extLst>
                <a:ext uri="{FF2B5EF4-FFF2-40B4-BE49-F238E27FC236}">
                  <a16:creationId xmlns:a16="http://schemas.microsoft.com/office/drawing/2014/main" id="{2D195B64-8A8F-4D20-88E8-FD979BEA8D44}"/>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4" name="Flèche : chevron 4">
              <a:extLst>
                <a:ext uri="{FF2B5EF4-FFF2-40B4-BE49-F238E27FC236}">
                  <a16:creationId xmlns:a16="http://schemas.microsoft.com/office/drawing/2014/main" id="{0543FBDD-A96C-4702-BA11-88803145758F}"/>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ITT4RT</a:t>
              </a:r>
              <a:endParaRPr lang="en-US" sz="1400" kern="1200" dirty="0">
                <a:latin typeface="+mn-lt"/>
              </a:endParaRPr>
            </a:p>
          </p:txBody>
        </p:sp>
      </p:grpSp>
      <p:grpSp>
        <p:nvGrpSpPr>
          <p:cNvPr id="66" name="Groupe 65">
            <a:extLst>
              <a:ext uri="{FF2B5EF4-FFF2-40B4-BE49-F238E27FC236}">
                <a16:creationId xmlns:a16="http://schemas.microsoft.com/office/drawing/2014/main" id="{E837CE48-9A50-4A51-AD04-33141C0442A8}"/>
              </a:ext>
            </a:extLst>
          </p:cNvPr>
          <p:cNvGrpSpPr/>
          <p:nvPr/>
        </p:nvGrpSpPr>
        <p:grpSpPr>
          <a:xfrm>
            <a:off x="514415" y="3669747"/>
            <a:ext cx="2045623" cy="430886"/>
            <a:chOff x="1757" y="0"/>
            <a:chExt cx="2045623" cy="430886"/>
          </a:xfrm>
        </p:grpSpPr>
        <p:sp>
          <p:nvSpPr>
            <p:cNvPr id="71"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4"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grpSp>
        <p:nvGrpSpPr>
          <p:cNvPr id="85" name="Groupe 84">
            <a:extLst>
              <a:ext uri="{FF2B5EF4-FFF2-40B4-BE49-F238E27FC236}">
                <a16:creationId xmlns:a16="http://schemas.microsoft.com/office/drawing/2014/main" id="{732AC1AF-862F-4BC0-8D53-BD08F8DC1191}"/>
              </a:ext>
            </a:extLst>
          </p:cNvPr>
          <p:cNvGrpSpPr/>
          <p:nvPr/>
        </p:nvGrpSpPr>
        <p:grpSpPr>
          <a:xfrm>
            <a:off x="2356575" y="2758145"/>
            <a:ext cx="5890867" cy="1325563"/>
            <a:chOff x="1" y="252"/>
            <a:chExt cx="5798817" cy="1325563"/>
          </a:xfrm>
          <a:solidFill>
            <a:schemeClr val="accent2">
              <a:lumMod val="75000"/>
            </a:schemeClr>
          </a:solidFill>
        </p:grpSpPr>
        <p:sp>
          <p:nvSpPr>
            <p:cNvPr id="86" name="Flèche : chevron 85">
              <a:extLst>
                <a:ext uri="{FF2B5EF4-FFF2-40B4-BE49-F238E27FC236}">
                  <a16:creationId xmlns:a16="http://schemas.microsoft.com/office/drawing/2014/main" id="{9E803CA3-4F17-453E-AFA3-BD795AA5F9A1}"/>
                </a:ext>
              </a:extLst>
            </p:cNvPr>
            <p:cNvSpPr/>
            <p:nvPr/>
          </p:nvSpPr>
          <p:spPr>
            <a:xfrm>
              <a:off x="1" y="252"/>
              <a:ext cx="5798817" cy="1325563"/>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7" name="Flèche : chevron 4">
              <a:extLst>
                <a:ext uri="{FF2B5EF4-FFF2-40B4-BE49-F238E27FC236}">
                  <a16:creationId xmlns:a16="http://schemas.microsoft.com/office/drawing/2014/main" id="{38069694-C95F-4CE1-A16D-5D94B3820D5E}"/>
                </a:ext>
              </a:extLst>
            </p:cNvPr>
            <p:cNvSpPr txBox="1"/>
            <p:nvPr/>
          </p:nvSpPr>
          <p:spPr>
            <a:xfrm>
              <a:off x="844408" y="87585"/>
              <a:ext cx="3968423" cy="111434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ITT4XR, STAR &amp; EDGAR extensions, 5G-RTC, 2D/VR/AR/MR streaming, Call, formats, QoS, </a:t>
              </a:r>
              <a:r>
                <a:rPr lang="en-US" sz="1500" dirty="0" err="1"/>
                <a:t>QoE</a:t>
              </a:r>
              <a:r>
                <a:rPr lang="en-US" sz="1500" dirty="0"/>
                <a:t> Quality metrics, Split-rendering (all TBD)</a:t>
              </a:r>
              <a:endParaRPr lang="en-US" sz="1500" kern="1200" dirty="0"/>
            </a:p>
          </p:txBody>
        </p:sp>
      </p:grpSp>
      <p:grpSp>
        <p:nvGrpSpPr>
          <p:cNvPr id="88" name="Groupe 87">
            <a:extLst>
              <a:ext uri="{FF2B5EF4-FFF2-40B4-BE49-F238E27FC236}">
                <a16:creationId xmlns:a16="http://schemas.microsoft.com/office/drawing/2014/main" id="{2CA039FD-85CE-4E96-BCC1-F57781841258}"/>
              </a:ext>
            </a:extLst>
          </p:cNvPr>
          <p:cNvGrpSpPr/>
          <p:nvPr/>
        </p:nvGrpSpPr>
        <p:grpSpPr>
          <a:xfrm>
            <a:off x="516536" y="4161331"/>
            <a:ext cx="2045623" cy="430886"/>
            <a:chOff x="1757" y="0"/>
            <a:chExt cx="2045623" cy="430886"/>
          </a:xfrm>
        </p:grpSpPr>
        <p:sp>
          <p:nvSpPr>
            <p:cNvPr id="89" name="Flèche : chevron 88">
              <a:extLst>
                <a:ext uri="{FF2B5EF4-FFF2-40B4-BE49-F238E27FC236}">
                  <a16:creationId xmlns:a16="http://schemas.microsoft.com/office/drawing/2014/main" id="{76931CF5-85C8-482B-8812-C0153B0258D9}"/>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0" name="Flèche : chevron 4">
              <a:extLst>
                <a:ext uri="{FF2B5EF4-FFF2-40B4-BE49-F238E27FC236}">
                  <a16:creationId xmlns:a16="http://schemas.microsoft.com/office/drawing/2014/main" id="{3140B116-9D41-4574-B905-9AFC1834BEC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FS_TACMM  </a:t>
              </a:r>
              <a:endParaRPr lang="en-US" sz="1400" kern="1200" dirty="0">
                <a:latin typeface="+mn-lt"/>
              </a:endParaRPr>
            </a:p>
          </p:txBody>
        </p:sp>
      </p:grpSp>
      <p:grpSp>
        <p:nvGrpSpPr>
          <p:cNvPr id="91" name="Groupe 90">
            <a:extLst>
              <a:ext uri="{FF2B5EF4-FFF2-40B4-BE49-F238E27FC236}">
                <a16:creationId xmlns:a16="http://schemas.microsoft.com/office/drawing/2014/main" id="{6F5FD9C5-620B-4B01-A18F-425014520A22}"/>
              </a:ext>
            </a:extLst>
          </p:cNvPr>
          <p:cNvGrpSpPr/>
          <p:nvPr/>
        </p:nvGrpSpPr>
        <p:grpSpPr>
          <a:xfrm>
            <a:off x="2394568" y="4161331"/>
            <a:ext cx="5890867" cy="430381"/>
            <a:chOff x="1" y="252"/>
            <a:chExt cx="5798817" cy="430381"/>
          </a:xfrm>
          <a:solidFill>
            <a:schemeClr val="accent2">
              <a:lumMod val="75000"/>
            </a:schemeClr>
          </a:solidFill>
        </p:grpSpPr>
        <p:sp>
          <p:nvSpPr>
            <p:cNvPr id="92" name="Flèche : chevron 91">
              <a:extLst>
                <a:ext uri="{FF2B5EF4-FFF2-40B4-BE49-F238E27FC236}">
                  <a16:creationId xmlns:a16="http://schemas.microsoft.com/office/drawing/2014/main" id="{5F410727-3DC4-4C14-A297-49EB4BA20BD6}"/>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3" name="Flèche : chevron 4">
              <a:extLst>
                <a:ext uri="{FF2B5EF4-FFF2-40B4-BE49-F238E27FC236}">
                  <a16:creationId xmlns:a16="http://schemas.microsoft.com/office/drawing/2014/main" id="{5A2BA969-546F-4EA2-A3EC-63B1A08BB4F3}"/>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Tactile communications Stage 3 (TBD)</a:t>
              </a:r>
              <a:endParaRPr lang="en-US" sz="1500" kern="1200" dirty="0"/>
            </a:p>
          </p:txBody>
        </p:sp>
      </p:grpSp>
    </p:spTree>
    <p:extLst>
      <p:ext uri="{BB962C8B-B14F-4D97-AF65-F5344CB8AC3E}">
        <p14:creationId xmlns:p14="http://schemas.microsoft.com/office/powerpoint/2010/main" val="295134116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9401432" cy="4351338"/>
          </a:xfrm>
        </p:spPr>
        <p:txBody>
          <a:bodyPr>
            <a:normAutofit fontScale="62500" lnSpcReduction="20000"/>
          </a:bodyPr>
          <a:lstStyle/>
          <a:p>
            <a:pPr marL="0" indent="0">
              <a:buFontTx/>
              <a:buNone/>
              <a:defRPr/>
            </a:pPr>
            <a:endParaRPr lang="sv-SE" altLang="en-US" dirty="0"/>
          </a:p>
          <a:p>
            <a:pPr marL="0" indent="0">
              <a:buFontTx/>
              <a:buNone/>
              <a:defRPr/>
            </a:pPr>
            <a:r>
              <a:rPr lang="sv-SE" altLang="en-US" dirty="0"/>
              <a:t>Next steps</a:t>
            </a:r>
          </a:p>
          <a:p>
            <a:pPr marL="0" indent="0">
              <a:buFontTx/>
              <a:buNone/>
              <a:defRPr/>
            </a:pPr>
            <a:r>
              <a:rPr lang="sv-SE" altLang="en-US" dirty="0"/>
              <a:t>	- SA Rel-18 Workshop 9-10 Sep. 2021</a:t>
            </a:r>
          </a:p>
          <a:p>
            <a:pPr marL="0" indent="0">
              <a:buFontTx/>
              <a:buNone/>
              <a:defRPr/>
            </a:pPr>
            <a:r>
              <a:rPr lang="sv-SE" altLang="en-US" dirty="0"/>
              <a:t>	- 2nd SA4 Rel-18 workshop (tentative: 3rd Nov. 2021)</a:t>
            </a:r>
          </a:p>
          <a:p>
            <a:pPr marL="0" indent="0">
              <a:buFontTx/>
              <a:buNone/>
              <a:defRPr/>
            </a:pPr>
            <a:r>
              <a:rPr lang="sv-SE" altLang="en-US" dirty="0"/>
              <a:t>	- 60% agreed Rel-18 plan at SA4#116-e</a:t>
            </a:r>
          </a:p>
          <a:p>
            <a:pPr marL="0" indent="0">
              <a:buFontTx/>
              <a:buNone/>
              <a:defRPr/>
            </a:pPr>
            <a:r>
              <a:rPr lang="sv-SE" altLang="en-US" dirty="0"/>
              <a:t>	- 100% agreed Rel-18 plan at SA4#117-e</a:t>
            </a:r>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Chairman</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E99B797D-523D-4FD7-9545-1790D18AC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1039</Words>
  <Application>Microsoft Office PowerPoint</Application>
  <PresentationFormat>Grand écran</PresentationFormat>
  <Paragraphs>219</Paragraphs>
  <Slides>8</Slides>
  <Notes>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8</vt:i4>
      </vt:variant>
    </vt:vector>
  </HeadingPairs>
  <TitlesOfParts>
    <vt:vector size="14" baseType="lpstr">
      <vt:lpstr>Arial</vt:lpstr>
      <vt:lpstr>Calibri</vt:lpstr>
      <vt:lpstr>Calibri Light</vt:lpstr>
      <vt:lpstr>Century Gothic</vt:lpstr>
      <vt:lpstr>Times New Roman</vt:lpstr>
      <vt:lpstr>Office Theme</vt:lpstr>
      <vt:lpstr>DRAFT SA4 WG chair input to SA Rel-18 Workshop</vt:lpstr>
      <vt:lpstr>Introduction</vt:lpstr>
      <vt:lpstr>Three stage approach / SA4</vt:lpstr>
      <vt:lpstr>SA4 Rel-18 status</vt:lpstr>
      <vt:lpstr>SA4 Rel-18 draft plan</vt:lpstr>
      <vt:lpstr>SA4 Rel-18 draft plan</vt:lpstr>
      <vt:lpstr>SA4 Rel-18 draft plan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2021-08-27T12:47:28Z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