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64" r:id="rId4"/>
    <p:sldId id="263" r:id="rId5"/>
    <p:sldId id="265" r:id="rId6"/>
    <p:sldId id="267" r:id="rId7"/>
    <p:sldId id="266" r:id="rId8"/>
    <p:sldId id="268" r:id="rId9"/>
    <p:sldId id="269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o" initials="CL" lastIdx="1" clrIdx="0">
    <p:extLst>
      <p:ext uri="{19B8F6BF-5375-455C-9EA6-DF929625EA0E}">
        <p15:presenceInfo xmlns:p15="http://schemas.microsoft.com/office/powerpoint/2012/main" userId="CL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E8EE"/>
    <a:srgbClr val="BEEEEC"/>
    <a:srgbClr val="0000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3577" autoAdjust="0"/>
    <p:restoredTop sz="95956" autoAdjust="0"/>
  </p:normalViewPr>
  <p:slideViewPr>
    <p:cSldViewPr snapToGrid="0">
      <p:cViewPr varScale="1">
        <p:scale>
          <a:sx n="106" d="100"/>
          <a:sy n="106" d="100"/>
        </p:scale>
        <p:origin x="302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Lo" userId="e4df713d-51fa-4e07-bce4-ea6727a64126" providerId="ADAL" clId="{78131B9E-EB99-4B03-BB68-724FDB25B1AC}"/>
    <pc:docChg chg="custSel modSld">
      <pc:chgData name="Charles Lo" userId="e4df713d-51fa-4e07-bce4-ea6727a64126" providerId="ADAL" clId="{78131B9E-EB99-4B03-BB68-724FDB25B1AC}" dt="2021-08-11T21:09:04.480" v="342" actId="20577"/>
      <pc:docMkLst>
        <pc:docMk/>
      </pc:docMkLst>
      <pc:sldChg chg="modSp mod">
        <pc:chgData name="Charles Lo" userId="e4df713d-51fa-4e07-bce4-ea6727a64126" providerId="ADAL" clId="{78131B9E-EB99-4B03-BB68-724FDB25B1AC}" dt="2021-08-11T20:48:57.117" v="26" actId="1037"/>
        <pc:sldMkLst>
          <pc:docMk/>
          <pc:sldMk cId="17587921" sldId="269"/>
        </pc:sldMkLst>
        <pc:spChg chg="mod">
          <ac:chgData name="Charles Lo" userId="e4df713d-51fa-4e07-bce4-ea6727a64126" providerId="ADAL" clId="{78131B9E-EB99-4B03-BB68-724FDB25B1AC}" dt="2021-08-11T20:48:47.389" v="25" actId="20577"/>
          <ac:spMkLst>
            <pc:docMk/>
            <pc:sldMk cId="17587921" sldId="269"/>
            <ac:spMk id="8" creationId="{7D60F1AF-9B84-44E5-BCD7-6BB14C42E729}"/>
          </ac:spMkLst>
        </pc:spChg>
        <pc:spChg chg="mod">
          <ac:chgData name="Charles Lo" userId="e4df713d-51fa-4e07-bce4-ea6727a64126" providerId="ADAL" clId="{78131B9E-EB99-4B03-BB68-724FDB25B1AC}" dt="2021-08-11T20:48:57.117" v="26" actId="1037"/>
          <ac:spMkLst>
            <pc:docMk/>
            <pc:sldMk cId="17587921" sldId="269"/>
            <ac:spMk id="11" creationId="{6ADD7AFD-B0B3-42FE-8ED5-8BB325A66420}"/>
          </ac:spMkLst>
        </pc:spChg>
      </pc:sldChg>
      <pc:sldChg chg="modSp mod">
        <pc:chgData name="Charles Lo" userId="e4df713d-51fa-4e07-bce4-ea6727a64126" providerId="ADAL" clId="{78131B9E-EB99-4B03-BB68-724FDB25B1AC}" dt="2021-08-11T21:09:04.480" v="342" actId="20577"/>
        <pc:sldMkLst>
          <pc:docMk/>
          <pc:sldMk cId="3150347226" sldId="271"/>
        </pc:sldMkLst>
        <pc:spChg chg="mod">
          <ac:chgData name="Charles Lo" userId="e4df713d-51fa-4e07-bce4-ea6727a64126" providerId="ADAL" clId="{78131B9E-EB99-4B03-BB68-724FDB25B1AC}" dt="2021-08-11T21:09:04.480" v="342" actId="20577"/>
          <ac:spMkLst>
            <pc:docMk/>
            <pc:sldMk cId="3150347226" sldId="271"/>
            <ac:spMk id="8" creationId="{7D60F1AF-9B84-44E5-BCD7-6BB14C42E72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1881E-99DF-4950-A65E-FC4E55856A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08872-1017-4B87-8816-76B6A9FDD7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6E89A8-BBB7-41D3-8E34-45E3BE724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68600-6A39-4B25-AFB7-0ED1E069F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3F3EE4-1F46-47FC-A6F9-6A0E2893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827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85A83-8D5E-41E3-8246-7AB0777D7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C308FE-FE8D-4469-8BCB-8B5A73010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50BEC-8094-4353-BD11-1F6861B8F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05F31-F89E-4719-BF8E-D9B24D3FB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BB624-85CE-4A8A-8A1C-2AC7AD7C6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952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60D176-0996-40BE-94BE-70DA086256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1F5EC5-00D2-4423-B0FA-F3DC2DE327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D1889-B5E0-4C82-9753-D4D27AEA9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C0CB5-91E5-48FA-A71F-F68FBEE59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78DE9-6E20-49C6-B80D-20F83027C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12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C637A-41DC-46ED-B20C-60F3385A7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2EAFDA-1781-4174-9CFD-D101BFDC49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F64CF-0014-4976-B5CC-F04FC3300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FFD810-6041-43F2-8C87-3C0971156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B2BD7-37D0-467F-A81B-A16818347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24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44A14-D1AE-4007-BBE2-37D3A8869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03C59A-4EAB-4BDA-A750-CBB81AECC2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809446-114F-4C82-ADC9-47B3DB343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7C255-A942-403B-8C5F-6A7BE1D00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5BE8C-6FCD-4DB1-ABDD-735AD9F59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98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05AB4-611C-44AA-BAC3-DCEFD3C66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37AF8-7584-461D-A00D-D5D939F572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CFDE4B-B863-447B-A3D2-507D3912E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CF9EB-9F49-4C57-9597-EA403EEFF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869A8D-36C0-4120-AAE2-1CF6758F9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0957DE-52AA-4E17-8654-76D4F55CC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02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8DB41-7BED-4BE7-B4AE-B8DD156E2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6C256-4373-4A99-93DF-CB5C6B30B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5AA7B1-5DE0-448B-89A1-2AC9F299D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AD1D09-7A00-41CD-A91F-C5FFBDFFBE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03019B-819C-4F65-A9A6-97C0FC0A8C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E9A97C-60EE-4FE4-A950-1E3A9CDBC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76023B-FFC9-4C30-80F3-36CB9953F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B38AD8-D7AF-4981-89C6-328E0C9A6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35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E714C-C80B-46E2-8F64-CF861F86D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4395D-A8C7-44A6-85F0-AEB9C3165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3AF64C-602F-4592-844F-0ED8117C7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0257D2-EF87-4696-9B60-B9A916D45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049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DDAF45-E6CD-46D1-939E-530FB314A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5EE4F3-7FC7-4AFC-9167-F4692F40F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323A10-BE9A-4EAB-8194-099F4AAD9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106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CEADB-650F-43F5-B075-DB983FEA4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E698B-2203-4043-B25C-5B1FB9DB1B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C6E336-F8B3-4FE0-9403-F6DD6E74B7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8043F7-828F-40EF-958E-2C0E6C0FF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0C859A-0490-49F0-8352-E4B1086DA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D4764D-BCA0-4E58-B7C8-D97C092FC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34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86AB5-52A1-402A-B6AE-BE6B86D36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31D245-1769-4E01-B2EF-50D17DA80D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37FE14-F64E-4DC7-BEAD-89DD65645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6C7140-30D9-4252-984A-AB196241F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519872-C6C0-4364-A670-4E51F31BA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F1691E-4360-4FCA-8E01-76E9EBD8B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61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B3D14-B2A1-4F26-95E9-076DE3C10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3F470-BFEC-4EF4-8A7D-7114C9788E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A33C9-EAE1-4027-8514-32267AE82F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984AA-D281-4BD7-B509-2646200EBDCB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DB774-0769-418F-95D9-72ED75C7E7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9D15D-096D-4A56-B46F-202E3BC540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C9BBF-18C2-49C1-8FE4-A9C7FF5E8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12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381C4D-57AF-4CD2-B28E-7AF4E4C2A369}"/>
              </a:ext>
            </a:extLst>
          </p:cNvPr>
          <p:cNvSpPr txBox="1"/>
          <p:nvPr/>
        </p:nvSpPr>
        <p:spPr>
          <a:xfrm>
            <a:off x="2415822" y="2828835"/>
            <a:ext cx="7930569" cy="136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SEAL-enabled Generic Data</a:t>
            </a:r>
          </a:p>
          <a:p>
            <a:pPr algn="ctr">
              <a:lnSpc>
                <a:spcPct val="120000"/>
              </a:lnSpc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Collection and Reporting Architecture </a:t>
            </a:r>
          </a:p>
        </p:txBody>
      </p:sp>
    </p:spTree>
    <p:extLst>
      <p:ext uri="{BB962C8B-B14F-4D97-AF65-F5344CB8AC3E}">
        <p14:creationId xmlns:p14="http://schemas.microsoft.com/office/powerpoint/2010/main" val="1184605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B1B45E-5775-4B4B-9E7C-AD5F79C0C559}"/>
              </a:ext>
            </a:extLst>
          </p:cNvPr>
          <p:cNvSpPr txBox="1"/>
          <p:nvPr/>
        </p:nvSpPr>
        <p:spPr>
          <a:xfrm>
            <a:off x="292400" y="467755"/>
            <a:ext cx="986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SEAL for DC&amp;R support of Vertical Applications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783829-A64F-4178-B9FE-C10003DADA41}"/>
              </a:ext>
            </a:extLst>
          </p:cNvPr>
          <p:cNvCxnSpPr>
            <a:cxnSpLocks/>
          </p:cNvCxnSpPr>
          <p:nvPr/>
        </p:nvCxnSpPr>
        <p:spPr>
          <a:xfrm>
            <a:off x="282222" y="1128889"/>
            <a:ext cx="117065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D60F1AF-9B84-44E5-BCD7-6BB14C42E729}"/>
              </a:ext>
            </a:extLst>
          </p:cNvPr>
          <p:cNvSpPr txBox="1"/>
          <p:nvPr/>
        </p:nvSpPr>
        <p:spPr>
          <a:xfrm>
            <a:off x="406399" y="1600588"/>
            <a:ext cx="11340124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While the benefit of adding SEAL to 5GMS is not fully clear, supporting standalone vertical applications for the collection, reporting and exposure of domain-specific UE application related data should consider SEAL for providing a common data collection and reporting service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SEAL Options A or Option B as shown in previous slides as candidate models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Recommendation on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Pursue further study in SA4 on the development of generic UE data collection and reporting architecture that incorporates SEAL, along with the necessary procedures, formats and protocols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347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B1B45E-5775-4B4B-9E7C-AD5F79C0C559}"/>
              </a:ext>
            </a:extLst>
          </p:cNvPr>
          <p:cNvSpPr txBox="1"/>
          <p:nvPr/>
        </p:nvSpPr>
        <p:spPr>
          <a:xfrm>
            <a:off x="282222" y="467755"/>
            <a:ext cx="3953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What is SEAL?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783829-A64F-4178-B9FE-C10003DADA41}"/>
              </a:ext>
            </a:extLst>
          </p:cNvPr>
          <p:cNvCxnSpPr>
            <a:cxnSpLocks/>
          </p:cNvCxnSpPr>
          <p:nvPr/>
        </p:nvCxnSpPr>
        <p:spPr>
          <a:xfrm>
            <a:off x="282222" y="1128889"/>
            <a:ext cx="117065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D60F1AF-9B84-44E5-BCD7-6BB14C42E729}"/>
              </a:ext>
            </a:extLst>
          </p:cNvPr>
          <p:cNvSpPr txBox="1"/>
          <p:nvPr/>
        </p:nvSpPr>
        <p:spPr>
          <a:xfrm>
            <a:off x="406400" y="1651000"/>
            <a:ext cx="11142133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Enabler Application Layer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(for vertical applications) – device and network side service platform defined by SA6, with associated APIs defined by CT1 and CT3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TS 23.434 specifies SEAL </a:t>
            </a: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functional architecture and the procedures, information flows and high-level APIs for a set of services within SEAL in </a:t>
            </a:r>
            <a:r>
              <a:rPr lang="en-U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support of vertical applications over </a:t>
            </a: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systems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following services are currently supported by SEAL for vertical application layer:</a:t>
            </a:r>
          </a:p>
          <a:p>
            <a:pPr marL="1257300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Group Management, Location Management, Configuration Management, Identity Management, Key Management, Network Resource Management and Network Slice Capability Management</a:t>
            </a:r>
          </a:p>
          <a:p>
            <a:pPr marL="1257300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Protocols for these services specified in TS 24.544, TS 24.545, TS 25.546, TS 24.547, TS 33.434, TS 25.548 and TS 24.549, respectively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443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B1B45E-5775-4B4B-9E7C-AD5F79C0C559}"/>
              </a:ext>
            </a:extLst>
          </p:cNvPr>
          <p:cNvSpPr txBox="1"/>
          <p:nvPr/>
        </p:nvSpPr>
        <p:spPr>
          <a:xfrm>
            <a:off x="282223" y="467755"/>
            <a:ext cx="5543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SEAL Functional Model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783829-A64F-4178-B9FE-C10003DADA41}"/>
              </a:ext>
            </a:extLst>
          </p:cNvPr>
          <p:cNvCxnSpPr>
            <a:cxnSpLocks/>
          </p:cNvCxnSpPr>
          <p:nvPr/>
        </p:nvCxnSpPr>
        <p:spPr>
          <a:xfrm>
            <a:off x="282222" y="1128889"/>
            <a:ext cx="117065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1136AD6-B01C-4306-8254-89F872BAD41D}"/>
              </a:ext>
            </a:extLst>
          </p:cNvPr>
          <p:cNvSpPr txBox="1"/>
          <p:nvPr/>
        </p:nvSpPr>
        <p:spPr>
          <a:xfrm>
            <a:off x="406400" y="1651000"/>
            <a:ext cx="111421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Generic on-network functional model (from TS 23.434):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866951D-BD4E-495A-8369-CC05EFC39C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393545"/>
              </p:ext>
            </p:extLst>
          </p:nvPr>
        </p:nvGraphicFramePr>
        <p:xfrm>
          <a:off x="480199" y="2487914"/>
          <a:ext cx="9291133" cy="365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629098" imgH="2219405" progId="Visio.Drawing.11">
                  <p:embed/>
                </p:oleObj>
              </mc:Choice>
              <mc:Fallback>
                <p:oleObj name="Visio" r:id="rId2" imgW="5629098" imgH="2219405" progId="Visio.Drawing.1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866951D-BD4E-495A-8369-CC05EFC39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0199" y="2487914"/>
                        <a:ext cx="9291133" cy="3659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8829CBC-EABE-4143-9E5A-83CEB04EE241}"/>
              </a:ext>
            </a:extLst>
          </p:cNvPr>
          <p:cNvSpPr txBox="1"/>
          <p:nvPr/>
        </p:nvSpPr>
        <p:spPr>
          <a:xfrm>
            <a:off x="9939128" y="3933613"/>
            <a:ext cx="2145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SEAL = Service Enabler Application Layer</a:t>
            </a:r>
          </a:p>
          <a:p>
            <a:endParaRPr lang="en-US" sz="1200" dirty="0"/>
          </a:p>
          <a:p>
            <a:r>
              <a:rPr lang="en-US" sz="1200" dirty="0"/>
              <a:t>VAL = Vertical Application Layer</a:t>
            </a:r>
          </a:p>
        </p:txBody>
      </p:sp>
    </p:spTree>
    <p:extLst>
      <p:ext uri="{BB962C8B-B14F-4D97-AF65-F5344CB8AC3E}">
        <p14:creationId xmlns:p14="http://schemas.microsoft.com/office/powerpoint/2010/main" val="392353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B1B45E-5775-4B4B-9E7C-AD5F79C0C559}"/>
              </a:ext>
            </a:extLst>
          </p:cNvPr>
          <p:cNvSpPr txBox="1"/>
          <p:nvPr/>
        </p:nvSpPr>
        <p:spPr>
          <a:xfrm>
            <a:off x="292400" y="467755"/>
            <a:ext cx="115809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Why Consider SEAL for Data Collection and Reporting?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783829-A64F-4178-B9FE-C10003DADA41}"/>
              </a:ext>
            </a:extLst>
          </p:cNvPr>
          <p:cNvCxnSpPr>
            <a:cxnSpLocks/>
          </p:cNvCxnSpPr>
          <p:nvPr/>
        </p:nvCxnSpPr>
        <p:spPr>
          <a:xfrm>
            <a:off x="282222" y="1128889"/>
            <a:ext cx="117065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D60F1AF-9B84-44E5-BCD7-6BB14C42E729}"/>
              </a:ext>
            </a:extLst>
          </p:cNvPr>
          <p:cNvSpPr txBox="1"/>
          <p:nvPr/>
        </p:nvSpPr>
        <p:spPr>
          <a:xfrm>
            <a:off x="406399" y="1600588"/>
            <a:ext cx="11340124" cy="527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Avoids need for multiple instances of domain-specific data measurement and reporting clients in the UE and corresponding instances of domain-specific data configuration and collection servers in the network, along with more efficient use of downlink and uplink capacity for data collection configuration and reporting functionality, by utilizing a common </a:t>
            </a:r>
            <a:r>
              <a:rPr lang="en-US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data collection and reporting service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Service comprises a </a:t>
            </a:r>
            <a:r>
              <a:rPr lang="en-US" sz="1900" i="1" dirty="0">
                <a:latin typeface="Arial" panose="020B0604020202020204" pitchFamily="34" charset="0"/>
                <a:cs typeface="Arial" panose="020B0604020202020204" pitchFamily="34" charset="0"/>
              </a:rPr>
              <a:t>client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function (DCR-S</a:t>
            </a:r>
            <a:r>
              <a:rPr lang="en-US" sz="1900" baseline="-25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) in the UE and a </a:t>
            </a:r>
            <a:r>
              <a:rPr lang="en-US" sz="1900" i="1" dirty="0"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function (DCR-S</a:t>
            </a:r>
            <a:r>
              <a:rPr lang="en-US" sz="19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) in the network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DCR-S</a:t>
            </a:r>
            <a:r>
              <a:rPr lang="en-US" sz="1900" baseline="-25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9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is shared</a:t>
            </a:r>
            <a:r>
              <a:rPr lang="en-US" sz="1900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by all UE applications (</a:t>
            </a:r>
            <a:r>
              <a:rPr lang="en-US" sz="1900" i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a.k.a.</a:t>
            </a:r>
            <a:r>
              <a:rPr lang="en-US" sz="1900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9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VAL clients</a:t>
            </a:r>
            <a:r>
              <a:rPr lang="en-US" sz="1900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 required to perform data collection and reporting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DCR-S</a:t>
            </a:r>
            <a:r>
              <a:rPr lang="en-US" sz="19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900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is shared</a:t>
            </a:r>
            <a:r>
              <a:rPr lang="en-US" sz="1900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by all server applications (</a:t>
            </a:r>
            <a:r>
              <a:rPr lang="en-US" sz="1900" i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a.</a:t>
            </a:r>
            <a:r>
              <a:rPr lang="en-US" sz="1900" i="1" dirty="0"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k.a.</a:t>
            </a:r>
            <a:r>
              <a:rPr lang="en-US" sz="1900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9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VAL servers</a:t>
            </a:r>
            <a:r>
              <a:rPr lang="en-US" sz="1900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 wishing to configure data collection and reporting by UE applications and consume the corresponding reports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DCR-S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and DCR-S</a:t>
            </a:r>
            <a:r>
              <a:rPr lang="en-US" sz="2200" baseline="-25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act respectively, as domain-agnostic Data Collection Client in the UE and Data Collection AF in the network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TS 23.434 specifies SEAL </a:t>
            </a:r>
            <a:r>
              <a:rPr lang="en-GB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functional architecture and the procedures, information flows and high-level APIs for a set of services within SEAL in </a:t>
            </a:r>
            <a:r>
              <a:rPr lang="en-US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support of vertical applications</a:t>
            </a:r>
          </a:p>
        </p:txBody>
      </p:sp>
    </p:spTree>
    <p:extLst>
      <p:ext uri="{BB962C8B-B14F-4D97-AF65-F5344CB8AC3E}">
        <p14:creationId xmlns:p14="http://schemas.microsoft.com/office/powerpoint/2010/main" val="548186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B1B45E-5775-4B4B-9E7C-AD5F79C0C559}"/>
              </a:ext>
            </a:extLst>
          </p:cNvPr>
          <p:cNvSpPr txBox="1"/>
          <p:nvPr/>
        </p:nvSpPr>
        <p:spPr>
          <a:xfrm>
            <a:off x="282222" y="467755"/>
            <a:ext cx="1120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Generic Data Collection and Reporting Architecture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783829-A64F-4178-B9FE-C10003DADA41}"/>
              </a:ext>
            </a:extLst>
          </p:cNvPr>
          <p:cNvCxnSpPr>
            <a:cxnSpLocks/>
          </p:cNvCxnSpPr>
          <p:nvPr/>
        </p:nvCxnSpPr>
        <p:spPr>
          <a:xfrm>
            <a:off x="282222" y="1128889"/>
            <a:ext cx="117065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1136AD6-B01C-4306-8254-89F872BAD41D}"/>
              </a:ext>
            </a:extLst>
          </p:cNvPr>
          <p:cNvSpPr txBox="1"/>
          <p:nvPr/>
        </p:nvSpPr>
        <p:spPr>
          <a:xfrm>
            <a:off x="406401" y="1727200"/>
            <a:ext cx="3420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Currently contemplated reference architecture in EVEX:</a:t>
            </a:r>
          </a:p>
        </p:txBody>
      </p:sp>
      <p:sp>
        <p:nvSpPr>
          <p:cNvPr id="13" name="AutoShape 4">
            <a:extLst>
              <a:ext uri="{FF2B5EF4-FFF2-40B4-BE49-F238E27FC236}">
                <a16:creationId xmlns:a16="http://schemas.microsoft.com/office/drawing/2014/main" id="{B753FEF4-B6A6-444D-BA28-8B672313029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83810" y="1022580"/>
            <a:ext cx="8156575" cy="591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40B8D7EF-E1D1-4137-BA83-D526FD8C6BC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51495" y="1262415"/>
            <a:ext cx="5687031" cy="56220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5919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B1B45E-5775-4B4B-9E7C-AD5F79C0C559}"/>
              </a:ext>
            </a:extLst>
          </p:cNvPr>
          <p:cNvSpPr txBox="1"/>
          <p:nvPr/>
        </p:nvSpPr>
        <p:spPr>
          <a:xfrm>
            <a:off x="104572" y="467755"/>
            <a:ext cx="12042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Generic DC&amp;R Architecture with SEAL Support – Option 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783829-A64F-4178-B9FE-C10003DADA41}"/>
              </a:ext>
            </a:extLst>
          </p:cNvPr>
          <p:cNvCxnSpPr>
            <a:cxnSpLocks/>
          </p:cNvCxnSpPr>
          <p:nvPr/>
        </p:nvCxnSpPr>
        <p:spPr>
          <a:xfrm>
            <a:off x="67541" y="1128889"/>
            <a:ext cx="117065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utoShape 4">
            <a:extLst>
              <a:ext uri="{FF2B5EF4-FFF2-40B4-BE49-F238E27FC236}">
                <a16:creationId xmlns:a16="http://schemas.microsoft.com/office/drawing/2014/main" id="{B753FEF4-B6A6-444D-BA28-8B672313029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83810" y="1022580"/>
            <a:ext cx="8156575" cy="591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ABEBD47-A0D7-4C73-935B-98204ED8ED88}"/>
              </a:ext>
            </a:extLst>
          </p:cNvPr>
          <p:cNvSpPr/>
          <p:nvPr/>
        </p:nvSpPr>
        <p:spPr>
          <a:xfrm>
            <a:off x="4462759" y="3573842"/>
            <a:ext cx="2023267" cy="92993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E89DE8F-B73E-4273-88F1-8676C8BDDEF2}"/>
              </a:ext>
            </a:extLst>
          </p:cNvPr>
          <p:cNvSpPr/>
          <p:nvPr/>
        </p:nvSpPr>
        <p:spPr>
          <a:xfrm>
            <a:off x="1879793" y="1846395"/>
            <a:ext cx="1527048" cy="751438"/>
          </a:xfrm>
          <a:prstGeom prst="rect">
            <a:avLst/>
          </a:prstGeom>
          <a:solidFill>
            <a:srgbClr val="B7E8F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UE Application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798625F-75E6-4669-99BD-F4C16021D2A0}"/>
              </a:ext>
            </a:extLst>
          </p:cNvPr>
          <p:cNvSpPr/>
          <p:nvPr/>
        </p:nvSpPr>
        <p:spPr>
          <a:xfrm>
            <a:off x="5523755" y="2267270"/>
            <a:ext cx="1024128" cy="75895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NWDAF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3B07CAA-F250-4623-B0AF-2FED3810C6DC}"/>
              </a:ext>
            </a:extLst>
          </p:cNvPr>
          <p:cNvSpPr/>
          <p:nvPr/>
        </p:nvSpPr>
        <p:spPr>
          <a:xfrm>
            <a:off x="1285490" y="1367502"/>
            <a:ext cx="2268835" cy="5372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F0DA3CB-64DE-4693-9FAE-88D82506DE25}"/>
              </a:ext>
            </a:extLst>
          </p:cNvPr>
          <p:cNvSpPr/>
          <p:nvPr/>
        </p:nvSpPr>
        <p:spPr>
          <a:xfrm>
            <a:off x="7537840" y="3497482"/>
            <a:ext cx="208341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FAFACC8-5F01-4FB3-9156-D41F7E04A8A4}"/>
              </a:ext>
            </a:extLst>
          </p:cNvPr>
          <p:cNvSpPr txBox="1"/>
          <p:nvPr/>
        </p:nvSpPr>
        <p:spPr>
          <a:xfrm>
            <a:off x="2138687" y="6380077"/>
            <a:ext cx="474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UE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4022DD3E-2734-44F5-8C5C-F18AE62DB2AA}"/>
              </a:ext>
            </a:extLst>
          </p:cNvPr>
          <p:cNvSpPr/>
          <p:nvPr/>
        </p:nvSpPr>
        <p:spPr>
          <a:xfrm>
            <a:off x="4299302" y="2256890"/>
            <a:ext cx="1023917" cy="7566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NRF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0FF509FA-B5CA-4C03-9B11-CFCB8A807112}"/>
              </a:ext>
            </a:extLst>
          </p:cNvPr>
          <p:cNvCxnSpPr>
            <a:cxnSpLocks/>
          </p:cNvCxnSpPr>
          <p:nvPr/>
        </p:nvCxnSpPr>
        <p:spPr>
          <a:xfrm flipH="1">
            <a:off x="4817822" y="3013572"/>
            <a:ext cx="1392" cy="5462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53C7453D-4681-4FDB-9FF9-9214FE46FA20}"/>
              </a:ext>
            </a:extLst>
          </p:cNvPr>
          <p:cNvSpPr/>
          <p:nvPr/>
        </p:nvSpPr>
        <p:spPr>
          <a:xfrm>
            <a:off x="4551118" y="3766604"/>
            <a:ext cx="1757285" cy="646130"/>
          </a:xfrm>
          <a:prstGeom prst="rect">
            <a:avLst/>
          </a:prstGeom>
          <a:solidFill>
            <a:srgbClr val="EBB9A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chemeClr val="tx1"/>
                </a:solidFill>
              </a:rPr>
              <a:t>Data</a:t>
            </a:r>
          </a:p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chemeClr val="tx1"/>
                </a:solidFill>
              </a:rPr>
              <a:t>Collection AF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20AF804-4A80-4B5B-A96D-A243E64792B4}"/>
              </a:ext>
            </a:extLst>
          </p:cNvPr>
          <p:cNvCxnSpPr>
            <a:cxnSpLocks/>
          </p:cNvCxnSpPr>
          <p:nvPr/>
        </p:nvCxnSpPr>
        <p:spPr>
          <a:xfrm flipV="1">
            <a:off x="6074930" y="4882058"/>
            <a:ext cx="822960" cy="1146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1BC64C91-B360-4039-BA84-A269F9B30D55}"/>
              </a:ext>
            </a:extLst>
          </p:cNvPr>
          <p:cNvSpPr txBox="1"/>
          <p:nvPr/>
        </p:nvSpPr>
        <p:spPr>
          <a:xfrm>
            <a:off x="6224157" y="4784835"/>
            <a:ext cx="514394" cy="2528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400" dirty="0"/>
              <a:t>N33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FB150B8-F7DF-46D3-9DED-05FC93087B2A}"/>
              </a:ext>
            </a:extLst>
          </p:cNvPr>
          <p:cNvSpPr/>
          <p:nvPr/>
        </p:nvSpPr>
        <p:spPr>
          <a:xfrm>
            <a:off x="1732458" y="1706388"/>
            <a:ext cx="1527048" cy="751438"/>
          </a:xfrm>
          <a:prstGeom prst="rect">
            <a:avLst/>
          </a:prstGeom>
          <a:solidFill>
            <a:srgbClr val="B7E8F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UE Application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7193DC2-B214-4E01-A8B7-AFF036EE22E5}"/>
              </a:ext>
            </a:extLst>
          </p:cNvPr>
          <p:cNvSpPr/>
          <p:nvPr/>
        </p:nvSpPr>
        <p:spPr>
          <a:xfrm>
            <a:off x="1663768" y="1623085"/>
            <a:ext cx="1527048" cy="751438"/>
          </a:xfrm>
          <a:prstGeom prst="rect">
            <a:avLst/>
          </a:prstGeom>
          <a:solidFill>
            <a:srgbClr val="B7E8F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UE Application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978CA87-A72E-47CD-BD57-65AEE1A64AF4}"/>
              </a:ext>
            </a:extLst>
          </p:cNvPr>
          <p:cNvSpPr/>
          <p:nvPr/>
        </p:nvSpPr>
        <p:spPr>
          <a:xfrm>
            <a:off x="1601497" y="1541595"/>
            <a:ext cx="1527048" cy="751438"/>
          </a:xfrm>
          <a:prstGeom prst="rect">
            <a:avLst/>
          </a:prstGeom>
          <a:solidFill>
            <a:srgbClr val="B7E8F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(domain-specific)</a:t>
            </a:r>
          </a:p>
          <a:p>
            <a:pPr algn="ctr"/>
            <a:r>
              <a:rPr lang="en-US" sz="1700" dirty="0">
                <a:solidFill>
                  <a:schemeClr val="tx1"/>
                </a:solidFill>
              </a:rPr>
              <a:t>UE Application</a:t>
            </a:r>
          </a:p>
        </p:txBody>
      </p:sp>
      <p:cxnSp>
        <p:nvCxnSpPr>
          <p:cNvPr id="83" name="Connector: Elbow 82">
            <a:extLst>
              <a:ext uri="{FF2B5EF4-FFF2-40B4-BE49-F238E27FC236}">
                <a16:creationId xmlns:a16="http://schemas.microsoft.com/office/drawing/2014/main" id="{96EB2D83-EC37-4312-9384-B116A204AB4C}"/>
              </a:ext>
            </a:extLst>
          </p:cNvPr>
          <p:cNvCxnSpPr>
            <a:cxnSpLocks/>
          </p:cNvCxnSpPr>
          <p:nvPr/>
        </p:nvCxnSpPr>
        <p:spPr>
          <a:xfrm rot="10800000">
            <a:off x="3181883" y="1944475"/>
            <a:ext cx="6080760" cy="1591056"/>
          </a:xfrm>
          <a:prstGeom prst="bentConnector3">
            <a:avLst>
              <a:gd name="adj1" fmla="val -88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51679282-CC58-4F4E-BEFE-8DD2CFB60B5D}"/>
              </a:ext>
            </a:extLst>
          </p:cNvPr>
          <p:cNvSpPr txBox="1"/>
          <p:nvPr/>
        </p:nvSpPr>
        <p:spPr>
          <a:xfrm>
            <a:off x="6566752" y="1760468"/>
            <a:ext cx="413896" cy="35394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700" dirty="0"/>
              <a:t>R8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E739E93-687D-42BE-B1EF-5222DEBD8230}"/>
              </a:ext>
            </a:extLst>
          </p:cNvPr>
          <p:cNvSpPr/>
          <p:nvPr/>
        </p:nvSpPr>
        <p:spPr>
          <a:xfrm>
            <a:off x="1598590" y="3377367"/>
            <a:ext cx="1527048" cy="751438"/>
          </a:xfrm>
          <a:prstGeom prst="rect">
            <a:avLst/>
          </a:prstGeom>
          <a:solidFill>
            <a:srgbClr val="EBB9A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Data Collection</a:t>
            </a:r>
          </a:p>
          <a:p>
            <a:pPr algn="ctr"/>
            <a:r>
              <a:rPr lang="en-US" sz="1700" dirty="0">
                <a:solidFill>
                  <a:schemeClr val="tx1"/>
                </a:solidFill>
              </a:rPr>
              <a:t>Client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CE5627E-3E42-4A17-962B-C0C94DB70B27}"/>
              </a:ext>
            </a:extLst>
          </p:cNvPr>
          <p:cNvCxnSpPr>
            <a:cxnSpLocks/>
          </p:cNvCxnSpPr>
          <p:nvPr/>
        </p:nvCxnSpPr>
        <p:spPr>
          <a:xfrm flipV="1">
            <a:off x="2423530" y="2368097"/>
            <a:ext cx="13737" cy="10972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347DAC78-279D-4BFF-BDBF-17E751D3E467}"/>
              </a:ext>
            </a:extLst>
          </p:cNvPr>
          <p:cNvCxnSpPr>
            <a:cxnSpLocks/>
          </p:cNvCxnSpPr>
          <p:nvPr/>
        </p:nvCxnSpPr>
        <p:spPr>
          <a:xfrm>
            <a:off x="2231534" y="2295283"/>
            <a:ext cx="198820" cy="3099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F7657749-206B-42EC-9A11-0273BB313668}"/>
              </a:ext>
            </a:extLst>
          </p:cNvPr>
          <p:cNvCxnSpPr>
            <a:cxnSpLocks/>
          </p:cNvCxnSpPr>
          <p:nvPr/>
        </p:nvCxnSpPr>
        <p:spPr>
          <a:xfrm flipH="1">
            <a:off x="2430354" y="2451002"/>
            <a:ext cx="167988" cy="1659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0F0489DC-FCB8-4F7B-8AE9-1CCBBDB0AD19}"/>
              </a:ext>
            </a:extLst>
          </p:cNvPr>
          <p:cNvSpPr txBox="1"/>
          <p:nvPr/>
        </p:nvSpPr>
        <p:spPr>
          <a:xfrm>
            <a:off x="2223406" y="2740176"/>
            <a:ext cx="413896" cy="2872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700" dirty="0"/>
              <a:t>R7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DF36663-DA0D-4F66-976A-DDFE0F4708B1}"/>
              </a:ext>
            </a:extLst>
          </p:cNvPr>
          <p:cNvCxnSpPr/>
          <p:nvPr/>
        </p:nvCxnSpPr>
        <p:spPr>
          <a:xfrm flipH="1" flipV="1">
            <a:off x="3115545" y="1711788"/>
            <a:ext cx="13000" cy="8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D4501DE-8BD9-4C44-BBE0-917D51D3AED5}"/>
              </a:ext>
            </a:extLst>
          </p:cNvPr>
          <p:cNvCxnSpPr>
            <a:cxnSpLocks/>
          </p:cNvCxnSpPr>
          <p:nvPr/>
        </p:nvCxnSpPr>
        <p:spPr>
          <a:xfrm>
            <a:off x="3128545" y="1759611"/>
            <a:ext cx="365302" cy="184959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1F5BAF76-AFA3-46B0-AF3B-50F70DE3D355}"/>
              </a:ext>
            </a:extLst>
          </p:cNvPr>
          <p:cNvCxnSpPr>
            <a:cxnSpLocks/>
          </p:cNvCxnSpPr>
          <p:nvPr/>
        </p:nvCxnSpPr>
        <p:spPr>
          <a:xfrm flipV="1">
            <a:off x="3259506" y="1933650"/>
            <a:ext cx="225261" cy="1684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92">
            <a:extLst>
              <a:ext uri="{FF2B5EF4-FFF2-40B4-BE49-F238E27FC236}">
                <a16:creationId xmlns:a16="http://schemas.microsoft.com/office/drawing/2014/main" id="{B247B8F1-7853-4C5E-AB75-A6DD35E7C5C3}"/>
              </a:ext>
            </a:extLst>
          </p:cNvPr>
          <p:cNvSpPr/>
          <p:nvPr/>
        </p:nvSpPr>
        <p:spPr>
          <a:xfrm>
            <a:off x="1655293" y="3455336"/>
            <a:ext cx="1527048" cy="751438"/>
          </a:xfrm>
          <a:prstGeom prst="rect">
            <a:avLst/>
          </a:prstGeom>
          <a:solidFill>
            <a:srgbClr val="EBB9A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Data Collection</a:t>
            </a:r>
          </a:p>
          <a:p>
            <a:pPr algn="ctr"/>
            <a:r>
              <a:rPr lang="en-US" sz="1700" dirty="0">
                <a:solidFill>
                  <a:schemeClr val="tx1"/>
                </a:solidFill>
              </a:rPr>
              <a:t>Client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C58A40C-392C-4553-89A3-9E55B4DDAADA}"/>
              </a:ext>
            </a:extLst>
          </p:cNvPr>
          <p:cNvSpPr/>
          <p:nvPr/>
        </p:nvSpPr>
        <p:spPr>
          <a:xfrm>
            <a:off x="1722629" y="3533305"/>
            <a:ext cx="1527048" cy="751438"/>
          </a:xfrm>
          <a:prstGeom prst="rect">
            <a:avLst/>
          </a:prstGeom>
          <a:solidFill>
            <a:srgbClr val="EBB9A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(domain-specific)</a:t>
            </a:r>
          </a:p>
          <a:p>
            <a:pPr algn="ctr"/>
            <a:r>
              <a:rPr lang="en-US" sz="1700" dirty="0">
                <a:solidFill>
                  <a:schemeClr val="tx1"/>
                </a:solidFill>
              </a:rPr>
              <a:t>Data Collection</a:t>
            </a:r>
          </a:p>
          <a:p>
            <a:pPr algn="ctr"/>
            <a:r>
              <a:rPr lang="en-US" sz="1700" dirty="0">
                <a:solidFill>
                  <a:schemeClr val="tx1"/>
                </a:solidFill>
              </a:rPr>
              <a:t>Client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8E99961-BA7C-4796-8C51-ED029DBA0FE6}"/>
              </a:ext>
            </a:extLst>
          </p:cNvPr>
          <p:cNvCxnSpPr>
            <a:cxnSpLocks/>
          </p:cNvCxnSpPr>
          <p:nvPr/>
        </p:nvCxnSpPr>
        <p:spPr>
          <a:xfrm flipV="1">
            <a:off x="2220645" y="3116427"/>
            <a:ext cx="211983" cy="40438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7788E63-5B90-4DEE-9CDA-54741BF9B349}"/>
              </a:ext>
            </a:extLst>
          </p:cNvPr>
          <p:cNvCxnSpPr>
            <a:cxnSpLocks/>
          </p:cNvCxnSpPr>
          <p:nvPr/>
        </p:nvCxnSpPr>
        <p:spPr>
          <a:xfrm flipH="1" flipV="1">
            <a:off x="2425802" y="3121586"/>
            <a:ext cx="187695" cy="2518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3180CEE7-33B9-4836-A2BF-0F548C400A3D}"/>
              </a:ext>
            </a:extLst>
          </p:cNvPr>
          <p:cNvCxnSpPr>
            <a:cxnSpLocks/>
          </p:cNvCxnSpPr>
          <p:nvPr/>
        </p:nvCxnSpPr>
        <p:spPr>
          <a:xfrm flipV="1">
            <a:off x="2425802" y="4274238"/>
            <a:ext cx="13737" cy="10058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B3DD218C-FA62-45B3-BB20-BF8B9E5A2B50}"/>
              </a:ext>
            </a:extLst>
          </p:cNvPr>
          <p:cNvCxnSpPr>
            <a:cxnSpLocks/>
          </p:cNvCxnSpPr>
          <p:nvPr/>
        </p:nvCxnSpPr>
        <p:spPr>
          <a:xfrm>
            <a:off x="2233806" y="4283312"/>
            <a:ext cx="205646" cy="3472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7B467CBF-6539-464D-9432-071F187C27DB}"/>
              </a:ext>
            </a:extLst>
          </p:cNvPr>
          <p:cNvCxnSpPr>
            <a:cxnSpLocks/>
          </p:cNvCxnSpPr>
          <p:nvPr/>
        </p:nvCxnSpPr>
        <p:spPr>
          <a:xfrm flipH="1">
            <a:off x="2432626" y="4281631"/>
            <a:ext cx="198822" cy="3438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74E187E4-F2B7-4F23-8030-7DD79F8CC53E}"/>
              </a:ext>
            </a:extLst>
          </p:cNvPr>
          <p:cNvSpPr txBox="1"/>
          <p:nvPr/>
        </p:nvSpPr>
        <p:spPr>
          <a:xfrm>
            <a:off x="2048254" y="4728205"/>
            <a:ext cx="789832" cy="2872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700" dirty="0">
                <a:solidFill>
                  <a:srgbClr val="0000FF"/>
                </a:solidFill>
              </a:rPr>
              <a:t>SEAL-C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7CDC9286-A22A-4909-9F9B-3F2427D627E4}"/>
              </a:ext>
            </a:extLst>
          </p:cNvPr>
          <p:cNvSpPr/>
          <p:nvPr/>
        </p:nvSpPr>
        <p:spPr>
          <a:xfrm>
            <a:off x="1668037" y="5127356"/>
            <a:ext cx="1527048" cy="926371"/>
          </a:xfrm>
          <a:prstGeom prst="rect">
            <a:avLst/>
          </a:prstGeom>
          <a:solidFill>
            <a:srgbClr val="EBB9A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(Common, domain-agnostic)</a:t>
            </a:r>
          </a:p>
          <a:p>
            <a:pPr algn="ctr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DC&amp;R </a:t>
            </a:r>
          </a:p>
          <a:p>
            <a:pPr algn="ctr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Service client</a:t>
            </a: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66C621D9-F01D-40ED-9691-A3A3843D7369}"/>
              </a:ext>
            </a:extLst>
          </p:cNvPr>
          <p:cNvCxnSpPr/>
          <p:nvPr/>
        </p:nvCxnSpPr>
        <p:spPr>
          <a:xfrm flipV="1">
            <a:off x="3211666" y="5601411"/>
            <a:ext cx="1828800" cy="20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8544A811-C406-4422-9656-26B54282E44C}"/>
              </a:ext>
            </a:extLst>
          </p:cNvPr>
          <p:cNvSpPr txBox="1"/>
          <p:nvPr/>
        </p:nvSpPr>
        <p:spPr>
          <a:xfrm>
            <a:off x="3650071" y="5476963"/>
            <a:ext cx="951735" cy="28725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700" dirty="0">
                <a:solidFill>
                  <a:srgbClr val="0000FF"/>
                </a:solidFill>
              </a:rPr>
              <a:t>SEAL-UU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5827CB9-4F87-44A0-83A3-27CCE6B500C8}"/>
              </a:ext>
            </a:extLst>
          </p:cNvPr>
          <p:cNvSpPr/>
          <p:nvPr/>
        </p:nvSpPr>
        <p:spPr>
          <a:xfrm>
            <a:off x="4760571" y="5127356"/>
            <a:ext cx="1557912" cy="926371"/>
          </a:xfrm>
          <a:prstGeom prst="rect">
            <a:avLst/>
          </a:prstGeom>
          <a:solidFill>
            <a:srgbClr val="EBB9A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tx1"/>
                </a:solidFill>
              </a:rPr>
              <a:t>(Common, domain-agnostic)</a:t>
            </a:r>
          </a:p>
          <a:p>
            <a:pPr algn="ctr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DC&amp;R</a:t>
            </a:r>
          </a:p>
          <a:p>
            <a:pPr algn="ctr">
              <a:lnSpc>
                <a:spcPct val="90000"/>
              </a:lnSpc>
            </a:pPr>
            <a:r>
              <a:rPr lang="en-US" sz="1700" dirty="0">
                <a:solidFill>
                  <a:schemeClr val="tx1"/>
                </a:solidFill>
              </a:rPr>
              <a:t>Service server</a:t>
            </a:r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D9590C54-1944-40AC-B23A-BC17D8DBC5EF}"/>
              </a:ext>
            </a:extLst>
          </p:cNvPr>
          <p:cNvCxnSpPr>
            <a:cxnSpLocks/>
          </p:cNvCxnSpPr>
          <p:nvPr/>
        </p:nvCxnSpPr>
        <p:spPr>
          <a:xfrm>
            <a:off x="5539709" y="4360656"/>
            <a:ext cx="0" cy="7589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CA465271-BFD4-463B-87BD-5BD41D6A7802}"/>
              </a:ext>
            </a:extLst>
          </p:cNvPr>
          <p:cNvSpPr txBox="1"/>
          <p:nvPr/>
        </p:nvSpPr>
        <p:spPr>
          <a:xfrm>
            <a:off x="5146815" y="4702158"/>
            <a:ext cx="772199" cy="28725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700" dirty="0">
                <a:solidFill>
                  <a:srgbClr val="0000FF"/>
                </a:solidFill>
              </a:rPr>
              <a:t>SEAL-S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A4218064-9594-4BA4-81A0-2121498DAF4F}"/>
              </a:ext>
            </a:extLst>
          </p:cNvPr>
          <p:cNvSpPr/>
          <p:nvPr/>
        </p:nvSpPr>
        <p:spPr>
          <a:xfrm>
            <a:off x="4588821" y="3708711"/>
            <a:ext cx="1748024" cy="646130"/>
          </a:xfrm>
          <a:prstGeom prst="rect">
            <a:avLst/>
          </a:prstGeom>
          <a:solidFill>
            <a:srgbClr val="EBB9A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chemeClr val="tx1"/>
                </a:solidFill>
              </a:rPr>
              <a:t>Data</a:t>
            </a:r>
          </a:p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chemeClr val="tx1"/>
                </a:solidFill>
              </a:rPr>
              <a:t>Collection AF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C70C576-7755-40F9-A0B8-382AF38FB7A4}"/>
              </a:ext>
            </a:extLst>
          </p:cNvPr>
          <p:cNvSpPr/>
          <p:nvPr/>
        </p:nvSpPr>
        <p:spPr>
          <a:xfrm>
            <a:off x="4636664" y="3666720"/>
            <a:ext cx="1748024" cy="646130"/>
          </a:xfrm>
          <a:prstGeom prst="rect">
            <a:avLst/>
          </a:prstGeom>
          <a:solidFill>
            <a:srgbClr val="EBB9A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r>
              <a:rPr lang="en-US" sz="1400" dirty="0">
                <a:solidFill>
                  <a:schemeClr val="tx1"/>
                </a:solidFill>
              </a:rPr>
              <a:t>(domain-specific)</a:t>
            </a:r>
          </a:p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chemeClr val="tx1"/>
                </a:solidFill>
              </a:rPr>
              <a:t>Data Collection AF</a:t>
            </a: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2EDED790-9312-4D3C-BA47-0402BE3AA200}"/>
              </a:ext>
            </a:extLst>
          </p:cNvPr>
          <p:cNvCxnSpPr>
            <a:cxnSpLocks/>
          </p:cNvCxnSpPr>
          <p:nvPr/>
        </p:nvCxnSpPr>
        <p:spPr>
          <a:xfrm flipH="1">
            <a:off x="6067627" y="3018271"/>
            <a:ext cx="1" cy="54864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0AA12C12-2FD4-47D0-8DF1-43C926DC49EF}"/>
              </a:ext>
            </a:extLst>
          </p:cNvPr>
          <p:cNvSpPr txBox="1"/>
          <p:nvPr/>
        </p:nvSpPr>
        <p:spPr>
          <a:xfrm>
            <a:off x="5869636" y="3190602"/>
            <a:ext cx="401072" cy="27571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/>
              <a:t>R5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9F825CEF-F264-4BD0-8311-40683D019555}"/>
              </a:ext>
            </a:extLst>
          </p:cNvPr>
          <p:cNvSpPr/>
          <p:nvPr/>
        </p:nvSpPr>
        <p:spPr>
          <a:xfrm>
            <a:off x="6821684" y="4718454"/>
            <a:ext cx="574517" cy="35704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NEF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FC5DC7-4272-460C-8F11-B9766FB4FADF}"/>
              </a:ext>
            </a:extLst>
          </p:cNvPr>
          <p:cNvSpPr/>
          <p:nvPr/>
        </p:nvSpPr>
        <p:spPr>
          <a:xfrm>
            <a:off x="1500237" y="1469992"/>
            <a:ext cx="1840171" cy="2925348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99A9E4-7018-462C-9D33-A3877473DDFE}"/>
              </a:ext>
            </a:extLst>
          </p:cNvPr>
          <p:cNvSpPr txBox="1"/>
          <p:nvPr/>
        </p:nvSpPr>
        <p:spPr>
          <a:xfrm>
            <a:off x="43585" y="2768956"/>
            <a:ext cx="1276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VAL clients 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CE2275C3-89A0-4F40-9FD2-86F05C10DCD3}"/>
              </a:ext>
            </a:extLst>
          </p:cNvPr>
          <p:cNvSpPr/>
          <p:nvPr/>
        </p:nvSpPr>
        <p:spPr>
          <a:xfrm>
            <a:off x="1281718" y="1494842"/>
            <a:ext cx="182914" cy="2880360"/>
          </a:xfrm>
          <a:prstGeom prst="leftBrace">
            <a:avLst>
              <a:gd name="adj1" fmla="val 51871"/>
              <a:gd name="adj2" fmla="val 5053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46C011F-437E-4697-9ACF-2D9A0BFC9832}"/>
              </a:ext>
            </a:extLst>
          </p:cNvPr>
          <p:cNvSpPr txBox="1"/>
          <p:nvPr/>
        </p:nvSpPr>
        <p:spPr>
          <a:xfrm>
            <a:off x="1785102" y="6027119"/>
            <a:ext cx="1276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SEAL client 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22151A2-5550-4A8C-B103-8D4850EEB4A9}"/>
              </a:ext>
            </a:extLst>
          </p:cNvPr>
          <p:cNvSpPr txBox="1"/>
          <p:nvPr/>
        </p:nvSpPr>
        <p:spPr>
          <a:xfrm>
            <a:off x="4796880" y="6036538"/>
            <a:ext cx="1513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SEAL server 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289D1DB-4944-4B62-993A-C116A35157AD}"/>
              </a:ext>
            </a:extLst>
          </p:cNvPr>
          <p:cNvSpPr txBox="1"/>
          <p:nvPr/>
        </p:nvSpPr>
        <p:spPr>
          <a:xfrm>
            <a:off x="7571358" y="2817687"/>
            <a:ext cx="1348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VAL servers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89681F8-A3DD-4911-90E3-87EEDFE70FC2}"/>
              </a:ext>
            </a:extLst>
          </p:cNvPr>
          <p:cNvCxnSpPr>
            <a:cxnSpLocks/>
          </p:cNvCxnSpPr>
          <p:nvPr/>
        </p:nvCxnSpPr>
        <p:spPr>
          <a:xfrm>
            <a:off x="8185668" y="3151980"/>
            <a:ext cx="282439" cy="26248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592E20A-FD42-4400-A68E-CAB1B22A3156}"/>
              </a:ext>
            </a:extLst>
          </p:cNvPr>
          <p:cNvSpPr txBox="1"/>
          <p:nvPr/>
        </p:nvSpPr>
        <p:spPr>
          <a:xfrm>
            <a:off x="10197021" y="5729111"/>
            <a:ext cx="209044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of domains</a:t>
            </a:r>
            <a:r>
              <a:rPr lang="en-US" sz="1400" dirty="0">
                <a:solidFill>
                  <a:srgbClr val="7030A0"/>
                </a:solidFill>
              </a:rPr>
              <a:t>:</a:t>
            </a:r>
          </a:p>
          <a:p>
            <a:pPr marL="230188" indent="-119063">
              <a:buFont typeface="Calibri" panose="020F0502020204030204" pitchFamily="34" charset="0"/>
              <a:buChar char="–"/>
            </a:pPr>
            <a:r>
              <a:rPr lang="en-US" sz="1200" dirty="0">
                <a:solidFill>
                  <a:srgbClr val="7030A0"/>
                </a:solidFill>
              </a:rPr>
              <a:t>Media Streaming</a:t>
            </a:r>
          </a:p>
          <a:p>
            <a:pPr marL="230188" indent="-119063">
              <a:buFont typeface="Calibri" panose="020F0502020204030204" pitchFamily="34" charset="0"/>
              <a:buChar char="–"/>
            </a:pPr>
            <a:r>
              <a:rPr lang="en-US" sz="1200" dirty="0">
                <a:solidFill>
                  <a:srgbClr val="7030A0"/>
                </a:solidFill>
              </a:rPr>
              <a:t>Group Communications</a:t>
            </a:r>
          </a:p>
          <a:p>
            <a:pPr marL="230188" indent="-119063">
              <a:buFont typeface="Calibri" panose="020F0502020204030204" pitchFamily="34" charset="0"/>
              <a:buChar char="–"/>
            </a:pPr>
            <a:r>
              <a:rPr lang="en-US" sz="1200" dirty="0">
                <a:solidFill>
                  <a:srgbClr val="7030A0"/>
                </a:solidFill>
              </a:rPr>
              <a:t>IMS Multimedia Telephony</a:t>
            </a:r>
          </a:p>
          <a:p>
            <a:pPr marL="230188" indent="-119063">
              <a:buFont typeface="Calibri" panose="020F0502020204030204" pitchFamily="34" charset="0"/>
              <a:buChar char="–"/>
            </a:pPr>
            <a:r>
              <a:rPr lang="en-US" sz="1200" dirty="0">
                <a:solidFill>
                  <a:srgbClr val="7030A0"/>
                </a:solidFill>
              </a:rPr>
              <a:t>XR Gaming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866FB3B-18E2-4866-B8C3-7EEC9DCB5651}"/>
              </a:ext>
            </a:extLst>
          </p:cNvPr>
          <p:cNvSpPr txBox="1"/>
          <p:nvPr/>
        </p:nvSpPr>
        <p:spPr>
          <a:xfrm>
            <a:off x="8232701" y="5711595"/>
            <a:ext cx="1971694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Application Service</a:t>
            </a:r>
          </a:p>
          <a:p>
            <a:pPr algn="ctr">
              <a:lnSpc>
                <a:spcPct val="90000"/>
              </a:lnSpc>
            </a:pPr>
            <a:r>
              <a:rPr lang="en-US" dirty="0"/>
              <a:t>Providers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BDC09EA2-0610-4E11-BC2D-FC78679CF0F3}"/>
              </a:ext>
            </a:extLst>
          </p:cNvPr>
          <p:cNvGrpSpPr/>
          <p:nvPr/>
        </p:nvGrpSpPr>
        <p:grpSpPr>
          <a:xfrm>
            <a:off x="8492444" y="3476354"/>
            <a:ext cx="1353312" cy="2011680"/>
            <a:chOff x="9867826" y="2804549"/>
            <a:chExt cx="1261352" cy="1910687"/>
          </a:xfrm>
          <a:solidFill>
            <a:srgbClr val="BEE8EE"/>
          </a:solidFill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38AFEFB5-F2C8-43E9-B9D2-BB839D0B52C9}"/>
                </a:ext>
              </a:extLst>
            </p:cNvPr>
            <p:cNvSpPr/>
            <p:nvPr/>
          </p:nvSpPr>
          <p:spPr>
            <a:xfrm>
              <a:off x="9985881" y="3061114"/>
              <a:ext cx="1015557" cy="6146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AF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D3F806E0-F057-44AE-8859-7E2D6F6757D4}"/>
                </a:ext>
              </a:extLst>
            </p:cNvPr>
            <p:cNvSpPr/>
            <p:nvPr/>
          </p:nvSpPr>
          <p:spPr>
            <a:xfrm>
              <a:off x="9867826" y="2804549"/>
              <a:ext cx="1261352" cy="1910687"/>
            </a:xfrm>
            <a:prstGeom prst="rect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1905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26025B9D-5515-468B-821A-552B083C6261}"/>
                </a:ext>
              </a:extLst>
            </p:cNvPr>
            <p:cNvSpPr/>
            <p:nvPr/>
          </p:nvSpPr>
          <p:spPr>
            <a:xfrm>
              <a:off x="9988009" y="3854362"/>
              <a:ext cx="1023917" cy="612648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>
                  <a:solidFill>
                    <a:schemeClr val="tx1"/>
                  </a:solidFill>
                </a:rPr>
                <a:t>AS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D7624A19-D3A5-4D5C-BE8D-FA7496131279}"/>
              </a:ext>
            </a:extLst>
          </p:cNvPr>
          <p:cNvGrpSpPr/>
          <p:nvPr/>
        </p:nvGrpSpPr>
        <p:grpSpPr>
          <a:xfrm>
            <a:off x="8535818" y="3546426"/>
            <a:ext cx="1353312" cy="2011680"/>
            <a:chOff x="12998752" y="3773980"/>
            <a:chExt cx="1261352" cy="1910687"/>
          </a:xfrm>
        </p:grpSpPr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39CBB7FF-8EF6-42AB-8B46-1883CC1066E2}"/>
                </a:ext>
              </a:extLst>
            </p:cNvPr>
            <p:cNvSpPr/>
            <p:nvPr/>
          </p:nvSpPr>
          <p:spPr>
            <a:xfrm>
              <a:off x="12998752" y="3773980"/>
              <a:ext cx="1261352" cy="1910687"/>
            </a:xfrm>
            <a:prstGeom prst="rect">
              <a:avLst/>
            </a:prstGeom>
            <a:solidFill>
              <a:srgbClr val="BEE8EE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1905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1828F90B-E242-40C6-ABF3-64ACEE4D8F91}"/>
                </a:ext>
              </a:extLst>
            </p:cNvPr>
            <p:cNvSpPr/>
            <p:nvPr/>
          </p:nvSpPr>
          <p:spPr>
            <a:xfrm>
              <a:off x="13145336" y="4029426"/>
              <a:ext cx="1015557" cy="6146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AF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9FA24806-32C1-4CB6-BAB9-B933A2D63C50}"/>
                </a:ext>
              </a:extLst>
            </p:cNvPr>
            <p:cNvSpPr/>
            <p:nvPr/>
          </p:nvSpPr>
          <p:spPr>
            <a:xfrm>
              <a:off x="13147464" y="4822674"/>
              <a:ext cx="1023917" cy="6126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>
                  <a:solidFill>
                    <a:schemeClr val="tx1"/>
                  </a:solidFill>
                </a:rPr>
                <a:t>AS</a:t>
              </a:r>
            </a:p>
          </p:txBody>
        </p:sp>
      </p:grp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CE062E5-7DEE-4B3C-AC5E-D43FDA89FA89}"/>
              </a:ext>
            </a:extLst>
          </p:cNvPr>
          <p:cNvSpPr/>
          <p:nvPr/>
        </p:nvSpPr>
        <p:spPr>
          <a:xfrm>
            <a:off x="8581410" y="3610745"/>
            <a:ext cx="1352963" cy="2011680"/>
          </a:xfrm>
          <a:prstGeom prst="rect">
            <a:avLst/>
          </a:prstGeom>
          <a:solidFill>
            <a:srgbClr val="BEE8EE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19050">
                <a:solidFill>
                  <a:schemeClr val="tx1"/>
                </a:solidFill>
              </a:ln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5FBBB1E6-8374-4568-BFC9-C88DFCB9FAF1}"/>
              </a:ext>
            </a:extLst>
          </p:cNvPr>
          <p:cNvSpPr/>
          <p:nvPr/>
        </p:nvSpPr>
        <p:spPr>
          <a:xfrm>
            <a:off x="8692590" y="3698657"/>
            <a:ext cx="1070047" cy="4305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Provisioning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AF</a:t>
            </a: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01E4F9C4-1A99-478C-B1E1-06BF52207221}"/>
              </a:ext>
            </a:extLst>
          </p:cNvPr>
          <p:cNvCxnSpPr>
            <a:cxnSpLocks/>
          </p:cNvCxnSpPr>
          <p:nvPr/>
        </p:nvCxnSpPr>
        <p:spPr>
          <a:xfrm flipV="1">
            <a:off x="9054786" y="3318011"/>
            <a:ext cx="217976" cy="153923"/>
          </a:xfrm>
          <a:prstGeom prst="line">
            <a:avLst/>
          </a:prstGeom>
          <a:ln w="1270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A33E76CC-D86C-4EB9-9EB4-EEE67FB34932}"/>
              </a:ext>
            </a:extLst>
          </p:cNvPr>
          <p:cNvCxnSpPr>
            <a:cxnSpLocks/>
          </p:cNvCxnSpPr>
          <p:nvPr/>
        </p:nvCxnSpPr>
        <p:spPr>
          <a:xfrm flipH="1" flipV="1">
            <a:off x="9269358" y="3318014"/>
            <a:ext cx="217976" cy="2873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10BCE740-E556-4313-AB2B-04CA5587D3D4}"/>
              </a:ext>
            </a:extLst>
          </p:cNvPr>
          <p:cNvSpPr/>
          <p:nvPr/>
        </p:nvSpPr>
        <p:spPr>
          <a:xfrm>
            <a:off x="8698519" y="4195800"/>
            <a:ext cx="1070047" cy="45949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Indirect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DC-Client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E9C84B69-B12E-45B9-9F25-0F17AF92EC9A}"/>
              </a:ext>
            </a:extLst>
          </p:cNvPr>
          <p:cNvSpPr/>
          <p:nvPr/>
        </p:nvSpPr>
        <p:spPr>
          <a:xfrm>
            <a:off x="8654691" y="4730373"/>
            <a:ext cx="1165814" cy="479743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Event Consumer AF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9F44A464-FA58-44D5-B0C3-78D578CD0D04}"/>
              </a:ext>
            </a:extLst>
          </p:cNvPr>
          <p:cNvSpPr/>
          <p:nvPr/>
        </p:nvSpPr>
        <p:spPr>
          <a:xfrm>
            <a:off x="9030933" y="5293607"/>
            <a:ext cx="414417" cy="260103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6A3083D-9438-4A24-9C03-4B8713EAF8D5}"/>
              </a:ext>
            </a:extLst>
          </p:cNvPr>
          <p:cNvCxnSpPr>
            <a:cxnSpLocks/>
          </p:cNvCxnSpPr>
          <p:nvPr/>
        </p:nvCxnSpPr>
        <p:spPr>
          <a:xfrm flipV="1">
            <a:off x="6074930" y="4533923"/>
            <a:ext cx="0" cy="36576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2C9C6546-6EE6-4D9C-B465-78B07FD529FC}"/>
              </a:ext>
            </a:extLst>
          </p:cNvPr>
          <p:cNvCxnSpPr>
            <a:cxnSpLocks/>
            <a:endCxn id="118" idx="1"/>
          </p:cNvCxnSpPr>
          <p:nvPr/>
        </p:nvCxnSpPr>
        <p:spPr>
          <a:xfrm>
            <a:off x="6489121" y="3748593"/>
            <a:ext cx="2203469" cy="16532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8C9D814A-0F06-4F51-8092-40CD5F69C839}"/>
              </a:ext>
            </a:extLst>
          </p:cNvPr>
          <p:cNvSpPr txBox="1"/>
          <p:nvPr/>
        </p:nvSpPr>
        <p:spPr>
          <a:xfrm>
            <a:off x="7821008" y="3659940"/>
            <a:ext cx="413896" cy="35394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700" dirty="0"/>
              <a:t>R1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BB7FA94-7B94-4E6C-B396-0F332C0C6185}"/>
              </a:ext>
            </a:extLst>
          </p:cNvPr>
          <p:cNvCxnSpPr>
            <a:cxnSpLocks/>
            <a:endCxn id="124" idx="1"/>
          </p:cNvCxnSpPr>
          <p:nvPr/>
        </p:nvCxnSpPr>
        <p:spPr>
          <a:xfrm>
            <a:off x="6482308" y="3888480"/>
            <a:ext cx="2216211" cy="537066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88D3795F-C527-40B3-A5CC-1D861AEB9542}"/>
              </a:ext>
            </a:extLst>
          </p:cNvPr>
          <p:cNvSpPr txBox="1"/>
          <p:nvPr/>
        </p:nvSpPr>
        <p:spPr>
          <a:xfrm>
            <a:off x="7817641" y="4040160"/>
            <a:ext cx="413896" cy="35394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en-US" sz="1700" dirty="0"/>
              <a:t>R3</a:t>
            </a:r>
            <a:endParaRPr lang="en-US" dirty="0"/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CCA65DD0-9F24-484A-BA42-597DF1C6B776}"/>
              </a:ext>
            </a:extLst>
          </p:cNvPr>
          <p:cNvCxnSpPr>
            <a:cxnSpLocks/>
            <a:stCxn id="50" idx="3"/>
            <a:endCxn id="125" idx="1"/>
          </p:cNvCxnSpPr>
          <p:nvPr/>
        </p:nvCxnSpPr>
        <p:spPr>
          <a:xfrm>
            <a:off x="6486026" y="4038809"/>
            <a:ext cx="2168665" cy="931436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>
            <a:extLst>
              <a:ext uri="{FF2B5EF4-FFF2-40B4-BE49-F238E27FC236}">
                <a16:creationId xmlns:a16="http://schemas.microsoft.com/office/drawing/2014/main" id="{D07C5EC4-CEE6-4C39-AA80-568D64610B34}"/>
              </a:ext>
            </a:extLst>
          </p:cNvPr>
          <p:cNvSpPr txBox="1"/>
          <p:nvPr/>
        </p:nvSpPr>
        <p:spPr>
          <a:xfrm>
            <a:off x="7797507" y="4485607"/>
            <a:ext cx="413896" cy="35394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en-US" sz="1700" dirty="0"/>
              <a:t>R6</a:t>
            </a:r>
            <a:endParaRPr lang="en-US" dirty="0"/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08C2B52-CC80-4299-8362-C953E214A76F}"/>
              </a:ext>
            </a:extLst>
          </p:cNvPr>
          <p:cNvCxnSpPr>
            <a:cxnSpLocks/>
            <a:endCxn id="126" idx="1"/>
          </p:cNvCxnSpPr>
          <p:nvPr/>
        </p:nvCxnSpPr>
        <p:spPr>
          <a:xfrm>
            <a:off x="6489121" y="4206774"/>
            <a:ext cx="2541812" cy="1216885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118EA687-C278-45C2-B840-C2C441E27F43}"/>
              </a:ext>
            </a:extLst>
          </p:cNvPr>
          <p:cNvSpPr txBox="1"/>
          <p:nvPr/>
        </p:nvSpPr>
        <p:spPr>
          <a:xfrm>
            <a:off x="7802426" y="4800556"/>
            <a:ext cx="413896" cy="35394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en-US" sz="1700" dirty="0"/>
              <a:t>R4</a:t>
            </a:r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127ECEB-3452-425A-98FD-9A66B2201E00}"/>
              </a:ext>
            </a:extLst>
          </p:cNvPr>
          <p:cNvCxnSpPr>
            <a:cxnSpLocks/>
            <a:endCxn id="71" idx="2"/>
          </p:cNvCxnSpPr>
          <p:nvPr/>
        </p:nvCxnSpPr>
        <p:spPr>
          <a:xfrm flipH="1" flipV="1">
            <a:off x="5429761" y="4412734"/>
            <a:ext cx="109948" cy="1689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96711ED-675D-45EF-8E5D-D6A1A0D90F8B}"/>
              </a:ext>
            </a:extLst>
          </p:cNvPr>
          <p:cNvCxnSpPr>
            <a:cxnSpLocks/>
          </p:cNvCxnSpPr>
          <p:nvPr/>
        </p:nvCxnSpPr>
        <p:spPr>
          <a:xfrm flipV="1">
            <a:off x="5539709" y="4312850"/>
            <a:ext cx="137545" cy="2688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7" name="Object 136">
            <a:extLst>
              <a:ext uri="{FF2B5EF4-FFF2-40B4-BE49-F238E27FC236}">
                <a16:creationId xmlns:a16="http://schemas.microsoft.com/office/drawing/2014/main" id="{3D2D99AF-0F3A-485E-98BF-DCC423BF33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412911"/>
              </p:ext>
            </p:extLst>
          </p:nvPr>
        </p:nvGraphicFramePr>
        <p:xfrm>
          <a:off x="9505182" y="1234892"/>
          <a:ext cx="2656633" cy="104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629098" imgH="2219405" progId="Visio.Drawing.11">
                  <p:embed/>
                </p:oleObj>
              </mc:Choice>
              <mc:Fallback>
                <p:oleObj name="Visio" r:id="rId2" imgW="5629098" imgH="2219405" progId="Visio.Drawing.11">
                  <p:embed/>
                  <p:pic>
                    <p:nvPicPr>
                      <p:cNvPr id="137" name="Object 136">
                        <a:extLst>
                          <a:ext uri="{FF2B5EF4-FFF2-40B4-BE49-F238E27FC236}">
                            <a16:creationId xmlns:a16="http://schemas.microsoft.com/office/drawing/2014/main" id="{3D2D99AF-0F3A-485E-98BF-DCC423BF3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05182" y="1234892"/>
                        <a:ext cx="2656633" cy="104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7" name="Group 156">
            <a:extLst>
              <a:ext uri="{FF2B5EF4-FFF2-40B4-BE49-F238E27FC236}">
                <a16:creationId xmlns:a16="http://schemas.microsoft.com/office/drawing/2014/main" id="{63DAB31E-9F94-4D51-B185-15CB30931369}"/>
              </a:ext>
            </a:extLst>
          </p:cNvPr>
          <p:cNvGrpSpPr/>
          <p:nvPr/>
        </p:nvGrpSpPr>
        <p:grpSpPr>
          <a:xfrm>
            <a:off x="9435624" y="1241308"/>
            <a:ext cx="2743200" cy="1139757"/>
            <a:chOff x="9435624" y="1241308"/>
            <a:chExt cx="2743200" cy="1139757"/>
          </a:xfrm>
        </p:grpSpPr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F83A9F19-ECF1-408B-83E0-2AC69B487CB9}"/>
                </a:ext>
              </a:extLst>
            </p:cNvPr>
            <p:cNvCxnSpPr>
              <a:cxnSpLocks/>
            </p:cNvCxnSpPr>
            <p:nvPr/>
          </p:nvCxnSpPr>
          <p:spPr>
            <a:xfrm>
              <a:off x="9435624" y="1241308"/>
              <a:ext cx="0" cy="1139756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25F3F3E0-2730-477B-A4FF-BE14BE255576}"/>
                </a:ext>
              </a:extLst>
            </p:cNvPr>
            <p:cNvCxnSpPr>
              <a:cxnSpLocks/>
            </p:cNvCxnSpPr>
            <p:nvPr/>
          </p:nvCxnSpPr>
          <p:spPr>
            <a:xfrm>
              <a:off x="9435624" y="2381065"/>
              <a:ext cx="27432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3494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B1B45E-5775-4B4B-9E7C-AD5F79C0C559}"/>
              </a:ext>
            </a:extLst>
          </p:cNvPr>
          <p:cNvSpPr txBox="1"/>
          <p:nvPr/>
        </p:nvSpPr>
        <p:spPr>
          <a:xfrm>
            <a:off x="104572" y="467755"/>
            <a:ext cx="12042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Generic DC&amp;R Architecture with SEAL Support – Option B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783829-A64F-4178-B9FE-C10003DADA41}"/>
              </a:ext>
            </a:extLst>
          </p:cNvPr>
          <p:cNvCxnSpPr>
            <a:cxnSpLocks/>
          </p:cNvCxnSpPr>
          <p:nvPr/>
        </p:nvCxnSpPr>
        <p:spPr>
          <a:xfrm>
            <a:off x="282222" y="1128889"/>
            <a:ext cx="117065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utoShape 4">
            <a:extLst>
              <a:ext uri="{FF2B5EF4-FFF2-40B4-BE49-F238E27FC236}">
                <a16:creationId xmlns:a16="http://schemas.microsoft.com/office/drawing/2014/main" id="{B753FEF4-B6A6-444D-BA28-8B672313029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83810" y="1022580"/>
            <a:ext cx="8156575" cy="591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E89DE8F-B73E-4273-88F1-8676C8BDDEF2}"/>
              </a:ext>
            </a:extLst>
          </p:cNvPr>
          <p:cNvSpPr/>
          <p:nvPr/>
        </p:nvSpPr>
        <p:spPr>
          <a:xfrm>
            <a:off x="1897055" y="1986360"/>
            <a:ext cx="1527048" cy="751438"/>
          </a:xfrm>
          <a:prstGeom prst="rect">
            <a:avLst/>
          </a:prstGeom>
          <a:solidFill>
            <a:srgbClr val="B7E8F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UE Application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798625F-75E6-4669-99BD-F4C16021D2A0}"/>
              </a:ext>
            </a:extLst>
          </p:cNvPr>
          <p:cNvSpPr/>
          <p:nvPr/>
        </p:nvSpPr>
        <p:spPr>
          <a:xfrm>
            <a:off x="4688481" y="5664929"/>
            <a:ext cx="962271" cy="54171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NWDAF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3B07CAA-F250-4623-B0AF-2FED3810C6DC}"/>
              </a:ext>
            </a:extLst>
          </p:cNvPr>
          <p:cNvSpPr/>
          <p:nvPr/>
        </p:nvSpPr>
        <p:spPr>
          <a:xfrm>
            <a:off x="1175222" y="1367503"/>
            <a:ext cx="2378077" cy="45734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F0DA3CB-64DE-4693-9FAE-88D82506DE25}"/>
              </a:ext>
            </a:extLst>
          </p:cNvPr>
          <p:cNvSpPr/>
          <p:nvPr/>
        </p:nvSpPr>
        <p:spPr>
          <a:xfrm>
            <a:off x="7334892" y="3300530"/>
            <a:ext cx="2097943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FAFACC8-5F01-4FB3-9156-D41F7E04A8A4}"/>
              </a:ext>
            </a:extLst>
          </p:cNvPr>
          <p:cNvSpPr txBox="1"/>
          <p:nvPr/>
        </p:nvSpPr>
        <p:spPr>
          <a:xfrm>
            <a:off x="2193384" y="4419862"/>
            <a:ext cx="474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UE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4022DD3E-2734-44F5-8C5C-F18AE62DB2AA}"/>
              </a:ext>
            </a:extLst>
          </p:cNvPr>
          <p:cNvSpPr/>
          <p:nvPr/>
        </p:nvSpPr>
        <p:spPr>
          <a:xfrm>
            <a:off x="5406121" y="2723262"/>
            <a:ext cx="653482" cy="56704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NRF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0FF509FA-B5CA-4C03-9B11-CFCB8A807112}"/>
              </a:ext>
            </a:extLst>
          </p:cNvPr>
          <p:cNvCxnSpPr>
            <a:cxnSpLocks/>
            <a:stCxn id="68" idx="2"/>
          </p:cNvCxnSpPr>
          <p:nvPr/>
        </p:nvCxnSpPr>
        <p:spPr>
          <a:xfrm>
            <a:off x="5732862" y="3290303"/>
            <a:ext cx="0" cy="5050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BFB150B8-F7DF-46D3-9DED-05FC93087B2A}"/>
              </a:ext>
            </a:extLst>
          </p:cNvPr>
          <p:cNvSpPr/>
          <p:nvPr/>
        </p:nvSpPr>
        <p:spPr>
          <a:xfrm>
            <a:off x="1749720" y="1837022"/>
            <a:ext cx="1527048" cy="751438"/>
          </a:xfrm>
          <a:prstGeom prst="rect">
            <a:avLst/>
          </a:prstGeom>
          <a:solidFill>
            <a:srgbClr val="B7E8F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UE Application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7193DC2-B214-4E01-A8B7-AFF036EE22E5}"/>
              </a:ext>
            </a:extLst>
          </p:cNvPr>
          <p:cNvSpPr/>
          <p:nvPr/>
        </p:nvSpPr>
        <p:spPr>
          <a:xfrm>
            <a:off x="1681030" y="1763050"/>
            <a:ext cx="1527048" cy="751438"/>
          </a:xfrm>
          <a:prstGeom prst="rect">
            <a:avLst/>
          </a:prstGeom>
          <a:solidFill>
            <a:srgbClr val="B7E8F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UE Application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978CA87-A72E-47CD-BD57-65AEE1A64AF4}"/>
              </a:ext>
            </a:extLst>
          </p:cNvPr>
          <p:cNvSpPr/>
          <p:nvPr/>
        </p:nvSpPr>
        <p:spPr>
          <a:xfrm>
            <a:off x="1618759" y="1681560"/>
            <a:ext cx="1527048" cy="751438"/>
          </a:xfrm>
          <a:prstGeom prst="rect">
            <a:avLst/>
          </a:prstGeom>
          <a:solidFill>
            <a:srgbClr val="B7E8F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(domain-specific)</a:t>
            </a:r>
          </a:p>
          <a:p>
            <a:pPr algn="ctr"/>
            <a:r>
              <a:rPr lang="en-US" sz="1700" dirty="0">
                <a:solidFill>
                  <a:schemeClr val="tx1"/>
                </a:solidFill>
              </a:rPr>
              <a:t>UE Applications</a:t>
            </a:r>
          </a:p>
        </p:txBody>
      </p:sp>
      <p:cxnSp>
        <p:nvCxnSpPr>
          <p:cNvPr id="83" name="Connector: Elbow 82">
            <a:extLst>
              <a:ext uri="{FF2B5EF4-FFF2-40B4-BE49-F238E27FC236}">
                <a16:creationId xmlns:a16="http://schemas.microsoft.com/office/drawing/2014/main" id="{96EB2D83-EC37-4312-9384-B116A204AB4C}"/>
              </a:ext>
            </a:extLst>
          </p:cNvPr>
          <p:cNvCxnSpPr>
            <a:cxnSpLocks/>
          </p:cNvCxnSpPr>
          <p:nvPr/>
        </p:nvCxnSpPr>
        <p:spPr>
          <a:xfrm rot="16200000" flipV="1">
            <a:off x="5456528" y="-172747"/>
            <a:ext cx="1591054" cy="6099048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51679282-CC58-4F4E-BEFE-8DD2CFB60B5D}"/>
              </a:ext>
            </a:extLst>
          </p:cNvPr>
          <p:cNvSpPr txBox="1"/>
          <p:nvPr/>
        </p:nvSpPr>
        <p:spPr>
          <a:xfrm>
            <a:off x="6145923" y="1947086"/>
            <a:ext cx="413896" cy="35394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700" dirty="0"/>
              <a:t>R8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CE5627E-3E42-4A17-962B-C0C94DB70B27}"/>
              </a:ext>
            </a:extLst>
          </p:cNvPr>
          <p:cNvCxnSpPr>
            <a:cxnSpLocks/>
          </p:cNvCxnSpPr>
          <p:nvPr/>
        </p:nvCxnSpPr>
        <p:spPr>
          <a:xfrm flipV="1">
            <a:off x="2440792" y="2508062"/>
            <a:ext cx="13737" cy="16459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347DAC78-279D-4BFF-BDBF-17E751D3E467}"/>
              </a:ext>
            </a:extLst>
          </p:cNvPr>
          <p:cNvCxnSpPr>
            <a:cxnSpLocks/>
          </p:cNvCxnSpPr>
          <p:nvPr/>
        </p:nvCxnSpPr>
        <p:spPr>
          <a:xfrm>
            <a:off x="2248796" y="2435248"/>
            <a:ext cx="198820" cy="3099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F7657749-206B-42EC-9A11-0273BB313668}"/>
              </a:ext>
            </a:extLst>
          </p:cNvPr>
          <p:cNvCxnSpPr>
            <a:cxnSpLocks/>
          </p:cNvCxnSpPr>
          <p:nvPr/>
        </p:nvCxnSpPr>
        <p:spPr>
          <a:xfrm flipH="1">
            <a:off x="2447616" y="2590967"/>
            <a:ext cx="167988" cy="1659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0F0489DC-FCB8-4F7B-8AE9-1CCBBDB0AD19}"/>
              </a:ext>
            </a:extLst>
          </p:cNvPr>
          <p:cNvSpPr txBox="1"/>
          <p:nvPr/>
        </p:nvSpPr>
        <p:spPr>
          <a:xfrm>
            <a:off x="2057794" y="3184676"/>
            <a:ext cx="789832" cy="2872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700" dirty="0">
                <a:solidFill>
                  <a:srgbClr val="0000FF"/>
                </a:solidFill>
              </a:rPr>
              <a:t>SEAL-C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DF36663-DA0D-4F66-976A-DDFE0F4708B1}"/>
              </a:ext>
            </a:extLst>
          </p:cNvPr>
          <p:cNvCxnSpPr/>
          <p:nvPr/>
        </p:nvCxnSpPr>
        <p:spPr>
          <a:xfrm flipH="1" flipV="1">
            <a:off x="3132807" y="1851753"/>
            <a:ext cx="13000" cy="8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D4501DE-8BD9-4C44-BBE0-917D51D3AED5}"/>
              </a:ext>
            </a:extLst>
          </p:cNvPr>
          <p:cNvCxnSpPr>
            <a:cxnSpLocks/>
          </p:cNvCxnSpPr>
          <p:nvPr/>
        </p:nvCxnSpPr>
        <p:spPr>
          <a:xfrm>
            <a:off x="3145807" y="1899576"/>
            <a:ext cx="365302" cy="184959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1F5BAF76-AFA3-46B0-AF3B-50F70DE3D355}"/>
              </a:ext>
            </a:extLst>
          </p:cNvPr>
          <p:cNvCxnSpPr>
            <a:cxnSpLocks/>
          </p:cNvCxnSpPr>
          <p:nvPr/>
        </p:nvCxnSpPr>
        <p:spPr>
          <a:xfrm flipV="1">
            <a:off x="3276768" y="2081249"/>
            <a:ext cx="234341" cy="1608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7CDC9286-A22A-4909-9F9B-3F2427D627E4}"/>
              </a:ext>
            </a:extLst>
          </p:cNvPr>
          <p:cNvSpPr/>
          <p:nvPr/>
        </p:nvSpPr>
        <p:spPr>
          <a:xfrm>
            <a:off x="1530368" y="3800403"/>
            <a:ext cx="1671327" cy="1274250"/>
          </a:xfrm>
          <a:prstGeom prst="rect">
            <a:avLst/>
          </a:prstGeom>
          <a:solidFill>
            <a:srgbClr val="EBB9A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500" dirty="0">
                <a:solidFill>
                  <a:schemeClr val="tx1"/>
                </a:solidFill>
              </a:rPr>
              <a:t>(Common, domain-agnostic)</a:t>
            </a:r>
          </a:p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DC&amp;R </a:t>
            </a:r>
          </a:p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Service client</a:t>
            </a: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66C621D9-F01D-40ED-9691-A3A3843D7369}"/>
              </a:ext>
            </a:extLst>
          </p:cNvPr>
          <p:cNvCxnSpPr/>
          <p:nvPr/>
        </p:nvCxnSpPr>
        <p:spPr>
          <a:xfrm flipV="1">
            <a:off x="3191978" y="4436105"/>
            <a:ext cx="1828800" cy="20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8544A811-C406-4422-9656-26B54282E44C}"/>
              </a:ext>
            </a:extLst>
          </p:cNvPr>
          <p:cNvSpPr txBox="1"/>
          <p:nvPr/>
        </p:nvSpPr>
        <p:spPr>
          <a:xfrm>
            <a:off x="3677063" y="4319608"/>
            <a:ext cx="951735" cy="28725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700" dirty="0">
                <a:solidFill>
                  <a:srgbClr val="0000FF"/>
                </a:solidFill>
              </a:rPr>
              <a:t>SEAL-UU</a:t>
            </a:r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D9590C54-1944-40AC-B23A-BC17D8DBC5EF}"/>
              </a:ext>
            </a:extLst>
          </p:cNvPr>
          <p:cNvCxnSpPr>
            <a:cxnSpLocks/>
          </p:cNvCxnSpPr>
          <p:nvPr/>
        </p:nvCxnSpPr>
        <p:spPr>
          <a:xfrm>
            <a:off x="5154901" y="5063903"/>
            <a:ext cx="13737" cy="61264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0AA12C12-2FD4-47D0-8DF1-43C926DC49EF}"/>
              </a:ext>
            </a:extLst>
          </p:cNvPr>
          <p:cNvSpPr txBox="1"/>
          <p:nvPr/>
        </p:nvSpPr>
        <p:spPr>
          <a:xfrm>
            <a:off x="4942921" y="5282550"/>
            <a:ext cx="413896" cy="2757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dirty="0"/>
              <a:t>R5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20AF804-4A80-4B5B-A96D-A243E64792B4}"/>
              </a:ext>
            </a:extLst>
          </p:cNvPr>
          <p:cNvCxnSpPr>
            <a:cxnSpLocks/>
          </p:cNvCxnSpPr>
          <p:nvPr/>
        </p:nvCxnSpPr>
        <p:spPr>
          <a:xfrm flipV="1">
            <a:off x="6126206" y="5602532"/>
            <a:ext cx="731520" cy="1146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1BC64C91-B360-4039-BA84-A269F9B30D55}"/>
              </a:ext>
            </a:extLst>
          </p:cNvPr>
          <p:cNvSpPr txBox="1"/>
          <p:nvPr/>
        </p:nvSpPr>
        <p:spPr>
          <a:xfrm>
            <a:off x="6249272" y="5505309"/>
            <a:ext cx="514394" cy="2528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400" dirty="0"/>
              <a:t>N33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9F825CEF-F264-4BD0-8311-40683D019555}"/>
              </a:ext>
            </a:extLst>
          </p:cNvPr>
          <p:cNvSpPr/>
          <p:nvPr/>
        </p:nvSpPr>
        <p:spPr>
          <a:xfrm>
            <a:off x="6870549" y="5342185"/>
            <a:ext cx="738178" cy="48687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 dirty="0">
                <a:solidFill>
                  <a:schemeClr val="tx1"/>
                </a:solidFill>
              </a:rPr>
              <a:t>NEF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99A9E4-7018-462C-9D33-A3877473DDFE}"/>
              </a:ext>
            </a:extLst>
          </p:cNvPr>
          <p:cNvSpPr txBox="1"/>
          <p:nvPr/>
        </p:nvSpPr>
        <p:spPr>
          <a:xfrm>
            <a:off x="-142243" y="1949001"/>
            <a:ext cx="1530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VAL clients 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CE2275C3-89A0-4F40-9FD2-86F05C10DCD3}"/>
              </a:ext>
            </a:extLst>
          </p:cNvPr>
          <p:cNvSpPr/>
          <p:nvPr/>
        </p:nvSpPr>
        <p:spPr>
          <a:xfrm>
            <a:off x="1345463" y="1650600"/>
            <a:ext cx="182914" cy="960120"/>
          </a:xfrm>
          <a:prstGeom prst="leftBrace">
            <a:avLst>
              <a:gd name="adj1" fmla="val 51871"/>
              <a:gd name="adj2" fmla="val 5053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46C011F-437E-4697-9ACF-2D9A0BFC9832}"/>
              </a:ext>
            </a:extLst>
          </p:cNvPr>
          <p:cNvSpPr txBox="1"/>
          <p:nvPr/>
        </p:nvSpPr>
        <p:spPr>
          <a:xfrm>
            <a:off x="1649251" y="5091275"/>
            <a:ext cx="142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“SEAL client” 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289D1DB-4944-4B62-993A-C116A35157AD}"/>
              </a:ext>
            </a:extLst>
          </p:cNvPr>
          <p:cNvSpPr txBox="1"/>
          <p:nvPr/>
        </p:nvSpPr>
        <p:spPr>
          <a:xfrm>
            <a:off x="7534898" y="2598705"/>
            <a:ext cx="1691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VAL servers 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E430E76A-63A3-4F78-B93F-CFACB0901848}"/>
              </a:ext>
            </a:extLst>
          </p:cNvPr>
          <p:cNvSpPr txBox="1"/>
          <p:nvPr/>
        </p:nvSpPr>
        <p:spPr>
          <a:xfrm>
            <a:off x="2153467" y="5570394"/>
            <a:ext cx="474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UE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F331CA7D-907D-4B88-BBC6-50B7AD61B662}"/>
              </a:ext>
            </a:extLst>
          </p:cNvPr>
          <p:cNvSpPr/>
          <p:nvPr/>
        </p:nvSpPr>
        <p:spPr>
          <a:xfrm>
            <a:off x="4865845" y="3792126"/>
            <a:ext cx="1671327" cy="1274250"/>
          </a:xfrm>
          <a:prstGeom prst="rect">
            <a:avLst/>
          </a:prstGeom>
          <a:solidFill>
            <a:srgbClr val="EBB9A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500" dirty="0">
                <a:solidFill>
                  <a:schemeClr val="tx1"/>
                </a:solidFill>
              </a:rPr>
              <a:t>(Common, domain-agnostic)</a:t>
            </a:r>
          </a:p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DC&amp;R </a:t>
            </a:r>
          </a:p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Service server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89681F8-A3DD-4911-90E3-87EEDFE70FC2}"/>
              </a:ext>
            </a:extLst>
          </p:cNvPr>
          <p:cNvCxnSpPr>
            <a:cxnSpLocks/>
          </p:cNvCxnSpPr>
          <p:nvPr/>
        </p:nvCxnSpPr>
        <p:spPr>
          <a:xfrm>
            <a:off x="8227793" y="2947608"/>
            <a:ext cx="262821" cy="2643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CFF0F72-7895-4965-B745-444C20107F67}"/>
              </a:ext>
            </a:extLst>
          </p:cNvPr>
          <p:cNvCxnSpPr/>
          <p:nvPr/>
        </p:nvCxnSpPr>
        <p:spPr>
          <a:xfrm flipV="1">
            <a:off x="6126206" y="5082604"/>
            <a:ext cx="0" cy="51992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214AD2CD-A574-49E7-8AFC-66D3F7B6CFE8}"/>
              </a:ext>
            </a:extLst>
          </p:cNvPr>
          <p:cNvSpPr txBox="1"/>
          <p:nvPr/>
        </p:nvSpPr>
        <p:spPr>
          <a:xfrm>
            <a:off x="8295164" y="5536665"/>
            <a:ext cx="1971694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Application Service</a:t>
            </a:r>
          </a:p>
          <a:p>
            <a:pPr algn="ctr">
              <a:lnSpc>
                <a:spcPct val="90000"/>
              </a:lnSpc>
            </a:pPr>
            <a:r>
              <a:rPr lang="en-US" dirty="0"/>
              <a:t>Providers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97A0E7D-A81B-4980-9713-0A90C4C14C3F}"/>
              </a:ext>
            </a:extLst>
          </p:cNvPr>
          <p:cNvGrpSpPr/>
          <p:nvPr/>
        </p:nvGrpSpPr>
        <p:grpSpPr>
          <a:xfrm>
            <a:off x="8535857" y="3221913"/>
            <a:ext cx="1353312" cy="2011680"/>
            <a:chOff x="9867826" y="2804549"/>
            <a:chExt cx="1261352" cy="1910687"/>
          </a:xfrm>
          <a:solidFill>
            <a:srgbClr val="BEE8EE"/>
          </a:solidFill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794EFDD-B31D-4756-AF73-AB9E29F20E45}"/>
                </a:ext>
              </a:extLst>
            </p:cNvPr>
            <p:cNvSpPr/>
            <p:nvPr/>
          </p:nvSpPr>
          <p:spPr>
            <a:xfrm>
              <a:off x="9985881" y="3061114"/>
              <a:ext cx="1015557" cy="6146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AF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CE2930C-0C0B-4E1F-AD66-253095F015C8}"/>
                </a:ext>
              </a:extLst>
            </p:cNvPr>
            <p:cNvSpPr/>
            <p:nvPr/>
          </p:nvSpPr>
          <p:spPr>
            <a:xfrm>
              <a:off x="9867826" y="2804549"/>
              <a:ext cx="1261352" cy="1910687"/>
            </a:xfrm>
            <a:prstGeom prst="rect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1905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45096FF9-BAEA-4E7A-8DAD-14EAFF0D88D1}"/>
                </a:ext>
              </a:extLst>
            </p:cNvPr>
            <p:cNvSpPr/>
            <p:nvPr/>
          </p:nvSpPr>
          <p:spPr>
            <a:xfrm>
              <a:off x="9988009" y="3854362"/>
              <a:ext cx="1023917" cy="612648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>
                  <a:solidFill>
                    <a:schemeClr val="tx1"/>
                  </a:solidFill>
                </a:rPr>
                <a:t>AS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9C51E3-900F-4220-AE6E-BBE15E2D2F19}"/>
              </a:ext>
            </a:extLst>
          </p:cNvPr>
          <p:cNvGrpSpPr/>
          <p:nvPr/>
        </p:nvGrpSpPr>
        <p:grpSpPr>
          <a:xfrm>
            <a:off x="8579231" y="3291985"/>
            <a:ext cx="1353312" cy="2011680"/>
            <a:chOff x="12998752" y="3773980"/>
            <a:chExt cx="1261352" cy="1910687"/>
          </a:xfrm>
          <a:solidFill>
            <a:srgbClr val="BEE8EE"/>
          </a:solidFill>
        </p:grpSpPr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4028256B-ABC5-4821-9DD1-ED44E6D4B8F7}"/>
                </a:ext>
              </a:extLst>
            </p:cNvPr>
            <p:cNvSpPr/>
            <p:nvPr/>
          </p:nvSpPr>
          <p:spPr>
            <a:xfrm>
              <a:off x="12998752" y="3773980"/>
              <a:ext cx="1261352" cy="1910687"/>
            </a:xfrm>
            <a:prstGeom prst="rect">
              <a:avLst/>
            </a:prstGeom>
            <a:grpFill/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1905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C0F0F4F-EB2C-4E93-9071-9836C3A71AE9}"/>
                </a:ext>
              </a:extLst>
            </p:cNvPr>
            <p:cNvSpPr/>
            <p:nvPr/>
          </p:nvSpPr>
          <p:spPr>
            <a:xfrm>
              <a:off x="13145336" y="4029426"/>
              <a:ext cx="1015557" cy="614693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AF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2E0CECE6-CB8A-4BB7-A52C-C726F7A68101}"/>
                </a:ext>
              </a:extLst>
            </p:cNvPr>
            <p:cNvSpPr/>
            <p:nvPr/>
          </p:nvSpPr>
          <p:spPr>
            <a:xfrm>
              <a:off x="13147464" y="4822674"/>
              <a:ext cx="1023917" cy="612648"/>
            </a:xfrm>
            <a:prstGeom prst="rect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>
                  <a:solidFill>
                    <a:schemeClr val="tx1"/>
                  </a:solidFill>
                </a:rPr>
                <a:t>AS</a:t>
              </a:r>
            </a:p>
          </p:txBody>
        </p:sp>
      </p:grpSp>
      <p:sp>
        <p:nvSpPr>
          <p:cNvPr id="126" name="Rectangle 125">
            <a:extLst>
              <a:ext uri="{FF2B5EF4-FFF2-40B4-BE49-F238E27FC236}">
                <a16:creationId xmlns:a16="http://schemas.microsoft.com/office/drawing/2014/main" id="{1C769658-95AD-452E-B890-AC7012900B23}"/>
              </a:ext>
            </a:extLst>
          </p:cNvPr>
          <p:cNvSpPr/>
          <p:nvPr/>
        </p:nvSpPr>
        <p:spPr>
          <a:xfrm>
            <a:off x="8632774" y="3356304"/>
            <a:ext cx="1352963" cy="2051078"/>
          </a:xfrm>
          <a:prstGeom prst="rect">
            <a:avLst/>
          </a:prstGeom>
          <a:solidFill>
            <a:srgbClr val="BEE8EE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19050">
                <a:solidFill>
                  <a:schemeClr val="tx1"/>
                </a:solidFill>
              </a:ln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124A1FFB-F788-4FB1-AD8D-8161F8512650}"/>
              </a:ext>
            </a:extLst>
          </p:cNvPr>
          <p:cNvSpPr/>
          <p:nvPr/>
        </p:nvSpPr>
        <p:spPr>
          <a:xfrm>
            <a:off x="8736003" y="3444216"/>
            <a:ext cx="1070047" cy="4305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Provisioning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AF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BD7A886-7260-406B-BC08-B11DE4D20E90}"/>
              </a:ext>
            </a:extLst>
          </p:cNvPr>
          <p:cNvCxnSpPr>
            <a:cxnSpLocks/>
          </p:cNvCxnSpPr>
          <p:nvPr/>
        </p:nvCxnSpPr>
        <p:spPr>
          <a:xfrm flipV="1">
            <a:off x="9074346" y="3063570"/>
            <a:ext cx="217976" cy="1539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4C045CA2-0692-4825-9AF8-5277B339B2A1}"/>
              </a:ext>
            </a:extLst>
          </p:cNvPr>
          <p:cNvCxnSpPr>
            <a:cxnSpLocks/>
          </p:cNvCxnSpPr>
          <p:nvPr/>
        </p:nvCxnSpPr>
        <p:spPr>
          <a:xfrm flipH="1" flipV="1">
            <a:off x="9296869" y="3063573"/>
            <a:ext cx="217976" cy="2873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8B34BDB-4413-4EF3-8AFF-F82BE2AC5ECF}"/>
              </a:ext>
            </a:extLst>
          </p:cNvPr>
          <p:cNvSpPr/>
          <p:nvPr/>
        </p:nvSpPr>
        <p:spPr>
          <a:xfrm>
            <a:off x="8741932" y="3941359"/>
            <a:ext cx="1070047" cy="45949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Indirect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DC-Client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89EB396F-D942-471C-9D68-FB198A9F9D57}"/>
              </a:ext>
            </a:extLst>
          </p:cNvPr>
          <p:cNvSpPr/>
          <p:nvPr/>
        </p:nvSpPr>
        <p:spPr>
          <a:xfrm>
            <a:off x="8710225" y="4467981"/>
            <a:ext cx="1201399" cy="479743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Event Consumer AF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0DE62174-4F3E-4945-B5C8-FB56B0001200}"/>
              </a:ext>
            </a:extLst>
          </p:cNvPr>
          <p:cNvSpPr/>
          <p:nvPr/>
        </p:nvSpPr>
        <p:spPr>
          <a:xfrm>
            <a:off x="8925585" y="5072124"/>
            <a:ext cx="414417" cy="260103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AS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2C9C6546-6EE6-4D9C-B465-78B07FD529FC}"/>
              </a:ext>
            </a:extLst>
          </p:cNvPr>
          <p:cNvCxnSpPr>
            <a:cxnSpLocks/>
          </p:cNvCxnSpPr>
          <p:nvPr/>
        </p:nvCxnSpPr>
        <p:spPr>
          <a:xfrm flipV="1">
            <a:off x="7905819" y="3693242"/>
            <a:ext cx="838212" cy="489316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BB7FA94-7B94-4E6C-B396-0F332C0C6185}"/>
              </a:ext>
            </a:extLst>
          </p:cNvPr>
          <p:cNvCxnSpPr>
            <a:cxnSpLocks/>
            <a:endCxn id="130" idx="1"/>
          </p:cNvCxnSpPr>
          <p:nvPr/>
        </p:nvCxnSpPr>
        <p:spPr>
          <a:xfrm flipV="1">
            <a:off x="6537172" y="4171105"/>
            <a:ext cx="2204760" cy="1128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3D0F116C-F686-453B-9287-5FD92D3CB880}"/>
              </a:ext>
            </a:extLst>
          </p:cNvPr>
          <p:cNvCxnSpPr>
            <a:cxnSpLocks/>
          </p:cNvCxnSpPr>
          <p:nvPr/>
        </p:nvCxnSpPr>
        <p:spPr>
          <a:xfrm>
            <a:off x="7923349" y="4182386"/>
            <a:ext cx="793163" cy="452024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E778BF25-2706-47E2-893E-BC23F9532D2D}"/>
              </a:ext>
            </a:extLst>
          </p:cNvPr>
          <p:cNvCxnSpPr>
            <a:cxnSpLocks/>
            <a:endCxn id="136" idx="1"/>
          </p:cNvCxnSpPr>
          <p:nvPr/>
        </p:nvCxnSpPr>
        <p:spPr>
          <a:xfrm>
            <a:off x="7923349" y="4182386"/>
            <a:ext cx="1002236" cy="101979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611F2680-BD43-4A8F-823B-FDA3DC83817D}"/>
              </a:ext>
            </a:extLst>
          </p:cNvPr>
          <p:cNvSpPr txBox="1"/>
          <p:nvPr/>
        </p:nvSpPr>
        <p:spPr>
          <a:xfrm>
            <a:off x="6939376" y="4065721"/>
            <a:ext cx="772199" cy="28725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1700" dirty="0">
                <a:solidFill>
                  <a:srgbClr val="0000FF"/>
                </a:solidFill>
              </a:rPr>
              <a:t>SEAL-S</a:t>
            </a:r>
          </a:p>
        </p:txBody>
      </p:sp>
      <p:graphicFrame>
        <p:nvGraphicFramePr>
          <p:cNvPr id="166" name="Object 165">
            <a:extLst>
              <a:ext uri="{FF2B5EF4-FFF2-40B4-BE49-F238E27FC236}">
                <a16:creationId xmlns:a16="http://schemas.microsoft.com/office/drawing/2014/main" id="{344B64DB-2C03-47A3-8E19-2BFCBB62FA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889159"/>
              </p:ext>
            </p:extLst>
          </p:nvPr>
        </p:nvGraphicFramePr>
        <p:xfrm>
          <a:off x="9505182" y="1229360"/>
          <a:ext cx="2656633" cy="104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629098" imgH="2219405" progId="Visio.Drawing.11">
                  <p:embed/>
                </p:oleObj>
              </mc:Choice>
              <mc:Fallback>
                <p:oleObj name="Visio" r:id="rId2" imgW="5629098" imgH="2219405" progId="Visio.Drawing.11">
                  <p:embed/>
                  <p:pic>
                    <p:nvPicPr>
                      <p:cNvPr id="166" name="Object 165">
                        <a:extLst>
                          <a:ext uri="{FF2B5EF4-FFF2-40B4-BE49-F238E27FC236}">
                            <a16:creationId xmlns:a16="http://schemas.microsoft.com/office/drawing/2014/main" id="{344B64DB-2C03-47A3-8E19-2BFCBB62FA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05182" y="1229360"/>
                        <a:ext cx="2656633" cy="104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7" name="Group 166">
            <a:extLst>
              <a:ext uri="{FF2B5EF4-FFF2-40B4-BE49-F238E27FC236}">
                <a16:creationId xmlns:a16="http://schemas.microsoft.com/office/drawing/2014/main" id="{CA7F98F9-B56A-4CED-9696-C1C06955CECD}"/>
              </a:ext>
            </a:extLst>
          </p:cNvPr>
          <p:cNvGrpSpPr/>
          <p:nvPr/>
        </p:nvGrpSpPr>
        <p:grpSpPr>
          <a:xfrm>
            <a:off x="9435624" y="1241308"/>
            <a:ext cx="2743200" cy="1139757"/>
            <a:chOff x="9435624" y="1241308"/>
            <a:chExt cx="2743200" cy="1139757"/>
          </a:xfrm>
        </p:grpSpPr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3A09782C-97C1-4E23-9440-0CF18A332DD2}"/>
                </a:ext>
              </a:extLst>
            </p:cNvPr>
            <p:cNvCxnSpPr>
              <a:cxnSpLocks/>
            </p:cNvCxnSpPr>
            <p:nvPr/>
          </p:nvCxnSpPr>
          <p:spPr>
            <a:xfrm>
              <a:off x="9435624" y="1241308"/>
              <a:ext cx="0" cy="1139756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E109AF24-39A3-4E57-A89E-D8FEC6BEC9AA}"/>
                </a:ext>
              </a:extLst>
            </p:cNvPr>
            <p:cNvCxnSpPr>
              <a:cxnSpLocks/>
            </p:cNvCxnSpPr>
            <p:nvPr/>
          </p:nvCxnSpPr>
          <p:spPr>
            <a:xfrm>
              <a:off x="9435624" y="2381065"/>
              <a:ext cx="27432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6542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B1B45E-5775-4B4B-9E7C-AD5F79C0C559}"/>
              </a:ext>
            </a:extLst>
          </p:cNvPr>
          <p:cNvSpPr txBox="1"/>
          <p:nvPr/>
        </p:nvSpPr>
        <p:spPr>
          <a:xfrm>
            <a:off x="292400" y="467755"/>
            <a:ext cx="106832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Potential Issues with use of SEAL for EVEX (1 of 2)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783829-A64F-4178-B9FE-C10003DADA41}"/>
              </a:ext>
            </a:extLst>
          </p:cNvPr>
          <p:cNvCxnSpPr>
            <a:cxnSpLocks/>
          </p:cNvCxnSpPr>
          <p:nvPr/>
        </p:nvCxnSpPr>
        <p:spPr>
          <a:xfrm>
            <a:off x="282222" y="1128889"/>
            <a:ext cx="117065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D60F1AF-9B84-44E5-BCD7-6BB14C42E729}"/>
              </a:ext>
            </a:extLst>
          </p:cNvPr>
          <p:cNvSpPr txBox="1"/>
          <p:nvPr/>
        </p:nvSpPr>
        <p:spPr>
          <a:xfrm>
            <a:off x="406398" y="1600588"/>
            <a:ext cx="11404601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Main focus of EVEX: enable event exposure of application-related data in media streaming sessions to external service consumers based on the 5GMS architecture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(Direct) Data Collection Client and Data Collection AF already support common functions from 5GMS perspective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DC-Client </a:t>
            </a:r>
            <a:r>
              <a:rPr lang="en-US" sz="19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Media Session Handler, and DC-AF        5GMS AF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Both perform multiple tasks re. media streaming services</a:t>
            </a:r>
          </a:p>
          <a:p>
            <a:pPr marL="1257300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Media Session Handler functions:</a:t>
            </a:r>
          </a:p>
          <a:p>
            <a:pPr marL="1714500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Service Access information discovery, session establishment and management, dynamic policy invocation, consumption and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QoE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metrics reporting, request for network assistance</a:t>
            </a:r>
          </a:p>
          <a:p>
            <a:pPr marL="1257300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5GMS AF functions:</a:t>
            </a:r>
          </a:p>
          <a:p>
            <a:pPr marL="1714500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Supports ASP provisioning of DL/UL sessions, content preparation and content hosting configurations, dynamic policy procedures, and data collection and reporting configuration</a:t>
            </a:r>
          </a:p>
          <a:p>
            <a:pPr marL="1714500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Supports Media Session Handler acquisition of Service Access information and related configurations for dynamic policy invocation, consumption reporting,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QoE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metrics collection and reporting; reception of consumption and metrics reports from UE; handling of network assistance requests from UE</a:t>
            </a:r>
          </a:p>
        </p:txBody>
      </p:sp>
      <p:sp>
        <p:nvSpPr>
          <p:cNvPr id="3" name="Arrow: Left-Right 2">
            <a:extLst>
              <a:ext uri="{FF2B5EF4-FFF2-40B4-BE49-F238E27FC236}">
                <a16:creationId xmlns:a16="http://schemas.microsoft.com/office/drawing/2014/main" id="{988AFB53-EFA0-4F24-8B53-E62B7F507115}"/>
              </a:ext>
            </a:extLst>
          </p:cNvPr>
          <p:cNvSpPr/>
          <p:nvPr/>
        </p:nvSpPr>
        <p:spPr>
          <a:xfrm>
            <a:off x="2417528" y="3193030"/>
            <a:ext cx="400050" cy="190501"/>
          </a:xfrm>
          <a:prstGeom prst="left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Left-Right 6">
            <a:extLst>
              <a:ext uri="{FF2B5EF4-FFF2-40B4-BE49-F238E27FC236}">
                <a16:creationId xmlns:a16="http://schemas.microsoft.com/office/drawing/2014/main" id="{8D4F8628-AD1C-484F-BC32-33B379182807}"/>
              </a:ext>
            </a:extLst>
          </p:cNvPr>
          <p:cNvSpPr/>
          <p:nvPr/>
        </p:nvSpPr>
        <p:spPr>
          <a:xfrm>
            <a:off x="6772855" y="3182411"/>
            <a:ext cx="400050" cy="190501"/>
          </a:xfrm>
          <a:prstGeom prst="left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3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ADD7AFD-B0B3-42FE-8ED5-8BB325A66420}"/>
              </a:ext>
            </a:extLst>
          </p:cNvPr>
          <p:cNvSpPr/>
          <p:nvPr/>
        </p:nvSpPr>
        <p:spPr>
          <a:xfrm>
            <a:off x="438892" y="5786261"/>
            <a:ext cx="11393424" cy="76944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B1B45E-5775-4B4B-9E7C-AD5F79C0C559}"/>
              </a:ext>
            </a:extLst>
          </p:cNvPr>
          <p:cNvSpPr txBox="1"/>
          <p:nvPr/>
        </p:nvSpPr>
        <p:spPr>
          <a:xfrm>
            <a:off x="292400" y="467755"/>
            <a:ext cx="106832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Potential Issues with use of SEAL for EVEX (2 of 2)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0783829-A64F-4178-B9FE-C10003DADA41}"/>
              </a:ext>
            </a:extLst>
          </p:cNvPr>
          <p:cNvCxnSpPr>
            <a:cxnSpLocks/>
          </p:cNvCxnSpPr>
          <p:nvPr/>
        </p:nvCxnSpPr>
        <p:spPr>
          <a:xfrm>
            <a:off x="282222" y="1128889"/>
            <a:ext cx="117065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D60F1AF-9B84-44E5-BCD7-6BB14C42E729}"/>
              </a:ext>
            </a:extLst>
          </p:cNvPr>
          <p:cNvSpPr txBox="1"/>
          <p:nvPr/>
        </p:nvSpPr>
        <p:spPr>
          <a:xfrm>
            <a:off x="387349" y="1600588"/>
            <a:ext cx="11436352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Adoption of SEAL Option A from 5GMS standpoint</a:t>
            </a:r>
          </a:p>
          <a:p>
            <a:pPr marL="687388" lvl="1" indent="-23018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Would require Media Session Handler and 5GMS AF to support SEAL-C and SEAL-S APIs, respectively, while abandoning use of M5 API </a:t>
            </a:r>
          </a:p>
          <a:p>
            <a:pPr marL="687388" lvl="1" indent="-23018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UE must additionally implement DC&amp;R Service client (“</a:t>
            </a:r>
            <a:r>
              <a:rPr lang="en-US" sz="19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SEAL client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”)</a:t>
            </a:r>
          </a:p>
          <a:p>
            <a:pPr marL="687388" lvl="1" indent="-23018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Operator must additionally implement DC&amp;R Service server (“</a:t>
            </a:r>
            <a:r>
              <a:rPr lang="en-US" sz="19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SEAL server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”)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Adoption of SEAL Option B from 5GMS standpoint</a:t>
            </a:r>
          </a:p>
          <a:p>
            <a:pPr marL="687388" lvl="1" indent="-23018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MBMS-Aware Application (“</a:t>
            </a:r>
            <a:r>
              <a:rPr lang="en-U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 client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”) must support SEAL-C API while abandoning use of M7 API</a:t>
            </a:r>
          </a:p>
          <a:p>
            <a:pPr marL="687388" lvl="1" indent="-23018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ASP server (“</a:t>
            </a:r>
            <a:r>
              <a:rPr lang="en-US" sz="1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 server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”) entities must support SEAL-S API while abandoning M1 and (to-be-defined) 5GMS variants of R3, R4 and R6 APIs</a:t>
            </a:r>
          </a:p>
          <a:p>
            <a:pPr marL="687388" lvl="1" indent="-23018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UE must additionally implement DC&amp;R Service client</a:t>
            </a:r>
          </a:p>
          <a:p>
            <a:pPr marL="687388" lvl="1" indent="-23018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Operator must additionally implement DC&amp;R Service server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656C44-863D-4A5F-B761-8D989051C07D}"/>
              </a:ext>
            </a:extLst>
          </p:cNvPr>
          <p:cNvSpPr txBox="1"/>
          <p:nvPr/>
        </p:nvSpPr>
        <p:spPr>
          <a:xfrm>
            <a:off x="409846" y="5729111"/>
            <a:ext cx="1137195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5GMS is itself a service platform enabling various DL and UL media streaming application</a:t>
            </a:r>
          </a:p>
          <a:p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services, as opposed to being a vertical application that could better leverage SEAL</a:t>
            </a:r>
          </a:p>
        </p:txBody>
      </p:sp>
    </p:spTree>
    <p:extLst>
      <p:ext uri="{BB962C8B-B14F-4D97-AF65-F5344CB8AC3E}">
        <p14:creationId xmlns:p14="http://schemas.microsoft.com/office/powerpoint/2010/main" val="17587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</TotalTime>
  <Words>991</Words>
  <Application>Microsoft Office PowerPoint</Application>
  <PresentationFormat>Widescreen</PresentationFormat>
  <Paragraphs>148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CLo</dc:creator>
  <cp:lastModifiedBy>CLo</cp:lastModifiedBy>
  <cp:revision>5</cp:revision>
  <dcterms:created xsi:type="dcterms:W3CDTF">2021-07-27T06:17:21Z</dcterms:created>
  <dcterms:modified xsi:type="dcterms:W3CDTF">2021-08-11T21:09:28Z</dcterms:modified>
</cp:coreProperties>
</file>