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8"/>
  </p:notesMasterIdLst>
  <p:handoutMasterIdLst>
    <p:handoutMasterId r:id="rId19"/>
  </p:handoutMasterIdLst>
  <p:sldIdLst>
    <p:sldId id="754" r:id="rId5"/>
    <p:sldId id="666" r:id="rId6"/>
    <p:sldId id="948" r:id="rId7"/>
    <p:sldId id="959" r:id="rId8"/>
    <p:sldId id="944" r:id="rId9"/>
    <p:sldId id="956" r:id="rId10"/>
    <p:sldId id="952" r:id="rId11"/>
    <p:sldId id="953" r:id="rId12"/>
    <p:sldId id="945" r:id="rId13"/>
    <p:sldId id="958" r:id="rId14"/>
    <p:sldId id="954" r:id="rId15"/>
    <p:sldId id="960" r:id="rId16"/>
    <p:sldId id="957" r:id="rId17"/>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37" autoAdjust="0"/>
    <p:restoredTop sz="93248" autoAdjust="0"/>
  </p:normalViewPr>
  <p:slideViewPr>
    <p:cSldViewPr>
      <p:cViewPr varScale="1">
        <p:scale>
          <a:sx n="162" d="100"/>
          <a:sy n="162" d="100"/>
        </p:scale>
        <p:origin x="2394" y="144"/>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17/05/2021</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2021 Guidelines for SA4#113-e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4-e/Inbox/Drafts" TargetMode="External"/><Relationship Id="rId2" Type="http://schemas.openxmlformats.org/officeDocument/2006/relationships/hyperlink" Target="https://www.3gpp.org/ftp/tsg_sa/WG4_CODEC/TSGS4_114-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list.etsi.org/scripts/wa.exe?A0=3GPP_TSG_SA_WG4_MBS" TargetMode="External"/><Relationship Id="rId7" Type="http://schemas.openxmlformats.org/officeDocument/2006/relationships/hyperlink" Target="https://protect2.fireeye.com/v1/url?k=cb9d1ee7-9714b18c-cb9d5e7c-0cc47ad93ea2-29add81b04690513&amp;q=1&amp;e=1003c919-3a81-408f-bb0f-5ad949981e2f&amp;u=https%3A%2F%2Flist.etsi.org%2Fscripts%2Fwa.exe%3FA0%3D3GPP_TSG_SA_WG4_EVS" TargetMode="External"/><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SQ" TargetMode="External"/><Relationship Id="rId5" Type="http://schemas.openxmlformats.org/officeDocument/2006/relationships/hyperlink" Target="https://list.etsi.org/scripts/wa.exe?A0=3GPP_TSG_SA_WG4_MTSI"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SA4#114-e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SA4#114-e</a:t>
            </a:r>
            <a:br>
              <a:rPr lang="ja-JP" altLang="en-GB" sz="2000" dirty="0"/>
            </a:br>
            <a:r>
              <a:rPr lang="en-US" altLang="ja-JP" sz="2000" dirty="0"/>
              <a:t>E-meeting, 19-28 May 2021</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S4-210711</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https://www.3gpp.org/ftp/tsg_sa/WG4_CODEC/TSGS4_114-e/Inbox</a:t>
            </a:r>
            <a:r>
              <a:rPr lang="en-US" altLang="fr-FR" sz="1400" dirty="0"/>
              <a:t> </a:t>
            </a:r>
          </a:p>
          <a:p>
            <a:pPr lvl="2"/>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https://www.3gpp.org/ftp/tsg_sa/WG4_CODEC/TSGS4_114-e/Inbox/Drafts</a:t>
            </a:r>
            <a:r>
              <a:rPr lang="en-US" altLang="fr-FR" sz="1400" dirty="0"/>
              <a:t> </a:t>
            </a:r>
          </a:p>
          <a:p>
            <a:pPr lvl="2"/>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373216"/>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several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i.e. </a:t>
            </a:r>
            <a:r>
              <a:rPr lang="en-US" sz="1200" dirty="0" err="1"/>
              <a:t>Tdoc</a:t>
            </a:r>
            <a:r>
              <a:rPr lang="en-US" sz="1200" dirty="0"/>
              <a:t>|_|</a:t>
            </a:r>
            <a:r>
              <a:rPr lang="en-US" sz="1200" dirty="0" err="1"/>
              <a:t>Company_name</a:t>
            </a:r>
            <a:r>
              <a:rPr lang="en-US" sz="1200" dirty="0"/>
              <a:t> (e.g. S4-211234_Banana)	</a:t>
            </a:r>
          </a:p>
          <a:p>
            <a:pPr lvl="2">
              <a:defRPr/>
            </a:pPr>
            <a:r>
              <a:rPr lang="en-US" sz="1200" dirty="0"/>
              <a:t>Revision template (by author) i.e. Tdoc|r|2_digits_rev_number (e.g. S4-211234r01)	</a:t>
            </a:r>
          </a:p>
          <a:p>
            <a:pPr lvl="2">
              <a:defRPr/>
            </a:pPr>
            <a:r>
              <a:rPr lang="en-US" sz="1200" dirty="0"/>
              <a:t>NB: company text proposals should apply to either latest </a:t>
            </a:r>
            <a:r>
              <a:rPr lang="en-US" sz="1200" dirty="0" err="1"/>
              <a:t>Tdoc</a:t>
            </a:r>
            <a:r>
              <a:rPr lang="en-US" sz="1200" dirty="0"/>
              <a:t> </a:t>
            </a:r>
            <a:r>
              <a:rPr lang="en-US" sz="1200" dirty="0" err="1"/>
              <a:t>revisision</a:t>
            </a:r>
            <a:r>
              <a:rPr lang="en-US" sz="1200" dirty="0"/>
              <a:t> or latest company proposal (e.g. S4-211234r07_Pear_Plum_Cheery)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dirty="0"/>
              <a:t>Example:		</a:t>
            </a:r>
          </a:p>
          <a:p>
            <a:pPr lvl="3">
              <a:defRPr/>
            </a:pPr>
            <a:r>
              <a:rPr lang="en-US" sz="1000" dirty="0"/>
              <a:t>Docs/S4-211234 (author Banana)		</a:t>
            </a:r>
          </a:p>
          <a:p>
            <a:pPr lvl="3">
              <a:defRPr/>
            </a:pPr>
            <a:r>
              <a:rPr lang="en-US" sz="1000" dirty="0"/>
              <a:t>Delegate from company “Pear” provides updates 	Drafts/Video/S4-211234_Pear</a:t>
            </a:r>
          </a:p>
          <a:p>
            <a:pPr lvl="3">
              <a:defRPr/>
            </a:pPr>
            <a:r>
              <a:rPr lang="en-US" sz="1000" dirty="0"/>
              <a:t>Delegate from company “Plum” provides updates 	Drafts/Video/S4-211234_Pear_Plum</a:t>
            </a:r>
          </a:p>
          <a:p>
            <a:pPr lvl="3">
              <a:defRPr/>
            </a:pPr>
            <a:r>
              <a:rPr lang="en-US" sz="1000" dirty="0"/>
              <a:t>Author provides a revision based on those inputs	Drafts/Video/S4-211234r01</a:t>
            </a:r>
          </a:p>
          <a:p>
            <a:pPr lvl="3">
              <a:defRPr/>
            </a:pPr>
            <a:r>
              <a:rPr lang="en-US" sz="1000" dirty="0"/>
              <a:t>Email comments trigger a further revision 	Drafts/Video/S4-211234r02</a:t>
            </a:r>
          </a:p>
          <a:p>
            <a:pPr lvl="3">
              <a:defRPr/>
            </a:pPr>
            <a:r>
              <a:rPr lang="en-US" sz="1000" dirty="0"/>
              <a:t>SWG chair proposes agreement	</a:t>
            </a:r>
          </a:p>
          <a:p>
            <a:pPr lvl="3">
              <a:defRPr/>
            </a:pPr>
            <a:r>
              <a:rPr lang="en-US" sz="1000" dirty="0"/>
              <a:t>Revised </a:t>
            </a:r>
            <a:r>
              <a:rPr lang="en-US" sz="1000" dirty="0" err="1"/>
              <a:t>Tdoc</a:t>
            </a:r>
            <a:r>
              <a:rPr lang="en-US" sz="1000" dirty="0"/>
              <a:t> number allocated		Inbox/S4-211235 (author Banana)		</a:t>
            </a:r>
          </a:p>
          <a:p>
            <a:pPr lvl="3">
              <a:defRPr/>
            </a:pPr>
            <a:r>
              <a:rPr lang="en-US" sz="1000" dirty="0"/>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S4-21xxx, S4-21yyy,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As for SA4#108-e to SA4#113-e meetings, </a:t>
            </a:r>
            <a:r>
              <a:rPr lang="en-US" altLang="en-US" dirty="0">
                <a:solidFill>
                  <a:srgbClr val="FF0000"/>
                </a:solidFill>
              </a:rPr>
              <a:t>SA4#114-e </a:t>
            </a:r>
            <a:r>
              <a:rPr lang="en-US" altLang="en-US" dirty="0"/>
              <a:t>will be run as an Electronic Meeting</a:t>
            </a:r>
          </a:p>
          <a:p>
            <a:r>
              <a:rPr lang="en-US" altLang="en-US" dirty="0"/>
              <a:t> The following applies to </a:t>
            </a:r>
            <a:r>
              <a:rPr lang="en-US" altLang="en-US" dirty="0">
                <a:solidFill>
                  <a:srgbClr val="FF0000"/>
                </a:solidFill>
              </a:rPr>
              <a:t>SA4#114-e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SA4#114-e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Wednesday May 12</a:t>
            </a:r>
            <a:r>
              <a:rPr lang="en-US" altLang="fr-FR" sz="2000" baseline="30000" dirty="0">
                <a:solidFill>
                  <a:srgbClr val="FF0000"/>
                </a:solidFill>
              </a:rPr>
              <a:t>th</a:t>
            </a:r>
            <a:r>
              <a:rPr lang="en-US" altLang="fr-FR" sz="2000" dirty="0">
                <a:solidFill>
                  <a:srgbClr val="FF0000"/>
                </a:solidFill>
              </a:rPr>
              <a:t>, 2021 (23:59 CEST) </a:t>
            </a:r>
            <a:r>
              <a:rPr lang="en-US" altLang="fr-FR" sz="2000" dirty="0"/>
              <a:t>will be considered LATE and will NOT be handled during the meeting. (This submission deadline does not apply to SWG reports or other documents that must be prepared during the SA4 meeting)</a:t>
            </a:r>
          </a:p>
          <a:p>
            <a:r>
              <a:rPr lang="en-US" altLang="en-US" sz="2400" dirty="0">
                <a:solidFill>
                  <a:srgbClr val="FF0000"/>
                </a:solidFill>
              </a:rPr>
              <a:t>SA4#114-e</a:t>
            </a:r>
            <a:r>
              <a:rPr lang="en-US" altLang="en-US" sz="2400" dirty="0"/>
              <a:t> shall have full decision power</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solidFill>
                  <a:srgbClr val="FF0000"/>
                </a:solidFill>
              </a:rPr>
              <a:t>SA4#114-e</a:t>
            </a:r>
            <a:r>
              <a:rPr lang="en-US" altLang="en-US" sz="2400" dirty="0"/>
              <a:t> takes place from </a:t>
            </a:r>
            <a:r>
              <a:rPr lang="en-US" altLang="en-US" sz="2400" dirty="0">
                <a:solidFill>
                  <a:srgbClr val="FF0000"/>
                </a:solidFill>
              </a:rPr>
              <a:t>Wednesday May 19th, at 06:00 hours CEST to Friday April 28th, at 01:00 hours CEST (at the latest)</a:t>
            </a:r>
            <a:r>
              <a:rPr lang="en-US" altLang="en-US" sz="2400" dirty="0"/>
              <a:t>.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SA4#114-e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SA4#114-e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SA4#114-e</a:t>
            </a:r>
            <a:r>
              <a:rPr lang="en-US" altLang="en-US" sz="2400" dirty="0"/>
              <a:t> will have formal registration</a:t>
            </a:r>
          </a:p>
          <a:p>
            <a:pPr lvl="1"/>
            <a:r>
              <a:rPr lang="en-US" altLang="en-US" sz="2000" dirty="0"/>
              <a:t>Registration does not count toward voting rights in any way</a:t>
            </a:r>
          </a:p>
          <a:p>
            <a:r>
              <a:rPr lang="en-US" altLang="en-US" sz="2400" dirty="0"/>
              <a:t>Being registered to the meeting is a </a:t>
            </a:r>
            <a:r>
              <a:rPr lang="en-US" altLang="en-US" sz="2400" dirty="0">
                <a:solidFill>
                  <a:srgbClr val="FF0000"/>
                </a:solidFill>
              </a:rPr>
              <a:t>prerequisite</a:t>
            </a:r>
            <a:r>
              <a:rPr lang="en-US" altLang="en-US" sz="2400" dirty="0"/>
              <a:t> to join the conference calls</a:t>
            </a:r>
          </a:p>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MTSI SWG:  </a:t>
            </a:r>
            <a:r>
              <a:rPr lang="fr-FR" altLang="fr-FR" sz="2000" b="1" dirty="0">
                <a:hlinkClick r:id="rId5"/>
              </a:rPr>
              <a:t>3GPP_TSG_SA_WG4_MTSI</a:t>
            </a:r>
            <a:endParaRPr lang="fr-FR" altLang="fr-FR" sz="2000" b="1" dirty="0"/>
          </a:p>
          <a:p>
            <a:pPr lvl="1"/>
            <a:r>
              <a:rPr lang="en-US" altLang="fr-FR" sz="2000" dirty="0"/>
              <a:t>SQ SWG: </a:t>
            </a:r>
            <a:r>
              <a:rPr lang="fr-FR" altLang="fr-FR" sz="2000" b="1" dirty="0">
                <a:hlinkClick r:id="rId6"/>
              </a:rPr>
              <a:t>3GPP_TSG_SA_WG4_SQ</a:t>
            </a:r>
            <a:endParaRPr lang="fr-FR" altLang="fr-FR" sz="2000" b="1" dirty="0"/>
          </a:p>
          <a:p>
            <a:pPr lvl="1"/>
            <a:r>
              <a:rPr lang="en-US" altLang="fr-FR" sz="2000" dirty="0"/>
              <a:t>EVS SWG: </a:t>
            </a:r>
            <a:r>
              <a:rPr lang="fr-FR" altLang="fr-FR" sz="2000" b="1" dirty="0">
                <a:hlinkClick r:id="rId7"/>
              </a:rPr>
              <a:t>3GPP_TSG_SA_WG4_EVS</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SA4#114-e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8"/>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 (meeting ID will be “</a:t>
            </a:r>
            <a:r>
              <a:rPr lang="en-US" altLang="en-US" sz="2000" dirty="0">
                <a:solidFill>
                  <a:srgbClr val="FF0000"/>
                </a:solidFill>
              </a:rPr>
              <a:t>SA4#114-e</a:t>
            </a:r>
            <a:r>
              <a:rPr lang="en-US" altLang="en-US" sz="2000" dirty="0"/>
              <a:t>” for plenary sessions).</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1900</TotalTime>
  <Words>2187</Words>
  <Application>Microsoft Office PowerPoint</Application>
  <PresentationFormat>Grand écran</PresentationFormat>
  <Paragraphs>136</Paragraphs>
  <Slides>13</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Arial</vt:lpstr>
      <vt:lpstr>Calibri</vt:lpstr>
      <vt:lpstr>Office Theme</vt:lpstr>
      <vt:lpstr>Guidelines for  3GPP SA4#114-e  as Electronic Meeting</vt:lpstr>
      <vt:lpstr>Background (1)</vt:lpstr>
      <vt:lpstr>Background (2)</vt:lpstr>
      <vt:lpstr>Background (3)</vt:lpstr>
      <vt:lpstr>Guidelines for SA4#114-e (1)</vt:lpstr>
      <vt:lpstr>Guidelines for SA4#114-e (2)</vt:lpstr>
      <vt:lpstr>Guidelines for SA4#114-e (3)</vt:lpstr>
      <vt:lpstr>Guidelines for SA4#114-e (4)</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7338</cp:revision>
  <dcterms:created xsi:type="dcterms:W3CDTF">2009-06-02T04:11:18Z</dcterms:created>
  <dcterms:modified xsi:type="dcterms:W3CDTF">2021-05-17T08:21:43Z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