
<file path=[Content_Types].xml><?xml version="1.0" encoding="utf-8"?>
<Types xmlns="http://schemas.openxmlformats.org/package/2006/content-types">
  <Default Extension="gif" ContentType="image/gi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5305" r:id="rId4"/>
  </p:sldMasterIdLst>
  <p:notesMasterIdLst>
    <p:notesMasterId r:id="rId16"/>
  </p:notesMasterIdLst>
  <p:handoutMasterIdLst>
    <p:handoutMasterId r:id="rId17"/>
  </p:handoutMasterIdLst>
  <p:sldIdLst>
    <p:sldId id="445" r:id="rId5"/>
    <p:sldId id="446" r:id="rId6"/>
    <p:sldId id="447" r:id="rId7"/>
    <p:sldId id="459" r:id="rId8"/>
    <p:sldId id="461" r:id="rId9"/>
    <p:sldId id="462" r:id="rId10"/>
    <p:sldId id="463" r:id="rId11"/>
    <p:sldId id="464" r:id="rId12"/>
    <p:sldId id="455" r:id="rId13"/>
    <p:sldId id="460" r:id="rId14"/>
    <p:sldId id="439" r:id="rId15"/>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9pPr>
  </p:defaultTextStyle>
  <p:extLst>
    <p:ext uri="{521415D9-36F7-43E2-AB2F-B90AF26B5E84}">
      <p14:sectionLst xmlns:p14="http://schemas.microsoft.com/office/powerpoint/2010/main">
        <p14:section name="Default Section" id="{BECCE8F7-B084-4B23-8CD3-49B7D87A467D}">
          <p14:sldIdLst>
            <p14:sldId id="445"/>
            <p14:sldId id="446"/>
            <p14:sldId id="447"/>
            <p14:sldId id="459"/>
            <p14:sldId id="461"/>
            <p14:sldId id="462"/>
            <p14:sldId id="463"/>
            <p14:sldId id="464"/>
            <p14:sldId id="455"/>
            <p14:sldId id="460"/>
            <p14:sldId id="439"/>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B1D254"/>
    <a:srgbClr val="2A6EA8"/>
    <a:srgbClr val="FFFFFF"/>
    <a:srgbClr val="FF6600"/>
    <a:srgbClr val="1A4669"/>
    <a:srgbClr val="C6D254"/>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354" autoAdjust="0"/>
    <p:restoredTop sz="95889" autoAdjust="0"/>
  </p:normalViewPr>
  <p:slideViewPr>
    <p:cSldViewPr snapToGrid="0" showGuides="1">
      <p:cViewPr varScale="1">
        <p:scale>
          <a:sx n="116" d="100"/>
          <a:sy n="116" d="100"/>
        </p:scale>
        <p:origin x="132" y="97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howGuides="1">
      <p:cViewPr>
        <p:scale>
          <a:sx n="150" d="100"/>
          <a:sy n="150" d="100"/>
        </p:scale>
        <p:origin x="1116" y="-2607"/>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69F0E574-D5E5-42E5-8871-9EA236ED0418}"/>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9219" name="Rectangle 3">
            <a:extLst>
              <a:ext uri="{FF2B5EF4-FFF2-40B4-BE49-F238E27FC236}">
                <a16:creationId xmlns:a16="http://schemas.microsoft.com/office/drawing/2014/main" id="{5BA0AB36-4B70-4581-BE64-63AA70ACA8A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ea typeface="+mn-ea"/>
                <a:cs typeface="+mn-cs"/>
              </a:defRPr>
            </a:lvl1pPr>
          </a:lstStyle>
          <a:p>
            <a:pPr>
              <a:defRPr/>
            </a:pPr>
            <a:endParaRPr lang="en-GB"/>
          </a:p>
        </p:txBody>
      </p:sp>
      <p:sp>
        <p:nvSpPr>
          <p:cNvPr id="9220" name="Rectangle 4">
            <a:extLst>
              <a:ext uri="{FF2B5EF4-FFF2-40B4-BE49-F238E27FC236}">
                <a16:creationId xmlns:a16="http://schemas.microsoft.com/office/drawing/2014/main" id="{C4BFCF03-F91D-4C08-ACB2-C156330128F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9221" name="Rectangle 5">
            <a:extLst>
              <a:ext uri="{FF2B5EF4-FFF2-40B4-BE49-F238E27FC236}">
                <a16:creationId xmlns:a16="http://schemas.microsoft.com/office/drawing/2014/main" id="{48A7CB7F-FA31-4DCA-BE50-73124A97FE75}"/>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ea typeface="+mn-ea"/>
                <a:cs typeface="Arial" panose="020B0604020202020204" pitchFamily="34" charset="0"/>
              </a:defRPr>
            </a:lvl1pPr>
          </a:lstStyle>
          <a:p>
            <a:pPr>
              <a:defRPr/>
            </a:pPr>
            <a:fld id="{B6A01AD0-D987-43EA-88A8-B332DDC59B48}" type="slidenum">
              <a:rPr lang="en-GB" altLang="en-US"/>
              <a:pPr>
                <a:defRPr/>
              </a:pPr>
              <a:t>‹N°›</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9CA8F975-62B6-4D29-9497-C4239419F273}"/>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4099" name="Rectangle 3">
            <a:extLst>
              <a:ext uri="{FF2B5EF4-FFF2-40B4-BE49-F238E27FC236}">
                <a16:creationId xmlns:a16="http://schemas.microsoft.com/office/drawing/2014/main" id="{1B832733-B917-4D36-86B7-13FA4D8615BC}"/>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ea typeface="+mn-ea"/>
                <a:cs typeface="+mn-cs"/>
              </a:defRPr>
            </a:lvl1pPr>
          </a:lstStyle>
          <a:p>
            <a:pPr>
              <a:defRPr/>
            </a:pPr>
            <a:endParaRPr lang="en-GB"/>
          </a:p>
        </p:txBody>
      </p:sp>
      <p:sp>
        <p:nvSpPr>
          <p:cNvPr id="3076" name="Rectangle 4">
            <a:extLst>
              <a:ext uri="{FF2B5EF4-FFF2-40B4-BE49-F238E27FC236}">
                <a16:creationId xmlns:a16="http://schemas.microsoft.com/office/drawing/2014/main" id="{4D257E03-96B2-4237-BC9C-8088699C005E}"/>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86AEB4D8-0183-4E88-B123-2AB507B78DF0}"/>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9653EBD-7A18-4705-9F8A-47B527E653FD}"/>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4103" name="Rectangle 7">
            <a:extLst>
              <a:ext uri="{FF2B5EF4-FFF2-40B4-BE49-F238E27FC236}">
                <a16:creationId xmlns:a16="http://schemas.microsoft.com/office/drawing/2014/main" id="{C14ED718-A1F5-4F84-B0CC-84281BA312C1}"/>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ea typeface="+mn-ea"/>
                <a:cs typeface="Arial" panose="020B0604020202020204" pitchFamily="34" charset="0"/>
              </a:defRPr>
            </a:lvl1pPr>
          </a:lstStyle>
          <a:p>
            <a:pPr>
              <a:defRPr/>
            </a:pPr>
            <a:fld id="{52CB175A-CCF7-4340-A462-55EAE47CFBDD}" type="slidenum">
              <a:rPr lang="en-GB" altLang="en-US"/>
              <a:pPr>
                <a:defRPr/>
              </a:pPr>
              <a:t>‹N°›</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5828114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838200" y="1825625"/>
            <a:ext cx="5124938"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2">
            <a:extLst>
              <a:ext uri="{FF2B5EF4-FFF2-40B4-BE49-F238E27FC236}">
                <a16:creationId xmlns:a16="http://schemas.microsoft.com/office/drawing/2014/main" id="{02BE95C3-7B72-4413-839B-5A1FCCD4B7D4}"/>
              </a:ext>
            </a:extLst>
          </p:cNvPr>
          <p:cNvSpPr>
            <a:spLocks noGrp="1"/>
          </p:cNvSpPr>
          <p:nvPr>
            <p:ph idx="10"/>
          </p:nvPr>
        </p:nvSpPr>
        <p:spPr>
          <a:xfrm>
            <a:off x="6228862" y="1825625"/>
            <a:ext cx="5124938"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76333963"/>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8DD754-77B0-4F47-A8DB-815F037AB952}"/>
              </a:ext>
            </a:extLst>
          </p:cNvPr>
          <p:cNvSpPr>
            <a:spLocks noGrp="1"/>
          </p:cNvSpPr>
          <p:nvPr>
            <p:ph type="title"/>
          </p:nvPr>
        </p:nvSpPr>
        <p:spPr/>
        <p:txBody>
          <a:bodyPr/>
          <a:lstStyle/>
          <a:p>
            <a:r>
              <a:rPr lang="en-US"/>
              <a:t>Click to edit Master title style</a:t>
            </a:r>
            <a:endParaRPr lang="sv-SE"/>
          </a:p>
        </p:txBody>
      </p:sp>
      <p:sp>
        <p:nvSpPr>
          <p:cNvPr id="3" name="Content Placeholder 2">
            <a:extLst>
              <a:ext uri="{FF2B5EF4-FFF2-40B4-BE49-F238E27FC236}">
                <a16:creationId xmlns:a16="http://schemas.microsoft.com/office/drawing/2014/main" id="{71DB7C28-51FC-4B42-8455-E61B60DB5B8A}"/>
              </a:ext>
            </a:extLst>
          </p:cNvPr>
          <p:cNvSpPr>
            <a:spLocks noGrp="1"/>
          </p:cNvSpPr>
          <p:nvPr>
            <p:ph idx="1"/>
          </p:nvPr>
        </p:nvSpPr>
        <p:spPr>
          <a:xfrm>
            <a:off x="838199" y="1825625"/>
            <a:ext cx="10515599"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3301386"/>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5E54B6-A402-48CE-AC60-170C706231FB}"/>
              </a:ext>
            </a:extLst>
          </p:cNvPr>
          <p:cNvSpPr>
            <a:spLocks noGrp="1"/>
          </p:cNvSpPr>
          <p:nvPr>
            <p:ph type="title"/>
          </p:nvPr>
        </p:nvSpPr>
        <p:spPr/>
        <p:txBody>
          <a:bodyPr/>
          <a:lstStyle/>
          <a:p>
            <a:r>
              <a:rPr lang="en-US"/>
              <a:t>Click to edit Master title style</a:t>
            </a:r>
            <a:endParaRPr lang="sv-SE"/>
          </a:p>
        </p:txBody>
      </p:sp>
    </p:spTree>
    <p:extLst>
      <p:ext uri="{BB962C8B-B14F-4D97-AF65-F5344CB8AC3E}">
        <p14:creationId xmlns:p14="http://schemas.microsoft.com/office/powerpoint/2010/main" val="1163857712"/>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16746269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Footer Placeholder 4">
            <a:extLst>
              <a:ext uri="{FF2B5EF4-FFF2-40B4-BE49-F238E27FC236}">
                <a16:creationId xmlns:a16="http://schemas.microsoft.com/office/drawing/2014/main" id="{D3013B12-28F4-4BED-AC0E-02168ADCBE8F}"/>
              </a:ext>
            </a:extLst>
          </p:cNvPr>
          <p:cNvSpPr>
            <a:spLocks noGrp="1"/>
          </p:cNvSpPr>
          <p:nvPr>
            <p:ph type="ftr" sz="quarter" idx="10"/>
          </p:nvPr>
        </p:nvSpPr>
        <p:spPr>
          <a:xfrm>
            <a:off x="4038600" y="5843588"/>
            <a:ext cx="4114800" cy="365125"/>
          </a:xfrm>
          <a:prstGeom prst="rect">
            <a:avLst/>
          </a:prstGeom>
        </p:spPr>
        <p:txBody>
          <a:bodyPr/>
          <a:lstStyle>
            <a:lvl1pPr>
              <a:defRPr>
                <a:ea typeface="华文细黑"/>
                <a:cs typeface="华文细黑"/>
              </a:defRPr>
            </a:lvl1pPr>
          </a:lstStyle>
          <a:p>
            <a:pPr>
              <a:defRPr/>
            </a:pPr>
            <a:endParaRPr lang="en-US"/>
          </a:p>
        </p:txBody>
      </p:sp>
      <p:sp>
        <p:nvSpPr>
          <p:cNvPr id="5" name="Slide Number Placeholder 5">
            <a:extLst>
              <a:ext uri="{FF2B5EF4-FFF2-40B4-BE49-F238E27FC236}">
                <a16:creationId xmlns:a16="http://schemas.microsoft.com/office/drawing/2014/main" id="{61D017C7-4781-495A-90E1-A20058A88468}"/>
              </a:ext>
            </a:extLst>
          </p:cNvPr>
          <p:cNvSpPr>
            <a:spLocks noGrp="1"/>
          </p:cNvSpPr>
          <p:nvPr>
            <p:ph type="sldNum" sz="quarter" idx="11"/>
          </p:nvPr>
        </p:nvSpPr>
        <p:spPr>
          <a:xfrm>
            <a:off x="8610600" y="6356350"/>
            <a:ext cx="1876425" cy="365125"/>
          </a:xfrm>
          <a:prstGeom prst="rect">
            <a:avLst/>
          </a:prstGeom>
        </p:spPr>
        <p:txBody>
          <a:bodyPr/>
          <a:lstStyle>
            <a:lvl1pPr>
              <a:defRPr>
                <a:ea typeface="华文细黑"/>
                <a:cs typeface="华文细黑"/>
              </a:defRPr>
            </a:lvl1pPr>
          </a:lstStyle>
          <a:p>
            <a:pPr>
              <a:defRPr/>
            </a:pPr>
            <a:fld id="{9AC4A928-9492-4498-B7EA-FFCB3E5C8321}" type="slidenum">
              <a:rPr lang="en-GB" altLang="en-US"/>
              <a:pPr>
                <a:defRPr/>
              </a:pPr>
              <a:t>‹N°›</a:t>
            </a:fld>
            <a:endParaRPr lang="en-GB" altLang="en-US" dirty="0"/>
          </a:p>
        </p:txBody>
      </p:sp>
    </p:spTree>
    <p:extLst>
      <p:ext uri="{BB962C8B-B14F-4D97-AF65-F5344CB8AC3E}">
        <p14:creationId xmlns:p14="http://schemas.microsoft.com/office/powerpoint/2010/main" val="190948316"/>
      </p:ext>
    </p:extLst>
  </p:cSld>
  <p:clrMapOvr>
    <a:masterClrMapping/>
  </p:clrMapOvr>
  <p:hf hdr="0" dt="0"/>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66394441"/>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jpeg"/><Relationship Id="rId4" Type="http://schemas.openxmlformats.org/officeDocument/2006/relationships/slideLayout" Target="../slideLayouts/slideLayout4.xml"/><Relationship Id="rId9"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1622A28D-91FF-424D-9A85-3D92302E7DB9}"/>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B6DBCF18-D575-4F93-8162-3ADADE4C87EF}"/>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92EE7BBB-86C4-46F9-ABAA-9947F1588190}"/>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0DEAEC1E-84A2-48EF-A1E5-55F2235ABA0A}"/>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7FC3C839-C9C2-4CE6-8345-973B003AC037}"/>
              </a:ext>
            </a:extLst>
          </p:cNvPr>
          <p:cNvSpPr txBox="1">
            <a:spLocks noChangeArrowheads="1"/>
          </p:cNvSpPr>
          <p:nvPr userDrawn="1"/>
        </p:nvSpPr>
        <p:spPr bwMode="auto">
          <a:xfrm>
            <a:off x="10706100" y="6188075"/>
            <a:ext cx="987425"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ea typeface="华文细黑"/>
              </a:rPr>
              <a:t>© 3GPP 2021</a:t>
            </a:r>
          </a:p>
        </p:txBody>
      </p:sp>
      <p:pic>
        <p:nvPicPr>
          <p:cNvPr id="1031" name="Picture 1">
            <a:extLst>
              <a:ext uri="{FF2B5EF4-FFF2-40B4-BE49-F238E27FC236}">
                <a16:creationId xmlns:a16="http://schemas.microsoft.com/office/drawing/2014/main" id="{C60B5DA1-387A-4F0C-9B12-B9F05790505D}"/>
              </a:ext>
            </a:extLst>
          </p:cNvPr>
          <p:cNvPicPr>
            <a:picLocks noChangeAspect="1"/>
          </p:cNvPicPr>
          <p:nvPr userDrawn="1"/>
        </p:nvPicPr>
        <p:blipFill>
          <a:blip r:embed="rId9">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320A1963-80C5-45FD-8F33-240A40EFEBA6}"/>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3D531E3E-2C22-4EFA-8A5B-5D71AA69E0A5}" type="slidenum">
              <a:rPr lang="en-GB" altLang="en-US" sz="1400" smtClean="0">
                <a:latin typeface="Calibri" panose="020F0502020204030204" pitchFamily="34" charset="0"/>
                <a:ea typeface="华文细黑"/>
              </a:rPr>
              <a:pPr>
                <a:defRPr/>
              </a:pPr>
              <a:t>‹N°›</a:t>
            </a:fld>
            <a:endParaRPr lang="en-GB" altLang="en-US" sz="1400">
              <a:latin typeface="Calibri" panose="020F0502020204030204" pitchFamily="34" charset="0"/>
              <a:ea typeface="华文细黑"/>
            </a:endParaRPr>
          </a:p>
        </p:txBody>
      </p:sp>
      <p:sp>
        <p:nvSpPr>
          <p:cNvPr id="13" name="Rectangle 12">
            <a:extLst>
              <a:ext uri="{FF2B5EF4-FFF2-40B4-BE49-F238E27FC236}">
                <a16:creationId xmlns:a16="http://schemas.microsoft.com/office/drawing/2014/main" id="{5A31594D-628B-4CF5-89E2-2A31F528B6F2}"/>
              </a:ext>
            </a:extLst>
          </p:cNvPr>
          <p:cNvSpPr>
            <a:spLocks noChangeArrowheads="1"/>
          </p:cNvSpPr>
          <p:nvPr userDrawn="1"/>
        </p:nvSpPr>
        <p:spPr bwMode="auto">
          <a:xfrm>
            <a:off x="117475" y="6372225"/>
            <a:ext cx="402431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n-GB" altLang="en-US" sz="1200" dirty="0">
                <a:ln w="0"/>
                <a:latin typeface="Calibri" panose="020F0502020204030204" pitchFamily="34" charset="0"/>
                <a:ea typeface="华文细黑"/>
              </a:rPr>
              <a:t>S4-210484, SA4#113-e, Electronic meeting</a:t>
            </a:r>
          </a:p>
        </p:txBody>
      </p:sp>
    </p:spTree>
  </p:cSld>
  <p:clrMap bg1="lt1" tx1="dk1" bg2="lt2" tx2="dk2" accent1="accent1" accent2="accent2" accent3="accent3" accent4="accent4" accent5="accent5" accent6="accent6" hlink="hlink" folHlink="folHlink"/>
  <p:sldLayoutIdLst>
    <p:sldLayoutId id="2147485413" r:id="rId1"/>
    <p:sldLayoutId id="2147485414" r:id="rId2"/>
    <p:sldLayoutId id="2147485419" r:id="rId3"/>
    <p:sldLayoutId id="2147485415" r:id="rId4"/>
    <p:sldLayoutId id="2147485416" r:id="rId5"/>
    <p:sldLayoutId id="2147485418" r:id="rId6"/>
    <p:sldLayoutId id="2147485420" r:id="rId7"/>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10"/>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hyperlink" Target="https://www.3gpp.org/ftp/tsg_sa/TSG_SA/TSGs_91E_Electronic/Docs/SP-210258.zip" TargetMode="External"/><Relationship Id="rId3" Type="http://schemas.openxmlformats.org/officeDocument/2006/relationships/hyperlink" Target="https://www.3gpp.org/ftp/tsg_ran/TSG_RAN/TSGR_91e/Docs" TargetMode="External"/><Relationship Id="rId7" Type="http://schemas.openxmlformats.org/officeDocument/2006/relationships/hyperlink" Target="https://www.3gpp.org/ftp/tsg_sa/TSG_SA/TSGs_91E_Electronic/Docs/SP-210259.zip" TargetMode="External"/><Relationship Id="rId2" Type="http://schemas.openxmlformats.org/officeDocument/2006/relationships/hyperlink" Target="https://www.3gpp.org/ftp/tsg_sa/TSG_SA/TSGs_91E_Electronic/Docs/" TargetMode="External"/><Relationship Id="rId1" Type="http://schemas.openxmlformats.org/officeDocument/2006/relationships/slideLayout" Target="../slideLayouts/slideLayout2.xml"/><Relationship Id="rId6" Type="http://schemas.openxmlformats.org/officeDocument/2006/relationships/hyperlink" Target="https://www.3gpp.org/ftp/tsg_sa/TSG_SA/TSGs_91E_Electronic/Docs/SP-210240.zip" TargetMode="External"/><Relationship Id="rId5" Type="http://schemas.openxmlformats.org/officeDocument/2006/relationships/hyperlink" Target="https://www.3gpp.org/ftp/tsg_sa/TSG_SA/TSGs_91E_Electronic/Report" TargetMode="External"/><Relationship Id="rId4" Type="http://schemas.openxmlformats.org/officeDocument/2006/relationships/hyperlink" Target="https://www.3gpp.org/ftp/tsg_ct/TSG_CT/TSGC_91e/Docs" TargetMode="External"/><Relationship Id="rId9" Type="http://schemas.openxmlformats.org/officeDocument/2006/relationships/hyperlink" Target="https://www.3gpp.org/ftp/tsg_sa/TSG_SA/TSGs_91E_Electronic/Docs/SP-210252.zip"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hyperlink" Target="https://www.3gpp.org/ftp/tsg_sa/TSG_SA/TSGs_91E_Electronic/Docs/SP-210252.zip" TargetMode="Externa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D6F74BBF-6643-4D12-BB2C-2105504062AD}"/>
              </a:ext>
            </a:extLst>
          </p:cNvPr>
          <p:cNvSpPr>
            <a:spLocks noGrp="1"/>
          </p:cNvSpPr>
          <p:nvPr>
            <p:ph type="ctrTitle"/>
          </p:nvPr>
        </p:nvSpPr>
        <p:spPr/>
        <p:txBody>
          <a:bodyPr/>
          <a:lstStyle/>
          <a:p>
            <a:r>
              <a:rPr lang="sv-SE" altLang="sv-SE" dirty="0"/>
              <a:t>Brief report from SA#91-e on SA4 topics</a:t>
            </a:r>
          </a:p>
        </p:txBody>
      </p:sp>
      <p:sp>
        <p:nvSpPr>
          <p:cNvPr id="5123" name="Subtitle 2">
            <a:extLst>
              <a:ext uri="{FF2B5EF4-FFF2-40B4-BE49-F238E27FC236}">
                <a16:creationId xmlns:a16="http://schemas.microsoft.com/office/drawing/2014/main" id="{6076546E-D892-4ECA-A62B-AF382ED7CF28}"/>
              </a:ext>
            </a:extLst>
          </p:cNvPr>
          <p:cNvSpPr>
            <a:spLocks noGrp="1"/>
          </p:cNvSpPr>
          <p:nvPr>
            <p:ph type="subTitle" idx="1"/>
          </p:nvPr>
        </p:nvSpPr>
        <p:spPr/>
        <p:txBody>
          <a:bodyPr/>
          <a:lstStyle/>
          <a:p>
            <a:pPr>
              <a:lnSpc>
                <a:spcPct val="80000"/>
              </a:lnSpc>
            </a:pPr>
            <a:r>
              <a:rPr lang="en-US" altLang="en-US" sz="2000" b="1" dirty="0">
                <a:latin typeface="Arial" panose="020B0604020202020204" pitchFamily="34" charset="0"/>
              </a:rPr>
              <a:t>Frédéric Gabin, </a:t>
            </a:r>
            <a:r>
              <a:rPr lang="en-US" altLang="en-US" sz="2000" dirty="0">
                <a:latin typeface="Arial" panose="020B0604020202020204" pitchFamily="34" charset="0"/>
              </a:rPr>
              <a:t>SA4 Chair, Dolby Laboratories Inc., ETSI</a:t>
            </a:r>
          </a:p>
          <a:p>
            <a:pPr>
              <a:lnSpc>
                <a:spcPct val="80000"/>
              </a:lnSpc>
            </a:pPr>
            <a:r>
              <a:rPr lang="en-US" altLang="en-US" sz="2000" dirty="0">
                <a:latin typeface="Arial" panose="020B0604020202020204" pitchFamily="34" charset="0"/>
              </a:rPr>
              <a:t>SA4#113-e, 6-14 April 2021, Electronic Meeting.</a:t>
            </a:r>
          </a:p>
          <a:p>
            <a:pPr>
              <a:lnSpc>
                <a:spcPct val="80000"/>
              </a:lnSpc>
            </a:pPr>
            <a:r>
              <a:rPr lang="en-US" altLang="en-US" sz="2000" dirty="0" err="1">
                <a:latin typeface="Arial" panose="020B0604020202020204" pitchFamily="34" charset="0"/>
              </a:rPr>
              <a:t>Tdoc</a:t>
            </a:r>
            <a:r>
              <a:rPr lang="en-US" altLang="en-US" sz="2000" dirty="0">
                <a:latin typeface="Arial" panose="020B0604020202020204" pitchFamily="34" charset="0"/>
              </a:rPr>
              <a:t>: S4-210484</a:t>
            </a:r>
          </a:p>
          <a:p>
            <a:pPr>
              <a:buFontTx/>
              <a:buNone/>
            </a:pPr>
            <a:endParaRPr lang="sv-SE" altLang="sv-SE" sz="2000"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03" name="Title 1"/>
          <p:cNvSpPr>
            <a:spLocks noGrp="1"/>
          </p:cNvSpPr>
          <p:nvPr>
            <p:ph type="title"/>
          </p:nvPr>
        </p:nvSpPr>
        <p:spPr>
          <a:xfrm>
            <a:off x="1360966" y="371475"/>
            <a:ext cx="9618183" cy="1325563"/>
          </a:xfrm>
        </p:spPr>
        <p:txBody>
          <a:bodyPr/>
          <a:lstStyle/>
          <a:p>
            <a:r>
              <a:rPr lang="en-US" altLang="en-US" dirty="0"/>
              <a:t>Timeline</a:t>
            </a:r>
          </a:p>
        </p:txBody>
      </p:sp>
      <p:sp>
        <p:nvSpPr>
          <p:cNvPr id="8241" name="TextBox 60"/>
          <p:cNvSpPr txBox="1">
            <a:spLocks noChangeArrowheads="1"/>
          </p:cNvSpPr>
          <p:nvPr/>
        </p:nvSpPr>
        <p:spPr bwMode="auto">
          <a:xfrm rot="20391721">
            <a:off x="1716874" y="1798115"/>
            <a:ext cx="528815" cy="266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12/20</a:t>
            </a:r>
          </a:p>
        </p:txBody>
      </p:sp>
      <p:sp>
        <p:nvSpPr>
          <p:cNvPr id="8242" name="TextBox 61"/>
          <p:cNvSpPr txBox="1">
            <a:spLocks noChangeArrowheads="1"/>
          </p:cNvSpPr>
          <p:nvPr/>
        </p:nvSpPr>
        <p:spPr bwMode="auto">
          <a:xfrm rot="20391721">
            <a:off x="2764067" y="1785871"/>
            <a:ext cx="449686" cy="266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a:t>3/21</a:t>
            </a:r>
          </a:p>
        </p:txBody>
      </p:sp>
      <p:sp>
        <p:nvSpPr>
          <p:cNvPr id="8243" name="TextBox 62"/>
          <p:cNvSpPr txBox="1">
            <a:spLocks noChangeArrowheads="1"/>
          </p:cNvSpPr>
          <p:nvPr/>
        </p:nvSpPr>
        <p:spPr bwMode="auto">
          <a:xfrm rot="20391721">
            <a:off x="4577503" y="1791989"/>
            <a:ext cx="449686" cy="266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9/21</a:t>
            </a:r>
          </a:p>
        </p:txBody>
      </p:sp>
      <p:sp>
        <p:nvSpPr>
          <p:cNvPr id="8244" name="TextBox 64"/>
          <p:cNvSpPr txBox="1">
            <a:spLocks noChangeArrowheads="1"/>
          </p:cNvSpPr>
          <p:nvPr/>
        </p:nvSpPr>
        <p:spPr bwMode="auto">
          <a:xfrm rot="20391721">
            <a:off x="3660066" y="1799599"/>
            <a:ext cx="449686" cy="266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a:t>6/21</a:t>
            </a:r>
          </a:p>
        </p:txBody>
      </p:sp>
      <p:sp>
        <p:nvSpPr>
          <p:cNvPr id="8248" name="TextBox 68"/>
          <p:cNvSpPr txBox="1">
            <a:spLocks noChangeArrowheads="1"/>
          </p:cNvSpPr>
          <p:nvPr/>
        </p:nvSpPr>
        <p:spPr bwMode="auto">
          <a:xfrm rot="20391721">
            <a:off x="5488638" y="1800375"/>
            <a:ext cx="528815" cy="266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12/21</a:t>
            </a:r>
          </a:p>
        </p:txBody>
      </p:sp>
      <p:cxnSp>
        <p:nvCxnSpPr>
          <p:cNvPr id="51" name="Straight Connector 50"/>
          <p:cNvCxnSpPr/>
          <p:nvPr/>
        </p:nvCxnSpPr>
        <p:spPr>
          <a:xfrm flipH="1">
            <a:off x="1945793" y="2538359"/>
            <a:ext cx="32528" cy="3568363"/>
          </a:xfrm>
          <a:prstGeom prst="line">
            <a:avLst/>
          </a:prstGeom>
        </p:spPr>
        <p:style>
          <a:lnRef idx="1">
            <a:schemeClr val="dk1"/>
          </a:lnRef>
          <a:fillRef idx="0">
            <a:schemeClr val="dk1"/>
          </a:fillRef>
          <a:effectRef idx="0">
            <a:schemeClr val="dk1"/>
          </a:effectRef>
          <a:fontRef idx="minor">
            <a:schemeClr val="tx1"/>
          </a:fontRef>
        </p:style>
      </p:cxnSp>
      <p:cxnSp>
        <p:nvCxnSpPr>
          <p:cNvPr id="52" name="Straight Connector 51"/>
          <p:cNvCxnSpPr/>
          <p:nvPr/>
        </p:nvCxnSpPr>
        <p:spPr>
          <a:xfrm flipH="1">
            <a:off x="2899456" y="2538359"/>
            <a:ext cx="32528" cy="3568363"/>
          </a:xfrm>
          <a:prstGeom prst="line">
            <a:avLst/>
          </a:prstGeom>
        </p:spPr>
        <p:style>
          <a:lnRef idx="1">
            <a:schemeClr val="dk1"/>
          </a:lnRef>
          <a:fillRef idx="0">
            <a:schemeClr val="dk1"/>
          </a:fillRef>
          <a:effectRef idx="0">
            <a:schemeClr val="dk1"/>
          </a:effectRef>
          <a:fontRef idx="minor">
            <a:schemeClr val="tx1"/>
          </a:fontRef>
        </p:style>
      </p:cxnSp>
      <p:cxnSp>
        <p:nvCxnSpPr>
          <p:cNvPr id="53" name="Straight Connector 52"/>
          <p:cNvCxnSpPr/>
          <p:nvPr/>
        </p:nvCxnSpPr>
        <p:spPr>
          <a:xfrm flipH="1">
            <a:off x="3788061" y="2538359"/>
            <a:ext cx="32528" cy="3568363"/>
          </a:xfrm>
          <a:prstGeom prst="line">
            <a:avLst/>
          </a:prstGeom>
        </p:spPr>
        <p:style>
          <a:lnRef idx="1">
            <a:schemeClr val="dk1"/>
          </a:lnRef>
          <a:fillRef idx="0">
            <a:schemeClr val="dk1"/>
          </a:fillRef>
          <a:effectRef idx="0">
            <a:schemeClr val="dk1"/>
          </a:effectRef>
          <a:fontRef idx="minor">
            <a:schemeClr val="tx1"/>
          </a:fontRef>
        </p:style>
      </p:cxnSp>
      <p:sp>
        <p:nvSpPr>
          <p:cNvPr id="8210" name="TextBox 13"/>
          <p:cNvSpPr txBox="1">
            <a:spLocks noChangeArrowheads="1"/>
          </p:cNvSpPr>
          <p:nvPr/>
        </p:nvSpPr>
        <p:spPr bwMode="auto">
          <a:xfrm>
            <a:off x="1633891" y="2034913"/>
            <a:ext cx="719917" cy="443662"/>
          </a:xfrm>
          <a:prstGeom prst="rect">
            <a:avLst/>
          </a:prstGeom>
          <a:solidFill>
            <a:schemeClr val="bg1">
              <a:lumMod val="65000"/>
            </a:schemeClr>
          </a:solidFill>
          <a:ln>
            <a:noFill/>
          </a:ln>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SA#90</a:t>
            </a:r>
          </a:p>
          <a:p>
            <a:pPr algn="ctr">
              <a:lnSpc>
                <a:spcPct val="100000"/>
              </a:lnSpc>
              <a:spcBef>
                <a:spcPct val="0"/>
              </a:spcBef>
              <a:buFontTx/>
              <a:buNone/>
            </a:pPr>
            <a:r>
              <a:rPr lang="en-US" altLang="en-US" sz="1200" dirty="0">
                <a:latin typeface="Arial" panose="020B0604020202020204" pitchFamily="34" charset="0"/>
              </a:rPr>
              <a:t>Q4/2020</a:t>
            </a:r>
          </a:p>
        </p:txBody>
      </p:sp>
      <p:sp>
        <p:nvSpPr>
          <p:cNvPr id="8211" name="TextBox 14"/>
          <p:cNvSpPr txBox="1">
            <a:spLocks noChangeArrowheads="1"/>
          </p:cNvSpPr>
          <p:nvPr/>
        </p:nvSpPr>
        <p:spPr bwMode="auto">
          <a:xfrm>
            <a:off x="2557982" y="2034913"/>
            <a:ext cx="719917" cy="443662"/>
          </a:xfrm>
          <a:prstGeom prst="rect">
            <a:avLst/>
          </a:prstGeom>
          <a:solidFill>
            <a:schemeClr val="bg1">
              <a:lumMod val="65000"/>
            </a:schemeClr>
          </a:solidFill>
          <a:ln>
            <a:noFill/>
          </a:ln>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SA#91</a:t>
            </a:r>
          </a:p>
          <a:p>
            <a:pPr algn="ctr">
              <a:lnSpc>
                <a:spcPct val="100000"/>
              </a:lnSpc>
              <a:spcBef>
                <a:spcPct val="0"/>
              </a:spcBef>
              <a:buFontTx/>
              <a:buNone/>
            </a:pPr>
            <a:r>
              <a:rPr lang="en-US" altLang="en-US" sz="1200" dirty="0">
                <a:latin typeface="Arial" panose="020B0604020202020204" pitchFamily="34" charset="0"/>
              </a:rPr>
              <a:t>Q1/2021</a:t>
            </a:r>
          </a:p>
        </p:txBody>
      </p:sp>
      <p:sp>
        <p:nvSpPr>
          <p:cNvPr id="8219" name="TextBox 27"/>
          <p:cNvSpPr txBox="1">
            <a:spLocks noChangeArrowheads="1"/>
          </p:cNvSpPr>
          <p:nvPr/>
        </p:nvSpPr>
        <p:spPr bwMode="auto">
          <a:xfrm>
            <a:off x="3482073" y="2034913"/>
            <a:ext cx="719917" cy="443662"/>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a:latin typeface="Arial" panose="020B0604020202020204" pitchFamily="34" charset="0"/>
              </a:rPr>
              <a:t>SA#92</a:t>
            </a:r>
          </a:p>
          <a:p>
            <a:pPr algn="ctr">
              <a:lnSpc>
                <a:spcPct val="100000"/>
              </a:lnSpc>
              <a:spcBef>
                <a:spcPct val="0"/>
              </a:spcBef>
              <a:buFontTx/>
              <a:buNone/>
            </a:pPr>
            <a:r>
              <a:rPr lang="en-US" altLang="en-US" sz="1200">
                <a:latin typeface="Arial" panose="020B0604020202020204" pitchFamily="34" charset="0"/>
              </a:rPr>
              <a:t>Q2/2021</a:t>
            </a:r>
          </a:p>
        </p:txBody>
      </p:sp>
      <p:sp>
        <p:nvSpPr>
          <p:cNvPr id="8222" name="TextBox 19"/>
          <p:cNvSpPr txBox="1">
            <a:spLocks noChangeArrowheads="1"/>
          </p:cNvSpPr>
          <p:nvPr/>
        </p:nvSpPr>
        <p:spPr bwMode="auto">
          <a:xfrm>
            <a:off x="346842" y="3761662"/>
            <a:ext cx="906017"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100" dirty="0">
                <a:latin typeface="Arial" panose="020B0604020202020204" pitchFamily="34" charset="0"/>
              </a:rPr>
              <a:t>SA Rel-17  </a:t>
            </a:r>
            <a:br>
              <a:rPr lang="en-US" altLang="en-US" sz="1100" dirty="0">
                <a:latin typeface="Arial" panose="020B0604020202020204" pitchFamily="34" charset="0"/>
              </a:rPr>
            </a:br>
            <a:r>
              <a:rPr lang="en-US" altLang="en-US" sz="1100" dirty="0">
                <a:latin typeface="Arial" panose="020B0604020202020204" pitchFamily="34" charset="0"/>
              </a:rPr>
              <a:t>Schedule</a:t>
            </a:r>
          </a:p>
        </p:txBody>
      </p:sp>
      <p:sp>
        <p:nvSpPr>
          <p:cNvPr id="8226" name="TextBox 37"/>
          <p:cNvSpPr txBox="1">
            <a:spLocks noChangeArrowheads="1"/>
          </p:cNvSpPr>
          <p:nvPr/>
        </p:nvSpPr>
        <p:spPr bwMode="auto">
          <a:xfrm>
            <a:off x="346842" y="4660573"/>
            <a:ext cx="774571"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100" dirty="0">
                <a:latin typeface="Arial" panose="020B0604020202020204" pitchFamily="34" charset="0"/>
              </a:rPr>
              <a:t>Rel-18 </a:t>
            </a:r>
          </a:p>
          <a:p>
            <a:pPr>
              <a:lnSpc>
                <a:spcPct val="100000"/>
              </a:lnSpc>
              <a:spcBef>
                <a:spcPct val="0"/>
              </a:spcBef>
              <a:buFontTx/>
              <a:buNone/>
            </a:pPr>
            <a:r>
              <a:rPr lang="en-US" altLang="en-US" sz="1100" dirty="0">
                <a:latin typeface="Arial" panose="020B0604020202020204" pitchFamily="34" charset="0"/>
              </a:rPr>
              <a:t>Schedule</a:t>
            </a:r>
          </a:p>
        </p:txBody>
      </p:sp>
      <p:cxnSp>
        <p:nvCxnSpPr>
          <p:cNvPr id="42" name="Straight Connector 41"/>
          <p:cNvCxnSpPr/>
          <p:nvPr/>
        </p:nvCxnSpPr>
        <p:spPr>
          <a:xfrm flipH="1">
            <a:off x="4731373" y="2538359"/>
            <a:ext cx="32528" cy="3568362"/>
          </a:xfrm>
          <a:prstGeom prst="line">
            <a:avLst/>
          </a:prstGeom>
        </p:spPr>
        <p:style>
          <a:lnRef idx="1">
            <a:schemeClr val="dk1"/>
          </a:lnRef>
          <a:fillRef idx="0">
            <a:schemeClr val="dk1"/>
          </a:fillRef>
          <a:effectRef idx="0">
            <a:schemeClr val="dk1"/>
          </a:effectRef>
          <a:fontRef idx="minor">
            <a:schemeClr val="tx1"/>
          </a:fontRef>
        </p:style>
      </p:cxnSp>
      <p:sp>
        <p:nvSpPr>
          <p:cNvPr id="8234" name="TextBox 27"/>
          <p:cNvSpPr txBox="1">
            <a:spLocks noChangeArrowheads="1"/>
          </p:cNvSpPr>
          <p:nvPr/>
        </p:nvSpPr>
        <p:spPr bwMode="auto">
          <a:xfrm>
            <a:off x="4425385" y="2034913"/>
            <a:ext cx="719917" cy="443662"/>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a:latin typeface="Arial" panose="020B0604020202020204" pitchFamily="34" charset="0"/>
              </a:rPr>
              <a:t>SA#93</a:t>
            </a:r>
          </a:p>
          <a:p>
            <a:pPr algn="ctr">
              <a:lnSpc>
                <a:spcPct val="100000"/>
              </a:lnSpc>
              <a:spcBef>
                <a:spcPct val="0"/>
              </a:spcBef>
              <a:buFontTx/>
              <a:buNone/>
            </a:pPr>
            <a:r>
              <a:rPr lang="en-US" altLang="en-US" sz="1200">
                <a:latin typeface="Arial" panose="020B0604020202020204" pitchFamily="34" charset="0"/>
              </a:rPr>
              <a:t>Q3/2021</a:t>
            </a:r>
          </a:p>
        </p:txBody>
      </p:sp>
      <p:cxnSp>
        <p:nvCxnSpPr>
          <p:cNvPr id="67" name="Straight Connector 66"/>
          <p:cNvCxnSpPr/>
          <p:nvPr/>
        </p:nvCxnSpPr>
        <p:spPr>
          <a:xfrm flipH="1">
            <a:off x="5682077" y="2547512"/>
            <a:ext cx="32528" cy="3568362"/>
          </a:xfrm>
          <a:prstGeom prst="line">
            <a:avLst/>
          </a:prstGeom>
        </p:spPr>
        <p:style>
          <a:lnRef idx="1">
            <a:schemeClr val="dk1"/>
          </a:lnRef>
          <a:fillRef idx="0">
            <a:schemeClr val="dk1"/>
          </a:fillRef>
          <a:effectRef idx="0">
            <a:schemeClr val="dk1"/>
          </a:effectRef>
          <a:fontRef idx="minor">
            <a:schemeClr val="tx1"/>
          </a:fontRef>
        </p:style>
      </p:cxnSp>
      <p:sp>
        <p:nvSpPr>
          <p:cNvPr id="8247" name="TextBox 27"/>
          <p:cNvSpPr txBox="1">
            <a:spLocks noChangeArrowheads="1"/>
          </p:cNvSpPr>
          <p:nvPr/>
        </p:nvSpPr>
        <p:spPr bwMode="auto">
          <a:xfrm>
            <a:off x="5376083" y="2044066"/>
            <a:ext cx="719917" cy="443662"/>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a:latin typeface="Arial" panose="020B0604020202020204" pitchFamily="34" charset="0"/>
              </a:rPr>
              <a:t>SA#94</a:t>
            </a:r>
          </a:p>
          <a:p>
            <a:pPr algn="ctr">
              <a:lnSpc>
                <a:spcPct val="100000"/>
              </a:lnSpc>
              <a:spcBef>
                <a:spcPct val="0"/>
              </a:spcBef>
              <a:buFontTx/>
              <a:buNone/>
            </a:pPr>
            <a:r>
              <a:rPr lang="en-US" altLang="en-US" sz="1200">
                <a:latin typeface="Arial" panose="020B0604020202020204" pitchFamily="34" charset="0"/>
              </a:rPr>
              <a:t>Q4/2021</a:t>
            </a:r>
          </a:p>
        </p:txBody>
      </p:sp>
      <p:sp>
        <p:nvSpPr>
          <p:cNvPr id="54" name="Rounded Rectangle 33">
            <a:extLst>
              <a:ext uri="{FF2B5EF4-FFF2-40B4-BE49-F238E27FC236}">
                <a16:creationId xmlns:a16="http://schemas.microsoft.com/office/drawing/2014/main" id="{056F2B17-AA1E-4693-8C9D-9EBA5AB2C857}"/>
              </a:ext>
            </a:extLst>
          </p:cNvPr>
          <p:cNvSpPr/>
          <p:nvPr/>
        </p:nvSpPr>
        <p:spPr>
          <a:xfrm>
            <a:off x="5324365" y="4538132"/>
            <a:ext cx="780479" cy="773475"/>
          </a:xfrm>
          <a:prstGeom prst="roundRect">
            <a:avLst/>
          </a:prstGeom>
        </p:spPr>
        <p:style>
          <a:lnRef idx="1">
            <a:schemeClr val="accent4"/>
          </a:lnRef>
          <a:fillRef idx="2">
            <a:schemeClr val="accent4"/>
          </a:fillRef>
          <a:effectRef idx="1">
            <a:schemeClr val="accent4"/>
          </a:effectRef>
          <a:fontRef idx="minor">
            <a:schemeClr val="dk1"/>
          </a:fontRef>
        </p:style>
        <p:txBody>
          <a:bodyPr anchor="ctr"/>
          <a:lstStyle/>
          <a:p>
            <a:pPr algn="ctr">
              <a:defRPr/>
            </a:pPr>
            <a:r>
              <a:rPr lang="en-US" sz="1100" dirty="0"/>
              <a:t>R18</a:t>
            </a:r>
          </a:p>
          <a:p>
            <a:pPr algn="ctr">
              <a:defRPr/>
            </a:pPr>
            <a:r>
              <a:rPr lang="en-US" sz="1100" dirty="0"/>
              <a:t>stage 1</a:t>
            </a:r>
          </a:p>
          <a:p>
            <a:pPr algn="ctr">
              <a:defRPr/>
            </a:pPr>
            <a:r>
              <a:rPr lang="en-US" sz="1100" dirty="0"/>
              <a:t>Freeze</a:t>
            </a:r>
          </a:p>
        </p:txBody>
      </p:sp>
      <p:sp>
        <p:nvSpPr>
          <p:cNvPr id="55" name="Rounded Rectangle 33">
            <a:extLst>
              <a:ext uri="{FF2B5EF4-FFF2-40B4-BE49-F238E27FC236}">
                <a16:creationId xmlns:a16="http://schemas.microsoft.com/office/drawing/2014/main" id="{ADB89471-F0FC-4FD0-9008-00C6A0B6AEFC}"/>
              </a:ext>
            </a:extLst>
          </p:cNvPr>
          <p:cNvSpPr/>
          <p:nvPr/>
        </p:nvSpPr>
        <p:spPr>
          <a:xfrm>
            <a:off x="4328694" y="4538132"/>
            <a:ext cx="780479" cy="773475"/>
          </a:xfrm>
          <a:prstGeom prst="roundRect">
            <a:avLst/>
          </a:prstGeom>
        </p:spPr>
        <p:style>
          <a:lnRef idx="1">
            <a:schemeClr val="accent4"/>
          </a:lnRef>
          <a:fillRef idx="2">
            <a:schemeClr val="accent4"/>
          </a:fillRef>
          <a:effectRef idx="1">
            <a:schemeClr val="accent4"/>
          </a:effectRef>
          <a:fontRef idx="minor">
            <a:schemeClr val="dk1"/>
          </a:fontRef>
        </p:style>
        <p:txBody>
          <a:bodyPr anchor="ctr"/>
          <a:lstStyle/>
          <a:p>
            <a:pPr algn="ctr">
              <a:defRPr/>
            </a:pPr>
            <a:r>
              <a:rPr lang="en-US" sz="1100" dirty="0"/>
              <a:t>R18</a:t>
            </a:r>
          </a:p>
          <a:p>
            <a:pPr algn="ctr">
              <a:defRPr/>
            </a:pPr>
            <a:r>
              <a:rPr lang="en-US" sz="1100" dirty="0"/>
              <a:t>stage 1</a:t>
            </a:r>
          </a:p>
          <a:p>
            <a:pPr algn="ctr">
              <a:defRPr/>
            </a:pPr>
            <a:r>
              <a:rPr lang="en-US" sz="1100" dirty="0"/>
              <a:t>~ 80%</a:t>
            </a:r>
          </a:p>
        </p:txBody>
      </p:sp>
      <p:sp>
        <p:nvSpPr>
          <p:cNvPr id="56" name="Rounded Rectangle 24">
            <a:extLst>
              <a:ext uri="{FF2B5EF4-FFF2-40B4-BE49-F238E27FC236}">
                <a16:creationId xmlns:a16="http://schemas.microsoft.com/office/drawing/2014/main" id="{B141E4A1-94B9-45CF-9B1B-7C4E008C53FA}"/>
              </a:ext>
            </a:extLst>
          </p:cNvPr>
          <p:cNvSpPr/>
          <p:nvPr/>
        </p:nvSpPr>
        <p:spPr>
          <a:xfrm>
            <a:off x="3413689" y="3576883"/>
            <a:ext cx="767364" cy="771950"/>
          </a:xfrm>
          <a:prstGeom prst="roundRect">
            <a:avLst/>
          </a:prstGeom>
          <a:solidFill>
            <a:schemeClr val="accent2">
              <a:lumMod val="20000"/>
              <a:lumOff val="80000"/>
            </a:schemeClr>
          </a:solidFill>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sz="1100" dirty="0"/>
              <a:t>R17 stage 2</a:t>
            </a:r>
          </a:p>
          <a:p>
            <a:pPr algn="ctr">
              <a:defRPr/>
            </a:pPr>
            <a:r>
              <a:rPr lang="en-US" sz="1100" dirty="0"/>
              <a:t>freeze</a:t>
            </a:r>
          </a:p>
        </p:txBody>
      </p:sp>
      <p:sp>
        <p:nvSpPr>
          <p:cNvPr id="57" name="TextBox 68">
            <a:extLst>
              <a:ext uri="{FF2B5EF4-FFF2-40B4-BE49-F238E27FC236}">
                <a16:creationId xmlns:a16="http://schemas.microsoft.com/office/drawing/2014/main" id="{F973183F-3787-4B2A-8DF2-2CBBFEB5AE2D}"/>
              </a:ext>
            </a:extLst>
          </p:cNvPr>
          <p:cNvSpPr txBox="1">
            <a:spLocks noChangeArrowheads="1"/>
          </p:cNvSpPr>
          <p:nvPr/>
        </p:nvSpPr>
        <p:spPr bwMode="auto">
          <a:xfrm rot="20391721">
            <a:off x="6424172" y="1784969"/>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03/22</a:t>
            </a:r>
          </a:p>
        </p:txBody>
      </p:sp>
      <p:cxnSp>
        <p:nvCxnSpPr>
          <p:cNvPr id="58" name="Straight Connector 66">
            <a:extLst>
              <a:ext uri="{FF2B5EF4-FFF2-40B4-BE49-F238E27FC236}">
                <a16:creationId xmlns:a16="http://schemas.microsoft.com/office/drawing/2014/main" id="{704A8F78-5ED0-4F0A-B9A0-29D6CF4D4766}"/>
              </a:ext>
            </a:extLst>
          </p:cNvPr>
          <p:cNvCxnSpPr/>
          <p:nvPr/>
        </p:nvCxnSpPr>
        <p:spPr>
          <a:xfrm flipH="1">
            <a:off x="6637096" y="2552747"/>
            <a:ext cx="32528" cy="3568362"/>
          </a:xfrm>
          <a:prstGeom prst="line">
            <a:avLst/>
          </a:prstGeom>
        </p:spPr>
        <p:style>
          <a:lnRef idx="1">
            <a:schemeClr val="dk1"/>
          </a:lnRef>
          <a:fillRef idx="0">
            <a:schemeClr val="dk1"/>
          </a:fillRef>
          <a:effectRef idx="0">
            <a:schemeClr val="dk1"/>
          </a:effectRef>
          <a:fontRef idx="minor">
            <a:schemeClr val="tx1"/>
          </a:fontRef>
        </p:style>
      </p:cxnSp>
      <p:sp>
        <p:nvSpPr>
          <p:cNvPr id="60" name="TextBox 27">
            <a:extLst>
              <a:ext uri="{FF2B5EF4-FFF2-40B4-BE49-F238E27FC236}">
                <a16:creationId xmlns:a16="http://schemas.microsoft.com/office/drawing/2014/main" id="{11A0B7A1-9E89-45A4-B671-BF380C539101}"/>
              </a:ext>
            </a:extLst>
          </p:cNvPr>
          <p:cNvSpPr txBox="1">
            <a:spLocks noChangeArrowheads="1"/>
          </p:cNvSpPr>
          <p:nvPr/>
        </p:nvSpPr>
        <p:spPr bwMode="auto">
          <a:xfrm>
            <a:off x="6304576" y="2049301"/>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SA#95</a:t>
            </a:r>
          </a:p>
          <a:p>
            <a:pPr algn="ctr">
              <a:lnSpc>
                <a:spcPct val="100000"/>
              </a:lnSpc>
              <a:spcBef>
                <a:spcPct val="0"/>
              </a:spcBef>
              <a:buFontTx/>
              <a:buNone/>
            </a:pPr>
            <a:r>
              <a:rPr lang="en-US" altLang="en-US" sz="1200" dirty="0">
                <a:latin typeface="Arial" panose="020B0604020202020204" pitchFamily="34" charset="0"/>
              </a:rPr>
              <a:t>Q1/2022</a:t>
            </a:r>
          </a:p>
        </p:txBody>
      </p:sp>
      <p:sp>
        <p:nvSpPr>
          <p:cNvPr id="61" name="Rounded Rectangle 58">
            <a:extLst>
              <a:ext uri="{FF2B5EF4-FFF2-40B4-BE49-F238E27FC236}">
                <a16:creationId xmlns:a16="http://schemas.microsoft.com/office/drawing/2014/main" id="{7F6B3FB8-8513-4F7C-93CB-91BAC8C1E4ED}"/>
              </a:ext>
            </a:extLst>
          </p:cNvPr>
          <p:cNvSpPr/>
          <p:nvPr/>
        </p:nvSpPr>
        <p:spPr>
          <a:xfrm>
            <a:off x="6271766" y="3582118"/>
            <a:ext cx="768844" cy="771950"/>
          </a:xfrm>
          <a:prstGeom prst="roundRect">
            <a:avLst/>
          </a:prstGeom>
          <a:solidFill>
            <a:schemeClr val="accent2">
              <a:lumMod val="20000"/>
              <a:lumOff val="80000"/>
            </a:schemeClr>
          </a:solidFill>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sz="1100" dirty="0"/>
              <a:t>R17 stage 3</a:t>
            </a:r>
          </a:p>
          <a:p>
            <a:pPr algn="ctr">
              <a:defRPr/>
            </a:pPr>
            <a:r>
              <a:rPr lang="en-US" sz="1100" dirty="0"/>
              <a:t>freeze</a:t>
            </a:r>
          </a:p>
        </p:txBody>
      </p:sp>
      <p:sp>
        <p:nvSpPr>
          <p:cNvPr id="62" name="TextBox 68">
            <a:extLst>
              <a:ext uri="{FF2B5EF4-FFF2-40B4-BE49-F238E27FC236}">
                <a16:creationId xmlns:a16="http://schemas.microsoft.com/office/drawing/2014/main" id="{0B8A1E00-51E4-4A02-9405-08B5CF9386EA}"/>
              </a:ext>
            </a:extLst>
          </p:cNvPr>
          <p:cNvSpPr txBox="1">
            <a:spLocks noChangeArrowheads="1"/>
          </p:cNvSpPr>
          <p:nvPr/>
        </p:nvSpPr>
        <p:spPr bwMode="auto">
          <a:xfrm rot="20391721">
            <a:off x="7391204" y="1784969"/>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06/22</a:t>
            </a:r>
          </a:p>
        </p:txBody>
      </p:sp>
      <p:cxnSp>
        <p:nvCxnSpPr>
          <p:cNvPr id="63" name="Straight Connector 66">
            <a:extLst>
              <a:ext uri="{FF2B5EF4-FFF2-40B4-BE49-F238E27FC236}">
                <a16:creationId xmlns:a16="http://schemas.microsoft.com/office/drawing/2014/main" id="{AFFF704A-1C79-4546-B5E2-2B1D23A267C1}"/>
              </a:ext>
            </a:extLst>
          </p:cNvPr>
          <p:cNvCxnSpPr/>
          <p:nvPr/>
        </p:nvCxnSpPr>
        <p:spPr>
          <a:xfrm flipH="1">
            <a:off x="7604128" y="2552747"/>
            <a:ext cx="32528" cy="3568362"/>
          </a:xfrm>
          <a:prstGeom prst="line">
            <a:avLst/>
          </a:prstGeom>
        </p:spPr>
        <p:style>
          <a:lnRef idx="1">
            <a:schemeClr val="dk1"/>
          </a:lnRef>
          <a:fillRef idx="0">
            <a:schemeClr val="dk1"/>
          </a:fillRef>
          <a:effectRef idx="0">
            <a:schemeClr val="dk1"/>
          </a:effectRef>
          <a:fontRef idx="minor">
            <a:schemeClr val="tx1"/>
          </a:fontRef>
        </p:style>
      </p:cxnSp>
      <p:sp>
        <p:nvSpPr>
          <p:cNvPr id="65" name="TextBox 27">
            <a:extLst>
              <a:ext uri="{FF2B5EF4-FFF2-40B4-BE49-F238E27FC236}">
                <a16:creationId xmlns:a16="http://schemas.microsoft.com/office/drawing/2014/main" id="{06C21843-FFFB-4E64-98FB-5D76855EA9B7}"/>
              </a:ext>
            </a:extLst>
          </p:cNvPr>
          <p:cNvSpPr txBox="1">
            <a:spLocks noChangeArrowheads="1"/>
          </p:cNvSpPr>
          <p:nvPr/>
        </p:nvSpPr>
        <p:spPr bwMode="auto">
          <a:xfrm>
            <a:off x="7271608" y="2049301"/>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SA#96</a:t>
            </a:r>
          </a:p>
          <a:p>
            <a:pPr algn="ctr">
              <a:lnSpc>
                <a:spcPct val="100000"/>
              </a:lnSpc>
              <a:spcBef>
                <a:spcPct val="0"/>
              </a:spcBef>
              <a:buFontTx/>
              <a:buNone/>
            </a:pPr>
            <a:r>
              <a:rPr lang="en-US" altLang="en-US" sz="1200" dirty="0">
                <a:latin typeface="Arial" panose="020B0604020202020204" pitchFamily="34" charset="0"/>
              </a:rPr>
              <a:t>Q2/2022</a:t>
            </a:r>
          </a:p>
        </p:txBody>
      </p:sp>
      <p:sp>
        <p:nvSpPr>
          <p:cNvPr id="66" name="Rounded Rectangle 58">
            <a:extLst>
              <a:ext uri="{FF2B5EF4-FFF2-40B4-BE49-F238E27FC236}">
                <a16:creationId xmlns:a16="http://schemas.microsoft.com/office/drawing/2014/main" id="{0D39A635-0035-4A27-BB9E-F63B8D88CC41}"/>
              </a:ext>
            </a:extLst>
          </p:cNvPr>
          <p:cNvSpPr/>
          <p:nvPr/>
        </p:nvSpPr>
        <p:spPr>
          <a:xfrm>
            <a:off x="7238798" y="3582118"/>
            <a:ext cx="768844" cy="771950"/>
          </a:xfrm>
          <a:prstGeom prst="roundRect">
            <a:avLst/>
          </a:prstGeom>
          <a:solidFill>
            <a:schemeClr val="accent2">
              <a:lumMod val="20000"/>
              <a:lumOff val="80000"/>
            </a:schemeClr>
          </a:solidFill>
        </p:spPr>
        <p:style>
          <a:lnRef idx="1">
            <a:schemeClr val="accent2"/>
          </a:lnRef>
          <a:fillRef idx="2">
            <a:schemeClr val="accent2"/>
          </a:fillRef>
          <a:effectRef idx="1">
            <a:schemeClr val="accent2"/>
          </a:effectRef>
          <a:fontRef idx="minor">
            <a:schemeClr val="dk1"/>
          </a:fontRef>
        </p:style>
        <p:txBody>
          <a:bodyPr anchor="ctr"/>
          <a:lstStyle/>
          <a:p>
            <a:pPr algn="ctr">
              <a:defRPr/>
            </a:pPr>
            <a:r>
              <a:rPr lang="en-US" sz="1100" dirty="0"/>
              <a:t>R17 code</a:t>
            </a:r>
          </a:p>
          <a:p>
            <a:pPr algn="ctr">
              <a:defRPr/>
            </a:pPr>
            <a:r>
              <a:rPr lang="en-US" sz="1100" dirty="0"/>
              <a:t>freeze</a:t>
            </a:r>
          </a:p>
        </p:txBody>
      </p:sp>
      <p:sp>
        <p:nvSpPr>
          <p:cNvPr id="68" name="TextBox 68">
            <a:extLst>
              <a:ext uri="{FF2B5EF4-FFF2-40B4-BE49-F238E27FC236}">
                <a16:creationId xmlns:a16="http://schemas.microsoft.com/office/drawing/2014/main" id="{A0DC2944-9AEA-4FC9-A8AD-7E8836135804}"/>
              </a:ext>
            </a:extLst>
          </p:cNvPr>
          <p:cNvSpPr txBox="1">
            <a:spLocks noChangeArrowheads="1"/>
          </p:cNvSpPr>
          <p:nvPr/>
        </p:nvSpPr>
        <p:spPr bwMode="auto">
          <a:xfrm rot="20391721">
            <a:off x="8358236" y="1784969"/>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09/22</a:t>
            </a:r>
          </a:p>
        </p:txBody>
      </p:sp>
      <p:cxnSp>
        <p:nvCxnSpPr>
          <p:cNvPr id="69" name="Straight Connector 66">
            <a:extLst>
              <a:ext uri="{FF2B5EF4-FFF2-40B4-BE49-F238E27FC236}">
                <a16:creationId xmlns:a16="http://schemas.microsoft.com/office/drawing/2014/main" id="{819D4052-0699-49AC-BD00-9C5F54CC176D}"/>
              </a:ext>
            </a:extLst>
          </p:cNvPr>
          <p:cNvCxnSpPr/>
          <p:nvPr/>
        </p:nvCxnSpPr>
        <p:spPr>
          <a:xfrm flipH="1">
            <a:off x="8571160" y="2552747"/>
            <a:ext cx="32528" cy="3568362"/>
          </a:xfrm>
          <a:prstGeom prst="line">
            <a:avLst/>
          </a:prstGeom>
        </p:spPr>
        <p:style>
          <a:lnRef idx="1">
            <a:schemeClr val="dk1"/>
          </a:lnRef>
          <a:fillRef idx="0">
            <a:schemeClr val="dk1"/>
          </a:fillRef>
          <a:effectRef idx="0">
            <a:schemeClr val="dk1"/>
          </a:effectRef>
          <a:fontRef idx="minor">
            <a:schemeClr val="tx1"/>
          </a:fontRef>
        </p:style>
      </p:cxnSp>
      <p:sp>
        <p:nvSpPr>
          <p:cNvPr id="70" name="TextBox 27">
            <a:extLst>
              <a:ext uri="{FF2B5EF4-FFF2-40B4-BE49-F238E27FC236}">
                <a16:creationId xmlns:a16="http://schemas.microsoft.com/office/drawing/2014/main" id="{A87F22D9-3A12-49BD-AA2D-C331ECC68BD5}"/>
              </a:ext>
            </a:extLst>
          </p:cNvPr>
          <p:cNvSpPr txBox="1">
            <a:spLocks noChangeArrowheads="1"/>
          </p:cNvSpPr>
          <p:nvPr/>
        </p:nvSpPr>
        <p:spPr bwMode="auto">
          <a:xfrm>
            <a:off x="8238640" y="2049301"/>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SA#97</a:t>
            </a:r>
          </a:p>
          <a:p>
            <a:pPr algn="ctr">
              <a:lnSpc>
                <a:spcPct val="100000"/>
              </a:lnSpc>
              <a:spcBef>
                <a:spcPct val="0"/>
              </a:spcBef>
              <a:buFontTx/>
              <a:buNone/>
            </a:pPr>
            <a:r>
              <a:rPr lang="en-US" altLang="en-US" sz="1200" dirty="0">
                <a:latin typeface="Arial" panose="020B0604020202020204" pitchFamily="34" charset="0"/>
              </a:rPr>
              <a:t>Q3/2022</a:t>
            </a:r>
          </a:p>
        </p:txBody>
      </p:sp>
      <p:sp>
        <p:nvSpPr>
          <p:cNvPr id="72" name="TextBox 68">
            <a:extLst>
              <a:ext uri="{FF2B5EF4-FFF2-40B4-BE49-F238E27FC236}">
                <a16:creationId xmlns:a16="http://schemas.microsoft.com/office/drawing/2014/main" id="{C1F7BD17-7CEE-464E-A28A-31B423D44378}"/>
              </a:ext>
            </a:extLst>
          </p:cNvPr>
          <p:cNvSpPr txBox="1">
            <a:spLocks noChangeArrowheads="1"/>
          </p:cNvSpPr>
          <p:nvPr/>
        </p:nvSpPr>
        <p:spPr bwMode="auto">
          <a:xfrm rot="20391721">
            <a:off x="9325268" y="1784969"/>
            <a:ext cx="56778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US" altLang="en-US" sz="1200" dirty="0"/>
              <a:t>12/22</a:t>
            </a:r>
          </a:p>
        </p:txBody>
      </p:sp>
      <p:cxnSp>
        <p:nvCxnSpPr>
          <p:cNvPr id="73" name="Straight Connector 66">
            <a:extLst>
              <a:ext uri="{FF2B5EF4-FFF2-40B4-BE49-F238E27FC236}">
                <a16:creationId xmlns:a16="http://schemas.microsoft.com/office/drawing/2014/main" id="{2D1674DA-2260-4BF9-89D1-0899AF96151F}"/>
              </a:ext>
            </a:extLst>
          </p:cNvPr>
          <p:cNvCxnSpPr/>
          <p:nvPr/>
        </p:nvCxnSpPr>
        <p:spPr>
          <a:xfrm flipH="1">
            <a:off x="9538192" y="2552747"/>
            <a:ext cx="32528" cy="3568362"/>
          </a:xfrm>
          <a:prstGeom prst="line">
            <a:avLst/>
          </a:prstGeom>
        </p:spPr>
        <p:style>
          <a:lnRef idx="1">
            <a:schemeClr val="dk1"/>
          </a:lnRef>
          <a:fillRef idx="0">
            <a:schemeClr val="dk1"/>
          </a:fillRef>
          <a:effectRef idx="0">
            <a:schemeClr val="dk1"/>
          </a:effectRef>
          <a:fontRef idx="minor">
            <a:schemeClr val="tx1"/>
          </a:fontRef>
        </p:style>
      </p:cxnSp>
      <p:sp>
        <p:nvSpPr>
          <p:cNvPr id="74" name="TextBox 27">
            <a:extLst>
              <a:ext uri="{FF2B5EF4-FFF2-40B4-BE49-F238E27FC236}">
                <a16:creationId xmlns:a16="http://schemas.microsoft.com/office/drawing/2014/main" id="{AE6F8636-B6F9-477F-AFAB-FB6FAF6F3E3E}"/>
              </a:ext>
            </a:extLst>
          </p:cNvPr>
          <p:cNvSpPr txBox="1">
            <a:spLocks noChangeArrowheads="1"/>
          </p:cNvSpPr>
          <p:nvPr/>
        </p:nvSpPr>
        <p:spPr bwMode="auto">
          <a:xfrm>
            <a:off x="9205672" y="2049301"/>
            <a:ext cx="772969" cy="461665"/>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FontTx/>
              <a:buNone/>
            </a:pPr>
            <a:r>
              <a:rPr lang="en-US" altLang="en-US" sz="1200" dirty="0">
                <a:latin typeface="Arial" panose="020B0604020202020204" pitchFamily="34" charset="0"/>
              </a:rPr>
              <a:t>SA#98</a:t>
            </a:r>
          </a:p>
          <a:p>
            <a:pPr algn="ctr">
              <a:lnSpc>
                <a:spcPct val="100000"/>
              </a:lnSpc>
              <a:spcBef>
                <a:spcPct val="0"/>
              </a:spcBef>
              <a:buFontTx/>
              <a:buNone/>
            </a:pPr>
            <a:r>
              <a:rPr lang="en-US" altLang="en-US" sz="1200" dirty="0">
                <a:latin typeface="Arial" panose="020B0604020202020204" pitchFamily="34" charset="0"/>
              </a:rPr>
              <a:t>Q4/2022</a:t>
            </a:r>
          </a:p>
        </p:txBody>
      </p:sp>
    </p:spTree>
    <p:extLst>
      <p:ext uri="{BB962C8B-B14F-4D97-AF65-F5344CB8AC3E}">
        <p14:creationId xmlns:p14="http://schemas.microsoft.com/office/powerpoint/2010/main" val="487826040"/>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A62AC140-58E4-429E-B6A7-A16F6CE62F2E}"/>
              </a:ext>
            </a:extLst>
          </p:cNvPr>
          <p:cNvSpPr>
            <a:spLocks noGrp="1"/>
          </p:cNvSpPr>
          <p:nvPr>
            <p:ph type="title"/>
          </p:nvPr>
        </p:nvSpPr>
        <p:spPr/>
        <p:txBody>
          <a:bodyPr/>
          <a:lstStyle/>
          <a:p>
            <a:r>
              <a:rPr lang="sv-SE" altLang="en-US"/>
              <a:t>Thank You!</a:t>
            </a:r>
            <a:endParaRPr lang="en-US" altLang="en-US"/>
          </a:p>
        </p:txBody>
      </p:sp>
      <p:sp>
        <p:nvSpPr>
          <p:cNvPr id="17411" name="Content Placeholder 2">
            <a:extLst>
              <a:ext uri="{FF2B5EF4-FFF2-40B4-BE49-F238E27FC236}">
                <a16:creationId xmlns:a16="http://schemas.microsoft.com/office/drawing/2014/main" id="{3B74E3E3-8821-43AA-9960-9A2F7C0F15F6}"/>
              </a:ext>
            </a:extLst>
          </p:cNvPr>
          <p:cNvSpPr>
            <a:spLocks noGrp="1"/>
          </p:cNvSpPr>
          <p:nvPr>
            <p:ph idx="1"/>
          </p:nvPr>
        </p:nvSpPr>
        <p:spPr>
          <a:xfrm>
            <a:off x="838200" y="1825625"/>
            <a:ext cx="5124450" cy="4351338"/>
          </a:xfrm>
        </p:spPr>
        <p:txBody>
          <a:bodyPr>
            <a:normAutofit lnSpcReduction="10000"/>
          </a:bodyPr>
          <a:lstStyle/>
          <a:p>
            <a:pPr marL="0" indent="0">
              <a:buFontTx/>
              <a:buNone/>
              <a:defRPr/>
            </a:pPr>
            <a:endParaRPr lang="sv-SE" altLang="en-US" dirty="0"/>
          </a:p>
          <a:p>
            <a:pPr marL="0" indent="0">
              <a:buFontTx/>
              <a:buNone/>
              <a:defRPr/>
            </a:pPr>
            <a:endParaRPr lang="sv-SE" altLang="en-US" dirty="0"/>
          </a:p>
          <a:p>
            <a:pPr marL="0" indent="0">
              <a:buFontTx/>
              <a:buNone/>
              <a:defRPr/>
            </a:pPr>
            <a:endParaRPr lang="sv-SE" altLang="en-US" dirty="0"/>
          </a:p>
          <a:p>
            <a:pPr marL="0" indent="0">
              <a:buFontTx/>
              <a:buNone/>
              <a:defRPr/>
            </a:pPr>
            <a:endParaRPr lang="sv-SE" altLang="en-US" dirty="0"/>
          </a:p>
          <a:p>
            <a:pPr marL="0" indent="0">
              <a:buFontTx/>
              <a:buNone/>
              <a:defRPr/>
            </a:pPr>
            <a:endParaRPr lang="sv-SE" altLang="en-US" dirty="0"/>
          </a:p>
          <a:p>
            <a:pPr marL="0" indent="0">
              <a:lnSpc>
                <a:spcPct val="100000"/>
              </a:lnSpc>
              <a:spcBef>
                <a:spcPct val="0"/>
              </a:spcBef>
              <a:buFontTx/>
              <a:buNone/>
              <a:defRPr/>
            </a:pPr>
            <a:endParaRPr lang="sv-SE" altLang="en-US" sz="1600" dirty="0"/>
          </a:p>
          <a:p>
            <a:pPr marL="0" indent="0">
              <a:lnSpc>
                <a:spcPct val="100000"/>
              </a:lnSpc>
              <a:spcBef>
                <a:spcPct val="0"/>
              </a:spcBef>
              <a:buFontTx/>
              <a:buNone/>
              <a:defRPr/>
            </a:pPr>
            <a:endParaRPr lang="sv-SE" altLang="en-US" sz="1600" dirty="0"/>
          </a:p>
          <a:p>
            <a:pPr marL="0" indent="0">
              <a:lnSpc>
                <a:spcPct val="100000"/>
              </a:lnSpc>
              <a:spcBef>
                <a:spcPct val="0"/>
              </a:spcBef>
              <a:buFontTx/>
              <a:buNone/>
              <a:defRPr/>
            </a:pPr>
            <a:endParaRPr lang="sv-SE" altLang="en-US" sz="1600" dirty="0"/>
          </a:p>
          <a:p>
            <a:pPr marL="0" indent="0">
              <a:lnSpc>
                <a:spcPct val="100000"/>
              </a:lnSpc>
              <a:spcBef>
                <a:spcPct val="0"/>
              </a:spcBef>
              <a:buFontTx/>
              <a:buNone/>
              <a:defRPr/>
            </a:pPr>
            <a:endParaRPr lang="sv-SE" altLang="en-US" sz="1600" dirty="0"/>
          </a:p>
          <a:p>
            <a:pPr marL="0" indent="0">
              <a:lnSpc>
                <a:spcPct val="100000"/>
              </a:lnSpc>
              <a:spcBef>
                <a:spcPct val="0"/>
              </a:spcBef>
              <a:buFontTx/>
              <a:buNone/>
              <a:defRPr/>
            </a:pPr>
            <a:r>
              <a:rPr lang="sv-SE" altLang="en-US" sz="1600" dirty="0"/>
              <a:t>Frédéric Gabin</a:t>
            </a:r>
          </a:p>
          <a:p>
            <a:pPr marL="0" indent="0">
              <a:lnSpc>
                <a:spcPct val="100000"/>
              </a:lnSpc>
              <a:spcBef>
                <a:spcPct val="0"/>
              </a:spcBef>
              <a:buFontTx/>
              <a:buNone/>
              <a:defRPr/>
            </a:pPr>
            <a:r>
              <a:rPr lang="sv-SE" altLang="en-US" sz="1600" dirty="0"/>
              <a:t>3GPP SA4 Chairman</a:t>
            </a:r>
          </a:p>
          <a:p>
            <a:pPr marL="0" indent="0">
              <a:lnSpc>
                <a:spcPct val="100000"/>
              </a:lnSpc>
              <a:spcBef>
                <a:spcPct val="0"/>
              </a:spcBef>
              <a:buFontTx/>
              <a:buNone/>
              <a:defRPr/>
            </a:pPr>
            <a:r>
              <a:rPr lang="sv-SE" altLang="en-US" sz="1600" dirty="0"/>
              <a:t>mail: frederic.gabin@dolby.com</a:t>
            </a:r>
          </a:p>
          <a:p>
            <a:pPr marL="0" indent="0">
              <a:lnSpc>
                <a:spcPct val="100000"/>
              </a:lnSpc>
              <a:spcBef>
                <a:spcPct val="0"/>
              </a:spcBef>
              <a:buFontTx/>
              <a:buNone/>
              <a:defRPr/>
            </a:pPr>
            <a:r>
              <a:rPr lang="sv-SE" altLang="en-US" sz="1600" dirty="0"/>
              <a:t>phone: +33 678448575</a:t>
            </a:r>
          </a:p>
          <a:p>
            <a:pPr marL="0" indent="0">
              <a:buFontTx/>
              <a:buNone/>
              <a:defRPr/>
            </a:pPr>
            <a:endParaRPr lang="sv-SE" altLang="en-US" dirty="0"/>
          </a:p>
        </p:txBody>
      </p:sp>
      <p:pic>
        <p:nvPicPr>
          <p:cNvPr id="8196" name="Picture 3">
            <a:extLst>
              <a:ext uri="{FF2B5EF4-FFF2-40B4-BE49-F238E27FC236}">
                <a16:creationId xmlns:a16="http://schemas.microsoft.com/office/drawing/2014/main" id="{94301D49-B92C-4755-AF23-C63A418E47C7}"/>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50988" y="1943100"/>
            <a:ext cx="8863012" cy="300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A0BF4D-B165-4C49-88D3-062043E4C14D}"/>
              </a:ext>
            </a:extLst>
          </p:cNvPr>
          <p:cNvSpPr>
            <a:spLocks noGrp="1"/>
          </p:cNvSpPr>
          <p:nvPr>
            <p:ph type="title"/>
          </p:nvPr>
        </p:nvSpPr>
        <p:spPr/>
        <p:txBody>
          <a:bodyPr/>
          <a:lstStyle/>
          <a:p>
            <a:r>
              <a:rPr lang="sv-SE" dirty="0"/>
              <a:t>Outline</a:t>
            </a:r>
          </a:p>
        </p:txBody>
      </p:sp>
      <p:sp>
        <p:nvSpPr>
          <p:cNvPr id="3" name="Content Placeholder 2">
            <a:extLst>
              <a:ext uri="{FF2B5EF4-FFF2-40B4-BE49-F238E27FC236}">
                <a16:creationId xmlns:a16="http://schemas.microsoft.com/office/drawing/2014/main" id="{A6F639F3-3BD3-4C77-B720-4DF4ADD21901}"/>
              </a:ext>
            </a:extLst>
          </p:cNvPr>
          <p:cNvSpPr>
            <a:spLocks noGrp="1"/>
          </p:cNvSpPr>
          <p:nvPr>
            <p:ph idx="1"/>
          </p:nvPr>
        </p:nvSpPr>
        <p:spPr/>
        <p:txBody>
          <a:bodyPr/>
          <a:lstStyle/>
          <a:p>
            <a:r>
              <a:rPr lang="sv-SE" dirty="0"/>
              <a:t>General information</a:t>
            </a:r>
          </a:p>
          <a:p>
            <a:r>
              <a:rPr lang="sv-SE" dirty="0"/>
              <a:t>Outcome of SA4 submissions</a:t>
            </a:r>
          </a:p>
          <a:p>
            <a:r>
              <a:rPr lang="sv-SE" dirty="0"/>
              <a:t>Other aspects</a:t>
            </a:r>
          </a:p>
          <a:p>
            <a:r>
              <a:rPr lang="sv-SE" dirty="0"/>
              <a:t>Planning</a:t>
            </a:r>
          </a:p>
          <a:p>
            <a:r>
              <a:rPr lang="sv-SE" dirty="0"/>
              <a:t>Timeline</a:t>
            </a:r>
          </a:p>
          <a:p>
            <a:endParaRPr lang="sv-SE" dirty="0"/>
          </a:p>
        </p:txBody>
      </p:sp>
    </p:spTree>
    <p:extLst>
      <p:ext uri="{BB962C8B-B14F-4D97-AF65-F5344CB8AC3E}">
        <p14:creationId xmlns:p14="http://schemas.microsoft.com/office/powerpoint/2010/main" val="2021875202"/>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6EA62F-77EA-4269-B2B3-149D052A00C8}"/>
              </a:ext>
            </a:extLst>
          </p:cNvPr>
          <p:cNvSpPr>
            <a:spLocks noGrp="1"/>
          </p:cNvSpPr>
          <p:nvPr>
            <p:ph type="title"/>
          </p:nvPr>
        </p:nvSpPr>
        <p:spPr/>
        <p:txBody>
          <a:bodyPr/>
          <a:lstStyle/>
          <a:p>
            <a:r>
              <a:rPr lang="sv-SE" dirty="0"/>
              <a:t>General information</a:t>
            </a:r>
          </a:p>
        </p:txBody>
      </p:sp>
      <p:sp>
        <p:nvSpPr>
          <p:cNvPr id="3" name="Content Placeholder 2">
            <a:extLst>
              <a:ext uri="{FF2B5EF4-FFF2-40B4-BE49-F238E27FC236}">
                <a16:creationId xmlns:a16="http://schemas.microsoft.com/office/drawing/2014/main" id="{66321AD9-6172-4EE6-8DF0-EEF44C736C79}"/>
              </a:ext>
            </a:extLst>
          </p:cNvPr>
          <p:cNvSpPr>
            <a:spLocks noGrp="1"/>
          </p:cNvSpPr>
          <p:nvPr>
            <p:ph idx="1"/>
          </p:nvPr>
        </p:nvSpPr>
        <p:spPr/>
        <p:txBody>
          <a:bodyPr/>
          <a:lstStyle/>
          <a:p>
            <a:r>
              <a:rPr lang="en-GB" sz="2400" u="sng" dirty="0"/>
              <a:t>Input</a:t>
            </a:r>
          </a:p>
          <a:p>
            <a:pPr lvl="1"/>
            <a:r>
              <a:rPr lang="en-GB" sz="2000" dirty="0"/>
              <a:t>The SA#91-e documents: </a:t>
            </a:r>
            <a:r>
              <a:rPr lang="en-US" sz="2000" dirty="0">
                <a:hlinkClick r:id="rId2"/>
              </a:rPr>
              <a:t>https://www.3gpp.org/ftp/tsg_sa/TSG_SA/TSGs_91E_Electronic/Docs/</a:t>
            </a:r>
            <a:r>
              <a:rPr lang="en-US" sz="2000" dirty="0"/>
              <a:t> </a:t>
            </a:r>
          </a:p>
          <a:p>
            <a:pPr lvl="1"/>
            <a:endParaRPr lang="en-GB" sz="2000" dirty="0">
              <a:highlight>
                <a:srgbClr val="FFFF00"/>
              </a:highlight>
            </a:endParaRPr>
          </a:p>
          <a:p>
            <a:pPr lvl="1"/>
            <a:r>
              <a:rPr lang="en-GB" sz="2000" dirty="0"/>
              <a:t>The RAN#91-e documents: </a:t>
            </a:r>
            <a:r>
              <a:rPr lang="en-US" sz="2000" dirty="0">
                <a:hlinkClick r:id="rId3"/>
              </a:rPr>
              <a:t>https://www.3gpp.org/ftp/tsg_ran/TSG_RAN/TSGR_91e/Docs</a:t>
            </a:r>
            <a:r>
              <a:rPr lang="en-US" sz="2000" dirty="0"/>
              <a:t> </a:t>
            </a:r>
          </a:p>
          <a:p>
            <a:pPr lvl="1"/>
            <a:endParaRPr lang="en-GB" sz="2000" dirty="0">
              <a:highlight>
                <a:srgbClr val="FFFF00"/>
              </a:highlight>
            </a:endParaRPr>
          </a:p>
          <a:p>
            <a:pPr lvl="1"/>
            <a:r>
              <a:rPr lang="en-GB" sz="2000" dirty="0"/>
              <a:t>The CT#91-e documents: </a:t>
            </a:r>
            <a:r>
              <a:rPr lang="en-US" sz="2000" dirty="0">
                <a:hlinkClick r:id="rId4"/>
              </a:rPr>
              <a:t>https://www.3gpp.org/ftp/tsg_ct/TSG_CT/TSGC_91e/Docs</a:t>
            </a:r>
            <a:r>
              <a:rPr lang="en-US" sz="2000" dirty="0"/>
              <a:t> </a:t>
            </a:r>
            <a:endParaRPr lang="fr-FR" sz="2000" dirty="0"/>
          </a:p>
          <a:p>
            <a:pPr lvl="1"/>
            <a:endParaRPr lang="en-GB" sz="2000" dirty="0">
              <a:highlight>
                <a:srgbClr val="FFFF00"/>
              </a:highlight>
            </a:endParaRPr>
          </a:p>
        </p:txBody>
      </p:sp>
      <p:sp>
        <p:nvSpPr>
          <p:cNvPr id="4" name="Content Placeholder 3">
            <a:extLst>
              <a:ext uri="{FF2B5EF4-FFF2-40B4-BE49-F238E27FC236}">
                <a16:creationId xmlns:a16="http://schemas.microsoft.com/office/drawing/2014/main" id="{411235D6-695C-4AE1-8BD0-6DA98BE0EE81}"/>
              </a:ext>
            </a:extLst>
          </p:cNvPr>
          <p:cNvSpPr>
            <a:spLocks noGrp="1"/>
          </p:cNvSpPr>
          <p:nvPr>
            <p:ph idx="10"/>
          </p:nvPr>
        </p:nvSpPr>
        <p:spPr/>
        <p:txBody>
          <a:bodyPr/>
          <a:lstStyle/>
          <a:p>
            <a:r>
              <a:rPr lang="sv-SE" sz="2400" u="sng" dirty="0"/>
              <a:t>Reports</a:t>
            </a:r>
          </a:p>
          <a:p>
            <a:pPr lvl="1"/>
            <a:r>
              <a:rPr lang="en-GB" sz="2000" dirty="0"/>
              <a:t>SA#91-e report: </a:t>
            </a:r>
            <a:r>
              <a:rPr lang="en-US" sz="2000" dirty="0">
                <a:hlinkClick r:id="rId5"/>
              </a:rPr>
              <a:t>https://www.3gpp.org/ftp/tsg_sa/TSG_SA/TSGs_91E_Electronic/Report</a:t>
            </a:r>
            <a:r>
              <a:rPr lang="en-US" sz="2000" dirty="0"/>
              <a:t> </a:t>
            </a:r>
          </a:p>
          <a:p>
            <a:pPr lvl="1"/>
            <a:endParaRPr lang="en-GB" sz="2000" dirty="0">
              <a:highlight>
                <a:srgbClr val="FFFF00"/>
              </a:highlight>
            </a:endParaRPr>
          </a:p>
          <a:p>
            <a:pPr lvl="1"/>
            <a:r>
              <a:rPr lang="en-GB" sz="2000" dirty="0"/>
              <a:t>SA4 report to SA: </a:t>
            </a:r>
            <a:r>
              <a:rPr lang="en-GB" sz="2000" dirty="0">
                <a:hlinkClick r:id="rId6"/>
              </a:rPr>
              <a:t>SP-200240</a:t>
            </a:r>
            <a:endParaRPr lang="en-US" sz="2000" dirty="0"/>
          </a:p>
          <a:p>
            <a:pPr lvl="1"/>
            <a:r>
              <a:rPr lang="en-US" sz="2000" dirty="0"/>
              <a:t>RAN report to SA: </a:t>
            </a:r>
            <a:r>
              <a:rPr lang="en-GB" sz="2000" dirty="0">
                <a:hlinkClick r:id="rId7"/>
              </a:rPr>
              <a:t>SP-210259</a:t>
            </a:r>
            <a:endParaRPr lang="en-US" sz="2000" dirty="0"/>
          </a:p>
          <a:p>
            <a:pPr lvl="1"/>
            <a:r>
              <a:rPr lang="en-US" sz="2000" dirty="0"/>
              <a:t>CT report to SA: </a:t>
            </a:r>
            <a:r>
              <a:rPr lang="en-GB" sz="2000" dirty="0">
                <a:hlinkClick r:id="rId8"/>
              </a:rPr>
              <a:t>SP-210258</a:t>
            </a:r>
            <a:endParaRPr lang="en-US" sz="2000" dirty="0"/>
          </a:p>
          <a:p>
            <a:pPr lvl="1"/>
            <a:r>
              <a:rPr lang="en-US" sz="2000" dirty="0"/>
              <a:t>Workplan: </a:t>
            </a:r>
            <a:r>
              <a:rPr lang="en-GB" sz="2000" dirty="0">
                <a:hlinkClick r:id="rId9"/>
              </a:rPr>
              <a:t>SP-210252</a:t>
            </a:r>
            <a:endParaRPr lang="en-US" sz="2000" dirty="0"/>
          </a:p>
          <a:p>
            <a:pPr lvl="1"/>
            <a:endParaRPr lang="en-US" sz="2000" dirty="0"/>
          </a:p>
        </p:txBody>
      </p:sp>
    </p:spTree>
    <p:extLst>
      <p:ext uri="{BB962C8B-B14F-4D97-AF65-F5344CB8AC3E}">
        <p14:creationId xmlns:p14="http://schemas.microsoft.com/office/powerpoint/2010/main" val="4085006794"/>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0ABC1-E959-40A4-87E2-B56926DFE305}"/>
              </a:ext>
            </a:extLst>
          </p:cNvPr>
          <p:cNvSpPr>
            <a:spLocks noGrp="1"/>
          </p:cNvSpPr>
          <p:nvPr>
            <p:ph type="title"/>
          </p:nvPr>
        </p:nvSpPr>
        <p:spPr/>
        <p:txBody>
          <a:bodyPr/>
          <a:lstStyle/>
          <a:p>
            <a:r>
              <a:rPr lang="sv-SE" dirty="0"/>
              <a:t>Outcome of SA4 submissions</a:t>
            </a:r>
          </a:p>
        </p:txBody>
      </p:sp>
      <p:sp>
        <p:nvSpPr>
          <p:cNvPr id="5" name="Content Placeholder 4">
            <a:extLst>
              <a:ext uri="{FF2B5EF4-FFF2-40B4-BE49-F238E27FC236}">
                <a16:creationId xmlns:a16="http://schemas.microsoft.com/office/drawing/2014/main" id="{E1E2C71D-159C-4427-AF4A-F930C16488CC}"/>
              </a:ext>
            </a:extLst>
          </p:cNvPr>
          <p:cNvSpPr>
            <a:spLocks noGrp="1"/>
          </p:cNvSpPr>
          <p:nvPr>
            <p:ph idx="1"/>
          </p:nvPr>
        </p:nvSpPr>
        <p:spPr/>
        <p:txBody>
          <a:bodyPr/>
          <a:lstStyle/>
          <a:p>
            <a:r>
              <a:rPr lang="en-US" sz="2400" dirty="0"/>
              <a:t>All SA4 documents to SA were noted/agreed/approved/endorsed as requested, except:</a:t>
            </a:r>
          </a:p>
          <a:p>
            <a:pPr lvl="1"/>
            <a:r>
              <a:rPr lang="en-US" sz="2000" dirty="0"/>
              <a:t>SP-210041 New SI on Media Production over 5G NPNs [FS_5G_4_AVProd] (UID: 910001) from SA WG4 was revised to SP-210241. SP-210241 Study Item on Media Production over 5G NPN [FS_NPN4AVProd] (UID: 910001) from SA WG4 Chair was approved.</a:t>
            </a:r>
          </a:p>
          <a:p>
            <a:pPr lvl="1"/>
            <a:r>
              <a:rPr lang="en-GB" sz="2000" dirty="0"/>
              <a:t>SP-210044 DRAFT TR 26.803 5G Media Streaming Extensions for Edge Processing (FS_EMSA) from SA WG4 was revised to SP-210234. SP-210234 DRAFT TR 26.803 5G Media Streaming Extensions for Edge Processing (FS_EMSA) from SA WG4 was noted.</a:t>
            </a:r>
          </a:p>
          <a:p>
            <a:pPr lvl="1"/>
            <a:r>
              <a:rPr lang="en-US" sz="2000" dirty="0"/>
              <a:t>SP-210039 CR PACK on CRs on Aggregated essential corrections &amp; </a:t>
            </a:r>
            <a:r>
              <a:rPr lang="en-US" sz="2000" dirty="0" err="1"/>
              <a:t>openAPI</a:t>
            </a:r>
            <a:r>
              <a:rPr lang="en-US" sz="2000" dirty="0"/>
              <a:t> implementation for 5GMS3 [26.511 &amp; 26.512] (WI: 5GMS3) from SA WG4 was Partially approved. The SA4 chair explained that 26.512 CR0008R1 from CR pack in </a:t>
            </a:r>
            <a:r>
              <a:rPr lang="en-US" sz="2000" dirty="0" err="1"/>
              <a:t>Tdoc</a:t>
            </a:r>
            <a:r>
              <a:rPr lang="en-US" sz="2000" dirty="0"/>
              <a:t> SP-210039 should not be approved because it was merged into 26.512 CR0007R2.</a:t>
            </a:r>
            <a:endParaRPr lang="sv-SE" sz="2000" dirty="0"/>
          </a:p>
        </p:txBody>
      </p:sp>
    </p:spTree>
    <p:extLst>
      <p:ext uri="{BB962C8B-B14F-4D97-AF65-F5344CB8AC3E}">
        <p14:creationId xmlns:p14="http://schemas.microsoft.com/office/powerpoint/2010/main" val="260202944"/>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AACEED66-FF88-4A70-A1A4-57E9B63A1F2C}"/>
              </a:ext>
            </a:extLst>
          </p:cNvPr>
          <p:cNvSpPr>
            <a:spLocks noGrp="1"/>
          </p:cNvSpPr>
          <p:nvPr>
            <p:ph type="title"/>
          </p:nvPr>
        </p:nvSpPr>
        <p:spPr/>
        <p:txBody>
          <a:bodyPr/>
          <a:lstStyle/>
          <a:p>
            <a:r>
              <a:rPr lang="sv-SE" dirty="0"/>
              <a:t>Other aspects – SA4 calendar - 2021</a:t>
            </a:r>
          </a:p>
        </p:txBody>
      </p:sp>
      <p:sp>
        <p:nvSpPr>
          <p:cNvPr id="7" name="Content Placeholder 6">
            <a:extLst>
              <a:ext uri="{FF2B5EF4-FFF2-40B4-BE49-F238E27FC236}">
                <a16:creationId xmlns:a16="http://schemas.microsoft.com/office/drawing/2014/main" id="{25565F96-112B-4BE6-9572-C65D6BF76F7C}"/>
              </a:ext>
            </a:extLst>
          </p:cNvPr>
          <p:cNvSpPr>
            <a:spLocks noGrp="1"/>
          </p:cNvSpPr>
          <p:nvPr>
            <p:ph idx="1"/>
          </p:nvPr>
        </p:nvSpPr>
        <p:spPr/>
        <p:txBody>
          <a:bodyPr/>
          <a:lstStyle/>
          <a:p>
            <a:pPr marL="0" indent="0">
              <a:buNone/>
            </a:pPr>
            <a:endParaRPr lang="fr-FR" dirty="0"/>
          </a:p>
          <a:p>
            <a:endParaRPr lang="en-US" dirty="0"/>
          </a:p>
        </p:txBody>
      </p:sp>
      <p:graphicFrame>
        <p:nvGraphicFramePr>
          <p:cNvPr id="8" name="Table 5">
            <a:extLst>
              <a:ext uri="{FF2B5EF4-FFF2-40B4-BE49-F238E27FC236}">
                <a16:creationId xmlns:a16="http://schemas.microsoft.com/office/drawing/2014/main" id="{932B0B39-1F71-4186-8D43-E419BDAC72A0}"/>
              </a:ext>
            </a:extLst>
          </p:cNvPr>
          <p:cNvGraphicFramePr>
            <a:graphicFrameLocks noGrp="1"/>
          </p:cNvGraphicFramePr>
          <p:nvPr>
            <p:extLst>
              <p:ext uri="{D42A27DB-BD31-4B8C-83A1-F6EECF244321}">
                <p14:modId xmlns:p14="http://schemas.microsoft.com/office/powerpoint/2010/main" val="2414210466"/>
              </p:ext>
            </p:extLst>
          </p:nvPr>
        </p:nvGraphicFramePr>
        <p:xfrm>
          <a:off x="1971662" y="2544871"/>
          <a:ext cx="7559675" cy="1989516"/>
        </p:xfrm>
        <a:graphic>
          <a:graphicData uri="http://schemas.openxmlformats.org/drawingml/2006/table">
            <a:tbl>
              <a:tblPr firstRow="1" bandRow="1">
                <a:tableStyleId>{5C22544A-7EE6-4342-B048-85BDC9FD1C3A}</a:tableStyleId>
              </a:tblPr>
              <a:tblGrid>
                <a:gridCol w="1583531">
                  <a:extLst>
                    <a:ext uri="{9D8B030D-6E8A-4147-A177-3AD203B41FA5}">
                      <a16:colId xmlns:a16="http://schemas.microsoft.com/office/drawing/2014/main" val="20000"/>
                    </a:ext>
                  </a:extLst>
                </a:gridCol>
                <a:gridCol w="2952328">
                  <a:extLst>
                    <a:ext uri="{9D8B030D-6E8A-4147-A177-3AD203B41FA5}">
                      <a16:colId xmlns:a16="http://schemas.microsoft.com/office/drawing/2014/main" val="20001"/>
                    </a:ext>
                  </a:extLst>
                </a:gridCol>
                <a:gridCol w="3023816">
                  <a:extLst>
                    <a:ext uri="{9D8B030D-6E8A-4147-A177-3AD203B41FA5}">
                      <a16:colId xmlns:a16="http://schemas.microsoft.com/office/drawing/2014/main" val="20002"/>
                    </a:ext>
                  </a:extLst>
                </a:gridCol>
              </a:tblGrid>
              <a:tr h="475231">
                <a:tc>
                  <a:txBody>
                    <a:bodyPr/>
                    <a:lstStyle/>
                    <a:p>
                      <a:pPr marL="36000">
                        <a:lnSpc>
                          <a:spcPct val="90000"/>
                        </a:lnSpc>
                      </a:pPr>
                      <a:r>
                        <a:rPr lang="fi-FI" sz="1400" dirty="0"/>
                        <a:t>Meetings in 2021</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359935">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SA4#113-e</a:t>
                      </a:r>
                      <a:endParaRPr lang="en-US" sz="1400" b="0" dirty="0">
                        <a:solidFill>
                          <a:schemeClr val="tx1"/>
                        </a:solidFill>
                        <a:latin typeface="+mn-lt"/>
                      </a:endParaRPr>
                    </a:p>
                  </a:txBody>
                  <a:tcPr marL="91429" marR="91429" marT="45667" marB="45667" anchor="ctr"/>
                </a:tc>
                <a:tc>
                  <a:txBody>
                    <a:bodyPr/>
                    <a:lstStyle/>
                    <a:p>
                      <a:pPr marL="36000" marR="0" lvl="0" indent="0" algn="l" defTabSz="914400" rtl="0" eaLnBrk="1" fontAlgn="auto" latinLnBrk="0" hangingPunct="1">
                        <a:lnSpc>
                          <a:spcPct val="100000"/>
                        </a:lnSpc>
                        <a:spcBef>
                          <a:spcPts val="0"/>
                        </a:spcBef>
                        <a:spcAft>
                          <a:spcPts val="0"/>
                        </a:spcAft>
                        <a:buClrTx/>
                        <a:buSzTx/>
                        <a:buFontTx/>
                        <a:buNone/>
                        <a:tabLst/>
                        <a:defRPr/>
                      </a:pPr>
                      <a:r>
                        <a:rPr lang="en-US" sz="1400" b="0" kern="1200" dirty="0">
                          <a:solidFill>
                            <a:schemeClr val="tx1"/>
                          </a:solidFill>
                          <a:effectLst/>
                          <a:latin typeface="+mn-lt"/>
                          <a:ea typeface="+mn-ea"/>
                          <a:cs typeface="+mn-cs"/>
                        </a:rPr>
                        <a:t>6 </a:t>
                      </a:r>
                      <a:r>
                        <a:rPr lang="fr-FR" sz="1400" b="0" kern="1200" dirty="0">
                          <a:solidFill>
                            <a:schemeClr val="tx1"/>
                          </a:solidFill>
                          <a:effectLst/>
                          <a:latin typeface="+mn-lt"/>
                          <a:ea typeface="+mn-ea"/>
                          <a:cs typeface="+mn-cs"/>
                        </a:rPr>
                        <a:t>– </a:t>
                      </a:r>
                      <a:r>
                        <a:rPr lang="en-US" sz="1400" b="0" kern="1200" dirty="0">
                          <a:solidFill>
                            <a:schemeClr val="tx1"/>
                          </a:solidFill>
                          <a:effectLst/>
                          <a:latin typeface="+mn-lt"/>
                          <a:ea typeface="+mn-ea"/>
                          <a:cs typeface="+mn-cs"/>
                        </a:rPr>
                        <a:t>14 April 2021</a:t>
                      </a:r>
                      <a:endParaRPr lang="en-US" sz="1400" b="0" dirty="0">
                        <a:solidFill>
                          <a:schemeClr val="tx1"/>
                        </a:solidFill>
                        <a:latin typeface="+mn-lt"/>
                      </a:endParaRP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MCC, Electronic meeting</a:t>
                      </a:r>
                    </a:p>
                  </a:txBody>
                  <a:tcPr marL="91429" marR="91429" marT="45667" marB="45667" anchor="ctr"/>
                </a:tc>
                <a:extLst>
                  <a:ext uri="{0D108BD9-81ED-4DB2-BD59-A6C34878D82A}">
                    <a16:rowId xmlns:a16="http://schemas.microsoft.com/office/drawing/2014/main" val="10002"/>
                  </a:ext>
                </a:extLst>
              </a:tr>
              <a:tr h="359935">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SA4#114-e</a:t>
                      </a:r>
                      <a:endParaRPr lang="en-US" sz="1400" b="0" dirty="0">
                        <a:solidFill>
                          <a:schemeClr val="tx1"/>
                        </a:solidFill>
                        <a:latin typeface="+mn-lt"/>
                      </a:endParaRPr>
                    </a:p>
                  </a:txBody>
                  <a:tcPr marL="91429" marR="91429" marT="45667" marB="45667" anchor="ctr"/>
                </a:tc>
                <a:tc>
                  <a:txBody>
                    <a:bodyPr/>
                    <a:lstStyle/>
                    <a:p>
                      <a:pPr marL="36000" algn="l">
                        <a:lnSpc>
                          <a:spcPct val="90000"/>
                        </a:lnSpc>
                        <a:spcBef>
                          <a:spcPts val="0"/>
                        </a:spcBef>
                      </a:pPr>
                      <a:r>
                        <a:rPr lang="en-US" sz="1400" b="0" kern="1200" dirty="0">
                          <a:solidFill>
                            <a:schemeClr val="tx1"/>
                          </a:solidFill>
                          <a:effectLst/>
                          <a:latin typeface="+mn-lt"/>
                          <a:ea typeface="+mn-ea"/>
                          <a:cs typeface="+mn-cs"/>
                        </a:rPr>
                        <a:t>19 </a:t>
                      </a:r>
                      <a:r>
                        <a:rPr lang="fr-FR" sz="1400" b="0" kern="1200" dirty="0">
                          <a:solidFill>
                            <a:schemeClr val="tx1"/>
                          </a:solidFill>
                          <a:effectLst/>
                          <a:latin typeface="+mn-lt"/>
                          <a:ea typeface="+mn-ea"/>
                          <a:cs typeface="+mn-cs"/>
                        </a:rPr>
                        <a:t>– 28 May </a:t>
                      </a:r>
                      <a:r>
                        <a:rPr lang="en-US" sz="1400" b="0" kern="1200" dirty="0">
                          <a:solidFill>
                            <a:schemeClr val="tx1"/>
                          </a:solidFill>
                          <a:effectLst/>
                          <a:latin typeface="+mn-lt"/>
                          <a:ea typeface="+mn-ea"/>
                          <a:cs typeface="+mn-cs"/>
                        </a:rPr>
                        <a:t>2021</a:t>
                      </a:r>
                      <a:endParaRPr lang="en-US" sz="1400" b="0" dirty="0">
                        <a:solidFill>
                          <a:schemeClr val="tx1"/>
                        </a:solidFill>
                        <a:latin typeface="+mn-lt"/>
                      </a:endParaRP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MCC, Electronic meeting</a:t>
                      </a:r>
                    </a:p>
                  </a:txBody>
                  <a:tcPr marL="91429" marR="91429" marT="45667" marB="45667" anchor="ctr"/>
                </a:tc>
                <a:extLst>
                  <a:ext uri="{0D108BD9-81ED-4DB2-BD59-A6C34878D82A}">
                    <a16:rowId xmlns:a16="http://schemas.microsoft.com/office/drawing/2014/main" val="10003"/>
                  </a:ext>
                </a:extLst>
              </a:tr>
              <a:tr h="31903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SA4#115-e</a:t>
                      </a:r>
                      <a:endParaRPr lang="en-US" sz="1400" b="0" dirty="0">
                        <a:solidFill>
                          <a:schemeClr val="tx1"/>
                        </a:solidFill>
                        <a:latin typeface="+mn-lt"/>
                      </a:endParaRPr>
                    </a:p>
                  </a:txBody>
                  <a:tcPr marL="91429" marR="91429" marT="45667" marB="45667" anchor="ctr"/>
                </a:tc>
                <a:tc>
                  <a:txBody>
                    <a:bodyPr/>
                    <a:lstStyle/>
                    <a:p>
                      <a:pPr marL="36000" algn="l">
                        <a:lnSpc>
                          <a:spcPct val="90000"/>
                        </a:lnSpc>
                        <a:spcBef>
                          <a:spcPts val="0"/>
                        </a:spcBef>
                      </a:pPr>
                      <a:r>
                        <a:rPr lang="en-GB" sz="1400" b="0" kern="1200" dirty="0">
                          <a:solidFill>
                            <a:schemeClr val="tx1"/>
                          </a:solidFill>
                          <a:effectLst/>
                          <a:latin typeface="+mn-lt"/>
                          <a:ea typeface="+mn-ea"/>
                          <a:cs typeface="+mn-cs"/>
                        </a:rPr>
                        <a:t>18 – 27 August </a:t>
                      </a:r>
                      <a:r>
                        <a:rPr lang="en-US" sz="1400" b="0" kern="1200" dirty="0">
                          <a:solidFill>
                            <a:schemeClr val="tx1"/>
                          </a:solidFill>
                          <a:effectLst/>
                          <a:latin typeface="+mn-lt"/>
                          <a:ea typeface="+mn-ea"/>
                          <a:cs typeface="+mn-cs"/>
                        </a:rPr>
                        <a:t>2021</a:t>
                      </a:r>
                      <a:endParaRPr lang="en-US" sz="1400" b="0" dirty="0">
                        <a:solidFill>
                          <a:schemeClr val="tx1"/>
                        </a:solidFill>
                        <a:latin typeface="+mn-lt"/>
                      </a:endParaRP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MCC, Electronic meeting</a:t>
                      </a:r>
                      <a:endParaRPr lang="en-US" sz="1400" b="1" dirty="0">
                        <a:solidFill>
                          <a:schemeClr val="tx1"/>
                        </a:solidFill>
                        <a:latin typeface="+mn-lt"/>
                      </a:endParaRPr>
                    </a:p>
                  </a:txBody>
                  <a:tcPr marL="91429" marR="91429" marT="45667" marB="45667" anchor="ctr"/>
                </a:tc>
                <a:extLst>
                  <a:ext uri="{0D108BD9-81ED-4DB2-BD59-A6C34878D82A}">
                    <a16:rowId xmlns:a16="http://schemas.microsoft.com/office/drawing/2014/main" val="10004"/>
                  </a:ext>
                </a:extLst>
              </a:tr>
              <a:tr h="31903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SA4#116</a:t>
                      </a:r>
                      <a:endParaRPr lang="en-US" sz="1400" b="0" dirty="0">
                        <a:solidFill>
                          <a:schemeClr val="tx1"/>
                        </a:solidFill>
                        <a:latin typeface="+mn-lt"/>
                      </a:endParaRPr>
                    </a:p>
                  </a:txBody>
                  <a:tcPr marL="91429" marR="91429" marT="45667" marB="45667" anchor="ctr"/>
                </a:tc>
                <a:tc>
                  <a:txBody>
                    <a:bodyPr/>
                    <a:lstStyle/>
                    <a:p>
                      <a:pPr marL="36000" algn="l">
                        <a:lnSpc>
                          <a:spcPct val="90000"/>
                        </a:lnSpc>
                        <a:spcBef>
                          <a:spcPts val="0"/>
                        </a:spcBef>
                      </a:pPr>
                      <a:r>
                        <a:rPr lang="en-GB" sz="1400" b="0" kern="1200" dirty="0">
                          <a:solidFill>
                            <a:schemeClr val="tx1"/>
                          </a:solidFill>
                          <a:effectLst/>
                          <a:latin typeface="+mn-lt"/>
                          <a:ea typeface="+mn-ea"/>
                          <a:cs typeface="+mn-cs"/>
                        </a:rPr>
                        <a:t>15</a:t>
                      </a:r>
                      <a:r>
                        <a:rPr lang="fr-FR" sz="1400" b="0" kern="1200" dirty="0">
                          <a:solidFill>
                            <a:schemeClr val="tx1"/>
                          </a:solidFill>
                          <a:effectLst/>
                          <a:latin typeface="+mn-lt"/>
                          <a:ea typeface="+mn-ea"/>
                          <a:cs typeface="+mn-cs"/>
                        </a:rPr>
                        <a:t> – </a:t>
                      </a:r>
                      <a:r>
                        <a:rPr lang="en-GB" sz="1400" b="0" kern="1200" dirty="0">
                          <a:solidFill>
                            <a:schemeClr val="tx1"/>
                          </a:solidFill>
                          <a:effectLst/>
                          <a:latin typeface="+mn-lt"/>
                          <a:ea typeface="+mn-ea"/>
                          <a:cs typeface="+mn-cs"/>
                        </a:rPr>
                        <a:t>19 November </a:t>
                      </a:r>
                      <a:r>
                        <a:rPr lang="en-US" sz="1400" b="0" kern="1200" dirty="0">
                          <a:solidFill>
                            <a:schemeClr val="tx1"/>
                          </a:solidFill>
                          <a:effectLst/>
                          <a:latin typeface="+mn-lt"/>
                          <a:ea typeface="+mn-ea"/>
                          <a:cs typeface="+mn-cs"/>
                        </a:rPr>
                        <a:t>2021</a:t>
                      </a: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EF3, Venue: Marbella, Spain </a:t>
                      </a:r>
                    </a:p>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Note: t</a:t>
                      </a:r>
                      <a:r>
                        <a:rPr lang="en-US" sz="1400" dirty="0">
                          <a:solidFill>
                            <a:schemeClr val="tx1"/>
                          </a:solidFill>
                        </a:rPr>
                        <a:t>o be confirmed at SA4#114-e</a:t>
                      </a:r>
                      <a:endParaRPr lang="en-US" sz="1400" b="1" dirty="0">
                        <a:solidFill>
                          <a:schemeClr val="tx1"/>
                        </a:solidFill>
                        <a:latin typeface="+mn-lt"/>
                      </a:endParaRPr>
                    </a:p>
                  </a:txBody>
                  <a:tcPr marL="91429" marR="91429" marT="45667" marB="45667" anchor="ct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3842334945"/>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AACEED66-FF88-4A70-A1A4-57E9B63A1F2C}"/>
              </a:ext>
            </a:extLst>
          </p:cNvPr>
          <p:cNvSpPr>
            <a:spLocks noGrp="1"/>
          </p:cNvSpPr>
          <p:nvPr>
            <p:ph type="title"/>
          </p:nvPr>
        </p:nvSpPr>
        <p:spPr/>
        <p:txBody>
          <a:bodyPr/>
          <a:lstStyle/>
          <a:p>
            <a:r>
              <a:rPr lang="sv-SE" dirty="0"/>
              <a:t>Other aspects – SA4 calendar - 2022</a:t>
            </a:r>
          </a:p>
        </p:txBody>
      </p:sp>
      <p:sp>
        <p:nvSpPr>
          <p:cNvPr id="7" name="Content Placeholder 6">
            <a:extLst>
              <a:ext uri="{FF2B5EF4-FFF2-40B4-BE49-F238E27FC236}">
                <a16:creationId xmlns:a16="http://schemas.microsoft.com/office/drawing/2014/main" id="{25565F96-112B-4BE6-9572-C65D6BF76F7C}"/>
              </a:ext>
            </a:extLst>
          </p:cNvPr>
          <p:cNvSpPr>
            <a:spLocks noGrp="1"/>
          </p:cNvSpPr>
          <p:nvPr>
            <p:ph idx="1"/>
          </p:nvPr>
        </p:nvSpPr>
        <p:spPr/>
        <p:txBody>
          <a:bodyPr/>
          <a:lstStyle/>
          <a:p>
            <a:pPr marL="0" indent="0">
              <a:buNone/>
            </a:pPr>
            <a:endParaRPr lang="fr-FR" dirty="0"/>
          </a:p>
          <a:p>
            <a:endParaRPr lang="en-US" dirty="0"/>
          </a:p>
        </p:txBody>
      </p:sp>
      <p:graphicFrame>
        <p:nvGraphicFramePr>
          <p:cNvPr id="5" name="Table 5">
            <a:extLst>
              <a:ext uri="{FF2B5EF4-FFF2-40B4-BE49-F238E27FC236}">
                <a16:creationId xmlns:a16="http://schemas.microsoft.com/office/drawing/2014/main" id="{10A582B4-3CBE-446B-B400-41DE731181E2}"/>
              </a:ext>
            </a:extLst>
          </p:cNvPr>
          <p:cNvGraphicFramePr>
            <a:graphicFrameLocks noGrp="1"/>
          </p:cNvGraphicFramePr>
          <p:nvPr>
            <p:extLst>
              <p:ext uri="{D42A27DB-BD31-4B8C-83A1-F6EECF244321}">
                <p14:modId xmlns:p14="http://schemas.microsoft.com/office/powerpoint/2010/main" val="772492335"/>
              </p:ext>
            </p:extLst>
          </p:nvPr>
        </p:nvGraphicFramePr>
        <p:xfrm>
          <a:off x="1756259" y="2060372"/>
          <a:ext cx="7559675" cy="3568798"/>
        </p:xfrm>
        <a:graphic>
          <a:graphicData uri="http://schemas.openxmlformats.org/drawingml/2006/table">
            <a:tbl>
              <a:tblPr firstRow="1" bandRow="1">
                <a:tableStyleId>{5C22544A-7EE6-4342-B048-85BDC9FD1C3A}</a:tableStyleId>
              </a:tblPr>
              <a:tblGrid>
                <a:gridCol w="1583531">
                  <a:extLst>
                    <a:ext uri="{9D8B030D-6E8A-4147-A177-3AD203B41FA5}">
                      <a16:colId xmlns:a16="http://schemas.microsoft.com/office/drawing/2014/main" val="20000"/>
                    </a:ext>
                  </a:extLst>
                </a:gridCol>
                <a:gridCol w="2952328">
                  <a:extLst>
                    <a:ext uri="{9D8B030D-6E8A-4147-A177-3AD203B41FA5}">
                      <a16:colId xmlns:a16="http://schemas.microsoft.com/office/drawing/2014/main" val="20001"/>
                    </a:ext>
                  </a:extLst>
                </a:gridCol>
                <a:gridCol w="3023816">
                  <a:extLst>
                    <a:ext uri="{9D8B030D-6E8A-4147-A177-3AD203B41FA5}">
                      <a16:colId xmlns:a16="http://schemas.microsoft.com/office/drawing/2014/main" val="20002"/>
                    </a:ext>
                  </a:extLst>
                </a:gridCol>
              </a:tblGrid>
              <a:tr h="475231">
                <a:tc>
                  <a:txBody>
                    <a:bodyPr/>
                    <a:lstStyle/>
                    <a:p>
                      <a:pPr marL="36000">
                        <a:lnSpc>
                          <a:spcPct val="90000"/>
                        </a:lnSpc>
                      </a:pPr>
                      <a:r>
                        <a:rPr lang="fi-FI" sz="1400" dirty="0"/>
                        <a:t>Meetings in 2022</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359935">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SA4#117/-e</a:t>
                      </a:r>
                      <a:endParaRPr lang="en-US" sz="1400" b="0" dirty="0">
                        <a:solidFill>
                          <a:schemeClr val="tx1"/>
                        </a:solidFill>
                        <a:latin typeface="+mn-lt"/>
                      </a:endParaRPr>
                    </a:p>
                  </a:txBody>
                  <a:tcPr marL="91429" marR="91429" marT="45667" marB="45667" anchor="ctr"/>
                </a:tc>
                <a:tc>
                  <a:txBody>
                    <a:bodyPr/>
                    <a:lstStyle/>
                    <a:p>
                      <a:pPr marL="36000" marR="0" lvl="0" indent="0" algn="l" defTabSz="914400" rtl="0" eaLnBrk="1" fontAlgn="auto" latinLnBrk="0" hangingPunct="1">
                        <a:lnSpc>
                          <a:spcPct val="100000"/>
                        </a:lnSpc>
                        <a:spcBef>
                          <a:spcPts val="0"/>
                        </a:spcBef>
                        <a:spcAft>
                          <a:spcPts val="0"/>
                        </a:spcAft>
                        <a:buClrTx/>
                        <a:buSzTx/>
                        <a:buFontTx/>
                        <a:buNone/>
                        <a:tabLst/>
                        <a:defRPr/>
                      </a:pPr>
                      <a:r>
                        <a:rPr lang="en-US" sz="1400" b="0" kern="1200" dirty="0">
                          <a:solidFill>
                            <a:schemeClr val="tx1"/>
                          </a:solidFill>
                          <a:effectLst/>
                          <a:latin typeface="+mn-lt"/>
                          <a:ea typeface="+mn-ea"/>
                          <a:cs typeface="+mn-cs"/>
                        </a:rPr>
                        <a:t>F2F:14-18 February 2022</a:t>
                      </a:r>
                    </a:p>
                    <a:p>
                      <a:pPr marL="36000" marR="0" lvl="0" indent="0" algn="l" defTabSz="914400" rtl="0" eaLnBrk="1" fontAlgn="auto" latinLnBrk="0" hangingPunct="1">
                        <a:lnSpc>
                          <a:spcPct val="100000"/>
                        </a:lnSpc>
                        <a:spcBef>
                          <a:spcPts val="0"/>
                        </a:spcBef>
                        <a:spcAft>
                          <a:spcPts val="0"/>
                        </a:spcAft>
                        <a:buClrTx/>
                        <a:buSzTx/>
                        <a:buFontTx/>
                        <a:buNone/>
                        <a:tabLst/>
                        <a:defRPr/>
                      </a:pPr>
                      <a:r>
                        <a:rPr lang="en-US" sz="1400" b="0" kern="1200" dirty="0">
                          <a:solidFill>
                            <a:schemeClr val="tx1"/>
                          </a:solidFill>
                          <a:effectLst/>
                          <a:latin typeface="+mn-lt"/>
                          <a:ea typeface="+mn-ea"/>
                          <a:cs typeface="+mn-cs"/>
                        </a:rPr>
                        <a:t>OR, </a:t>
                      </a:r>
                    </a:p>
                    <a:p>
                      <a:pPr marL="36000" marR="0" lvl="0" indent="0" algn="l" defTabSz="914400" rtl="0" eaLnBrk="1" fontAlgn="auto" latinLnBrk="0" hangingPunct="1">
                        <a:lnSpc>
                          <a:spcPct val="100000"/>
                        </a:lnSpc>
                        <a:spcBef>
                          <a:spcPts val="0"/>
                        </a:spcBef>
                        <a:spcAft>
                          <a:spcPts val="0"/>
                        </a:spcAft>
                        <a:buClrTx/>
                        <a:buSzTx/>
                        <a:buFontTx/>
                        <a:buNone/>
                        <a:tabLst/>
                        <a:defRPr/>
                      </a:pPr>
                      <a:r>
                        <a:rPr lang="en-US" sz="1400" b="0" kern="1200" dirty="0">
                          <a:solidFill>
                            <a:schemeClr val="tx1"/>
                          </a:solidFill>
                          <a:effectLst/>
                          <a:latin typeface="+mn-lt"/>
                          <a:ea typeface="+mn-ea"/>
                          <a:cs typeface="+mn-cs"/>
                        </a:rPr>
                        <a:t>E-meeting:14-23 February 2022 </a:t>
                      </a: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TBD, Venue: TBD</a:t>
                      </a:r>
                    </a:p>
                  </a:txBody>
                  <a:tcPr marL="91429" marR="91429" marT="45667" marB="45667" anchor="ctr"/>
                </a:tc>
                <a:extLst>
                  <a:ext uri="{0D108BD9-81ED-4DB2-BD59-A6C34878D82A}">
                    <a16:rowId xmlns:a16="http://schemas.microsoft.com/office/drawing/2014/main" val="10002"/>
                  </a:ext>
                </a:extLst>
              </a:tr>
              <a:tr h="359935">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SA4#118-e</a:t>
                      </a:r>
                    </a:p>
                  </a:txBody>
                  <a:tcPr marL="91429" marR="91429" marT="45667" marB="45667" anchor="ctr"/>
                </a:tc>
                <a:tc>
                  <a:txBody>
                    <a:bodyPr/>
                    <a:lstStyle/>
                    <a:p>
                      <a:pPr marL="36000" algn="l">
                        <a:lnSpc>
                          <a:spcPct val="90000"/>
                        </a:lnSpc>
                        <a:spcBef>
                          <a:spcPts val="0"/>
                        </a:spcBef>
                      </a:pPr>
                      <a:r>
                        <a:rPr lang="en-US" sz="1400" b="0" dirty="0">
                          <a:solidFill>
                            <a:schemeClr val="tx1"/>
                          </a:solidFill>
                          <a:latin typeface="+mn-lt"/>
                        </a:rPr>
                        <a:t>6-14 April 2022</a:t>
                      </a: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MCC, Electronic meeting</a:t>
                      </a:r>
                    </a:p>
                  </a:txBody>
                  <a:tcPr marL="91429" marR="91429" marT="45667" marB="45667" anchor="ctr"/>
                </a:tc>
                <a:extLst>
                  <a:ext uri="{0D108BD9-81ED-4DB2-BD59-A6C34878D82A}">
                    <a16:rowId xmlns:a16="http://schemas.microsoft.com/office/drawing/2014/main" val="10003"/>
                  </a:ext>
                </a:extLst>
              </a:tr>
              <a:tr h="31903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SA4#119</a:t>
                      </a:r>
                      <a:r>
                        <a:rPr lang="fi-FI" sz="1400" b="0" dirty="0">
                          <a:solidFill>
                            <a:schemeClr val="tx1"/>
                          </a:solidFill>
                          <a:latin typeface="+mn-lt"/>
                        </a:rPr>
                        <a:t>/-e</a:t>
                      </a:r>
                      <a:endParaRPr lang="en-US" sz="1400" b="0" dirty="0">
                        <a:solidFill>
                          <a:schemeClr val="tx1"/>
                        </a:solidFill>
                        <a:latin typeface="+mn-lt"/>
                      </a:endParaRPr>
                    </a:p>
                  </a:txBody>
                  <a:tcPr marL="91429" marR="91429" marT="45667" marB="45667" anchor="ctr"/>
                </a:tc>
                <a:tc>
                  <a:txBody>
                    <a:bodyPr/>
                    <a:lstStyle/>
                    <a:p>
                      <a:pPr marL="36000" algn="l">
                        <a:lnSpc>
                          <a:spcPct val="90000"/>
                        </a:lnSpc>
                        <a:spcBef>
                          <a:spcPts val="0"/>
                        </a:spcBef>
                      </a:pPr>
                      <a:r>
                        <a:rPr lang="en-US" sz="1400" b="0" dirty="0">
                          <a:solidFill>
                            <a:schemeClr val="tx1"/>
                          </a:solidFill>
                          <a:latin typeface="+mn-lt"/>
                        </a:rPr>
                        <a:t>F2F:16-20 May 2022</a:t>
                      </a:r>
                    </a:p>
                    <a:p>
                      <a:pPr marL="36000" algn="l">
                        <a:lnSpc>
                          <a:spcPct val="90000"/>
                        </a:lnSpc>
                        <a:spcBef>
                          <a:spcPts val="0"/>
                        </a:spcBef>
                      </a:pPr>
                      <a:r>
                        <a:rPr lang="en-US" sz="1400" b="0" dirty="0">
                          <a:solidFill>
                            <a:schemeClr val="tx1"/>
                          </a:solidFill>
                          <a:latin typeface="+mn-lt"/>
                        </a:rPr>
                        <a:t>OR, </a:t>
                      </a:r>
                    </a:p>
                    <a:p>
                      <a:pPr marL="36000" algn="l">
                        <a:lnSpc>
                          <a:spcPct val="90000"/>
                        </a:lnSpc>
                        <a:spcBef>
                          <a:spcPts val="0"/>
                        </a:spcBef>
                      </a:pPr>
                      <a:r>
                        <a:rPr lang="en-US" sz="1400" b="0" dirty="0">
                          <a:solidFill>
                            <a:schemeClr val="tx1"/>
                          </a:solidFill>
                          <a:latin typeface="+mn-lt"/>
                        </a:rPr>
                        <a:t>E-meeting:11-20 May 2022</a:t>
                      </a: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TBD, Venue: TBD</a:t>
                      </a:r>
                    </a:p>
                  </a:txBody>
                  <a:tcPr marL="91429" marR="91429" marT="45667" marB="45667" anchor="ctr"/>
                </a:tc>
                <a:extLst>
                  <a:ext uri="{0D108BD9-81ED-4DB2-BD59-A6C34878D82A}">
                    <a16:rowId xmlns:a16="http://schemas.microsoft.com/office/drawing/2014/main" val="10004"/>
                  </a:ext>
                </a:extLst>
              </a:tr>
              <a:tr h="31903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SA4#120</a:t>
                      </a:r>
                      <a:r>
                        <a:rPr lang="fi-FI" sz="1400" b="0" dirty="0">
                          <a:solidFill>
                            <a:schemeClr val="tx1"/>
                          </a:solidFill>
                          <a:latin typeface="+mn-lt"/>
                        </a:rPr>
                        <a:t>/-e</a:t>
                      </a:r>
                      <a:endParaRPr lang="en-US" sz="1400" b="0" dirty="0">
                        <a:solidFill>
                          <a:schemeClr val="tx1"/>
                        </a:solidFill>
                        <a:latin typeface="+mn-lt"/>
                      </a:endParaRPr>
                    </a:p>
                  </a:txBody>
                  <a:tcPr marL="91429" marR="91429" marT="45667" marB="45667" anchor="ctr"/>
                </a:tc>
                <a:tc>
                  <a:txBody>
                    <a:bodyPr/>
                    <a:lstStyle/>
                    <a:p>
                      <a:pPr marL="36000" algn="l">
                        <a:lnSpc>
                          <a:spcPct val="90000"/>
                        </a:lnSpc>
                        <a:spcBef>
                          <a:spcPts val="0"/>
                        </a:spcBef>
                      </a:pPr>
                      <a:r>
                        <a:rPr lang="en-US" sz="1400" b="0" kern="1200" dirty="0">
                          <a:solidFill>
                            <a:schemeClr val="tx1"/>
                          </a:solidFill>
                          <a:effectLst/>
                          <a:latin typeface="+mn-lt"/>
                          <a:ea typeface="+mn-ea"/>
                          <a:cs typeface="+mn-cs"/>
                        </a:rPr>
                        <a:t>F2F:22-26 August 2022</a:t>
                      </a:r>
                    </a:p>
                    <a:p>
                      <a:pPr marL="36000" algn="l">
                        <a:lnSpc>
                          <a:spcPct val="90000"/>
                        </a:lnSpc>
                        <a:spcBef>
                          <a:spcPts val="0"/>
                        </a:spcBef>
                      </a:pPr>
                      <a:r>
                        <a:rPr lang="en-US" sz="1400" b="0" kern="1200" dirty="0">
                          <a:solidFill>
                            <a:schemeClr val="tx1"/>
                          </a:solidFill>
                          <a:effectLst/>
                          <a:latin typeface="+mn-lt"/>
                          <a:ea typeface="+mn-ea"/>
                          <a:cs typeface="+mn-cs"/>
                        </a:rPr>
                        <a:t>OR, </a:t>
                      </a:r>
                    </a:p>
                    <a:p>
                      <a:pPr marL="36000" algn="l">
                        <a:lnSpc>
                          <a:spcPct val="90000"/>
                        </a:lnSpc>
                        <a:spcBef>
                          <a:spcPts val="0"/>
                        </a:spcBef>
                      </a:pPr>
                      <a:r>
                        <a:rPr lang="en-US" sz="1400" b="0" kern="1200" dirty="0">
                          <a:solidFill>
                            <a:schemeClr val="tx1"/>
                          </a:solidFill>
                          <a:effectLst/>
                          <a:latin typeface="+mn-lt"/>
                          <a:ea typeface="+mn-ea"/>
                          <a:cs typeface="+mn-cs"/>
                        </a:rPr>
                        <a:t>E-meeting:17-26 August 2022</a:t>
                      </a: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TBD, Venue: TBD</a:t>
                      </a:r>
                    </a:p>
                  </a:txBody>
                  <a:tcPr marL="91429" marR="91429" marT="45667" marB="45667" anchor="ctr"/>
                </a:tc>
                <a:extLst>
                  <a:ext uri="{0D108BD9-81ED-4DB2-BD59-A6C34878D82A}">
                    <a16:rowId xmlns:a16="http://schemas.microsoft.com/office/drawing/2014/main" val="10005"/>
                  </a:ext>
                </a:extLst>
              </a:tr>
              <a:tr h="319033">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SA4#121</a:t>
                      </a:r>
                      <a:r>
                        <a:rPr lang="fi-FI" sz="1400" b="0" dirty="0">
                          <a:solidFill>
                            <a:schemeClr val="tx1"/>
                          </a:solidFill>
                          <a:latin typeface="+mn-lt"/>
                        </a:rPr>
                        <a:t>/-e</a:t>
                      </a:r>
                      <a:endParaRPr lang="en-US" sz="1400" b="0" dirty="0">
                        <a:solidFill>
                          <a:schemeClr val="tx1"/>
                        </a:solidFill>
                        <a:latin typeface="+mn-lt"/>
                      </a:endParaRPr>
                    </a:p>
                  </a:txBody>
                  <a:tcPr marL="91429" marR="91429" marT="45667" marB="45667" anchor="ctr"/>
                </a:tc>
                <a:tc>
                  <a:txBody>
                    <a:bodyPr/>
                    <a:lstStyle/>
                    <a:p>
                      <a:pPr marL="36000" algn="l">
                        <a:lnSpc>
                          <a:spcPct val="90000"/>
                        </a:lnSpc>
                        <a:spcBef>
                          <a:spcPts val="0"/>
                        </a:spcBef>
                      </a:pPr>
                      <a:r>
                        <a:rPr lang="en-US" sz="1400" b="0" kern="1200" dirty="0">
                          <a:solidFill>
                            <a:schemeClr val="tx1"/>
                          </a:solidFill>
                          <a:effectLst/>
                          <a:latin typeface="+mn-lt"/>
                          <a:ea typeface="+mn-ea"/>
                          <a:cs typeface="+mn-cs"/>
                        </a:rPr>
                        <a:t>F2F:14-18 November 2022</a:t>
                      </a:r>
                    </a:p>
                    <a:p>
                      <a:pPr marL="36000" algn="l">
                        <a:lnSpc>
                          <a:spcPct val="90000"/>
                        </a:lnSpc>
                        <a:spcBef>
                          <a:spcPts val="0"/>
                        </a:spcBef>
                      </a:pPr>
                      <a:r>
                        <a:rPr lang="en-US" sz="1400" b="0" kern="1200" dirty="0">
                          <a:solidFill>
                            <a:schemeClr val="tx1"/>
                          </a:solidFill>
                          <a:effectLst/>
                          <a:latin typeface="+mn-lt"/>
                          <a:ea typeface="+mn-ea"/>
                          <a:cs typeface="+mn-cs"/>
                        </a:rPr>
                        <a:t>OR, </a:t>
                      </a:r>
                    </a:p>
                    <a:p>
                      <a:pPr marL="36000" algn="l">
                        <a:lnSpc>
                          <a:spcPct val="90000"/>
                        </a:lnSpc>
                        <a:spcBef>
                          <a:spcPts val="0"/>
                        </a:spcBef>
                      </a:pPr>
                      <a:r>
                        <a:rPr lang="en-US" sz="1400" b="0" kern="1200" dirty="0">
                          <a:solidFill>
                            <a:schemeClr val="tx1"/>
                          </a:solidFill>
                          <a:effectLst/>
                          <a:latin typeface="+mn-lt"/>
                          <a:ea typeface="+mn-ea"/>
                          <a:cs typeface="+mn-cs"/>
                        </a:rPr>
                        <a:t>E-meeting:9-18 November 2022</a:t>
                      </a:r>
                    </a:p>
                  </a:txBody>
                  <a:tcPr marL="91429" marR="91429" marT="45667" marB="45667"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TBD, Venue: TBD</a:t>
                      </a:r>
                    </a:p>
                  </a:txBody>
                  <a:tcPr marL="91429" marR="91429" marT="45667" marB="45667" anchor="ctr"/>
                </a:tc>
                <a:extLst>
                  <a:ext uri="{0D108BD9-81ED-4DB2-BD59-A6C34878D82A}">
                    <a16:rowId xmlns:a16="http://schemas.microsoft.com/office/drawing/2014/main" val="1793297862"/>
                  </a:ext>
                </a:extLst>
              </a:tr>
            </a:tbl>
          </a:graphicData>
        </a:graphic>
      </p:graphicFrame>
      <p:sp>
        <p:nvSpPr>
          <p:cNvPr id="2" name="ZoneTexte 1">
            <a:extLst>
              <a:ext uri="{FF2B5EF4-FFF2-40B4-BE49-F238E27FC236}">
                <a16:creationId xmlns:a16="http://schemas.microsoft.com/office/drawing/2014/main" id="{A02CB323-ACFC-4230-83AB-1811F1BE3911}"/>
              </a:ext>
            </a:extLst>
          </p:cNvPr>
          <p:cNvSpPr txBox="1"/>
          <p:nvPr/>
        </p:nvSpPr>
        <p:spPr>
          <a:xfrm>
            <a:off x="719528" y="5764107"/>
            <a:ext cx="10815403" cy="369332"/>
          </a:xfrm>
          <a:prstGeom prst="rect">
            <a:avLst/>
          </a:prstGeom>
          <a:noFill/>
        </p:spPr>
        <p:txBody>
          <a:bodyPr wrap="square" rtlCol="0">
            <a:spAutoFit/>
          </a:bodyPr>
          <a:lstStyle/>
          <a:p>
            <a:r>
              <a:rPr lang="fr-FR" dirty="0"/>
              <a:t>SA </a:t>
            </a:r>
            <a:r>
              <a:rPr lang="fr-FR" dirty="0" err="1"/>
              <a:t>needs</a:t>
            </a:r>
            <a:r>
              <a:rPr lang="fr-FR" dirty="0"/>
              <a:t> TSG WG </a:t>
            </a:r>
            <a:r>
              <a:rPr lang="fr-FR" dirty="0" err="1"/>
              <a:t>calendar</a:t>
            </a:r>
            <a:r>
              <a:rPr lang="fr-FR" dirty="0"/>
              <a:t> for 2023</a:t>
            </a:r>
          </a:p>
        </p:txBody>
      </p:sp>
    </p:spTree>
    <p:extLst>
      <p:ext uri="{BB962C8B-B14F-4D97-AF65-F5344CB8AC3E}">
        <p14:creationId xmlns:p14="http://schemas.microsoft.com/office/powerpoint/2010/main" val="1631453447"/>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AACEED66-FF88-4A70-A1A4-57E9B63A1F2C}"/>
              </a:ext>
            </a:extLst>
          </p:cNvPr>
          <p:cNvSpPr>
            <a:spLocks noGrp="1"/>
          </p:cNvSpPr>
          <p:nvPr>
            <p:ph type="title"/>
          </p:nvPr>
        </p:nvSpPr>
        <p:spPr/>
        <p:txBody>
          <a:bodyPr/>
          <a:lstStyle/>
          <a:p>
            <a:r>
              <a:rPr lang="sv-SE" dirty="0"/>
              <a:t>Other aspects – Open API – CT#91e</a:t>
            </a:r>
          </a:p>
        </p:txBody>
      </p:sp>
      <p:sp>
        <p:nvSpPr>
          <p:cNvPr id="2" name="Espace réservé du contenu 1">
            <a:extLst>
              <a:ext uri="{FF2B5EF4-FFF2-40B4-BE49-F238E27FC236}">
                <a16:creationId xmlns:a16="http://schemas.microsoft.com/office/drawing/2014/main" id="{04D568CC-99E8-4A76-B277-08D2235C270B}"/>
              </a:ext>
            </a:extLst>
          </p:cNvPr>
          <p:cNvSpPr>
            <a:spLocks noGrp="1"/>
          </p:cNvSpPr>
          <p:nvPr>
            <p:ph idx="1"/>
          </p:nvPr>
        </p:nvSpPr>
        <p:spPr/>
        <p:txBody>
          <a:bodyPr/>
          <a:lstStyle/>
          <a:p>
            <a:r>
              <a:rPr lang="fr-FR" sz="1600" dirty="0"/>
              <a:t>Situation:</a:t>
            </a:r>
          </a:p>
          <a:p>
            <a:pPr lvl="1"/>
            <a:r>
              <a:rPr lang="en-US" sz="1400" dirty="0"/>
              <a:t>All CT and SA5-Ch </a:t>
            </a:r>
            <a:r>
              <a:rPr lang="en-US" sz="1400" dirty="0" err="1"/>
              <a:t>OpenAPI</a:t>
            </a:r>
            <a:r>
              <a:rPr lang="en-US" sz="1400" dirty="0"/>
              <a:t> specification files (182 </a:t>
            </a:r>
            <a:r>
              <a:rPr lang="en-US" sz="1400" dirty="0" err="1"/>
              <a:t>OpenAPI</a:t>
            </a:r>
            <a:r>
              <a:rPr lang="en-US" sz="1400" dirty="0"/>
              <a:t> specs)</a:t>
            </a:r>
          </a:p>
          <a:p>
            <a:pPr lvl="2"/>
            <a:r>
              <a:rPr lang="en-US" sz="1200" dirty="0"/>
              <a:t>Following design guidelines in TS 29.501</a:t>
            </a:r>
          </a:p>
          <a:p>
            <a:pPr lvl="2"/>
            <a:r>
              <a:rPr lang="en-US" sz="1200" dirty="0"/>
              <a:t>Stored in 3GPP/5G_APIs repository as specified in TR 21.900</a:t>
            </a:r>
          </a:p>
          <a:p>
            <a:pPr lvl="2"/>
            <a:r>
              <a:rPr lang="fr-FR" sz="1200" dirty="0"/>
              <a:t>NOTE: SA4 </a:t>
            </a:r>
            <a:r>
              <a:rPr lang="fr-FR" sz="1200" dirty="0" err="1"/>
              <a:t>is</a:t>
            </a:r>
            <a:r>
              <a:rPr lang="fr-FR" sz="1200" dirty="0"/>
              <a:t> </a:t>
            </a:r>
            <a:r>
              <a:rPr lang="fr-FR" sz="1200" dirty="0" err="1"/>
              <a:t>developing</a:t>
            </a:r>
            <a:r>
              <a:rPr lang="fr-FR" sz="1200" dirty="0"/>
              <a:t> 14 </a:t>
            </a:r>
            <a:r>
              <a:rPr lang="fr-FR" sz="1200" dirty="0" err="1"/>
              <a:t>OpenAPI</a:t>
            </a:r>
            <a:r>
              <a:rPr lang="fr-FR" sz="1200" dirty="0"/>
              <a:t> </a:t>
            </a:r>
            <a:r>
              <a:rPr lang="fr-FR" sz="1200" dirty="0" err="1"/>
              <a:t>specification</a:t>
            </a:r>
            <a:r>
              <a:rPr lang="fr-FR" sz="1200" dirty="0"/>
              <a:t> files </a:t>
            </a:r>
            <a:r>
              <a:rPr lang="fr-FR" sz="1200" dirty="0" err="1"/>
              <a:t>applying</a:t>
            </a:r>
            <a:r>
              <a:rPr lang="fr-FR" sz="1200" dirty="0"/>
              <a:t> TS 29.501 guidelines</a:t>
            </a:r>
          </a:p>
          <a:p>
            <a:pPr lvl="1"/>
            <a:r>
              <a:rPr lang="fr-FR" sz="1400" dirty="0"/>
              <a:t>SA-OAM </a:t>
            </a:r>
            <a:r>
              <a:rPr lang="fr-FR" sz="1400" dirty="0" err="1"/>
              <a:t>following</a:t>
            </a:r>
            <a:r>
              <a:rPr lang="fr-FR" sz="1400" dirty="0"/>
              <a:t> </a:t>
            </a:r>
            <a:r>
              <a:rPr lang="fr-FR" sz="1400" dirty="0" err="1"/>
              <a:t>their</a:t>
            </a:r>
            <a:r>
              <a:rPr lang="fr-FR" sz="1400" dirty="0"/>
              <a:t> </a:t>
            </a:r>
            <a:r>
              <a:rPr lang="fr-FR" sz="1400" dirty="0" err="1"/>
              <a:t>own</a:t>
            </a:r>
            <a:r>
              <a:rPr lang="fr-FR" sz="1400" dirty="0"/>
              <a:t> guidelines and </a:t>
            </a:r>
            <a:r>
              <a:rPr lang="fr-FR" sz="1400" dirty="0" err="1"/>
              <a:t>deviating</a:t>
            </a:r>
            <a:r>
              <a:rPr lang="fr-FR" sz="1400" dirty="0"/>
              <a:t> </a:t>
            </a:r>
            <a:r>
              <a:rPr lang="fr-FR" sz="1400" dirty="0" err="1"/>
              <a:t>from</a:t>
            </a:r>
            <a:r>
              <a:rPr lang="fr-FR" sz="1400" dirty="0"/>
              <a:t> 21.900</a:t>
            </a:r>
          </a:p>
          <a:p>
            <a:r>
              <a:rPr lang="fr-FR" sz="1600" dirty="0"/>
              <a:t>SA5 </a:t>
            </a:r>
            <a:r>
              <a:rPr lang="fr-FR" sz="1600" dirty="0" err="1"/>
              <a:t>was</a:t>
            </a:r>
            <a:r>
              <a:rPr lang="fr-FR" sz="1600" dirty="0"/>
              <a:t> </a:t>
            </a:r>
            <a:r>
              <a:rPr lang="fr-FR" sz="1600" dirty="0" err="1"/>
              <a:t>tasked</a:t>
            </a:r>
            <a:r>
              <a:rPr lang="fr-FR" sz="1600" dirty="0"/>
              <a:t> to </a:t>
            </a:r>
            <a:r>
              <a:rPr lang="en-GB" sz="1600" dirty="0"/>
              <a:t>align with the </a:t>
            </a:r>
            <a:r>
              <a:rPr lang="en-GB" sz="1600" dirty="0" err="1"/>
              <a:t>OpenAPI</a:t>
            </a:r>
            <a:r>
              <a:rPr lang="en-GB" sz="1600" dirty="0"/>
              <a:t> guidelines developed by CT in 29.501.</a:t>
            </a:r>
          </a:p>
          <a:p>
            <a:r>
              <a:rPr lang="en-US" sz="1600" dirty="0"/>
              <a:t>Need for common principles for the design and handling of </a:t>
            </a:r>
            <a:r>
              <a:rPr lang="en-US" sz="1600" dirty="0" err="1"/>
              <a:t>OpenAPI</a:t>
            </a:r>
            <a:r>
              <a:rPr lang="en-US" sz="1600" dirty="0"/>
              <a:t> specifications in 3GPP</a:t>
            </a:r>
          </a:p>
          <a:p>
            <a:r>
              <a:rPr lang="en-US" sz="1600" dirty="0"/>
              <a:t>Proposal: create a discussion group</a:t>
            </a:r>
          </a:p>
          <a:p>
            <a:pPr lvl="1"/>
            <a:r>
              <a:rPr lang="en-US" sz="1200" dirty="0"/>
              <a:t>With experts from the CT/SA WGs developing </a:t>
            </a:r>
            <a:r>
              <a:rPr lang="en-US" sz="1200" dirty="0" err="1"/>
              <a:t>OpenAPI</a:t>
            </a:r>
            <a:r>
              <a:rPr lang="en-US" sz="1200" dirty="0"/>
              <a:t> specification (SA4 will be included)</a:t>
            </a:r>
          </a:p>
          <a:p>
            <a:pPr lvl="1"/>
            <a:r>
              <a:rPr lang="en-US" sz="1200" dirty="0"/>
              <a:t>To check what really needs to be common to all the groups</a:t>
            </a:r>
          </a:p>
          <a:p>
            <a:pPr lvl="1"/>
            <a:r>
              <a:rPr lang="en-US" sz="1200" dirty="0"/>
              <a:t>To decide in which specification it should be documented </a:t>
            </a:r>
          </a:p>
          <a:p>
            <a:r>
              <a:rPr lang="en-US" sz="1600" dirty="0"/>
              <a:t>Target: Final output should be available in TSG#92</a:t>
            </a:r>
          </a:p>
          <a:p>
            <a:endParaRPr lang="fr-FR" sz="1600" dirty="0"/>
          </a:p>
        </p:txBody>
      </p:sp>
    </p:spTree>
    <p:extLst>
      <p:ext uri="{BB962C8B-B14F-4D97-AF65-F5344CB8AC3E}">
        <p14:creationId xmlns:p14="http://schemas.microsoft.com/office/powerpoint/2010/main" val="294871617"/>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AACEED66-FF88-4A70-A1A4-57E9B63A1F2C}"/>
              </a:ext>
            </a:extLst>
          </p:cNvPr>
          <p:cNvSpPr>
            <a:spLocks noGrp="1"/>
          </p:cNvSpPr>
          <p:nvPr>
            <p:ph type="title"/>
          </p:nvPr>
        </p:nvSpPr>
        <p:spPr/>
        <p:txBody>
          <a:bodyPr/>
          <a:lstStyle/>
          <a:p>
            <a:r>
              <a:rPr lang="sv-SE" dirty="0"/>
              <a:t>Reminder – </a:t>
            </a:r>
            <a:r>
              <a:rPr lang="en-GB" dirty="0"/>
              <a:t>Inclusive Language</a:t>
            </a:r>
            <a:endParaRPr lang="sv-SE" dirty="0"/>
          </a:p>
        </p:txBody>
      </p:sp>
      <p:sp>
        <p:nvSpPr>
          <p:cNvPr id="2" name="Espace réservé du contenu 1">
            <a:extLst>
              <a:ext uri="{FF2B5EF4-FFF2-40B4-BE49-F238E27FC236}">
                <a16:creationId xmlns:a16="http://schemas.microsoft.com/office/drawing/2014/main" id="{04D568CC-99E8-4A76-B277-08D2235C270B}"/>
              </a:ext>
            </a:extLst>
          </p:cNvPr>
          <p:cNvSpPr>
            <a:spLocks noGrp="1"/>
          </p:cNvSpPr>
          <p:nvPr>
            <p:ph idx="1"/>
          </p:nvPr>
        </p:nvSpPr>
        <p:spPr/>
        <p:txBody>
          <a:bodyPr/>
          <a:lstStyle/>
          <a:p>
            <a:r>
              <a:rPr lang="en-US" sz="1800" dirty="0"/>
              <a:t>TSG SA# 90-e has endorsed the proposal (see SP-201042) to use more inclusive and neutral language in all 3GPP specifications. TSG SA#90-e has also approved a CR that introduces an Annex into the 3GPP TR 21.801 "Specification drafting rules" that lists all non-inclusive terminology to be replaced. </a:t>
            </a:r>
          </a:p>
          <a:p>
            <a:r>
              <a:rPr lang="en-US" sz="1800" dirty="0"/>
              <a:t>ACTION:  Please take the above decision into account and take the following actions: </a:t>
            </a:r>
          </a:p>
          <a:p>
            <a:pPr lvl="1">
              <a:buFont typeface="+mj-lt"/>
              <a:buAutoNum type="arabicPeriod"/>
            </a:pPr>
            <a:r>
              <a:rPr lang="en-US" sz="1400" dirty="0"/>
              <a:t>Strictly avoid the use of non-inclusive terms in all-new 3GPP documents (including TS, TR, SID, WID, LS).</a:t>
            </a:r>
          </a:p>
          <a:p>
            <a:pPr lvl="1">
              <a:buFont typeface="+mj-lt"/>
              <a:buAutoNum type="arabicPeriod"/>
            </a:pPr>
            <a:r>
              <a:rPr lang="en-US" sz="1400" dirty="0"/>
              <a:t>Replace the non-inclusive terms used in all relevant 3GPP specifications per the updated 3GPP drafting rules.</a:t>
            </a:r>
          </a:p>
          <a:p>
            <a:pPr lvl="1">
              <a:buFont typeface="+mj-lt"/>
              <a:buAutoNum type="arabicPeriod"/>
            </a:pPr>
            <a:r>
              <a:rPr lang="en-US" sz="1400" dirty="0"/>
              <a:t>WG Chairs are requested to follow the following process for non-inclusive term replacement in the existing 3GPP specifications:</a:t>
            </a:r>
          </a:p>
          <a:p>
            <a:pPr lvl="2">
              <a:buFont typeface="+mj-lt"/>
              <a:buAutoNum type="alphaLcPeriod"/>
            </a:pPr>
            <a:r>
              <a:rPr lang="en-US" sz="900" dirty="0"/>
              <a:t>The changes shall be applied to 3GPP Technical Specifications and 3GPP Technical Reports.</a:t>
            </a:r>
          </a:p>
          <a:p>
            <a:pPr lvl="2">
              <a:buFont typeface="+mj-lt"/>
              <a:buAutoNum type="alphaLcPeriod"/>
            </a:pPr>
            <a:r>
              <a:rPr lang="en-US" sz="900" dirty="0"/>
              <a:t>The changes shall in a first step be applied from Rel-17 onwards.</a:t>
            </a:r>
          </a:p>
          <a:p>
            <a:pPr lvl="2">
              <a:buFont typeface="+mj-lt"/>
              <a:buAutoNum type="alphaLcPeriod"/>
            </a:pPr>
            <a:r>
              <a:rPr lang="en-US" sz="900" dirty="0"/>
              <a:t>The changes shall only be done if they are of a purely editorial nature and do not lead to any backward incompatibility. These CRs should not include any further editorial changes.</a:t>
            </a:r>
          </a:p>
          <a:p>
            <a:pPr lvl="2">
              <a:buFont typeface="+mj-lt"/>
              <a:buAutoNum type="alphaLcPeriod"/>
            </a:pPr>
            <a:r>
              <a:rPr lang="en-US" sz="900" dirty="0"/>
              <a:t>WG chairs shall request rapporteurs and MCC to check their specs as to whether the non-inclusive terminology is used therein.</a:t>
            </a:r>
          </a:p>
          <a:p>
            <a:pPr lvl="2">
              <a:buFont typeface="+mj-lt"/>
              <a:buAutoNum type="alphaLcPeriod"/>
            </a:pPr>
            <a:r>
              <a:rPr lang="en-US" sz="900" dirty="0"/>
              <a:t>The MCC of a WG  together with the specification rapporteurs should come up with related CRs to the affected specifications. The CRs should be issued under TEI17 and the CR title should start with “Inclusive language review”. If terms are used in multiple specifications (possibly in different working groups), then the related rapporteurs and MCCs should coordinate to align the replacement terms.</a:t>
            </a:r>
          </a:p>
          <a:p>
            <a:pPr lvl="1">
              <a:buFont typeface="+mj-lt"/>
              <a:buAutoNum type="arabicPeriod"/>
            </a:pPr>
            <a:r>
              <a:rPr lang="en-US" sz="1400" dirty="0"/>
              <a:t>Related CRs against already existing Rel-17 specifications should be submitted for approval at plenary (after WG agreement) in separate CR packs at the March 2021 TSGs meetings, except where coordination with external organizations is required.</a:t>
            </a:r>
          </a:p>
          <a:p>
            <a:pPr lvl="1">
              <a:buFont typeface="+mj-lt"/>
              <a:buAutoNum type="arabicPeriod"/>
            </a:pPr>
            <a:r>
              <a:rPr lang="en-US" sz="1400" dirty="0"/>
              <a:t>Rel-17 specifications which are created after March 2021 should be updated per the updated 3GPP drafting rules at their creation in separate CR packs.</a:t>
            </a:r>
          </a:p>
          <a:p>
            <a:pPr marL="0" indent="0">
              <a:buNone/>
            </a:pPr>
            <a:endParaRPr lang="fr-FR" sz="1800" dirty="0"/>
          </a:p>
        </p:txBody>
      </p:sp>
    </p:spTree>
    <p:extLst>
      <p:ext uri="{BB962C8B-B14F-4D97-AF65-F5344CB8AC3E}">
        <p14:creationId xmlns:p14="http://schemas.microsoft.com/office/powerpoint/2010/main" val="3202978532"/>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2DF839-AA8A-418B-B492-2BF275D1DA0F}"/>
              </a:ext>
            </a:extLst>
          </p:cNvPr>
          <p:cNvSpPr>
            <a:spLocks noGrp="1"/>
          </p:cNvSpPr>
          <p:nvPr>
            <p:ph type="title"/>
          </p:nvPr>
        </p:nvSpPr>
        <p:spPr/>
        <p:txBody>
          <a:bodyPr/>
          <a:lstStyle/>
          <a:p>
            <a:r>
              <a:rPr lang="sv-SE" dirty="0"/>
              <a:t>Planning </a:t>
            </a:r>
            <a:r>
              <a:rPr lang="sv-SE" dirty="0">
                <a:solidFill>
                  <a:srgbClr val="FF0000"/>
                </a:solidFill>
              </a:rPr>
              <a:t>(no changes)</a:t>
            </a:r>
          </a:p>
        </p:txBody>
      </p:sp>
      <p:sp>
        <p:nvSpPr>
          <p:cNvPr id="3" name="Content Placeholder 2">
            <a:extLst>
              <a:ext uri="{FF2B5EF4-FFF2-40B4-BE49-F238E27FC236}">
                <a16:creationId xmlns:a16="http://schemas.microsoft.com/office/drawing/2014/main" id="{506D7967-E6EE-4B47-8F96-83A287842AF8}"/>
              </a:ext>
            </a:extLst>
          </p:cNvPr>
          <p:cNvSpPr>
            <a:spLocks noGrp="1"/>
          </p:cNvSpPr>
          <p:nvPr>
            <p:ph idx="1"/>
          </p:nvPr>
        </p:nvSpPr>
        <p:spPr/>
        <p:txBody>
          <a:bodyPr/>
          <a:lstStyle/>
          <a:p>
            <a:r>
              <a:rPr lang="sv-SE" sz="2400" dirty="0"/>
              <a:t>Release 17 timeline</a:t>
            </a:r>
            <a:endParaRPr lang="sv-SE" sz="2400" dirty="0">
              <a:solidFill>
                <a:srgbClr val="FF0000"/>
              </a:solidFill>
            </a:endParaRPr>
          </a:p>
          <a:p>
            <a:pPr lvl="1"/>
            <a:r>
              <a:rPr lang="sv-SE" sz="2000" dirty="0"/>
              <a:t>Rel-17 Stage 2 Functional Freeze, June 2021 (TSGs#92-e)</a:t>
            </a:r>
          </a:p>
          <a:p>
            <a:pPr lvl="1"/>
            <a:r>
              <a:rPr lang="sv-SE" sz="2000" dirty="0"/>
              <a:t>Rel-17 Stage 3 Protocol Freeze, March 2022 (TSGs#95)</a:t>
            </a:r>
          </a:p>
          <a:p>
            <a:pPr lvl="1"/>
            <a:r>
              <a:rPr lang="sv-SE" sz="2000" dirty="0"/>
              <a:t>Rel-17 Protocol coding Freeze (ASN.1, OpenAPI), June 2022 (TSGs#96)</a:t>
            </a:r>
          </a:p>
          <a:p>
            <a:pPr lvl="1"/>
            <a:r>
              <a:rPr lang="sv-SE" sz="2000" dirty="0"/>
              <a:t>Note: </a:t>
            </a:r>
            <a:r>
              <a:rPr lang="en-US" sz="2000" dirty="0"/>
              <a:t>content of Release 17 remains as approved during the December 2019 TSG#86 meetings</a:t>
            </a:r>
            <a:endParaRPr lang="sv-SE" sz="2000" dirty="0"/>
          </a:p>
          <a:p>
            <a:r>
              <a:rPr lang="sv-SE" sz="2400" dirty="0"/>
              <a:t>Release 18 planning</a:t>
            </a:r>
            <a:endParaRPr lang="sv-SE" sz="2400" dirty="0">
              <a:solidFill>
                <a:srgbClr val="FF0000"/>
              </a:solidFill>
            </a:endParaRPr>
          </a:p>
          <a:p>
            <a:pPr lvl="1"/>
            <a:r>
              <a:rPr lang="en-US" sz="2000" dirty="0"/>
              <a:t>Stage 1 complete by Dec 2021 (TSG#94) (with 80% completion at TSG#93)</a:t>
            </a:r>
          </a:p>
          <a:p>
            <a:pPr lvl="1"/>
            <a:r>
              <a:rPr lang="en-US" altLang="en-US" sz="2000" dirty="0"/>
              <a:t>Stage 2 and 3 planned completion dates are TBD</a:t>
            </a:r>
            <a:endParaRPr lang="sv-SE" sz="2000" dirty="0"/>
          </a:p>
          <a:p>
            <a:r>
              <a:rPr lang="sv-SE" sz="2400" dirty="0"/>
              <a:t>Work plan available in </a:t>
            </a:r>
            <a:r>
              <a:rPr lang="en-GB" sz="2400" dirty="0">
                <a:hlinkClick r:id="rId2"/>
              </a:rPr>
              <a:t>SP-210252</a:t>
            </a:r>
            <a:endParaRPr lang="en-US" sz="2400" dirty="0"/>
          </a:p>
        </p:txBody>
      </p:sp>
    </p:spTree>
    <p:extLst>
      <p:ext uri="{BB962C8B-B14F-4D97-AF65-F5344CB8AC3E}">
        <p14:creationId xmlns:p14="http://schemas.microsoft.com/office/powerpoint/2010/main" val="2647509428"/>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2C7EC6EB72709A4BBD33974080D0AD8A" ma:contentTypeVersion="11" ma:contentTypeDescription="Create a new document." ma:contentTypeScope="" ma:versionID="6d7296509cd556138004764a18fb1ed1">
  <xsd:schema xmlns:xsd="http://www.w3.org/2001/XMLSchema" xmlns:xs="http://www.w3.org/2001/XMLSchema" xmlns:p="http://schemas.microsoft.com/office/2006/metadata/properties" xmlns:ns2="e491cd96-4138-4db9-bee4-fef1313a6c46" xmlns:ns3="5ec47afc-8ad7-4c75-bd3d-b4e32f22a2ab" targetNamespace="http://schemas.microsoft.com/office/2006/metadata/properties" ma:root="true" ma:fieldsID="c31d96acfd4df2e0223c77d4cf25bbd2" ns2:_="" ns3:_="">
    <xsd:import namespace="e491cd96-4138-4db9-bee4-fef1313a6c46"/>
    <xsd:import namespace="5ec47afc-8ad7-4c75-bd3d-b4e32f22a2a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491cd96-4138-4db9-bee4-fef1313a6c46"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ec47afc-8ad7-4c75-bd3d-b4e32f22a2a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99B797D-523D-4FD7-9545-1790D18AC6CA}">
  <ds:schemaRefs>
    <ds:schemaRef ds:uri="http://schemas.microsoft.com/sharepoint/v3/contenttype/forms"/>
  </ds:schemaRefs>
</ds:datastoreItem>
</file>

<file path=customXml/itemProps2.xml><?xml version="1.0" encoding="utf-8"?>
<ds:datastoreItem xmlns:ds="http://schemas.openxmlformats.org/officeDocument/2006/customXml" ds:itemID="{B18A9FE4-C404-41F8-9804-B555F1113F06}">
  <ds:schemaRefs>
    <ds:schemaRef ds:uri="http://purl.org/dc/elements/1.1/"/>
    <ds:schemaRef ds:uri="http://purl.org/dc/terms/"/>
    <ds:schemaRef ds:uri="e491cd96-4138-4db9-bee4-fef1313a6c46"/>
    <ds:schemaRef ds:uri="http://purl.org/dc/dcmitype/"/>
    <ds:schemaRef ds:uri="5ec47afc-8ad7-4c75-bd3d-b4e32f22a2ab"/>
    <ds:schemaRef ds:uri="http://schemas.microsoft.com/office/2006/documentManagement/types"/>
    <ds:schemaRef ds:uri="http://schemas.microsoft.com/office/infopath/2007/PartnerControls"/>
    <ds:schemaRef ds:uri="http://schemas.openxmlformats.org/package/2006/metadata/core-properties"/>
    <ds:schemaRef ds:uri="http://schemas.microsoft.com/office/2006/metadata/properties"/>
    <ds:schemaRef ds:uri="http://www.w3.org/XML/1998/namespace"/>
  </ds:schemaRefs>
</ds:datastoreItem>
</file>

<file path=customXml/itemProps3.xml><?xml version="1.0" encoding="utf-8"?>
<ds:datastoreItem xmlns:ds="http://schemas.openxmlformats.org/officeDocument/2006/customXml" ds:itemID="{DD563390-AB45-40AE-A659-3CAC22FC533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491cd96-4138-4db9-bee4-fef1313a6c46"/>
    <ds:schemaRef ds:uri="5ec47afc-8ad7-4c75-bd3d-b4e32f22a2a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0</TotalTime>
  <Words>1257</Words>
  <Application>Microsoft Office PowerPoint</Application>
  <PresentationFormat>Grand écran</PresentationFormat>
  <Paragraphs>168</Paragraphs>
  <Slides>11</Slides>
  <Notes>0</Notes>
  <HiddenSlides>0</HiddenSlides>
  <MMClips>0</MMClips>
  <ScaleCrop>false</ScaleCrop>
  <HeadingPairs>
    <vt:vector size="6" baseType="variant">
      <vt:variant>
        <vt:lpstr>Polices utilisées</vt:lpstr>
      </vt:variant>
      <vt:variant>
        <vt:i4>4</vt:i4>
      </vt:variant>
      <vt:variant>
        <vt:lpstr>Thème</vt:lpstr>
      </vt:variant>
      <vt:variant>
        <vt:i4>1</vt:i4>
      </vt:variant>
      <vt:variant>
        <vt:lpstr>Titres des diapositives</vt:lpstr>
      </vt:variant>
      <vt:variant>
        <vt:i4>11</vt:i4>
      </vt:variant>
    </vt:vector>
  </HeadingPairs>
  <TitlesOfParts>
    <vt:vector size="16" baseType="lpstr">
      <vt:lpstr>Arial</vt:lpstr>
      <vt:lpstr>Calibri</vt:lpstr>
      <vt:lpstr>Calibri Light</vt:lpstr>
      <vt:lpstr>Times New Roman</vt:lpstr>
      <vt:lpstr>Office Theme</vt:lpstr>
      <vt:lpstr>Brief report from SA#91-e on SA4 topics</vt:lpstr>
      <vt:lpstr>Outline</vt:lpstr>
      <vt:lpstr>General information</vt:lpstr>
      <vt:lpstr>Outcome of SA4 submissions</vt:lpstr>
      <vt:lpstr>Other aspects – SA4 calendar - 2021</vt:lpstr>
      <vt:lpstr>Other aspects – SA4 calendar - 2022</vt:lpstr>
      <vt:lpstr>Other aspects – Open API – CT#91e</vt:lpstr>
      <vt:lpstr>Reminder – Inclusive Language</vt:lpstr>
      <vt:lpstr>Planning (no changes)</vt:lpstr>
      <vt:lpstr>Timeline</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dc:description/>
  <cp:lastModifiedBy/>
  <cp:revision>1</cp:revision>
  <dcterms:created xsi:type="dcterms:W3CDTF">2019-05-22T07:33:39Z</dcterms:created>
  <dcterms:modified xsi:type="dcterms:W3CDTF">2021-03-31T13:43:15Z</dcterms:modified>
  <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0x0101002C7EC6EB72709A4BBD33974080D0AD8A</vt:lpwstr>
  </property>
</Properties>
</file>