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6"/>
  </p:notesMasterIdLst>
  <p:handoutMasterIdLst>
    <p:handoutMasterId r:id="rId17"/>
  </p:handoutMasterIdLst>
  <p:sldIdLst>
    <p:sldId id="256" r:id="rId5"/>
    <p:sldId id="260" r:id="rId6"/>
    <p:sldId id="259" r:id="rId7"/>
    <p:sldId id="258" r:id="rId8"/>
    <p:sldId id="758" r:id="rId9"/>
    <p:sldId id="755" r:id="rId10"/>
    <p:sldId id="760" r:id="rId11"/>
    <p:sldId id="761" r:id="rId12"/>
    <p:sldId id="752" r:id="rId13"/>
    <p:sldId id="763" r:id="rId14"/>
    <p:sldId id="764" r:id="rId15"/>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6040" autoAdjust="0"/>
    <p:restoredTop sz="94221" autoAdjust="0"/>
  </p:normalViewPr>
  <p:slideViewPr>
    <p:cSldViewPr>
      <p:cViewPr varScale="1">
        <p:scale>
          <a:sx n="63" d="100"/>
          <a:sy n="63" d="100"/>
        </p:scale>
        <p:origin x="1208" y="34"/>
      </p:cViewPr>
      <p:guideLst>
        <p:guide orient="horz" pos="2160"/>
        <p:guide pos="3120"/>
      </p:guideLst>
    </p:cSldViewPr>
  </p:slideViewPr>
  <p:outlineViewPr>
    <p:cViewPr>
      <p:scale>
        <a:sx n="33" d="100"/>
        <a:sy n="33" d="100"/>
      </p:scale>
      <p:origin x="0" y="-4536"/>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#113-e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6-14 April, 2021</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p>
          <a:p>
            <a:pPr algn="ctr">
              <a:lnSpc>
                <a:spcPct val="100000"/>
              </a:lnSpc>
              <a:spcBef>
                <a:spcPts val="5400"/>
              </a:spcBef>
              <a:buFontTx/>
              <a:buNone/>
            </a:pP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S4-210421,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OpenAPI Task Force</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53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r>
              <a:rPr lang="fr-FR" sz="1800" b="0" dirty="0">
                <a:solidFill>
                  <a:srgbClr val="000099"/>
                </a:solidFill>
                <a:latin typeface="Arial" panose="020B0604020202020204" pitchFamily="34" charset="0"/>
                <a:cs typeface="Arial" panose="020B0604020202020204" pitchFamily="34" charset="0"/>
              </a:rPr>
              <a:t>Situation:</a:t>
            </a:r>
          </a:p>
          <a:p>
            <a:pPr lvl="1"/>
            <a:r>
              <a:rPr lang="en-US" sz="1600" b="0" dirty="0">
                <a:solidFill>
                  <a:srgbClr val="000099"/>
                </a:solidFill>
                <a:latin typeface="Arial" panose="020B0604020202020204" pitchFamily="34" charset="0"/>
                <a:cs typeface="Arial" panose="020B0604020202020204" pitchFamily="34" charset="0"/>
              </a:rPr>
              <a:t>All CT and SA5-Ch </a:t>
            </a:r>
            <a:r>
              <a:rPr lang="en-US" sz="1600" b="0" dirty="0" err="1">
                <a:solidFill>
                  <a:srgbClr val="000099"/>
                </a:solidFill>
                <a:latin typeface="Arial" panose="020B0604020202020204" pitchFamily="34" charset="0"/>
                <a:cs typeface="Arial" panose="020B0604020202020204" pitchFamily="34" charset="0"/>
              </a:rPr>
              <a:t>OpenAPI</a:t>
            </a:r>
            <a:r>
              <a:rPr lang="en-US" sz="1600" b="0" dirty="0">
                <a:solidFill>
                  <a:srgbClr val="000099"/>
                </a:solidFill>
                <a:latin typeface="Arial" panose="020B0604020202020204" pitchFamily="34" charset="0"/>
                <a:cs typeface="Arial" panose="020B0604020202020204" pitchFamily="34" charset="0"/>
              </a:rPr>
              <a:t> specification files (182 </a:t>
            </a:r>
            <a:r>
              <a:rPr lang="en-US" sz="1600" b="0" dirty="0" err="1">
                <a:solidFill>
                  <a:srgbClr val="000099"/>
                </a:solidFill>
                <a:latin typeface="Arial" panose="020B0604020202020204" pitchFamily="34" charset="0"/>
                <a:cs typeface="Arial" panose="020B0604020202020204" pitchFamily="34" charset="0"/>
              </a:rPr>
              <a:t>OpenAPI</a:t>
            </a:r>
            <a:r>
              <a:rPr lang="en-US" sz="1600" b="0" dirty="0">
                <a:solidFill>
                  <a:srgbClr val="000099"/>
                </a:solidFill>
                <a:latin typeface="Arial" panose="020B0604020202020204" pitchFamily="34" charset="0"/>
                <a:cs typeface="Arial" panose="020B0604020202020204" pitchFamily="34" charset="0"/>
              </a:rPr>
              <a:t> specs)</a:t>
            </a:r>
          </a:p>
          <a:p>
            <a:pPr lvl="2"/>
            <a:r>
              <a:rPr lang="en-US" sz="1400" b="0" dirty="0">
                <a:solidFill>
                  <a:srgbClr val="000099"/>
                </a:solidFill>
                <a:latin typeface="Arial" panose="020B0604020202020204" pitchFamily="34" charset="0"/>
                <a:cs typeface="Arial" panose="020B0604020202020204" pitchFamily="34" charset="0"/>
              </a:rPr>
              <a:t>Following design guidelines in TS 29.501</a:t>
            </a:r>
          </a:p>
          <a:p>
            <a:pPr lvl="2"/>
            <a:r>
              <a:rPr lang="en-US" sz="1400" b="0" dirty="0">
                <a:solidFill>
                  <a:srgbClr val="000099"/>
                </a:solidFill>
                <a:latin typeface="Arial" panose="020B0604020202020204" pitchFamily="34" charset="0"/>
                <a:cs typeface="Arial" panose="020B0604020202020204" pitchFamily="34" charset="0"/>
              </a:rPr>
              <a:t>Stored in 3GPP/5G_APIs repository as specified in TR 21.900</a:t>
            </a:r>
          </a:p>
          <a:p>
            <a:pPr lvl="2"/>
            <a:r>
              <a:rPr lang="fr-FR" sz="1400" b="0" dirty="0">
                <a:solidFill>
                  <a:srgbClr val="000099"/>
                </a:solidFill>
                <a:latin typeface="Arial" panose="020B0604020202020204" pitchFamily="34" charset="0"/>
                <a:cs typeface="Arial" panose="020B0604020202020204" pitchFamily="34" charset="0"/>
              </a:rPr>
              <a:t>NOTE: SA4 </a:t>
            </a:r>
            <a:r>
              <a:rPr lang="fr-FR" sz="1400" b="0" dirty="0" err="1">
                <a:solidFill>
                  <a:srgbClr val="000099"/>
                </a:solidFill>
                <a:latin typeface="Arial" panose="020B0604020202020204" pitchFamily="34" charset="0"/>
                <a:cs typeface="Arial" panose="020B0604020202020204" pitchFamily="34" charset="0"/>
              </a:rPr>
              <a:t>is</a:t>
            </a:r>
            <a:r>
              <a:rPr lang="fr-FR" sz="1400" b="0" dirty="0">
                <a:solidFill>
                  <a:srgbClr val="000099"/>
                </a:solidFill>
                <a:latin typeface="Arial" panose="020B0604020202020204" pitchFamily="34" charset="0"/>
                <a:cs typeface="Arial" panose="020B0604020202020204" pitchFamily="34" charset="0"/>
              </a:rPr>
              <a:t> </a:t>
            </a:r>
            <a:r>
              <a:rPr lang="fr-FR" sz="1400" b="0" dirty="0" err="1">
                <a:solidFill>
                  <a:srgbClr val="000099"/>
                </a:solidFill>
                <a:latin typeface="Arial" panose="020B0604020202020204" pitchFamily="34" charset="0"/>
                <a:cs typeface="Arial" panose="020B0604020202020204" pitchFamily="34" charset="0"/>
              </a:rPr>
              <a:t>developing</a:t>
            </a:r>
            <a:r>
              <a:rPr lang="fr-FR" sz="1400" b="0" dirty="0">
                <a:solidFill>
                  <a:srgbClr val="000099"/>
                </a:solidFill>
                <a:latin typeface="Arial" panose="020B0604020202020204" pitchFamily="34" charset="0"/>
                <a:cs typeface="Arial" panose="020B0604020202020204" pitchFamily="34" charset="0"/>
              </a:rPr>
              <a:t> 14 </a:t>
            </a:r>
            <a:r>
              <a:rPr lang="fr-FR" sz="1400" b="0" dirty="0" err="1">
                <a:solidFill>
                  <a:srgbClr val="000099"/>
                </a:solidFill>
                <a:latin typeface="Arial" panose="020B0604020202020204" pitchFamily="34" charset="0"/>
                <a:cs typeface="Arial" panose="020B0604020202020204" pitchFamily="34" charset="0"/>
              </a:rPr>
              <a:t>OpenAPI</a:t>
            </a:r>
            <a:r>
              <a:rPr lang="fr-FR" sz="1400" b="0" dirty="0">
                <a:solidFill>
                  <a:srgbClr val="000099"/>
                </a:solidFill>
                <a:latin typeface="Arial" panose="020B0604020202020204" pitchFamily="34" charset="0"/>
                <a:cs typeface="Arial" panose="020B0604020202020204" pitchFamily="34" charset="0"/>
              </a:rPr>
              <a:t> </a:t>
            </a:r>
            <a:r>
              <a:rPr lang="fr-FR" sz="1400" b="0" dirty="0" err="1">
                <a:solidFill>
                  <a:srgbClr val="000099"/>
                </a:solidFill>
                <a:latin typeface="Arial" panose="020B0604020202020204" pitchFamily="34" charset="0"/>
                <a:cs typeface="Arial" panose="020B0604020202020204" pitchFamily="34" charset="0"/>
              </a:rPr>
              <a:t>specification</a:t>
            </a:r>
            <a:r>
              <a:rPr lang="fr-FR" sz="1400" b="0" dirty="0">
                <a:solidFill>
                  <a:srgbClr val="000099"/>
                </a:solidFill>
                <a:latin typeface="Arial" panose="020B0604020202020204" pitchFamily="34" charset="0"/>
                <a:cs typeface="Arial" panose="020B0604020202020204" pitchFamily="34" charset="0"/>
              </a:rPr>
              <a:t> files </a:t>
            </a:r>
            <a:r>
              <a:rPr lang="fr-FR" sz="1400" b="0" dirty="0" err="1">
                <a:solidFill>
                  <a:srgbClr val="000099"/>
                </a:solidFill>
                <a:latin typeface="Arial" panose="020B0604020202020204" pitchFamily="34" charset="0"/>
                <a:cs typeface="Arial" panose="020B0604020202020204" pitchFamily="34" charset="0"/>
              </a:rPr>
              <a:t>applying</a:t>
            </a:r>
            <a:r>
              <a:rPr lang="fr-FR" sz="1400" b="0" dirty="0">
                <a:solidFill>
                  <a:srgbClr val="000099"/>
                </a:solidFill>
                <a:latin typeface="Arial" panose="020B0604020202020204" pitchFamily="34" charset="0"/>
                <a:cs typeface="Arial" panose="020B0604020202020204" pitchFamily="34" charset="0"/>
              </a:rPr>
              <a:t> TS 29.501 guidelines</a:t>
            </a:r>
          </a:p>
          <a:p>
            <a:pPr lvl="1"/>
            <a:r>
              <a:rPr lang="fr-FR" sz="1600" b="0" dirty="0">
                <a:solidFill>
                  <a:srgbClr val="000099"/>
                </a:solidFill>
                <a:latin typeface="Arial" panose="020B0604020202020204" pitchFamily="34" charset="0"/>
                <a:cs typeface="Arial" panose="020B0604020202020204" pitchFamily="34" charset="0"/>
              </a:rPr>
              <a:t>SA-OAM </a:t>
            </a:r>
            <a:r>
              <a:rPr lang="fr-FR" sz="1600" b="0" dirty="0" err="1">
                <a:solidFill>
                  <a:srgbClr val="000099"/>
                </a:solidFill>
                <a:latin typeface="Arial" panose="020B0604020202020204" pitchFamily="34" charset="0"/>
                <a:cs typeface="Arial" panose="020B0604020202020204" pitchFamily="34" charset="0"/>
              </a:rPr>
              <a:t>following</a:t>
            </a:r>
            <a:r>
              <a:rPr lang="fr-FR" sz="1600" b="0" dirty="0">
                <a:solidFill>
                  <a:srgbClr val="000099"/>
                </a:solidFill>
                <a:latin typeface="Arial" panose="020B0604020202020204" pitchFamily="34" charset="0"/>
                <a:cs typeface="Arial" panose="020B0604020202020204" pitchFamily="34" charset="0"/>
              </a:rPr>
              <a:t> </a:t>
            </a:r>
            <a:r>
              <a:rPr lang="fr-FR" sz="1600" b="0" dirty="0" err="1">
                <a:solidFill>
                  <a:srgbClr val="000099"/>
                </a:solidFill>
                <a:latin typeface="Arial" panose="020B0604020202020204" pitchFamily="34" charset="0"/>
                <a:cs typeface="Arial" panose="020B0604020202020204" pitchFamily="34" charset="0"/>
              </a:rPr>
              <a:t>their</a:t>
            </a:r>
            <a:r>
              <a:rPr lang="fr-FR" sz="1600" b="0" dirty="0">
                <a:solidFill>
                  <a:srgbClr val="000099"/>
                </a:solidFill>
                <a:latin typeface="Arial" panose="020B0604020202020204" pitchFamily="34" charset="0"/>
                <a:cs typeface="Arial" panose="020B0604020202020204" pitchFamily="34" charset="0"/>
              </a:rPr>
              <a:t> </a:t>
            </a:r>
            <a:r>
              <a:rPr lang="fr-FR" sz="1600" b="0" dirty="0" err="1">
                <a:solidFill>
                  <a:srgbClr val="000099"/>
                </a:solidFill>
                <a:latin typeface="Arial" panose="020B0604020202020204" pitchFamily="34" charset="0"/>
                <a:cs typeface="Arial" panose="020B0604020202020204" pitchFamily="34" charset="0"/>
              </a:rPr>
              <a:t>own</a:t>
            </a:r>
            <a:r>
              <a:rPr lang="fr-FR" sz="1600" b="0" dirty="0">
                <a:solidFill>
                  <a:srgbClr val="000099"/>
                </a:solidFill>
                <a:latin typeface="Arial" panose="020B0604020202020204" pitchFamily="34" charset="0"/>
                <a:cs typeface="Arial" panose="020B0604020202020204" pitchFamily="34" charset="0"/>
              </a:rPr>
              <a:t> guidelines and </a:t>
            </a:r>
            <a:r>
              <a:rPr lang="fr-FR" sz="1600" b="0" dirty="0" err="1">
                <a:solidFill>
                  <a:srgbClr val="000099"/>
                </a:solidFill>
                <a:latin typeface="Arial" panose="020B0604020202020204" pitchFamily="34" charset="0"/>
                <a:cs typeface="Arial" panose="020B0604020202020204" pitchFamily="34" charset="0"/>
              </a:rPr>
              <a:t>deviating</a:t>
            </a:r>
            <a:r>
              <a:rPr lang="fr-FR" sz="1600" b="0" dirty="0">
                <a:solidFill>
                  <a:srgbClr val="000099"/>
                </a:solidFill>
                <a:latin typeface="Arial" panose="020B0604020202020204" pitchFamily="34" charset="0"/>
                <a:cs typeface="Arial" panose="020B0604020202020204" pitchFamily="34" charset="0"/>
              </a:rPr>
              <a:t> </a:t>
            </a:r>
            <a:r>
              <a:rPr lang="fr-FR" sz="1600" b="0" dirty="0" err="1">
                <a:solidFill>
                  <a:srgbClr val="000099"/>
                </a:solidFill>
                <a:latin typeface="Arial" panose="020B0604020202020204" pitchFamily="34" charset="0"/>
                <a:cs typeface="Arial" panose="020B0604020202020204" pitchFamily="34" charset="0"/>
              </a:rPr>
              <a:t>from</a:t>
            </a:r>
            <a:r>
              <a:rPr lang="fr-FR" sz="1600" b="0" dirty="0">
                <a:solidFill>
                  <a:srgbClr val="000099"/>
                </a:solidFill>
                <a:latin typeface="Arial" panose="020B0604020202020204" pitchFamily="34" charset="0"/>
                <a:cs typeface="Arial" panose="020B0604020202020204" pitchFamily="34" charset="0"/>
              </a:rPr>
              <a:t> 21.900</a:t>
            </a:r>
          </a:p>
          <a:p>
            <a:r>
              <a:rPr lang="fr-FR" sz="1800" b="0" dirty="0">
                <a:solidFill>
                  <a:srgbClr val="000099"/>
                </a:solidFill>
                <a:latin typeface="Arial" panose="020B0604020202020204" pitchFamily="34" charset="0"/>
                <a:cs typeface="Arial" panose="020B0604020202020204" pitchFamily="34" charset="0"/>
              </a:rPr>
              <a:t>SA5 </a:t>
            </a:r>
            <a:r>
              <a:rPr lang="fr-FR" sz="1800" b="0" dirty="0" err="1">
                <a:solidFill>
                  <a:srgbClr val="000099"/>
                </a:solidFill>
                <a:latin typeface="Arial" panose="020B0604020202020204" pitchFamily="34" charset="0"/>
                <a:cs typeface="Arial" panose="020B0604020202020204" pitchFamily="34" charset="0"/>
              </a:rPr>
              <a:t>was</a:t>
            </a:r>
            <a:r>
              <a:rPr lang="fr-FR" sz="1800" b="0" dirty="0">
                <a:solidFill>
                  <a:srgbClr val="000099"/>
                </a:solidFill>
                <a:latin typeface="Arial" panose="020B0604020202020204" pitchFamily="34" charset="0"/>
                <a:cs typeface="Arial" panose="020B0604020202020204" pitchFamily="34" charset="0"/>
              </a:rPr>
              <a:t> </a:t>
            </a:r>
            <a:r>
              <a:rPr lang="fr-FR" sz="1800" b="0" dirty="0" err="1">
                <a:solidFill>
                  <a:srgbClr val="000099"/>
                </a:solidFill>
                <a:latin typeface="Arial" panose="020B0604020202020204" pitchFamily="34" charset="0"/>
                <a:cs typeface="Arial" panose="020B0604020202020204" pitchFamily="34" charset="0"/>
              </a:rPr>
              <a:t>tasked</a:t>
            </a:r>
            <a:r>
              <a:rPr lang="fr-FR" sz="1800" b="0" dirty="0">
                <a:solidFill>
                  <a:srgbClr val="000099"/>
                </a:solidFill>
                <a:latin typeface="Arial" panose="020B0604020202020204" pitchFamily="34" charset="0"/>
                <a:cs typeface="Arial" panose="020B0604020202020204" pitchFamily="34" charset="0"/>
              </a:rPr>
              <a:t> to </a:t>
            </a:r>
            <a:r>
              <a:rPr lang="en-GB" sz="1800" b="0" dirty="0">
                <a:solidFill>
                  <a:srgbClr val="000099"/>
                </a:solidFill>
                <a:latin typeface="Arial" panose="020B0604020202020204" pitchFamily="34" charset="0"/>
                <a:cs typeface="Arial" panose="020B0604020202020204" pitchFamily="34" charset="0"/>
              </a:rPr>
              <a:t>align with the </a:t>
            </a:r>
            <a:r>
              <a:rPr lang="en-GB" sz="1800" b="0" dirty="0" err="1">
                <a:solidFill>
                  <a:srgbClr val="000099"/>
                </a:solidFill>
                <a:latin typeface="Arial" panose="020B0604020202020204" pitchFamily="34" charset="0"/>
                <a:cs typeface="Arial" panose="020B0604020202020204" pitchFamily="34" charset="0"/>
              </a:rPr>
              <a:t>OpenAPI</a:t>
            </a:r>
            <a:r>
              <a:rPr lang="en-GB" sz="1800" b="0" dirty="0">
                <a:solidFill>
                  <a:srgbClr val="000099"/>
                </a:solidFill>
                <a:latin typeface="Arial" panose="020B0604020202020204" pitchFamily="34" charset="0"/>
                <a:cs typeface="Arial" panose="020B0604020202020204" pitchFamily="34" charset="0"/>
              </a:rPr>
              <a:t> guidelines developed by CT in 29.501.</a:t>
            </a:r>
          </a:p>
          <a:p>
            <a:r>
              <a:rPr lang="en-US" sz="1800" b="0" dirty="0">
                <a:solidFill>
                  <a:srgbClr val="000099"/>
                </a:solidFill>
                <a:latin typeface="Arial" panose="020B0604020202020204" pitchFamily="34" charset="0"/>
                <a:cs typeface="Arial" panose="020B0604020202020204" pitchFamily="34" charset="0"/>
              </a:rPr>
              <a:t>Need for common principles for the design and handling of </a:t>
            </a:r>
            <a:r>
              <a:rPr lang="en-US" sz="1800" b="0" dirty="0" err="1">
                <a:solidFill>
                  <a:srgbClr val="000099"/>
                </a:solidFill>
                <a:latin typeface="Arial" panose="020B0604020202020204" pitchFamily="34" charset="0"/>
                <a:cs typeface="Arial" panose="020B0604020202020204" pitchFamily="34" charset="0"/>
              </a:rPr>
              <a:t>OpenAPI</a:t>
            </a:r>
            <a:r>
              <a:rPr lang="en-US" sz="1800" b="0" dirty="0">
                <a:solidFill>
                  <a:srgbClr val="000099"/>
                </a:solidFill>
                <a:latin typeface="Arial" panose="020B0604020202020204" pitchFamily="34" charset="0"/>
                <a:cs typeface="Arial" panose="020B0604020202020204" pitchFamily="34" charset="0"/>
              </a:rPr>
              <a:t> specifications in 3GPP</a:t>
            </a:r>
          </a:p>
          <a:p>
            <a:r>
              <a:rPr lang="en-US" sz="1800" b="0" dirty="0">
                <a:solidFill>
                  <a:srgbClr val="000099"/>
                </a:solidFill>
                <a:latin typeface="Arial" panose="020B0604020202020204" pitchFamily="34" charset="0"/>
                <a:cs typeface="Arial" panose="020B0604020202020204" pitchFamily="34" charset="0"/>
              </a:rPr>
              <a:t>Proposal agreed at SA#91-e: create a discussion group</a:t>
            </a:r>
          </a:p>
          <a:p>
            <a:pPr lvl="1"/>
            <a:r>
              <a:rPr lang="en-US" sz="1400" b="0" dirty="0">
                <a:solidFill>
                  <a:srgbClr val="000099"/>
                </a:solidFill>
                <a:latin typeface="Arial" panose="020B0604020202020204" pitchFamily="34" charset="0"/>
                <a:cs typeface="Arial" panose="020B0604020202020204" pitchFamily="34" charset="0"/>
              </a:rPr>
              <a:t>With experts from the CT/SA WGs developing </a:t>
            </a:r>
            <a:r>
              <a:rPr lang="en-US" sz="1400" b="0" dirty="0" err="1">
                <a:solidFill>
                  <a:srgbClr val="000099"/>
                </a:solidFill>
                <a:latin typeface="Arial" panose="020B0604020202020204" pitchFamily="34" charset="0"/>
                <a:cs typeface="Arial" panose="020B0604020202020204" pitchFamily="34" charset="0"/>
              </a:rPr>
              <a:t>OpenAPI</a:t>
            </a:r>
            <a:r>
              <a:rPr lang="en-US" sz="1400" b="0" dirty="0">
                <a:solidFill>
                  <a:srgbClr val="000099"/>
                </a:solidFill>
                <a:latin typeface="Arial" panose="020B0604020202020204" pitchFamily="34" charset="0"/>
                <a:cs typeface="Arial" panose="020B0604020202020204" pitchFamily="34" charset="0"/>
              </a:rPr>
              <a:t> specification</a:t>
            </a:r>
          </a:p>
          <a:p>
            <a:pPr lvl="1"/>
            <a:r>
              <a:rPr lang="en-US" sz="1400" b="0" dirty="0">
                <a:solidFill>
                  <a:srgbClr val="000099"/>
                </a:solidFill>
                <a:latin typeface="Arial" panose="020B0604020202020204" pitchFamily="34" charset="0"/>
                <a:cs typeface="Arial" panose="020B0604020202020204" pitchFamily="34" charset="0"/>
              </a:rPr>
              <a:t>To check what really needs to be common to all the groups</a:t>
            </a:r>
          </a:p>
          <a:p>
            <a:pPr lvl="1"/>
            <a:r>
              <a:rPr lang="en-US" sz="1400" b="0" dirty="0">
                <a:solidFill>
                  <a:srgbClr val="000099"/>
                </a:solidFill>
                <a:latin typeface="Arial" panose="020B0604020202020204" pitchFamily="34" charset="0"/>
                <a:cs typeface="Arial" panose="020B0604020202020204" pitchFamily="34" charset="0"/>
              </a:rPr>
              <a:t>To decide in which specification it should be documented </a:t>
            </a:r>
          </a:p>
          <a:p>
            <a:r>
              <a:rPr lang="en-US" sz="1800" b="0" dirty="0">
                <a:solidFill>
                  <a:srgbClr val="000099"/>
                </a:solidFill>
                <a:latin typeface="Arial" panose="020B0604020202020204" pitchFamily="34" charset="0"/>
                <a:cs typeface="Arial" panose="020B0604020202020204" pitchFamily="34" charset="0"/>
              </a:rPr>
              <a:t>Target: Final output should be available in TSG#92</a:t>
            </a:r>
          </a:p>
          <a:p>
            <a:r>
              <a:rPr lang="en-US" sz="1800" b="0" dirty="0">
                <a:solidFill>
                  <a:srgbClr val="000099"/>
                </a:solidFill>
                <a:latin typeface="Arial" panose="020B0604020202020204" pitchFamily="34" charset="0"/>
                <a:cs typeface="Arial" panose="020B0604020202020204" pitchFamily="34" charset="0"/>
              </a:rPr>
              <a:t>Proposed SA4 representatives in the task force</a:t>
            </a:r>
          </a:p>
          <a:p>
            <a:pPr lvl="1"/>
            <a:r>
              <a:rPr lang="en-US" sz="1400" b="0" dirty="0">
                <a:solidFill>
                  <a:srgbClr val="000099"/>
                </a:solidFill>
                <a:latin typeface="Arial" panose="020B0604020202020204" pitchFamily="34" charset="0"/>
                <a:cs typeface="Arial" panose="020B0604020202020204" pitchFamily="34" charset="0"/>
              </a:rPr>
              <a:t>Frédéric Gabin, </a:t>
            </a:r>
          </a:p>
          <a:p>
            <a:pPr lvl="1"/>
            <a:r>
              <a:rPr lang="en-US" sz="1400" b="0" dirty="0">
                <a:solidFill>
                  <a:srgbClr val="000099"/>
                </a:solidFill>
                <a:latin typeface="Arial" panose="020B0604020202020204" pitchFamily="34" charset="0"/>
                <a:cs typeface="Arial" panose="020B0604020202020204" pitchFamily="34" charset="0"/>
              </a:rPr>
              <a:t>Thorsten Lohmar, </a:t>
            </a:r>
          </a:p>
          <a:p>
            <a:pPr lvl="1"/>
            <a:r>
              <a:rPr lang="en-US" sz="1400" b="0" dirty="0">
                <a:solidFill>
                  <a:srgbClr val="000099"/>
                </a:solidFill>
                <a:latin typeface="Arial" panose="020B0604020202020204" pitchFamily="34" charset="0"/>
                <a:cs typeface="Arial" panose="020B0604020202020204" pitchFamily="34" charset="0"/>
              </a:rPr>
              <a:t>Richard Bradbury and </a:t>
            </a:r>
          </a:p>
          <a:p>
            <a:pPr lvl="1"/>
            <a:r>
              <a:rPr lang="en-US" sz="1400" b="0" dirty="0">
                <a:solidFill>
                  <a:srgbClr val="000099"/>
                </a:solidFill>
                <a:latin typeface="Arial" panose="020B0604020202020204" pitchFamily="34" charset="0"/>
                <a:cs typeface="Arial" panose="020B0604020202020204" pitchFamily="34" charset="0"/>
              </a:rPr>
              <a:t>Imed Bouazizi</a:t>
            </a:r>
          </a:p>
          <a:p>
            <a:pPr marL="0" indent="0">
              <a:spcBef>
                <a:spcPts val="600"/>
              </a:spcBef>
              <a:buFontTx/>
              <a:buNone/>
              <a:defRPr/>
            </a:pPr>
            <a:endParaRPr lang="en-GB" altLang="en-US" sz="2000" b="0" kern="0" dirty="0">
              <a:solidFill>
                <a:srgbClr val="0000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7201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Reminder – Inclusive Language</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53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r>
              <a:rPr lang="en-US" sz="2000" b="0" dirty="0">
                <a:solidFill>
                  <a:srgbClr val="000099"/>
                </a:solidFill>
              </a:rPr>
              <a:t>TSG SA# 90-e has endorsed the proposal (see SP-201042) to use more inclusive and neutral language in all 3GPP specifications. TSG SA#90-e has also approved a CR that introduces an Annex into the 3GPP TR 21.801 "Specification drafting rules" that lists all non-inclusive terminology to be replaced. </a:t>
            </a:r>
          </a:p>
          <a:p>
            <a:r>
              <a:rPr lang="en-US" sz="2000" b="0" dirty="0">
                <a:solidFill>
                  <a:srgbClr val="000099"/>
                </a:solidFill>
              </a:rPr>
              <a:t>ACTION:  Please take the above decision into account and take the following actions: </a:t>
            </a:r>
          </a:p>
          <a:p>
            <a:pPr lvl="1">
              <a:buFont typeface="+mj-lt"/>
              <a:buAutoNum type="arabicPeriod"/>
            </a:pPr>
            <a:r>
              <a:rPr lang="en-US" sz="1600" b="0" dirty="0">
                <a:solidFill>
                  <a:srgbClr val="000099"/>
                </a:solidFill>
              </a:rPr>
              <a:t>Strictly avoid the use of non-inclusive terms in all-new 3GPP documents (including TS, TR, SID, WID, LS).</a:t>
            </a:r>
          </a:p>
          <a:p>
            <a:pPr lvl="1">
              <a:buFont typeface="+mj-lt"/>
              <a:buAutoNum type="arabicPeriod"/>
            </a:pPr>
            <a:r>
              <a:rPr lang="en-US" sz="1600" b="0" dirty="0">
                <a:solidFill>
                  <a:srgbClr val="000099"/>
                </a:solidFill>
              </a:rPr>
              <a:t>Replace the non-inclusive terms used in all relevant 3GPP specifications per the updated 3GPP drafting rules.</a:t>
            </a:r>
          </a:p>
          <a:p>
            <a:pPr lvl="1">
              <a:buFont typeface="+mj-lt"/>
              <a:buAutoNum type="arabicPeriod"/>
            </a:pPr>
            <a:r>
              <a:rPr lang="en-US" sz="1600" b="0" dirty="0">
                <a:solidFill>
                  <a:srgbClr val="000099"/>
                </a:solidFill>
              </a:rPr>
              <a:t>WG Chairs are requested to follow the following process for non-inclusive term replacement in the existing 3GPP specifications:</a:t>
            </a:r>
          </a:p>
          <a:p>
            <a:pPr lvl="2">
              <a:buFont typeface="+mj-lt"/>
              <a:buAutoNum type="alphaLcPeriod"/>
            </a:pPr>
            <a:r>
              <a:rPr lang="en-US" sz="1000" b="0" dirty="0">
                <a:solidFill>
                  <a:srgbClr val="000099"/>
                </a:solidFill>
              </a:rPr>
              <a:t>The changes shall be applied to 3GPP Technical Specifications and 3GPP Technical Reports.</a:t>
            </a:r>
          </a:p>
          <a:p>
            <a:pPr lvl="2">
              <a:buFont typeface="+mj-lt"/>
              <a:buAutoNum type="alphaLcPeriod"/>
            </a:pPr>
            <a:r>
              <a:rPr lang="en-US" sz="1000" b="0" dirty="0">
                <a:solidFill>
                  <a:srgbClr val="000099"/>
                </a:solidFill>
              </a:rPr>
              <a:t>The changes shall in a first step be applied from Rel-17 onwards.</a:t>
            </a:r>
          </a:p>
          <a:p>
            <a:pPr lvl="2">
              <a:buFont typeface="+mj-lt"/>
              <a:buAutoNum type="alphaLcPeriod"/>
            </a:pPr>
            <a:r>
              <a:rPr lang="en-US" sz="1000" b="0" dirty="0">
                <a:solidFill>
                  <a:srgbClr val="000099"/>
                </a:solidFill>
              </a:rPr>
              <a:t>The changes shall only be done if they are of a purely editorial nature and do not lead to any backward incompatibility. These CRs should not include any further editorial changes.</a:t>
            </a:r>
          </a:p>
          <a:p>
            <a:pPr lvl="2">
              <a:buFont typeface="+mj-lt"/>
              <a:buAutoNum type="alphaLcPeriod"/>
            </a:pPr>
            <a:r>
              <a:rPr lang="en-US" sz="1000" b="0" dirty="0">
                <a:solidFill>
                  <a:srgbClr val="000099"/>
                </a:solidFill>
              </a:rPr>
              <a:t>WG chairs shall request rapporteurs and MCC to check their specs as to whether the non-inclusive terminology is used therein.</a:t>
            </a:r>
          </a:p>
          <a:p>
            <a:pPr lvl="2">
              <a:buFont typeface="+mj-lt"/>
              <a:buAutoNum type="alphaLcPeriod"/>
            </a:pPr>
            <a:r>
              <a:rPr lang="en-US" sz="1000" b="0" dirty="0">
                <a:solidFill>
                  <a:srgbClr val="000099"/>
                </a:solidFill>
              </a:rPr>
              <a:t>The MCC of a WG  together with the specification rapporteurs should come up with related CRs to the affected specifications. The CRs should be issued under TEI17 and the CR title should start with “Inclusive language review”. If terms are used in multiple specifications (possibly in different working groups), then the related rapporteurs and MCCs should coordinate to align the replacement terms.</a:t>
            </a:r>
          </a:p>
          <a:p>
            <a:pPr lvl="1">
              <a:buFont typeface="+mj-lt"/>
              <a:buAutoNum type="arabicPeriod"/>
            </a:pPr>
            <a:r>
              <a:rPr lang="en-US" sz="1600" b="0" dirty="0">
                <a:solidFill>
                  <a:srgbClr val="000099"/>
                </a:solidFill>
              </a:rPr>
              <a:t>Related CRs against already existing Rel-17 specifications should be submitted for approval at plenary (after WG agreement) in separate CR packs at the March 2021 TSGs meetings, except where coordination with external organizations is required.</a:t>
            </a:r>
          </a:p>
          <a:p>
            <a:pPr lvl="1">
              <a:buFont typeface="+mj-lt"/>
              <a:buAutoNum type="arabicPeriod"/>
            </a:pPr>
            <a:r>
              <a:rPr lang="en-US" sz="1600" b="0" dirty="0">
                <a:solidFill>
                  <a:srgbClr val="000099"/>
                </a:solidFill>
              </a:rPr>
              <a:t>Rel-17 specifications which are created after March 2021 should be updated per the updated 3GPP drafting rules at their creation in separate CR packs.</a:t>
            </a:r>
          </a:p>
        </p:txBody>
      </p:sp>
    </p:spTree>
    <p:extLst>
      <p:ext uri="{BB962C8B-B14F-4D97-AF65-F5344CB8AC3E}">
        <p14:creationId xmlns:p14="http://schemas.microsoft.com/office/powerpoint/2010/main" val="263018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3200876"/>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err="1">
                <a:solidFill>
                  <a:srgbClr val="000099"/>
                </a:solidFill>
                <a:latin typeface="Arial" charset="0"/>
              </a:rPr>
              <a:t>OpenAPI</a:t>
            </a:r>
            <a:r>
              <a:rPr lang="en-US" sz="1800" dirty="0">
                <a:solidFill>
                  <a:srgbClr val="000099"/>
                </a:solidFill>
                <a:latin typeface="Arial" charset="0"/>
              </a:rPr>
              <a:t> Task Force</a:t>
            </a:r>
          </a:p>
          <a:p>
            <a:pPr marL="285750" indent="-285750">
              <a:spcBef>
                <a:spcPts val="600"/>
              </a:spcBef>
              <a:buFontTx/>
              <a:buChar char="-"/>
              <a:defRPr/>
            </a:pPr>
            <a:r>
              <a:rPr lang="en-US" sz="1800" dirty="0">
                <a:solidFill>
                  <a:srgbClr val="000099"/>
                </a:solidFill>
                <a:latin typeface="Arial" charset="0"/>
              </a:rPr>
              <a:t>Reminder on inclusive language</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216539"/>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Dear all, and WI/SI rapporteurs in particular, when preparing post-SA4#113-e WI/SI work plans, please beware of the following guidelines:</a:t>
            </a:r>
          </a:p>
          <a:p>
            <a:pPr marL="285750" indent="-285750">
              <a:spcBef>
                <a:spcPts val="600"/>
              </a:spcBef>
              <a:buFontTx/>
              <a:buChar char="-"/>
              <a:defRPr/>
            </a:pPr>
            <a:r>
              <a:rPr lang="en-US" sz="1800" dirty="0">
                <a:solidFill>
                  <a:srgbClr val="000099"/>
                </a:solidFill>
                <a:latin typeface="Arial" charset="0"/>
              </a:rPr>
              <a:t>1)	Available weeks. According to a decision by 3GPP SA#90-e, the following weeks are available for SA4 </a:t>
            </a:r>
            <a:r>
              <a:rPr lang="en-US" sz="1800" dirty="0" err="1">
                <a:solidFill>
                  <a:srgbClr val="000099"/>
                </a:solidFill>
                <a:latin typeface="Arial" charset="0"/>
              </a:rPr>
              <a:t>telcos</a:t>
            </a:r>
            <a:r>
              <a:rPr lang="en-US" sz="1800" dirty="0">
                <a:solidFill>
                  <a:srgbClr val="000099"/>
                </a:solidFill>
                <a:latin typeface="Arial" charset="0"/>
              </a:rPr>
              <a:t> post SA4#113-e:</a:t>
            </a:r>
          </a:p>
          <a:p>
            <a:pPr marL="742950" lvl="1" indent="-285750">
              <a:spcBef>
                <a:spcPts val="600"/>
              </a:spcBef>
              <a:buFontTx/>
              <a:buChar char="-"/>
              <a:defRPr/>
            </a:pPr>
            <a:r>
              <a:rPr lang="en-US" sz="1600" dirty="0">
                <a:solidFill>
                  <a:srgbClr val="000099"/>
                </a:solidFill>
                <a:latin typeface="Arial" charset="0"/>
              </a:rPr>
              <a:t>a.		19-23 Apr. 2021</a:t>
            </a:r>
          </a:p>
          <a:p>
            <a:pPr marL="742950" lvl="1" indent="-285750">
              <a:spcBef>
                <a:spcPts val="600"/>
              </a:spcBef>
              <a:buFontTx/>
              <a:buChar char="-"/>
              <a:defRPr/>
            </a:pPr>
            <a:r>
              <a:rPr lang="en-US" sz="1600" dirty="0">
                <a:solidFill>
                  <a:srgbClr val="000099"/>
                </a:solidFill>
                <a:latin typeface="Arial" charset="0"/>
              </a:rPr>
              <a:t>b.	26-30 Apr. 2021</a:t>
            </a:r>
          </a:p>
          <a:p>
            <a:pPr marL="742950" lvl="1" indent="-285750">
              <a:spcBef>
                <a:spcPts val="600"/>
              </a:spcBef>
              <a:buFontTx/>
              <a:buChar char="-"/>
              <a:defRPr/>
            </a:pPr>
            <a:r>
              <a:rPr lang="en-US" sz="1600" dirty="0">
                <a:solidFill>
                  <a:srgbClr val="000099"/>
                </a:solidFill>
                <a:latin typeface="Arial" charset="0"/>
              </a:rPr>
              <a:t>c.		03-07 May 2021</a:t>
            </a:r>
          </a:p>
          <a:p>
            <a:pPr marL="285750" indent="-285750">
              <a:spcBef>
                <a:spcPts val="600"/>
              </a:spcBef>
              <a:buFontTx/>
              <a:buChar char="-"/>
              <a:defRPr/>
            </a:pPr>
            <a:r>
              <a:rPr lang="en-US" sz="1800" dirty="0">
                <a:solidFill>
                  <a:srgbClr val="000099"/>
                </a:solidFill>
                <a:latin typeface="Arial" charset="0"/>
              </a:rPr>
              <a:t>2)	Preferred day of the week per SWG</a:t>
            </a:r>
          </a:p>
          <a:p>
            <a:pPr marL="742950" lvl="1" indent="-285750">
              <a:spcBef>
                <a:spcPts val="600"/>
              </a:spcBef>
              <a:buFontTx/>
              <a:buChar char="-"/>
              <a:defRPr/>
            </a:pPr>
            <a:r>
              <a:rPr lang="en-US" sz="1600" dirty="0">
                <a:solidFill>
                  <a:srgbClr val="000099"/>
                </a:solidFill>
                <a:latin typeface="Arial" charset="0"/>
              </a:rPr>
              <a:t>a.		Monday – SQ or EVS SWG</a:t>
            </a:r>
          </a:p>
          <a:p>
            <a:pPr marL="742950" lvl="1" indent="-285750">
              <a:spcBef>
                <a:spcPts val="600"/>
              </a:spcBef>
              <a:buFontTx/>
              <a:buChar char="-"/>
              <a:defRPr/>
            </a:pPr>
            <a:r>
              <a:rPr lang="en-US" sz="1600" dirty="0">
                <a:solidFill>
                  <a:srgbClr val="000099"/>
                </a:solidFill>
                <a:latin typeface="Arial" charset="0"/>
              </a:rPr>
              <a:t>b.	Tuesday – Video SWG</a:t>
            </a:r>
          </a:p>
          <a:p>
            <a:pPr marL="742950" lvl="1" indent="-285750">
              <a:spcBef>
                <a:spcPts val="600"/>
              </a:spcBef>
              <a:buFontTx/>
              <a:buChar char="-"/>
              <a:defRPr/>
            </a:pPr>
            <a:r>
              <a:rPr lang="en-US" sz="1600" dirty="0">
                <a:solidFill>
                  <a:srgbClr val="000099"/>
                </a:solidFill>
                <a:latin typeface="Arial" charset="0"/>
              </a:rPr>
              <a:t>c.		Wednesday – MTSI SWG</a:t>
            </a:r>
          </a:p>
          <a:p>
            <a:pPr marL="742950" lvl="1" indent="-285750">
              <a:spcBef>
                <a:spcPts val="600"/>
              </a:spcBef>
              <a:buFontTx/>
              <a:buChar char="-"/>
              <a:defRPr/>
            </a:pPr>
            <a:r>
              <a:rPr lang="en-US" sz="1600" dirty="0">
                <a:solidFill>
                  <a:srgbClr val="000099"/>
                </a:solidFill>
                <a:latin typeface="Arial" charset="0"/>
              </a:rPr>
              <a:t>d.	Thursday – MBS SWG</a:t>
            </a:r>
          </a:p>
          <a:p>
            <a:pPr marL="742950" lvl="1" indent="-285750">
              <a:spcBef>
                <a:spcPts val="600"/>
              </a:spcBef>
              <a:buFontTx/>
              <a:buChar char="-"/>
              <a:defRPr/>
            </a:pPr>
            <a:r>
              <a:rPr lang="en-US" sz="1600" dirty="0">
                <a:solidFill>
                  <a:srgbClr val="000099"/>
                </a:solidFill>
                <a:latin typeface="Arial" charset="0"/>
              </a:rPr>
              <a:t>e.		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2021 </a:t>
            </a:r>
          </a:p>
        </p:txBody>
      </p:sp>
      <p:sp>
        <p:nvSpPr>
          <p:cNvPr id="4" name="Espace réservé du contenu 3">
            <a:extLst>
              <a:ext uri="{FF2B5EF4-FFF2-40B4-BE49-F238E27FC236}">
                <a16:creationId xmlns:a16="http://schemas.microsoft.com/office/drawing/2014/main" id="{85F45445-A0F9-4E6A-8112-327FAC75E954}"/>
              </a:ext>
            </a:extLst>
          </p:cNvPr>
          <p:cNvSpPr>
            <a:spLocks noGrp="1"/>
          </p:cNvSpPr>
          <p:nvPr>
            <p:ph idx="1"/>
          </p:nvPr>
        </p:nvSpPr>
        <p:spPr/>
        <p:txBody>
          <a:bodyPr/>
          <a:lstStyle/>
          <a:p>
            <a:r>
              <a:rPr lang="fr-FR" altLang="fr-FR" dirty="0" err="1">
                <a:solidFill>
                  <a:srgbClr val="000099"/>
                </a:solidFill>
                <a:latin typeface="Arial" panose="020B0604020202020204" pitchFamily="34" charset="0"/>
                <a:cs typeface="Arial" panose="020B0604020202020204" pitchFamily="34" charset="0"/>
              </a:rPr>
              <a:t>Revised</a:t>
            </a:r>
            <a:r>
              <a:rPr lang="fr-FR" altLang="fr-FR" dirty="0">
                <a:solidFill>
                  <a:srgbClr val="000099"/>
                </a:solidFill>
                <a:latin typeface="Arial" panose="020B0604020202020204" pitchFamily="34" charset="0"/>
                <a:cs typeface="Arial" panose="020B0604020202020204" pitchFamily="34" charset="0"/>
              </a:rPr>
              <a:t> and </a:t>
            </a:r>
            <a:r>
              <a:rPr lang="fr-FR" altLang="fr-FR" dirty="0" err="1">
                <a:solidFill>
                  <a:srgbClr val="000099"/>
                </a:solidFill>
                <a:latin typeface="Arial" panose="020B0604020202020204" pitchFamily="34" charset="0"/>
                <a:cs typeface="Arial" panose="020B0604020202020204" pitchFamily="34" charset="0"/>
              </a:rPr>
              <a:t>agreed</a:t>
            </a:r>
            <a:r>
              <a:rPr lang="fr-FR" altLang="fr-FR" dirty="0">
                <a:solidFill>
                  <a:srgbClr val="000099"/>
                </a:solidFill>
                <a:latin typeface="Arial" panose="020B0604020202020204" pitchFamily="34" charset="0"/>
                <a:cs typeface="Arial" panose="020B0604020202020204" pitchFamily="34" charset="0"/>
              </a:rPr>
              <a:t> at SA4#112-e</a:t>
            </a:r>
            <a:endParaRPr lang="fr-FR" dirty="0">
              <a:solidFill>
                <a:srgbClr val="000099"/>
              </a:solidFill>
              <a:latin typeface="Arial" panose="020B0604020202020204" pitchFamily="34" charset="0"/>
              <a:cs typeface="Arial" panose="020B0604020202020204" pitchFamily="34" charset="0"/>
            </a:endParaRPr>
          </a:p>
        </p:txBody>
      </p:sp>
      <p:graphicFrame>
        <p:nvGraphicFramePr>
          <p:cNvPr id="5" name="Table 5">
            <a:extLst>
              <a:ext uri="{FF2B5EF4-FFF2-40B4-BE49-F238E27FC236}">
                <a16:creationId xmlns:a16="http://schemas.microsoft.com/office/drawing/2014/main" id="{A2DFBE6B-2FA4-4E1F-8167-95FAD0F09750}"/>
              </a:ext>
            </a:extLst>
          </p:cNvPr>
          <p:cNvGraphicFramePr>
            <a:graphicFrameLocks noGrp="1"/>
          </p:cNvGraphicFramePr>
          <p:nvPr>
            <p:extLst>
              <p:ext uri="{D42A27DB-BD31-4B8C-83A1-F6EECF244321}">
                <p14:modId xmlns:p14="http://schemas.microsoft.com/office/powerpoint/2010/main" val="1447512975"/>
              </p:ext>
            </p:extLst>
          </p:nvPr>
        </p:nvGraphicFramePr>
        <p:xfrm>
          <a:off x="1352600" y="1897022"/>
          <a:ext cx="7559675" cy="198951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15</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Note: t</a:t>
                      </a:r>
                      <a:r>
                        <a:rPr lang="en-US" sz="1400" dirty="0">
                          <a:solidFill>
                            <a:schemeClr val="tx1"/>
                          </a:solidFill>
                        </a:rPr>
                        <a:t>o be confirmed at SA4#114-e</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2022</a:t>
            </a:r>
          </a:p>
        </p:txBody>
      </p:sp>
      <p:graphicFrame>
        <p:nvGraphicFramePr>
          <p:cNvPr id="5" name="Table 5">
            <a:extLst>
              <a:ext uri="{FF2B5EF4-FFF2-40B4-BE49-F238E27FC236}">
                <a16:creationId xmlns:a16="http://schemas.microsoft.com/office/drawing/2014/main" id="{C0AC4689-2305-4D83-9FAF-4FC59B4997C4}"/>
              </a:ext>
            </a:extLst>
          </p:cNvPr>
          <p:cNvGraphicFramePr>
            <a:graphicFrameLocks noGrp="1"/>
          </p:cNvGraphicFramePr>
          <p:nvPr>
            <p:extLst>
              <p:ext uri="{D42A27DB-BD31-4B8C-83A1-F6EECF244321}">
                <p14:modId xmlns:p14="http://schemas.microsoft.com/office/powerpoint/2010/main" val="3571691641"/>
              </p:ext>
            </p:extLst>
          </p:nvPr>
        </p:nvGraphicFramePr>
        <p:xfrm>
          <a:off x="1208584" y="2492896"/>
          <a:ext cx="7559675" cy="356879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7" name="Espace réservé du contenu 3">
            <a:extLst>
              <a:ext uri="{FF2B5EF4-FFF2-40B4-BE49-F238E27FC236}">
                <a16:creationId xmlns:a16="http://schemas.microsoft.com/office/drawing/2014/main" id="{711B315A-5EC9-4308-AA11-51A86413C3F3}"/>
              </a:ext>
            </a:extLst>
          </p:cNvPr>
          <p:cNvSpPr>
            <a:spLocks noGrp="1"/>
          </p:cNvSpPr>
          <p:nvPr>
            <p:ph idx="1"/>
          </p:nvPr>
        </p:nvSpPr>
        <p:spPr>
          <a:xfrm>
            <a:off x="457200" y="1143000"/>
            <a:ext cx="8991600" cy="5181600"/>
          </a:xfrm>
        </p:spPr>
        <p:txBody>
          <a:bodyPr/>
          <a:lstStyle/>
          <a:p>
            <a:r>
              <a:rPr lang="fr-FR" altLang="fr-FR" sz="2400" dirty="0" err="1">
                <a:solidFill>
                  <a:srgbClr val="000099"/>
                </a:solidFill>
                <a:latin typeface="Arial" panose="020B0604020202020204" pitchFamily="34" charset="0"/>
                <a:cs typeface="Arial" panose="020B0604020202020204" pitchFamily="34" charset="0"/>
              </a:rPr>
              <a:t>Defined</a:t>
            </a:r>
            <a:r>
              <a:rPr lang="fr-FR" altLang="fr-FR" sz="2400" dirty="0">
                <a:solidFill>
                  <a:srgbClr val="000099"/>
                </a:solidFill>
                <a:latin typeface="Arial" panose="020B0604020202020204" pitchFamily="34" charset="0"/>
                <a:cs typeface="Arial" panose="020B0604020202020204" pitchFamily="34" charset="0"/>
              </a:rPr>
              <a:t> and </a:t>
            </a:r>
            <a:r>
              <a:rPr lang="fr-FR" altLang="fr-FR" sz="2400" dirty="0" err="1">
                <a:solidFill>
                  <a:srgbClr val="000099"/>
                </a:solidFill>
                <a:latin typeface="Arial" panose="020B0604020202020204" pitchFamily="34" charset="0"/>
                <a:cs typeface="Arial" panose="020B0604020202020204" pitchFamily="34" charset="0"/>
              </a:rPr>
              <a:t>agreed</a:t>
            </a:r>
            <a:r>
              <a:rPr lang="fr-FR" altLang="fr-FR" sz="2400" dirty="0">
                <a:solidFill>
                  <a:srgbClr val="000099"/>
                </a:solidFill>
                <a:latin typeface="Arial" panose="020B0604020202020204" pitchFamily="34" charset="0"/>
                <a:cs typeface="Arial" panose="020B0604020202020204" pitchFamily="34" charset="0"/>
              </a:rPr>
              <a:t> at SA4#112-e</a:t>
            </a:r>
            <a:endParaRPr lang="fr-FR" sz="2400" dirty="0">
              <a:solidFill>
                <a:srgbClr val="0000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1717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Proposed</a:t>
            </a:r>
            <a:r>
              <a:rPr lang="fr-FR" altLang="fr-FR" dirty="0">
                <a:solidFill>
                  <a:srgbClr val="000099"/>
                </a:solidFill>
              </a:rPr>
              <a:t> </a:t>
            </a:r>
            <a:r>
              <a:rPr lang="fr-FR" altLang="fr-FR" dirty="0" err="1">
                <a:solidFill>
                  <a:srgbClr val="000099"/>
                </a:solidFill>
              </a:rPr>
              <a:t>Calendar</a:t>
            </a:r>
            <a:r>
              <a:rPr lang="fr-FR" altLang="fr-FR" dirty="0">
                <a:solidFill>
                  <a:srgbClr val="000099"/>
                </a:solidFill>
              </a:rPr>
              <a:t> 2023</a:t>
            </a:r>
          </a:p>
        </p:txBody>
      </p:sp>
      <p:graphicFrame>
        <p:nvGraphicFramePr>
          <p:cNvPr id="5" name="Table 5">
            <a:extLst>
              <a:ext uri="{FF2B5EF4-FFF2-40B4-BE49-F238E27FC236}">
                <a16:creationId xmlns:a16="http://schemas.microsoft.com/office/drawing/2014/main" id="{C0AC4689-2305-4D83-9FAF-4FC59B4997C4}"/>
              </a:ext>
            </a:extLst>
          </p:cNvPr>
          <p:cNvGraphicFramePr>
            <a:graphicFrameLocks noGrp="1"/>
          </p:cNvGraphicFramePr>
          <p:nvPr>
            <p:extLst>
              <p:ext uri="{D42A27DB-BD31-4B8C-83A1-F6EECF244321}">
                <p14:modId xmlns:p14="http://schemas.microsoft.com/office/powerpoint/2010/main" val="1252212649"/>
              </p:ext>
            </p:extLst>
          </p:nvPr>
        </p:nvGraphicFramePr>
        <p:xfrm>
          <a:off x="776536" y="1700808"/>
          <a:ext cx="8568952" cy="4791243"/>
        </p:xfrm>
        <a:graphic>
          <a:graphicData uri="http://schemas.openxmlformats.org/drawingml/2006/table">
            <a:tbl>
              <a:tblPr firstRow="1" bandRow="1">
                <a:tableStyleId>{5C22544A-7EE6-4342-B048-85BDC9FD1C3A}</a:tableStyleId>
              </a:tblPr>
              <a:tblGrid>
                <a:gridCol w="1794945">
                  <a:extLst>
                    <a:ext uri="{9D8B030D-6E8A-4147-A177-3AD203B41FA5}">
                      <a16:colId xmlns:a16="http://schemas.microsoft.com/office/drawing/2014/main" val="20000"/>
                    </a:ext>
                  </a:extLst>
                </a:gridCol>
                <a:gridCol w="3346487">
                  <a:extLst>
                    <a:ext uri="{9D8B030D-6E8A-4147-A177-3AD203B41FA5}">
                      <a16:colId xmlns:a16="http://schemas.microsoft.com/office/drawing/2014/main" val="20001"/>
                    </a:ext>
                  </a:extLst>
                </a:gridCol>
                <a:gridCol w="3427520">
                  <a:extLst>
                    <a:ext uri="{9D8B030D-6E8A-4147-A177-3AD203B41FA5}">
                      <a16:colId xmlns:a16="http://schemas.microsoft.com/office/drawing/2014/main" val="20002"/>
                    </a:ext>
                  </a:extLst>
                </a:gridCol>
              </a:tblGrid>
              <a:tr h="518655">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9824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SA4#122</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13-17 Feb. or 20-24 Feb. or 27 Feb.- 3 Mar. 2023</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13-22 Feb. or 20 Feb.- 1 Mar. 2023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2"/>
                  </a:ext>
                </a:extLst>
              </a:tr>
              <a:tr h="79824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SA4#123</a:t>
                      </a: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17-21 April 2023</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E-meeting:17-26 April 2023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3"/>
                  </a:ext>
                </a:extLst>
              </a:tr>
              <a:tr h="728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SA4#124</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22-26 May 2023</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22-31 May 2023</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728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SA4#125</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21-25 August 2023</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16-25 August 2023</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728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SA4#126</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9-13 Oct. or 13-17 Nov. 2023</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Oct. 2023 or 8-17 Nov. 2023</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7" name="Espace réservé du contenu 3">
            <a:extLst>
              <a:ext uri="{FF2B5EF4-FFF2-40B4-BE49-F238E27FC236}">
                <a16:creationId xmlns:a16="http://schemas.microsoft.com/office/drawing/2014/main" id="{711B315A-5EC9-4308-AA11-51A86413C3F3}"/>
              </a:ext>
            </a:extLst>
          </p:cNvPr>
          <p:cNvSpPr>
            <a:spLocks noGrp="1"/>
          </p:cNvSpPr>
          <p:nvPr>
            <p:ph idx="1"/>
          </p:nvPr>
        </p:nvSpPr>
        <p:spPr>
          <a:xfrm>
            <a:off x="457200" y="1143000"/>
            <a:ext cx="9032304" cy="413792"/>
          </a:xfrm>
        </p:spPr>
        <p:txBody>
          <a:bodyPr/>
          <a:lstStyle/>
          <a:p>
            <a:r>
              <a:rPr lang="fr-FR" altLang="fr-FR" sz="2400" dirty="0">
                <a:solidFill>
                  <a:srgbClr val="000099"/>
                </a:solidFill>
                <a:latin typeface="Arial" panose="020B0604020202020204" pitchFamily="34" charset="0"/>
                <a:cs typeface="Arial" panose="020B0604020202020204" pitchFamily="34" charset="0"/>
              </a:rPr>
              <a:t>To </a:t>
            </a:r>
            <a:r>
              <a:rPr lang="fr-FR" altLang="fr-FR" sz="2400" dirty="0" err="1">
                <a:solidFill>
                  <a:srgbClr val="000099"/>
                </a:solidFill>
                <a:latin typeface="Arial" panose="020B0604020202020204" pitchFamily="34" charset="0"/>
                <a:cs typeface="Arial" panose="020B0604020202020204" pitchFamily="34" charset="0"/>
              </a:rPr>
              <a:t>be</a:t>
            </a:r>
            <a:r>
              <a:rPr lang="fr-FR" altLang="fr-FR" sz="2400" dirty="0">
                <a:solidFill>
                  <a:srgbClr val="000099"/>
                </a:solidFill>
                <a:latin typeface="Arial" panose="020B0604020202020204" pitchFamily="34" charset="0"/>
                <a:cs typeface="Arial" panose="020B0604020202020204" pitchFamily="34" charset="0"/>
              </a:rPr>
              <a:t> </a:t>
            </a:r>
            <a:r>
              <a:rPr lang="fr-FR" altLang="fr-FR" sz="2400" dirty="0" err="1">
                <a:solidFill>
                  <a:srgbClr val="000099"/>
                </a:solidFill>
                <a:latin typeface="Arial" panose="020B0604020202020204" pitchFamily="34" charset="0"/>
                <a:cs typeface="Arial" panose="020B0604020202020204" pitchFamily="34" charset="0"/>
              </a:rPr>
              <a:t>agreed</a:t>
            </a:r>
            <a:r>
              <a:rPr lang="fr-FR" altLang="fr-FR" sz="2400" dirty="0">
                <a:solidFill>
                  <a:srgbClr val="000099"/>
                </a:solidFill>
                <a:latin typeface="Arial" panose="020B0604020202020204" pitchFamily="34" charset="0"/>
                <a:cs typeface="Arial" panose="020B0604020202020204" pitchFamily="34" charset="0"/>
              </a:rPr>
              <a:t> </a:t>
            </a:r>
            <a:r>
              <a:rPr lang="fr-FR" altLang="fr-FR" sz="2400" dirty="0" err="1">
                <a:solidFill>
                  <a:srgbClr val="000099"/>
                </a:solidFill>
                <a:latin typeface="Arial" panose="020B0604020202020204" pitchFamily="34" charset="0"/>
                <a:cs typeface="Arial" panose="020B0604020202020204" pitchFamily="34" charset="0"/>
              </a:rPr>
              <a:t>latest</a:t>
            </a:r>
            <a:r>
              <a:rPr lang="fr-FR" altLang="fr-FR" sz="2400" dirty="0">
                <a:solidFill>
                  <a:srgbClr val="000099"/>
                </a:solidFill>
                <a:latin typeface="Arial" panose="020B0604020202020204" pitchFamily="34" charset="0"/>
                <a:cs typeface="Arial" panose="020B0604020202020204" pitchFamily="34" charset="0"/>
              </a:rPr>
              <a:t> at SA4#114-e</a:t>
            </a:r>
          </a:p>
        </p:txBody>
      </p:sp>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Dependencies on IETF drafts in SA4</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No new dependency introduced </a:t>
            </a:r>
          </a:p>
          <a:p>
            <a:pPr>
              <a:lnSpc>
                <a:spcPct val="85000"/>
              </a:lnSpc>
              <a:spcBef>
                <a:spcPts val="1200"/>
              </a:spcBef>
              <a:defRPr/>
            </a:pPr>
            <a:r>
              <a:rPr lang="fi-FI" altLang="en-US" sz="1600" b="0" kern="0" dirty="0">
                <a:solidFill>
                  <a:schemeClr val="accent2"/>
                </a:solidFill>
                <a:cs typeface="Arial" panose="020B0604020202020204" pitchFamily="34" charset="0"/>
              </a:rPr>
              <a:t>All dependencies removed</a:t>
            </a:r>
          </a:p>
          <a:p>
            <a:pPr>
              <a:lnSpc>
                <a:spcPct val="85000"/>
              </a:lnSpc>
              <a:spcBef>
                <a:spcPts val="1200"/>
              </a:spcBef>
              <a:defRPr/>
            </a:pPr>
            <a:r>
              <a:rPr lang="en-GB" altLang="en-US" sz="1600" b="0" kern="0" dirty="0"/>
              <a:t>IETF dependencies in SA4: 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814072812"/>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draft-ietf-clue-framework </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draft-ietf-clue-datachannel</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draft-ietf-clue-signalling</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draft-ietf-clue-data-model-schema</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draft-ietf-clue-protocol</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draft-ietf-clue-rtp-mapping </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draft-ietf-mmusic-sctp-sdp</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strike="sngStrike" dirty="0">
                          <a:solidFill>
                            <a:schemeClr val="accent2"/>
                          </a:solidFill>
                          <a:latin typeface="Arial" panose="020B0604020202020204" pitchFamily="34" charset="0"/>
                          <a:cs typeface="Arial" panose="020B0604020202020204" pitchFamily="34" charset="0"/>
                        </a:rPr>
                        <a:t>MMCMH_Enh (Rel-14)</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strike="sngStrike" dirty="0">
                          <a:solidFill>
                            <a:schemeClr val="accent2"/>
                          </a:solidFill>
                          <a:latin typeface="Arial" panose="020B0604020202020204" pitchFamily="34" charset="0"/>
                          <a:cs typeface="Arial" panose="020B0604020202020204" pitchFamily="34" charset="0"/>
                        </a:rPr>
                        <a:t>draft-ietf-mmusic-rid</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strike="sngStrike" dirty="0">
                          <a:solidFill>
                            <a:schemeClr val="accent2"/>
                          </a:solidFill>
                          <a:latin typeface="Arial" panose="020B0604020202020204" pitchFamily="34" charset="0"/>
                          <a:cs typeface="Arial" panose="020B0604020202020204" pitchFamily="34" charset="0"/>
                        </a:rPr>
                        <a:t>MMCMH_Enh (Rel-14)</a:t>
                      </a: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11180</TotalTime>
  <Pages>15</Pages>
  <Words>1646</Words>
  <Application>Microsoft Office PowerPoint</Application>
  <PresentationFormat>Format A4 (210 x 297 mm)</PresentationFormat>
  <Paragraphs>222</Paragraphs>
  <Slides>11</Slides>
  <Notes>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11</vt:i4>
      </vt:variant>
    </vt:vector>
  </HeadingPairs>
  <TitlesOfParts>
    <vt:vector size="15"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Calendar 2021 </vt:lpstr>
      <vt:lpstr>Calendar 2022</vt:lpstr>
      <vt:lpstr>Proposed Calendar 2023</vt:lpstr>
      <vt:lpstr>Présentation PowerPoint</vt:lpstr>
      <vt:lpstr>Présentation PowerPoint</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434</cp:revision>
  <cp:lastPrinted>1999-04-27T06:51:51Z</cp:lastPrinted>
  <dcterms:created xsi:type="dcterms:W3CDTF">2002-09-29T21:39:56Z</dcterms:created>
  <dcterms:modified xsi:type="dcterms:W3CDTF">2021-04-04T10:18:13Z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