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7" autoAdjust="0"/>
    <p:restoredTop sz="93248" autoAdjust="0"/>
  </p:normalViewPr>
  <p:slideViewPr>
    <p:cSldViewPr>
      <p:cViewPr varScale="1">
        <p:scale>
          <a:sx n="104" d="100"/>
          <a:sy n="104" d="100"/>
        </p:scale>
        <p:origin x="150" y="139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27/01/2021</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2021 Guidelines for SA4#112-e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2-e/Inbox/Drafts" TargetMode="External"/><Relationship Id="rId2" Type="http://schemas.openxmlformats.org/officeDocument/2006/relationships/hyperlink" Target="https://www.3gpp.org/ftp/tsg_sa/WG4_CODEC/TSGS4_112-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SA4#112-e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SA4#112-e</a:t>
            </a:r>
            <a:br>
              <a:rPr lang="ja-JP" altLang="en-GB" sz="2000" dirty="0"/>
            </a:br>
            <a:r>
              <a:rPr lang="en-US" altLang="ja-JP" sz="2000" dirty="0"/>
              <a:t>E-meeting, 1-10 February 2021</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S4-210095</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800" dirty="0"/>
              <a:t>All documents are stored on the online ftp server. No documents are shared as attachments to emails. It is </a:t>
            </a:r>
            <a:r>
              <a:rPr lang="en-US" altLang="fr-FR" sz="1800" u="sng" dirty="0">
                <a:solidFill>
                  <a:srgbClr val="FF0000"/>
                </a:solidFill>
              </a:rPr>
              <a:t>strongly recommended </a:t>
            </a:r>
            <a:r>
              <a:rPr lang="en-US" altLang="fr-FR" sz="1800" dirty="0"/>
              <a:t>to insert a URL to the folder or document(s) in question. Use your 3GU Portal/EOL credentials to connect to the server.</a:t>
            </a:r>
          </a:p>
          <a:p>
            <a:pPr lvl="1"/>
            <a:r>
              <a:rPr lang="en-US" altLang="fr-FR" sz="1600" dirty="0"/>
              <a:t>“Inbox” folder:	 </a:t>
            </a:r>
            <a:r>
              <a:rPr lang="en-US" altLang="fr-FR" sz="1600" dirty="0">
                <a:hlinkClick r:id="rId2"/>
              </a:rPr>
              <a:t>https://www.3gpp.org/ftp/tsg_sa/WG4_CODEC/TSGS4_112-e/Inbox</a:t>
            </a:r>
            <a:r>
              <a:rPr lang="en-US" altLang="fr-FR" sz="1600" dirty="0"/>
              <a:t> </a:t>
            </a:r>
          </a:p>
          <a:p>
            <a:pPr lvl="2"/>
            <a:r>
              <a:rPr lang="en-US" altLang="fr-FR" sz="1400" dirty="0"/>
              <a:t>To submit formal </a:t>
            </a:r>
            <a:r>
              <a:rPr lang="en-US" altLang="fr-FR" sz="1400" dirty="0" err="1"/>
              <a:t>Tdocs</a:t>
            </a:r>
            <a:r>
              <a:rPr lang="en-US" altLang="fr-FR" sz="1400" dirty="0"/>
              <a:t> (with appropriate </a:t>
            </a:r>
            <a:r>
              <a:rPr lang="en-US" altLang="fr-FR" sz="1400" dirty="0" err="1"/>
              <a:t>Tdoc</a:t>
            </a:r>
            <a:r>
              <a:rPr lang="en-US" altLang="fr-FR" sz="1400" dirty="0"/>
              <a:t> nos.) during the meeting</a:t>
            </a:r>
          </a:p>
          <a:p>
            <a:pPr lvl="2"/>
            <a:r>
              <a:rPr lang="en-US" altLang="fr-FR" sz="1400" dirty="0"/>
              <a:t>Only files with .zip extension to be allowed (File naming convention: “S4-20xxxx.zip.”)</a:t>
            </a:r>
          </a:p>
          <a:p>
            <a:pPr lvl="1"/>
            <a:r>
              <a:rPr lang="en-US" altLang="fr-FR" sz="1600" dirty="0"/>
              <a:t>“Drafts” folder: </a:t>
            </a:r>
            <a:r>
              <a:rPr lang="en-US" altLang="fr-FR" sz="1600" dirty="0">
                <a:hlinkClick r:id="rId3"/>
              </a:rPr>
              <a:t>https://www.3gpp.org/ftp/tsg_sa/WG4_CODEC/TSGS4_112-e/Inbox/Drafts</a:t>
            </a:r>
            <a:r>
              <a:rPr lang="en-US" altLang="fr-FR" sz="1600" dirty="0"/>
              <a:t> </a:t>
            </a:r>
          </a:p>
          <a:p>
            <a:pPr lvl="2"/>
            <a:r>
              <a:rPr lang="en-US" altLang="fr-FR" sz="1400" dirty="0"/>
              <a:t>Draft documents for discussion during the meeting. Typically used for revisions before they are submitted as formal </a:t>
            </a:r>
            <a:r>
              <a:rPr lang="en-US" altLang="fr-FR" sz="1400" dirty="0" err="1"/>
              <a:t>Tdocs</a:t>
            </a:r>
            <a:r>
              <a:rPr lang="en-US" altLang="fr-FR" sz="1400" dirty="0"/>
              <a:t>.</a:t>
            </a:r>
          </a:p>
          <a:p>
            <a:pPr lvl="2"/>
            <a:r>
              <a:rPr lang="en-US" altLang="fr-FR" sz="1400" dirty="0"/>
              <a:t>Documents submitted in this area will not be treated formally during the meeting. </a:t>
            </a:r>
          </a:p>
          <a:p>
            <a:pPr lvl="2"/>
            <a:r>
              <a:rPr lang="en-US" altLang="fr-FR" sz="1400" dirty="0"/>
              <a:t>Draft Filename template guidelines on next slide</a:t>
            </a:r>
          </a:p>
          <a:p>
            <a:r>
              <a:rPr lang="en-US" altLang="fr-FR" sz="1800" dirty="0"/>
              <a:t>SA4 </a:t>
            </a:r>
            <a:r>
              <a:rPr lang="en-US" altLang="fr-FR" sz="1800" dirty="0" err="1"/>
              <a:t>Tdoc</a:t>
            </a:r>
            <a:r>
              <a:rPr lang="en-US" altLang="fr-FR" sz="1800" dirty="0"/>
              <a:t> # requests (during the meeting): To the appropriate chairperson.</a:t>
            </a:r>
          </a:p>
          <a:p>
            <a:r>
              <a:rPr lang="en-US" altLang="en-US" sz="1800" dirty="0"/>
              <a:t>These folders have the provision for users to upload documents using a web browser rather an FTP client:</a:t>
            </a:r>
          </a:p>
          <a:p>
            <a:pPr lvl="1"/>
            <a:r>
              <a:rPr lang="en-US" altLang="en-US" sz="1600" dirty="0"/>
              <a:t>Visit the intended directory</a:t>
            </a:r>
          </a:p>
          <a:p>
            <a:pPr lvl="1"/>
            <a:r>
              <a:rPr lang="en-US" altLang="en-US" sz="1600" dirty="0"/>
              <a:t>click on the button   </a:t>
            </a:r>
          </a:p>
          <a:p>
            <a:pPr lvl="1"/>
            <a:r>
              <a:rPr lang="en-US" altLang="en-US" sz="1600" dirty="0"/>
              <a:t>log in with your EOL account</a:t>
            </a:r>
          </a:p>
          <a:p>
            <a:pPr lvl="1"/>
            <a:r>
              <a:rPr lang="en-US" altLang="en-US" sz="1600" dirty="0"/>
              <a:t>Drag and drop your document that you want to upload into the upload area that pops up.</a:t>
            </a:r>
          </a:p>
          <a:p>
            <a:endParaRPr lang="en-US" altLang="en-US" sz="16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3672" y="5373216"/>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SWG email agreement procedure is modified at SA4#112-e to allow for more email discussion time facilitating dialog between delegates across </a:t>
            </a:r>
            <a:r>
              <a:rPr lang="en-US" sz="1400" dirty="0" err="1"/>
              <a:t>timezones</a:t>
            </a:r>
            <a:r>
              <a:rPr lang="en-US" sz="1400" dirty="0"/>
              <a:t>. 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more than 3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i.e. </a:t>
            </a:r>
            <a:r>
              <a:rPr lang="en-US" sz="1200" dirty="0" err="1"/>
              <a:t>Tdoc</a:t>
            </a:r>
            <a:r>
              <a:rPr lang="en-US" sz="1200" dirty="0"/>
              <a:t>|_|</a:t>
            </a:r>
            <a:r>
              <a:rPr lang="en-US" sz="1200" dirty="0" err="1"/>
              <a:t>Company_name</a:t>
            </a:r>
            <a:r>
              <a:rPr lang="en-US" sz="1200" dirty="0"/>
              <a:t> (e.g. S4-211234_Banana)	</a:t>
            </a:r>
          </a:p>
          <a:p>
            <a:pPr lvl="2">
              <a:defRPr/>
            </a:pPr>
            <a:r>
              <a:rPr lang="en-US" sz="1200" dirty="0"/>
              <a:t>Revision template (by author) i.e. Tdoc|r|2_digits_rev_number (e.g. S4-211234r01)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(e.g. S4-211234r07_Pear_Plum_Cheery)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dirty="0"/>
              <a:t>Example:		</a:t>
            </a:r>
          </a:p>
          <a:p>
            <a:pPr lvl="3">
              <a:defRPr/>
            </a:pPr>
            <a:r>
              <a:rPr lang="en-US" sz="1000" dirty="0"/>
              <a:t>Docs/S4-211234 (author Banana)		</a:t>
            </a:r>
          </a:p>
          <a:p>
            <a:pPr lvl="3">
              <a:defRPr/>
            </a:pPr>
            <a:r>
              <a:rPr lang="en-US" sz="1000" dirty="0"/>
              <a:t>Delegate from company “Pear” provides updates 	Drafts/S4-211234_Pear</a:t>
            </a:r>
          </a:p>
          <a:p>
            <a:pPr lvl="3">
              <a:defRPr/>
            </a:pPr>
            <a:r>
              <a:rPr lang="en-US" sz="1000" dirty="0"/>
              <a:t>Delegate from company “Plum” provides updates 	Drafts/S4-211234_Pear_Plum</a:t>
            </a:r>
          </a:p>
          <a:p>
            <a:pPr lvl="3">
              <a:defRPr/>
            </a:pPr>
            <a:r>
              <a:rPr lang="en-US" sz="1000" dirty="0"/>
              <a:t>Author provides a revision based on those inputs	Drafts/S4-211234r01</a:t>
            </a:r>
          </a:p>
          <a:p>
            <a:pPr lvl="3">
              <a:defRPr/>
            </a:pPr>
            <a:r>
              <a:rPr lang="en-US" sz="1000" dirty="0"/>
              <a:t>Email comments trigger a further revision 	Drafts/S4-211234r02</a:t>
            </a:r>
          </a:p>
          <a:p>
            <a:pPr lvl="3">
              <a:defRPr/>
            </a:pPr>
            <a:r>
              <a:rPr lang="en-US" sz="1000" dirty="0"/>
              <a:t>SWG chair proposes agreement	</a:t>
            </a:r>
          </a:p>
          <a:p>
            <a:pPr lvl="3">
              <a:defRPr/>
            </a:pPr>
            <a:r>
              <a:rPr lang="en-US" sz="1000" dirty="0"/>
              <a:t>Revised </a:t>
            </a:r>
            <a:r>
              <a:rPr lang="en-US" sz="1000" dirty="0" err="1"/>
              <a:t>Tdoc</a:t>
            </a:r>
            <a:r>
              <a:rPr lang="en-US" sz="1000" dirty="0"/>
              <a:t> number allocated		Inbox/S4-211235 (author Banana)		</a:t>
            </a:r>
          </a:p>
          <a:p>
            <a:pPr lvl="3">
              <a:defRPr/>
            </a:pPr>
            <a:r>
              <a:rPr lang="en-US" sz="1000" dirty="0"/>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 few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will be triggered from </a:t>
            </a:r>
          </a:p>
          <a:p>
            <a:pPr lvl="2">
              <a:defRPr/>
            </a:pPr>
            <a:r>
              <a:rPr lang="en-US" altLang="en-US" i="1" dirty="0"/>
              <a:t>Block A </a:t>
            </a:r>
            <a:r>
              <a:rPr lang="en-US" altLang="en-US" i="1" dirty="0" err="1"/>
              <a:t>Tdocs</a:t>
            </a:r>
            <a:r>
              <a:rPr lang="en-US" altLang="en-US" i="1" dirty="0"/>
              <a:t>: Monday February 1</a:t>
            </a:r>
            <a:r>
              <a:rPr lang="en-US" altLang="en-US" i="1" baseline="30000" dirty="0"/>
              <a:t>st “</a:t>
            </a:r>
            <a:r>
              <a:rPr lang="en-US" altLang="en-US" i="1" dirty="0"/>
              <a:t>0900 CET SA4 e-meeting starts (Start of block A)”</a:t>
            </a:r>
          </a:p>
          <a:p>
            <a:pPr lvl="2">
              <a:defRPr/>
            </a:pPr>
            <a:r>
              <a:rPr lang="en-US" altLang="en-US" i="1" dirty="0"/>
              <a:t>Block B </a:t>
            </a:r>
            <a:r>
              <a:rPr lang="en-US" altLang="en-US" i="1" dirty="0" err="1"/>
              <a:t>Tdocs</a:t>
            </a:r>
            <a:r>
              <a:rPr lang="en-US" altLang="en-US" i="1" dirty="0"/>
              <a:t>: Thursday February 4</a:t>
            </a:r>
            <a:r>
              <a:rPr lang="en-US" altLang="en-US" i="1" baseline="30000" dirty="0"/>
              <a:t>th</a:t>
            </a:r>
            <a:r>
              <a:rPr lang="en-US" altLang="en-US" i="1" dirty="0"/>
              <a:t> "0900 CET End of block A (final revisions)&amp; Start of block B“</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S4-21xxx, S4-21yyy,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Similarly to SA4#108-e, SA4#109-e, SA4#110-e, and SA4#111-e, </a:t>
            </a:r>
            <a:br>
              <a:rPr lang="en-US" altLang="en-US" dirty="0"/>
            </a:br>
            <a:r>
              <a:rPr lang="en-US" altLang="en-US" dirty="0">
                <a:solidFill>
                  <a:srgbClr val="FF0000"/>
                </a:solidFill>
              </a:rPr>
              <a:t>SA4#112-e </a:t>
            </a:r>
            <a:r>
              <a:rPr lang="en-US" altLang="en-US" dirty="0"/>
              <a:t>will be run as an Electronic Meeting</a:t>
            </a:r>
          </a:p>
          <a:p>
            <a:r>
              <a:rPr lang="en-US" altLang="en-US" dirty="0"/>
              <a:t> The following applies to </a:t>
            </a:r>
            <a:r>
              <a:rPr lang="en-US" altLang="en-US" dirty="0">
                <a:solidFill>
                  <a:srgbClr val="FF0000"/>
                </a:solidFill>
              </a:rPr>
              <a:t>SA4#112-e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SA4#112-e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Wednesday January 27th, 2021 (23:59 CET)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t>SA4#112-e shall have full decision power</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t>SA4#112-e takes place from 0900 CET 1</a:t>
            </a:r>
            <a:r>
              <a:rPr lang="en-US" altLang="en-US" sz="2400" baseline="30000" dirty="0"/>
              <a:t>st</a:t>
            </a:r>
            <a:r>
              <a:rPr lang="en-US" altLang="en-US" sz="2400" dirty="0"/>
              <a:t> February to 1800 CET 10</a:t>
            </a:r>
            <a:r>
              <a:rPr lang="en-US" altLang="en-US" sz="2400" baseline="30000" dirty="0"/>
              <a:t>th</a:t>
            </a:r>
            <a:r>
              <a:rPr lang="en-US" altLang="en-US" sz="2400" dirty="0"/>
              <a:t> February 2021.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SA4#112-e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SA4#112-e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t>SA4#112-e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SA4#112-e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 (30 minutes trial session planned Thursday 28</a:t>
            </a:r>
            <a:r>
              <a:rPr lang="en-US" altLang="en-US" sz="2000" baseline="30000" dirty="0"/>
              <a:t>th</a:t>
            </a:r>
            <a:r>
              <a:rPr lang="en-US" altLang="en-US" sz="2000" dirty="0"/>
              <a:t> February 1400 CET)</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 (meeting ID will be “SA4#112-e” for plenary sessions).</a:t>
            </a:r>
          </a:p>
          <a:p>
            <a:pPr lvl="1">
              <a:defRPr/>
            </a:pPr>
            <a:r>
              <a:rPr lang="en-US" altLang="en-US" sz="2000" dirty="0"/>
              <a:t>Online minutes as usual (containing Chair’s notes from email discussions and telco minutes)</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1866</TotalTime>
  <Words>2235</Words>
  <Application>Microsoft Office PowerPoint</Application>
  <PresentationFormat>Grand écran</PresentationFormat>
  <Paragraphs>138</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SA4#112-e  as Electronic Meeting</vt:lpstr>
      <vt:lpstr>Background (1)</vt:lpstr>
      <vt:lpstr>Background (2)</vt:lpstr>
      <vt:lpstr>Background (3)</vt:lpstr>
      <vt:lpstr>Guidelines for SA4#112-e (1)</vt:lpstr>
      <vt:lpstr>Guidelines for SA4#112-e (2)</vt:lpstr>
      <vt:lpstr>Guidelines for SA4#112-e (3)</vt:lpstr>
      <vt:lpstr>Guidelines for SA4#112-e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7333</cp:revision>
  <dcterms:created xsi:type="dcterms:W3CDTF">2009-06-02T04:11:18Z</dcterms:created>
  <dcterms:modified xsi:type="dcterms:W3CDTF">2021-01-27T15:44:57Z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