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3"/>
  </p:notesMasterIdLst>
  <p:handoutMasterIdLst>
    <p:handoutMasterId r:id="rId14"/>
  </p:handoutMasterIdLst>
  <p:sldIdLst>
    <p:sldId id="445" r:id="rId5"/>
    <p:sldId id="446" r:id="rId6"/>
    <p:sldId id="447" r:id="rId7"/>
    <p:sldId id="459" r:id="rId8"/>
    <p:sldId id="458" r:id="rId9"/>
    <p:sldId id="455" r:id="rId10"/>
    <p:sldId id="460" r:id="rId11"/>
    <p:sldId id="439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59"/>
            <p14:sldId id="458"/>
            <p14:sldId id="455"/>
            <p14:sldId id="46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994D39-489C-458A-AF0D-1F33982CB7AC}" v="19" dt="2020-03-30T17:00:10.9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4" autoAdjust="0"/>
    <p:restoredTop sz="95889" autoAdjust="0"/>
  </p:normalViewPr>
  <p:slideViewPr>
    <p:cSldViewPr snapToGrid="0" showGuides="1">
      <p:cViewPr varScale="1">
        <p:scale>
          <a:sx n="82" d="100"/>
          <a:sy n="82" d="100"/>
        </p:scale>
        <p:origin x="93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S4-200526, SA4#108-e, Electronic meeting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87e/Docs" TargetMode="External"/><Relationship Id="rId2" Type="http://schemas.openxmlformats.org/officeDocument/2006/relationships/hyperlink" Target="https://www.3gpp.org/ftp/tsg_sa/TSG_SA/TSGS_87E_Electronic/Doc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87E_Electronic/Report" TargetMode="External"/><Relationship Id="rId4" Type="http://schemas.openxmlformats.org/officeDocument/2006/relationships/hyperlink" Target="https://www.3gpp.org/ftp/tsg_ct/TSG_CT/TSGC_87e/Doc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SA#87-e on SA4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Frédéric Gabin, </a:t>
            </a:r>
            <a:r>
              <a:rPr lang="en-US" altLang="en-US" sz="2000" dirty="0">
                <a:latin typeface="Arial" panose="020B0604020202020204" pitchFamily="34" charset="0"/>
              </a:rPr>
              <a:t>SA4 Chairman, Ericsson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SA4#108-e, 2-9 April 2020, Electronic Meeting, </a:t>
            </a:r>
            <a:r>
              <a:rPr lang="en-US" altLang="en-US" sz="2000" dirty="0" err="1">
                <a:latin typeface="Arial" panose="020B0604020202020204" pitchFamily="34" charset="0"/>
              </a:rPr>
              <a:t>Tdoc</a:t>
            </a:r>
            <a:r>
              <a:rPr lang="en-US" altLang="en-US" sz="2000" dirty="0">
                <a:latin typeface="Arial" panose="020B0604020202020204" pitchFamily="34" charset="0"/>
              </a:rPr>
              <a:t># S4-200526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SA4 submissions</a:t>
            </a:r>
          </a:p>
          <a:p>
            <a:r>
              <a:rPr lang="sv-SE" dirty="0"/>
              <a:t>Tasks</a:t>
            </a:r>
          </a:p>
          <a:p>
            <a:r>
              <a:rPr lang="sv-SE" dirty="0"/>
              <a:t>Planning</a:t>
            </a:r>
          </a:p>
          <a:p>
            <a:r>
              <a:rPr lang="sv-SE" dirty="0"/>
              <a:t>Timeline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SA#87-e documents: </a:t>
            </a:r>
            <a:r>
              <a:rPr lang="sv-SE" sz="2000" dirty="0">
                <a:hlinkClick r:id="rId2"/>
              </a:rPr>
              <a:t>https://www.3gpp.org/ftp/tsg_sa/TSG_SA/TSGS_87E_Electronic/Docs</a:t>
            </a:r>
            <a:endParaRPr lang="sv-SE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RAN#87-e documents: </a:t>
            </a:r>
            <a:r>
              <a:rPr lang="sv-SE" sz="2000" dirty="0">
                <a:hlinkClick r:id="rId3"/>
              </a:rPr>
              <a:t>https://www.3gpp.org/ftp/tsg_ran/TSG_RAN/TSGR_87e/Docs</a:t>
            </a:r>
            <a:endParaRPr lang="sv-SE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CT#87-e documents: </a:t>
            </a:r>
            <a:r>
              <a:rPr lang="sv-SE" sz="2000" dirty="0">
                <a:hlinkClick r:id="rId4"/>
              </a:rPr>
              <a:t>https://www.3gpp.org/ftp/tsg_ct/TSG_CT/TSGC_87e/Docs</a:t>
            </a:r>
            <a:endParaRPr lang="sv-SE" sz="2000" dirty="0"/>
          </a:p>
          <a:p>
            <a:pPr lvl="1"/>
            <a:endParaRPr lang="fr-FR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SA#87-e report: </a:t>
            </a:r>
            <a:r>
              <a:rPr lang="sv-SE" sz="2000" dirty="0">
                <a:hlinkClick r:id="rId5"/>
              </a:rPr>
              <a:t>https://www.3gpp.org/ftp/tsg_sa/TSG_SA/TSGS_87E_Electronic/Report</a:t>
            </a:r>
            <a:endParaRPr lang="en-GB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SP-200032 is SA4 status report to TSG SA.</a:t>
            </a:r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SP-200278 is presentation on CT report.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SP-200222 contains the 3GPP work-plan review.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SA4 contributions were agreed/approved as submitted except:</a:t>
            </a:r>
          </a:p>
          <a:p>
            <a:pPr lvl="1"/>
            <a:r>
              <a:rPr lang="en-GB" dirty="0"/>
              <a:t>TD SP‑200049 was revised to SP‑200263 </a:t>
            </a:r>
            <a:r>
              <a:rPr lang="en-US" dirty="0"/>
              <a:t>TS 26.117 5G Media Streaming (5GMS); Speech and Audio Profiles, v2.0.1 (Release 16) for editorial modifications.</a:t>
            </a:r>
          </a:p>
          <a:p>
            <a:pPr lvl="1"/>
            <a:r>
              <a:rPr lang="en-US" dirty="0"/>
              <a:t>TD SP-200055 was revised to TD SP-200238 Feasibility Study on Multicast Architecture Enhancements for 5GMSA (FS_5GMS_Multicast) to add supporting companies and was approved.</a:t>
            </a:r>
          </a:p>
          <a:p>
            <a:r>
              <a:rPr lang="en-US" dirty="0"/>
              <a:t>All SA4 exceptions were endorsed</a:t>
            </a:r>
          </a:p>
          <a:p>
            <a:pPr lvl="1"/>
            <a:r>
              <a:rPr lang="en-US" dirty="0"/>
              <a:t>Approval was no longer needed since Rel-16 deadlines were shifted by one quarter</a:t>
            </a:r>
          </a:p>
          <a:p>
            <a:endParaRPr lang="en-GB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020294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Tasks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err="1"/>
              <a:t>ToRs</a:t>
            </a:r>
            <a:r>
              <a:rPr lang="en-US" dirty="0"/>
              <a:t> updates - postponed</a:t>
            </a:r>
          </a:p>
          <a:p>
            <a:pPr lvl="1"/>
            <a:r>
              <a:rPr lang="en-US" dirty="0"/>
              <a:t>See endorsed TD SP 191327 </a:t>
            </a:r>
            <a:r>
              <a:rPr lang="en-US" dirty="0" err="1"/>
              <a:t>ToR</a:t>
            </a:r>
            <a:r>
              <a:rPr lang="en-US" dirty="0"/>
              <a:t> template. (Source: TSG CT Chairman)</a:t>
            </a:r>
          </a:p>
        </p:txBody>
      </p:sp>
    </p:spTree>
    <p:extLst>
      <p:ext uri="{BB962C8B-B14F-4D97-AF65-F5344CB8AC3E}">
        <p14:creationId xmlns:p14="http://schemas.microsoft.com/office/powerpoint/2010/main" val="267814194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Release 16 timeline</a:t>
            </a:r>
          </a:p>
          <a:p>
            <a:pPr lvl="1"/>
            <a:r>
              <a:rPr lang="sv-SE" dirty="0"/>
              <a:t>Approved </a:t>
            </a:r>
            <a:r>
              <a:rPr lang="en-US" dirty="0"/>
              <a:t>Rel-16 Timeline Shift Due to Impact of COVID-19 in SP-200292</a:t>
            </a:r>
            <a:endParaRPr lang="sv-SE" dirty="0"/>
          </a:p>
          <a:p>
            <a:endParaRPr lang="sv-SE" dirty="0"/>
          </a:p>
          <a:p>
            <a:r>
              <a:rPr lang="sv-SE" dirty="0"/>
              <a:t>Release 17 timeline</a:t>
            </a:r>
          </a:p>
          <a:p>
            <a:pPr lvl="1"/>
            <a:r>
              <a:rPr lang="sv-SE" dirty="0"/>
              <a:t>Approved </a:t>
            </a:r>
            <a:r>
              <a:rPr lang="en-US" dirty="0"/>
              <a:t>Rel-17 Timeline Shift Due to Impact of COVID-19 </a:t>
            </a:r>
            <a:r>
              <a:rPr lang="sv-SE" dirty="0"/>
              <a:t>in SP-200225</a:t>
            </a: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  <a:p>
            <a:r>
              <a:rPr lang="sv-SE" dirty="0"/>
              <a:t>Relase 18 planning postponed</a:t>
            </a:r>
          </a:p>
        </p:txBody>
      </p:sp>
    </p:spTree>
    <p:extLst>
      <p:ext uri="{BB962C8B-B14F-4D97-AF65-F5344CB8AC3E}">
        <p14:creationId xmlns:p14="http://schemas.microsoft.com/office/powerpoint/2010/main" val="26475094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36" name="TextBox 2"/>
          <p:cNvSpPr txBox="1">
            <a:spLocks noChangeArrowheads="1"/>
          </p:cNvSpPr>
          <p:nvPr/>
        </p:nvSpPr>
        <p:spPr bwMode="auto">
          <a:xfrm rot="20391721">
            <a:off x="2582298" y="179401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9/19</a:t>
            </a:r>
          </a:p>
        </p:txBody>
      </p:sp>
      <p:sp>
        <p:nvSpPr>
          <p:cNvPr id="8237" name="TextBox 44"/>
          <p:cNvSpPr txBox="1">
            <a:spLocks noChangeArrowheads="1"/>
          </p:cNvSpPr>
          <p:nvPr/>
        </p:nvSpPr>
        <p:spPr bwMode="auto">
          <a:xfrm rot="20391721">
            <a:off x="3472739" y="1804694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12/19</a:t>
            </a:r>
          </a:p>
        </p:txBody>
      </p:sp>
      <p:sp>
        <p:nvSpPr>
          <p:cNvPr id="8238" name="TextBox 53"/>
          <p:cNvSpPr txBox="1">
            <a:spLocks noChangeArrowheads="1"/>
          </p:cNvSpPr>
          <p:nvPr/>
        </p:nvSpPr>
        <p:spPr bwMode="auto">
          <a:xfrm rot="20391721">
            <a:off x="4543588" y="180316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3/20</a:t>
            </a:r>
          </a:p>
        </p:txBody>
      </p:sp>
      <p:sp>
        <p:nvSpPr>
          <p:cNvPr id="8239" name="TextBox 55"/>
          <p:cNvSpPr txBox="1">
            <a:spLocks noChangeArrowheads="1"/>
          </p:cNvSpPr>
          <p:nvPr/>
        </p:nvSpPr>
        <p:spPr bwMode="auto">
          <a:xfrm rot="20391721">
            <a:off x="5473593" y="181384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6/20</a:t>
            </a:r>
          </a:p>
        </p:txBody>
      </p:sp>
      <p:sp>
        <p:nvSpPr>
          <p:cNvPr id="8240" name="TextBox 59"/>
          <p:cNvSpPr txBox="1">
            <a:spLocks noChangeArrowheads="1"/>
          </p:cNvSpPr>
          <p:nvPr/>
        </p:nvSpPr>
        <p:spPr bwMode="auto">
          <a:xfrm rot="20391721">
            <a:off x="6278662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9/20</a:t>
            </a:r>
          </a:p>
        </p:txBody>
      </p:sp>
      <p:sp>
        <p:nvSpPr>
          <p:cNvPr id="8241" name="TextBox 60"/>
          <p:cNvSpPr txBox="1">
            <a:spLocks noChangeArrowheads="1"/>
          </p:cNvSpPr>
          <p:nvPr/>
        </p:nvSpPr>
        <p:spPr bwMode="auto">
          <a:xfrm rot="20391721">
            <a:off x="7192758" y="1850463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12/20</a:t>
            </a:r>
          </a:p>
        </p:txBody>
      </p:sp>
      <p:sp>
        <p:nvSpPr>
          <p:cNvPr id="8242" name="TextBox 61"/>
          <p:cNvSpPr txBox="1">
            <a:spLocks noChangeArrowheads="1"/>
          </p:cNvSpPr>
          <p:nvPr/>
        </p:nvSpPr>
        <p:spPr bwMode="auto">
          <a:xfrm rot="20391721">
            <a:off x="8239951" y="180011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3/21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 rot="20391721">
            <a:off x="10053387" y="182147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9/21</a:t>
            </a:r>
          </a:p>
        </p:txBody>
      </p:sp>
      <p:sp>
        <p:nvSpPr>
          <p:cNvPr id="8244" name="TextBox 64"/>
          <p:cNvSpPr txBox="1">
            <a:spLocks noChangeArrowheads="1"/>
          </p:cNvSpPr>
          <p:nvPr/>
        </p:nvSpPr>
        <p:spPr bwMode="auto">
          <a:xfrm rot="20391721">
            <a:off x="9135950" y="181384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6/21</a:t>
            </a:r>
          </a:p>
        </p:txBody>
      </p:sp>
      <p:sp>
        <p:nvSpPr>
          <p:cNvPr id="8245" name="TextBox 65"/>
          <p:cNvSpPr txBox="1">
            <a:spLocks noChangeArrowheads="1"/>
          </p:cNvSpPr>
          <p:nvPr/>
        </p:nvSpPr>
        <p:spPr bwMode="auto">
          <a:xfrm rot="20391721">
            <a:off x="1771316" y="1829866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6/19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20391721">
            <a:off x="10964522" y="1829863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12/21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1893400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816011" y="2552607"/>
            <a:ext cx="31050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737144" y="2552607"/>
            <a:ext cx="31050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4658279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5579411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6500546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421677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8375340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9263945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52" name="TextBox 7"/>
          <p:cNvSpPr txBox="1">
            <a:spLocks noChangeArrowheads="1"/>
          </p:cNvSpPr>
          <p:nvPr/>
        </p:nvSpPr>
        <p:spPr bwMode="auto">
          <a:xfrm>
            <a:off x="1565969" y="2049161"/>
            <a:ext cx="719918" cy="4436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dirty="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dirty="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/>
          <p:cNvSpPr txBox="1">
            <a:spLocks noChangeArrowheads="1"/>
          </p:cNvSpPr>
          <p:nvPr/>
        </p:nvSpPr>
        <p:spPr bwMode="auto">
          <a:xfrm>
            <a:off x="2490060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/>
          <p:cNvSpPr txBox="1">
            <a:spLocks noChangeArrowheads="1"/>
          </p:cNvSpPr>
          <p:nvPr/>
        </p:nvSpPr>
        <p:spPr bwMode="auto">
          <a:xfrm>
            <a:off x="3414150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4338241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5262332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6186423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7109775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8033866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520806" y="2673129"/>
            <a:ext cx="768844" cy="7734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R16 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221649" y="2673129"/>
            <a:ext cx="767365" cy="7734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R16 stage 3 &amp; code 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368987" y="4488585"/>
            <a:ext cx="768844" cy="771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061124" y="4487059"/>
            <a:ext cx="76736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444896" y="4488585"/>
            <a:ext cx="768844" cy="771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~ 80%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8957957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2444896" y="3628151"/>
            <a:ext cx="768844" cy="771950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RAN/SA</a:t>
            </a:r>
          </a:p>
          <a:p>
            <a:pPr algn="ctr">
              <a:defRPr/>
            </a:pPr>
            <a:r>
              <a:rPr lang="en-US" sz="1100" dirty="0"/>
              <a:t>Rel-17</a:t>
            </a:r>
          </a:p>
          <a:p>
            <a:pPr algn="ctr">
              <a:defRPr/>
            </a:pPr>
            <a:r>
              <a:rPr lang="en-US" sz="1100" dirty="0"/>
              <a:t>day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520806" y="3628151"/>
            <a:ext cx="768844" cy="7719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RAN</a:t>
            </a:r>
          </a:p>
          <a:p>
            <a:pPr algn="ctr">
              <a:defRPr/>
            </a:pPr>
            <a:r>
              <a:rPr lang="en-US" sz="1100" dirty="0"/>
              <a:t>Rel-17</a:t>
            </a:r>
          </a:p>
          <a:p>
            <a:pPr algn="ctr">
              <a:defRPr/>
            </a:pPr>
            <a:r>
              <a:rPr lang="en-US" sz="1100" dirty="0"/>
              <a:t>day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346842" y="4657590"/>
            <a:ext cx="7745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Rel-17 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368987" y="3628151"/>
            <a:ext cx="768844" cy="771950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Rel-17</a:t>
            </a:r>
          </a:p>
          <a:p>
            <a:pPr algn="ctr">
              <a:defRPr/>
            </a:pPr>
            <a:r>
              <a:rPr lang="en-US" sz="1100" dirty="0"/>
              <a:t>timeline</a:t>
            </a:r>
          </a:p>
          <a:p>
            <a:pPr algn="ctr">
              <a:defRPr/>
            </a:pPr>
            <a:r>
              <a:rPr lang="en-US" sz="1100" dirty="0"/>
              <a:t>fix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346842" y="2764665"/>
            <a:ext cx="757241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Rel-16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587813" y="5507682"/>
            <a:ext cx="1296683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Initial input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46842" y="5556501"/>
            <a:ext cx="785609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/>
          <p:cNvCxnSpPr>
            <a:stCxn id="32" idx="3"/>
            <a:endCxn id="25" idx="0"/>
          </p:cNvCxnSpPr>
          <p:nvPr/>
        </p:nvCxnSpPr>
        <p:spPr>
          <a:xfrm>
            <a:off x="4137831" y="4014126"/>
            <a:ext cx="3306975" cy="47293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>
            <a:stCxn id="32" idx="3"/>
            <a:endCxn id="26" idx="0"/>
          </p:cNvCxnSpPr>
          <p:nvPr/>
        </p:nvCxnSpPr>
        <p:spPr>
          <a:xfrm>
            <a:off x="4137831" y="4014126"/>
            <a:ext cx="6092214" cy="47293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/>
          <p:cNvCxnSpPr>
            <a:stCxn id="32" idx="3"/>
            <a:endCxn id="59" idx="0"/>
          </p:cNvCxnSpPr>
          <p:nvPr/>
        </p:nvCxnSpPr>
        <p:spPr>
          <a:xfrm>
            <a:off x="4137831" y="4014126"/>
            <a:ext cx="7039222" cy="47293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0" name="TextBox 61"/>
          <p:cNvSpPr txBox="1">
            <a:spLocks noChangeArrowheads="1"/>
          </p:cNvSpPr>
          <p:nvPr/>
        </p:nvSpPr>
        <p:spPr bwMode="auto">
          <a:xfrm>
            <a:off x="346842" y="3712059"/>
            <a:ext cx="685579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Rel-17 </a:t>
            </a:r>
            <a:br>
              <a:rPr lang="en-US" altLang="en-US" sz="1100">
                <a:latin typeface="Arial" panose="020B0604020202020204" pitchFamily="34" charset="0"/>
              </a:rPr>
            </a:br>
            <a:r>
              <a:rPr lang="en-US" altLang="en-US" sz="1100">
                <a:latin typeface="Arial" panose="020B0604020202020204" pitchFamily="34" charset="0"/>
              </a:rPr>
              <a:t>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17201" y="2879084"/>
            <a:ext cx="950704" cy="2514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100" dirty="0"/>
              <a:t>exceptions</a:t>
            </a:r>
            <a:endParaRPr lang="en-US" sz="2000" dirty="0"/>
          </a:p>
        </p:txBody>
      </p:sp>
      <p:sp>
        <p:nvSpPr>
          <p:cNvPr id="41" name="Rounded Rectangle 40"/>
          <p:cNvSpPr/>
          <p:nvPr/>
        </p:nvSpPr>
        <p:spPr>
          <a:xfrm>
            <a:off x="1331553" y="4488585"/>
            <a:ext cx="1057160" cy="7719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start/ ongoing:</a:t>
            </a:r>
          </a:p>
          <a:p>
            <a:pPr algn="ctr">
              <a:defRPr/>
            </a:pPr>
            <a:r>
              <a:rPr lang="en-US" sz="1100" dirty="0"/>
              <a:t>S1 normative</a:t>
            </a:r>
          </a:p>
          <a:p>
            <a:pPr algn="ctr">
              <a:defRPr/>
            </a:pPr>
            <a:r>
              <a:rPr lang="en-US" sz="1100" dirty="0"/>
              <a:t>S2 studies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0207257" y="255260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9901269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Q3/2021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11157961" y="2561760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10851967" y="2058314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846363" y="4487059"/>
            <a:ext cx="76736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792631" y="4487059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3423425-061A-448C-8499-3EEBF8E01AAC}"/>
              </a:ext>
            </a:extLst>
          </p:cNvPr>
          <p:cNvSpPr/>
          <p:nvPr/>
        </p:nvSpPr>
        <p:spPr>
          <a:xfrm>
            <a:off x="4686370" y="2975236"/>
            <a:ext cx="556000" cy="183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0" name="Arrow: Right 59">
            <a:extLst>
              <a:ext uri="{FF2B5EF4-FFF2-40B4-BE49-F238E27FC236}">
                <a16:creationId xmlns:a16="http://schemas.microsoft.com/office/drawing/2014/main" id="{CF0DA4C6-1172-4F10-B6EF-72F3D9C803A4}"/>
              </a:ext>
            </a:extLst>
          </p:cNvPr>
          <p:cNvSpPr/>
          <p:nvPr/>
        </p:nvSpPr>
        <p:spPr>
          <a:xfrm>
            <a:off x="6510307" y="4784163"/>
            <a:ext cx="556000" cy="183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1" name="Arrow: Right 60">
            <a:extLst>
              <a:ext uri="{FF2B5EF4-FFF2-40B4-BE49-F238E27FC236}">
                <a16:creationId xmlns:a16="http://schemas.microsoft.com/office/drawing/2014/main" id="{9D0D4124-59D7-450B-A634-FD12EC9325BF}"/>
              </a:ext>
            </a:extLst>
          </p:cNvPr>
          <p:cNvSpPr/>
          <p:nvPr/>
        </p:nvSpPr>
        <p:spPr>
          <a:xfrm>
            <a:off x="9290363" y="4826378"/>
            <a:ext cx="556000" cy="183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2" name="Arrow: Right 61">
            <a:extLst>
              <a:ext uri="{FF2B5EF4-FFF2-40B4-BE49-F238E27FC236}">
                <a16:creationId xmlns:a16="http://schemas.microsoft.com/office/drawing/2014/main" id="{79102B2E-F578-4679-A486-FB47647E9DEB}"/>
              </a:ext>
            </a:extLst>
          </p:cNvPr>
          <p:cNvSpPr/>
          <p:nvPr/>
        </p:nvSpPr>
        <p:spPr>
          <a:xfrm>
            <a:off x="10621185" y="4826378"/>
            <a:ext cx="164859" cy="183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782604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Frédéric Gabin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SA4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frederic.gabin@ericsson.com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+33 678448575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563390-AB45-40AE-A659-3CAC22FC533B}"/>
</file>

<file path=customXml/itemProps2.xml><?xml version="1.0" encoding="utf-8"?>
<ds:datastoreItem xmlns:ds="http://schemas.openxmlformats.org/officeDocument/2006/customXml" ds:itemID="{E99B797D-523D-4FD7-9545-1790D18AC6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8A9FE4-C404-41F8-9804-B555F1113F06}">
  <ds:schemaRefs>
    <ds:schemaRef ds:uri="http://schemas.microsoft.com/office/infopath/2007/PartnerControls"/>
    <ds:schemaRef ds:uri="e491cd96-4138-4db9-bee4-fef1313a6c46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5ec47afc-8ad7-4c75-bd3d-b4e32f22a2ab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394</Words>
  <Application>Microsoft Office PowerPoint</Application>
  <PresentationFormat>Widescreen</PresentationFormat>
  <Paragraphs>126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Report from SA#87-e on SA4 topics</vt:lpstr>
      <vt:lpstr>Outline</vt:lpstr>
      <vt:lpstr>General information</vt:lpstr>
      <vt:lpstr>Outcome of SA4 submissions</vt:lpstr>
      <vt:lpstr>Tasks</vt:lpstr>
      <vt:lpstr>Planning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2020-03-30T17:10:00Z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0x0101002C7EC6EB72709A4BBD33974080D0AD8A</vt:lpwstr>
  </property>
</Properties>
</file>