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22" r:id="rId1"/>
    <p:sldMasterId id="2147483834" r:id="rId2"/>
  </p:sldMasterIdLst>
  <p:notesMasterIdLst>
    <p:notesMasterId r:id="rId15"/>
  </p:notesMasterIdLst>
  <p:sldIdLst>
    <p:sldId id="956" r:id="rId3"/>
    <p:sldId id="259" r:id="rId4"/>
    <p:sldId id="262" r:id="rId5"/>
    <p:sldId id="261" r:id="rId6"/>
    <p:sldId id="263" r:id="rId7"/>
    <p:sldId id="264" r:id="rId8"/>
    <p:sldId id="265" r:id="rId9"/>
    <p:sldId id="266" r:id="rId10"/>
    <p:sldId id="273" r:id="rId11"/>
    <p:sldId id="960" r:id="rId12"/>
    <p:sldId id="274" r:id="rId13"/>
    <p:sldId id="961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59" autoAdjust="0"/>
    <p:restoredTop sz="94665"/>
  </p:normalViewPr>
  <p:slideViewPr>
    <p:cSldViewPr snapToGrid="0" snapToObjects="1">
      <p:cViewPr varScale="1">
        <p:scale>
          <a:sx n="107" d="100"/>
          <a:sy n="107" d="100"/>
        </p:scale>
        <p:origin x="2136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A04DA-BDFB-EE4D-8D30-7CE202CF1EC5}" type="datetimeFigureOut">
              <a:rPr lang="en-US" smtClean="0"/>
              <a:t>3/25/19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F9609D-F84E-3D4C-96ED-0883AEC67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037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9609D-F84E-3D4C-96ED-0883AEC676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969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F40BCF5-9061-4E2C-8361-1C628DD4A8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28444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A0FD5-FE0B-44E6-8929-93723183A744}" type="datetimeFigureOut">
              <a:rPr lang="en-US"/>
              <a:pPr>
                <a:defRPr/>
              </a:pPr>
              <a:t>3/25/19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E6F0-1F19-457E-ADAC-4AF8238AA0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464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CC01F-E665-4D3B-88B9-390B49E483DA}" type="datetimeFigureOut">
              <a:rPr lang="en-US"/>
              <a:pPr>
                <a:defRPr/>
              </a:pPr>
              <a:t>3/25/19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27EA77-B2BD-4CCE-8141-1CA4AC29CD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510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30BD8-ED27-45E1-B29D-86E291320E3E}" type="datetimeFigureOut">
              <a:rPr lang="en-US"/>
              <a:pPr>
                <a:defRPr/>
              </a:pPr>
              <a:t>3/25/19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27796-6024-4F2C-B718-EABF5B9493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05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9F52-46B1-E145-9F7B-525A7B1B43B1}" type="datetimeFigureOut">
              <a:rPr lang="en-US" smtClean="0"/>
              <a:t>3/25/19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6B930-2326-A04C-8FD2-38B90F6F2D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2552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9F52-46B1-E145-9F7B-525A7B1B43B1}" type="datetimeFigureOut">
              <a:rPr lang="en-US" smtClean="0"/>
              <a:t>3/25/19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6B930-2326-A04C-8FD2-38B90F6F2D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8836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9F52-46B1-E145-9F7B-525A7B1B43B1}" type="datetimeFigureOut">
              <a:rPr lang="en-US" smtClean="0"/>
              <a:t>3/25/19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6B930-2326-A04C-8FD2-38B90F6F2D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8246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9F52-46B1-E145-9F7B-525A7B1B43B1}" type="datetimeFigureOut">
              <a:rPr lang="en-US" smtClean="0"/>
              <a:t>3/25/19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6B930-2326-A04C-8FD2-38B90F6F2D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6751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9F52-46B1-E145-9F7B-525A7B1B43B1}" type="datetimeFigureOut">
              <a:rPr lang="en-US" smtClean="0"/>
              <a:t>3/25/19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6B930-2326-A04C-8FD2-38B90F6F2D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9235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9F52-46B1-E145-9F7B-525A7B1B43B1}" type="datetimeFigureOut">
              <a:rPr lang="en-US" smtClean="0"/>
              <a:t>3/25/19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6B930-2326-A04C-8FD2-38B90F6F2D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436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9F52-46B1-E145-9F7B-525A7B1B43B1}" type="datetimeFigureOut">
              <a:rPr lang="en-US" smtClean="0"/>
              <a:t>3/25/19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6B930-2326-A04C-8FD2-38B90F6F2D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070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9F52-46B1-E145-9F7B-525A7B1B43B1}" type="datetimeFigureOut">
              <a:rPr lang="en-US" smtClean="0"/>
              <a:t>3/25/19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6B930-2326-A04C-8FD2-38B90F6F2D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788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B30577-6BE3-40DC-BD9E-B7BDA01BFADE}" type="datetimeFigureOut">
              <a:rPr lang="en-US"/>
              <a:pPr>
                <a:defRPr/>
              </a:pPr>
              <a:t>3/25/19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25B47-06E0-484C-BE5B-9DF974D137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7749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9F52-46B1-E145-9F7B-525A7B1B43B1}" type="datetimeFigureOut">
              <a:rPr lang="en-US" smtClean="0"/>
              <a:t>3/25/19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6B930-2326-A04C-8FD2-38B90F6F2D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0815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9F52-46B1-E145-9F7B-525A7B1B43B1}" type="datetimeFigureOut">
              <a:rPr lang="en-US" smtClean="0"/>
              <a:t>3/25/19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6B930-2326-A04C-8FD2-38B90F6F2D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1923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9F52-46B1-E145-9F7B-525A7B1B43B1}" type="datetimeFigureOut">
              <a:rPr lang="en-US" smtClean="0"/>
              <a:t>3/25/19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6B930-2326-A04C-8FD2-38B90F6F2D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209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8090D-3A23-4CCD-9AD3-6F331DF0BFB8}" type="datetimeFigureOut">
              <a:rPr lang="en-US"/>
              <a:pPr>
                <a:defRPr/>
              </a:pPr>
              <a:t>3/25/19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B6178-78D8-4A66-B5F2-C691272D77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69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47295-7AD9-4FC5-94DB-6B51E7ADDE51}" type="datetimeFigureOut">
              <a:rPr lang="en-US"/>
              <a:pPr>
                <a:defRPr/>
              </a:pPr>
              <a:t>3/25/19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5B16B-0C7C-4718-9FBE-F2C79622D8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860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156D17-4A95-495A-A70C-F35CCE84D3C2}" type="datetimeFigureOut">
              <a:rPr lang="en-US"/>
              <a:pPr>
                <a:defRPr/>
              </a:pPr>
              <a:t>3/25/19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380BA-A5A9-4D96-9772-4FD02180C9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349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855E5-7BBD-4C90-A453-ED62A44B58CE}" type="datetimeFigureOut">
              <a:rPr lang="en-US"/>
              <a:pPr>
                <a:defRPr/>
              </a:pPr>
              <a:t>3/25/19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85DDC-81F5-4E08-9508-93F5B51F92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789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D53C3-F24E-43EF-99AF-4D7F14C4236E}" type="datetimeFigureOut">
              <a:rPr lang="en-US"/>
              <a:pPr>
                <a:defRPr/>
              </a:pPr>
              <a:t>3/25/19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5C1F2-D4D3-4B76-A56F-D6403EEF2D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522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46854-6AB9-4454-959F-7EF4DC631826}" type="datetimeFigureOut">
              <a:rPr lang="en-US"/>
              <a:pPr>
                <a:defRPr/>
              </a:pPr>
              <a:t>3/25/19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285EC-8509-4928-9FD7-45783DD425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232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FDB4C-D51E-4ACA-910D-FDAC372326A7}" type="datetimeFigureOut">
              <a:rPr lang="en-US"/>
              <a:pPr>
                <a:defRPr/>
              </a:pPr>
              <a:t>3/25/19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EAB49-739C-4FBB-8781-C7D1BD5709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84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C:\Users\jlindsey\Dropbox (Personal)\sample ppt\sample ppt.003.jpe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06" b="26538"/>
          <a:stretch/>
        </p:blipFill>
        <p:spPr bwMode="auto">
          <a:xfrm>
            <a:off x="-1" y="1"/>
            <a:ext cx="9185977" cy="55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US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9CD1C11-9DFE-49B3-AA17-DAF29F2002D4}" type="datetimeFigureOut">
              <a:rPr lang="en-US"/>
              <a:pPr>
                <a:defRPr/>
              </a:pPr>
              <a:t>3/25/19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8B6C121-2D7E-4967-AC1D-F9A48023AC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25" y="6138560"/>
            <a:ext cx="1285875" cy="510461"/>
          </a:xfrm>
          <a:prstGeom prst="rect">
            <a:avLst/>
          </a:prstGeom>
        </p:spPr>
      </p:pic>
      <p:sp>
        <p:nvSpPr>
          <p:cNvPr id="9" name="Title Placeholder 1"/>
          <p:cNvSpPr txBox="1">
            <a:spLocks/>
          </p:cNvSpPr>
          <p:nvPr/>
        </p:nvSpPr>
        <p:spPr bwMode="auto">
          <a:xfrm>
            <a:off x="6096000" y="6221682"/>
            <a:ext cx="35814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9pPr>
          </a:lstStyle>
          <a:p>
            <a:r>
              <a:rPr lang="en-US" alt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CTA.tech</a:t>
            </a:r>
            <a:endParaRPr lang="en-US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662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109F52-46B1-E145-9F7B-525A7B1B43B1}" type="datetimeFigureOut">
              <a:rPr lang="en-US" smtClean="0"/>
              <a:t>3/25/19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86B930-2326-A04C-8FD2-38B90F6F2D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592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ta-standards/R4WG20-QoE-Metrics/blob/master/CTA-2066%20Working%20Draft_Public_Version.pd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mlevine@cta.tech" TargetMode="External"/><Relationship Id="rId4" Type="http://schemas.openxmlformats.org/officeDocument/2006/relationships/hyperlink" Target="https://github.com/cta-standards/R4WG20-QoE-Metrics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Consumer_electronics" TargetMode="External"/><Relationship Id="rId2" Type="http://schemas.openxmlformats.org/officeDocument/2006/relationships/hyperlink" Target="https://en.wikipedia.org/wiki/Trade_organization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n.wikipedia.org/wiki/Electronics_industry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gif"/><Relationship Id="rId21" Type="http://schemas.openxmlformats.org/officeDocument/2006/relationships/image" Target="../media/image23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jpe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jpe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jpe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jpeg"/><Relationship Id="rId1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dashif.org/proposedmediametricsforsegmentedmediadelivery-r12/" TargetMode="External"/><Relationship Id="rId2" Type="http://schemas.openxmlformats.org/officeDocument/2006/relationships/hyperlink" Target="http://www.streamingvideoalliance.org/download/4482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55864"/>
            <a:ext cx="7772400" cy="1101725"/>
          </a:xfrm>
        </p:spPr>
        <p:txBody>
          <a:bodyPr/>
          <a:lstStyle/>
          <a:p>
            <a:r>
              <a:rPr lang="en-US" altLang="en-US"/>
              <a:t>zxzx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5" name="Picture 5" descr="C:\Users\jlindsey\Dropbox (Personal)\sample ppt\sample ppt.001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07" b="13112"/>
          <a:stretch/>
        </p:blipFill>
        <p:spPr bwMode="auto">
          <a:xfrm>
            <a:off x="-76200" y="857250"/>
            <a:ext cx="925745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CED9E07-9611-4347-A181-A9DBA57DB7AA}"/>
              </a:ext>
            </a:extLst>
          </p:cNvPr>
          <p:cNvSpPr txBox="1"/>
          <p:nvPr/>
        </p:nvSpPr>
        <p:spPr>
          <a:xfrm>
            <a:off x="685801" y="4433577"/>
            <a:ext cx="8116389" cy="120032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Standardization of Statistics from Media Players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Will Law – Akamai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Representing the CTA R4WG20 Working Group – March 2019</a:t>
            </a:r>
          </a:p>
        </p:txBody>
      </p:sp>
    </p:spTree>
    <p:extLst>
      <p:ext uri="{BB962C8B-B14F-4D97-AF65-F5344CB8AC3E}">
        <p14:creationId xmlns:p14="http://schemas.microsoft.com/office/powerpoint/2010/main" val="12962740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7A4C43F-8193-5649-8B72-299A3E7175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09" y="187333"/>
            <a:ext cx="5159459" cy="20288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A8F8C51-6F09-8641-BFD4-1AF8CC3FC3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450" y="1180341"/>
            <a:ext cx="4712111" cy="20716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18327B0-3663-1B41-9506-B2B1848C24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5922" y="4439724"/>
            <a:ext cx="5693641" cy="22309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4E6121-2856-0649-867B-76E26BE5BD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569" y="2512491"/>
            <a:ext cx="5084154" cy="26667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307424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99815-953D-1F40-A616-45D1F07D26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162" y="393921"/>
            <a:ext cx="8877837" cy="1143000"/>
          </a:xfrm>
        </p:spPr>
        <p:txBody>
          <a:bodyPr/>
          <a:lstStyle/>
          <a:p>
            <a:r>
              <a:rPr lang="en-US" sz="2800" dirty="0"/>
              <a:t>CTA-2066, “Streaming Quality of Experience (</a:t>
            </a:r>
            <a:r>
              <a:rPr lang="en-US" sz="2800" dirty="0" err="1"/>
              <a:t>QoE</a:t>
            </a:r>
            <a:r>
              <a:rPr lang="en-US" sz="2800" dirty="0"/>
              <a:t>) , Properties and Metrics”</a:t>
            </a:r>
            <a:br>
              <a:rPr lang="en-US" sz="2800" dirty="0"/>
            </a:br>
            <a:r>
              <a:rPr lang="en-US" sz="2800" dirty="0"/>
              <a:t>is now open for community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157F1B-E115-3941-BAFE-5ACBA29F02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281" y="1974982"/>
            <a:ext cx="8229600" cy="1958009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Document available at </a:t>
            </a:r>
            <a:r>
              <a:rPr lang="en-US" sz="2000" dirty="0">
                <a:hlinkClick r:id="rId3"/>
              </a:rPr>
              <a:t>https://github.com/cta-standards/R4WG20-QoE-Metrics/blob/master/CTA-2066%20Working%20Draft_Public_Version.pdf</a:t>
            </a:r>
            <a:r>
              <a:rPr lang="en-US" sz="2000" dirty="0"/>
              <a:t> 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Please file feedback as an issue on </a:t>
            </a:r>
            <a:r>
              <a:rPr lang="en-US" sz="2000" dirty="0">
                <a:hlinkClick r:id="rId4"/>
              </a:rPr>
              <a:t>https://github.com/cta-standards/R4WG20-QoE-Metrics</a:t>
            </a:r>
            <a:r>
              <a:rPr lang="en-US" sz="2000" dirty="0"/>
              <a:t> 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Final date for feedback: Monday, </a:t>
            </a:r>
            <a:r>
              <a:rPr lang="en-US" sz="2000" b="1" dirty="0">
                <a:highlight>
                  <a:srgbClr val="FFFF00"/>
                </a:highlight>
              </a:rPr>
              <a:t>April 15, 2019.</a:t>
            </a: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Any questions: </a:t>
            </a:r>
            <a:r>
              <a:rPr lang="en-US" sz="2000" dirty="0"/>
              <a:t>Manager Mr. Mark Levine, Consumer Technology Association </a:t>
            </a:r>
            <a:r>
              <a:rPr lang="en-US" sz="2000" dirty="0">
                <a:hlinkClick r:id="rId5"/>
              </a:rPr>
              <a:t>mlevine@cta.tech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022659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6C74E-E5EA-E342-BF0F-65753B58D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989" y="2553146"/>
            <a:ext cx="8229600" cy="1143000"/>
          </a:xfrm>
        </p:spPr>
        <p:txBody>
          <a:bodyPr/>
          <a:lstStyle/>
          <a:p>
            <a:r>
              <a:rPr lang="en-US" dirty="0">
                <a:sym typeface="Wingdings" pitchFamily="2" charset="2"/>
              </a:rPr>
              <a:t>&lt;/Presentation&gt;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08679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A6016-C7B3-B047-81ED-3AF99D3E0B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Ambiguous </a:t>
            </a:r>
            <a:r>
              <a:rPr lang="en-US" dirty="0" err="1"/>
              <a:t>QoE</a:t>
            </a:r>
            <a:r>
              <a:rPr lang="en-US" dirty="0"/>
              <a:t>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B2497D-8838-C34D-BE6D-BA07278C0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898281"/>
            <a:ext cx="8229600" cy="3048000"/>
          </a:xfrm>
        </p:spPr>
        <p:txBody>
          <a:bodyPr/>
          <a:lstStyle/>
          <a:p>
            <a:pPr marL="0" indent="0">
              <a:buNone/>
            </a:pPr>
            <a:r>
              <a:rPr lang="en-US" dirty="0" err="1"/>
              <a:t>Rebuffer</a:t>
            </a:r>
            <a:r>
              <a:rPr lang="en-US" dirty="0"/>
              <a:t> rate is 5%</a:t>
            </a:r>
          </a:p>
          <a:p>
            <a:r>
              <a:rPr lang="en-US" sz="1800" dirty="0"/>
              <a:t>Does this mean the average viewer spent 5% of their view time </a:t>
            </a:r>
            <a:r>
              <a:rPr lang="en-US" sz="1800" dirty="0" err="1"/>
              <a:t>rebuffering</a:t>
            </a:r>
            <a:r>
              <a:rPr lang="en-US" sz="1800" dirty="0"/>
              <a:t>?</a:t>
            </a:r>
          </a:p>
          <a:p>
            <a:r>
              <a:rPr lang="en-US" sz="1800" dirty="0"/>
              <a:t>Or did 5% of viewers have at least one </a:t>
            </a:r>
            <a:r>
              <a:rPr lang="en-US" sz="1800" dirty="0" err="1"/>
              <a:t>rebuffer</a:t>
            </a:r>
            <a:r>
              <a:rPr lang="en-US" sz="1800" dirty="0"/>
              <a:t>?</a:t>
            </a:r>
          </a:p>
          <a:p>
            <a:r>
              <a:rPr lang="en-US" sz="1800" dirty="0"/>
              <a:t>Was this calculated as a mean or median value?</a:t>
            </a:r>
          </a:p>
          <a:p>
            <a:r>
              <a:rPr lang="en-US" sz="1800" dirty="0"/>
              <a:t>How long does a </a:t>
            </a:r>
            <a:r>
              <a:rPr lang="en-US" sz="1800" dirty="0" err="1"/>
              <a:t>rebuffer</a:t>
            </a:r>
            <a:r>
              <a:rPr lang="en-US" sz="1800" dirty="0"/>
              <a:t> event have to be to be counted?</a:t>
            </a:r>
          </a:p>
          <a:p>
            <a:r>
              <a:rPr lang="en-US" sz="1800" dirty="0"/>
              <a:t>What about </a:t>
            </a:r>
            <a:r>
              <a:rPr lang="en-US" sz="1800" dirty="0" err="1"/>
              <a:t>rebuffers</a:t>
            </a:r>
            <a:r>
              <a:rPr lang="en-US" sz="1800" dirty="0"/>
              <a:t> that persist to the end of the session?</a:t>
            </a:r>
          </a:p>
          <a:p>
            <a:r>
              <a:rPr lang="en-US" sz="1800" dirty="0"/>
              <a:t>For a live stream,  does this value pertain to the last minute, last 5 minutes, viewers currently still viewing, or the entire viewing duration since the stream started? </a:t>
            </a:r>
          </a:p>
          <a:p>
            <a:r>
              <a:rPr lang="en-US" sz="1800" dirty="0"/>
              <a:t>Does this include viewers who have started or finished their sessions?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7720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20293A-AE9A-2249-82EF-3637F0BA0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Two main problems with OTT metrics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977B46-0241-2D47-9069-65D9EE7B30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Inconsistent events and properties available in players</a:t>
            </a:r>
          </a:p>
          <a:p>
            <a:r>
              <a:rPr lang="en-US" dirty="0"/>
              <a:t>Inconsistent calculation and definition of </a:t>
            </a:r>
            <a:r>
              <a:rPr lang="en-US" dirty="0" err="1"/>
              <a:t>QoE</a:t>
            </a:r>
            <a:r>
              <a:rPr lang="en-US" dirty="0"/>
              <a:t> metrics between providers</a:t>
            </a:r>
          </a:p>
        </p:txBody>
      </p:sp>
    </p:spTree>
    <p:extLst>
      <p:ext uri="{BB962C8B-B14F-4D97-AF65-F5344CB8AC3E}">
        <p14:creationId xmlns:p14="http://schemas.microsoft.com/office/powerpoint/2010/main" val="3180744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E289AA-BE8C-A541-B67C-168B10CBE1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R04 WG20 Streaming Media Quality of Experience (</a:t>
            </a:r>
            <a:r>
              <a:rPr lang="en-US" sz="2800" dirty="0" err="1"/>
              <a:t>QoE</a:t>
            </a:r>
            <a:r>
              <a:rPr lang="en-US" sz="2800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9F7269-0FD0-FD44-9721-E793435F4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657600"/>
          </a:xfrm>
        </p:spPr>
        <p:txBody>
          <a:bodyPr/>
          <a:lstStyle/>
          <a:p>
            <a:r>
              <a:rPr lang="en-US" sz="1800" dirty="0"/>
              <a:t>The CTA established the </a:t>
            </a:r>
            <a:r>
              <a:rPr lang="en-US" sz="1800" b="1" dirty="0"/>
              <a:t>R04 WG20 Streaming Media Quality of Experience (</a:t>
            </a:r>
            <a:r>
              <a:rPr lang="en-US" sz="1800" b="1" dirty="0" err="1"/>
              <a:t>QoE</a:t>
            </a:r>
            <a:r>
              <a:rPr lang="en-US" sz="1800" b="1" dirty="0"/>
              <a:t>) </a:t>
            </a:r>
            <a:r>
              <a:rPr lang="en-US" sz="1800" dirty="0"/>
              <a:t>group in Nov 2016 to create a standard to address the two aforementioned problems in OTT metrics </a:t>
            </a:r>
          </a:p>
          <a:p>
            <a:r>
              <a:rPr lang="en-US" sz="1800" dirty="0"/>
              <a:t>Who is the CTA? - The </a:t>
            </a:r>
            <a:r>
              <a:rPr lang="en-US" sz="1800" b="1" dirty="0"/>
              <a:t>Consumer Technology Association</a:t>
            </a:r>
            <a:r>
              <a:rPr lang="en-US" sz="1800" dirty="0"/>
              <a:t> (</a:t>
            </a:r>
            <a:r>
              <a:rPr lang="en-US" sz="1800" b="1" dirty="0"/>
              <a:t>CTA</a:t>
            </a:r>
            <a:r>
              <a:rPr lang="en-US" sz="1800" dirty="0"/>
              <a:t>), formerly </a:t>
            </a:r>
            <a:r>
              <a:rPr lang="en-US" sz="1800" b="1" dirty="0"/>
              <a:t>Consumer Electronics Association</a:t>
            </a:r>
            <a:r>
              <a:rPr lang="en-US" sz="1800" dirty="0"/>
              <a:t> (</a:t>
            </a:r>
            <a:r>
              <a:rPr lang="en-US" sz="1800" b="1" dirty="0"/>
              <a:t>CEA</a:t>
            </a:r>
            <a:r>
              <a:rPr lang="en-US" sz="1800" dirty="0"/>
              <a:t>), is a standards and </a:t>
            </a:r>
            <a:r>
              <a:rPr lang="en-US" sz="1800" dirty="0">
                <a:hlinkClick r:id="rId2" tooltip="Trade organization"/>
              </a:rPr>
              <a:t>trade organization</a:t>
            </a:r>
            <a:r>
              <a:rPr lang="en-US" sz="1800" dirty="0"/>
              <a:t> for the </a:t>
            </a:r>
            <a:r>
              <a:rPr lang="en-US" sz="1800" dirty="0">
                <a:hlinkClick r:id="rId3" tooltip="Consumer electronics"/>
              </a:rPr>
              <a:t>consumer</a:t>
            </a:r>
            <a:r>
              <a:rPr lang="en-US" sz="1800" dirty="0"/>
              <a:t> </a:t>
            </a:r>
            <a:r>
              <a:rPr lang="en-US" sz="1800" dirty="0">
                <a:hlinkClick r:id="rId4" tooltip="Electronics industry"/>
              </a:rPr>
              <a:t>electronics industry</a:t>
            </a:r>
            <a:r>
              <a:rPr lang="en-US" sz="1800" dirty="0"/>
              <a:t> in the United States. CTA works to influence public policy, holds events such as the International CES and SINOCES, conducts market research, and helps its members and regulators implement technical standards.</a:t>
            </a:r>
          </a:p>
          <a:p>
            <a:r>
              <a:rPr lang="en-US" sz="1800" dirty="0">
                <a:solidFill>
                  <a:srgbClr val="FF0000"/>
                </a:solidFill>
              </a:rPr>
              <a:t>The goal of this specification is to define a set of device events, properties, </a:t>
            </a:r>
            <a:r>
              <a:rPr lang="en-US" sz="1800" i="1" dirty="0">
                <a:solidFill>
                  <a:srgbClr val="FF0000"/>
                </a:solidFill>
              </a:rPr>
              <a:t>Quality of Experience (</a:t>
            </a:r>
            <a:r>
              <a:rPr lang="en-US" sz="1800" i="1" dirty="0" err="1">
                <a:solidFill>
                  <a:srgbClr val="FF0000"/>
                </a:solidFill>
              </a:rPr>
              <a:t>QoE</a:t>
            </a:r>
            <a:r>
              <a:rPr lang="en-US" sz="1800" i="1" dirty="0">
                <a:solidFill>
                  <a:srgbClr val="FF0000"/>
                </a:solidFill>
              </a:rPr>
              <a:t>)</a:t>
            </a:r>
            <a:r>
              <a:rPr lang="en-US" sz="1800" dirty="0">
                <a:solidFill>
                  <a:srgbClr val="FF0000"/>
                </a:solidFill>
              </a:rPr>
              <a:t> metrics, associated terminology, and attribute access for representing streaming media quality of experience across systems, players and analytics vendors. </a:t>
            </a:r>
            <a:endParaRPr lang="en-US" sz="18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415202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 descr="Image result for mux.io logo">
            <a:extLst>
              <a:ext uri="{FF2B5EF4-FFF2-40B4-BE49-F238E27FC236}">
                <a16:creationId xmlns:a16="http://schemas.microsoft.com/office/drawing/2014/main" id="{3CAFD416-193D-6347-8F9B-AAE5AF5AD2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3594" y="4813666"/>
            <a:ext cx="2239640" cy="1679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72541A-141D-2B41-932A-482C94F92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Who’s working on the Project?</a:t>
            </a:r>
          </a:p>
        </p:txBody>
      </p:sp>
      <p:pic>
        <p:nvPicPr>
          <p:cNvPr id="3076" name="Picture 4" descr="Image result for AMD logo">
            <a:extLst>
              <a:ext uri="{FF2B5EF4-FFF2-40B4-BE49-F238E27FC236}">
                <a16:creationId xmlns:a16="http://schemas.microsoft.com/office/drawing/2014/main" id="{4B5C191F-A843-3F48-9F7F-18FF783123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302" y="1418167"/>
            <a:ext cx="1375897" cy="1375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Image result for logo akamai">
            <a:extLst>
              <a:ext uri="{FF2B5EF4-FFF2-40B4-BE49-F238E27FC236}">
                <a16:creationId xmlns:a16="http://schemas.microsoft.com/office/drawing/2014/main" id="{796DCFAA-CE2C-A247-B729-81C513E339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501" y="1611654"/>
            <a:ext cx="1651039" cy="674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Image result for logo ATT">
            <a:extLst>
              <a:ext uri="{FF2B5EF4-FFF2-40B4-BE49-F238E27FC236}">
                <a16:creationId xmlns:a16="http://schemas.microsoft.com/office/drawing/2014/main" id="{AC72C780-BBF8-7341-8820-92C475092D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391" y="1610132"/>
            <a:ext cx="1830587" cy="752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A090CCC-E4C4-3247-A58F-DB5BC7095A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62208" y="2598401"/>
            <a:ext cx="2414262" cy="482100"/>
          </a:xfrm>
          <a:prstGeom prst="rect">
            <a:avLst/>
          </a:prstGeom>
        </p:spPr>
      </p:pic>
      <p:pic>
        <p:nvPicPr>
          <p:cNvPr id="3088" name="Picture 16" descr="Image result for logo CBSi">
            <a:extLst>
              <a:ext uri="{FF2B5EF4-FFF2-40B4-BE49-F238E27FC236}">
                <a16:creationId xmlns:a16="http://schemas.microsoft.com/office/drawing/2014/main" id="{437FE6CC-8F6A-3A47-9806-50E2F2DBCA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1608" y="1264392"/>
            <a:ext cx="2810301" cy="1249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Image result for logo cisco">
            <a:extLst>
              <a:ext uri="{FF2B5EF4-FFF2-40B4-BE49-F238E27FC236}">
                <a16:creationId xmlns:a16="http://schemas.microsoft.com/office/drawing/2014/main" id="{01342DEB-43C2-CD45-9298-B2F78A814C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2967271"/>
            <a:ext cx="1429582" cy="75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Image result for logo comcast">
            <a:extLst>
              <a:ext uri="{FF2B5EF4-FFF2-40B4-BE49-F238E27FC236}">
                <a16:creationId xmlns:a16="http://schemas.microsoft.com/office/drawing/2014/main" id="{930FBECB-6889-2D44-B728-E7B39ACE69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323" y="2558732"/>
            <a:ext cx="1689159" cy="950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Image result for conviva logo">
            <a:extLst>
              <a:ext uri="{FF2B5EF4-FFF2-40B4-BE49-F238E27FC236}">
                <a16:creationId xmlns:a16="http://schemas.microsoft.com/office/drawing/2014/main" id="{A3104C4A-0F6E-1641-8577-4D7AE8A47D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157" y="2008980"/>
            <a:ext cx="2052190" cy="1076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Image result for logo dish network">
            <a:extLst>
              <a:ext uri="{FF2B5EF4-FFF2-40B4-BE49-F238E27FC236}">
                <a16:creationId xmlns:a16="http://schemas.microsoft.com/office/drawing/2014/main" id="{153A2F9D-0176-2447-B66D-A8D5A30D1B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036" y="3315644"/>
            <a:ext cx="1355608" cy="584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Image result for logo disney abc">
            <a:extLst>
              <a:ext uri="{FF2B5EF4-FFF2-40B4-BE49-F238E27FC236}">
                <a16:creationId xmlns:a16="http://schemas.microsoft.com/office/drawing/2014/main" id="{AD92AB5E-C927-EE43-AEC0-843CAA9028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986" y="3593963"/>
            <a:ext cx="1682149" cy="647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0" name="Picture 28" descr="Image result for logo dolby">
            <a:extLst>
              <a:ext uri="{FF2B5EF4-FFF2-40B4-BE49-F238E27FC236}">
                <a16:creationId xmlns:a16="http://schemas.microsoft.com/office/drawing/2014/main" id="{0EDD0153-3ED8-494E-91BA-4227B9A37A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819" y="2712258"/>
            <a:ext cx="894841" cy="1252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2" name="Picture 30" descr="Image result for logo ericsson">
            <a:extLst>
              <a:ext uri="{FF2B5EF4-FFF2-40B4-BE49-F238E27FC236}">
                <a16:creationId xmlns:a16="http://schemas.microsoft.com/office/drawing/2014/main" id="{1EF8EF28-12D0-7D4F-82DB-0B492EE942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44" y="3338724"/>
            <a:ext cx="1743702" cy="1307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4" name="Picture 32" descr="Image result for logo eurofins">
            <a:extLst>
              <a:ext uri="{FF2B5EF4-FFF2-40B4-BE49-F238E27FC236}">
                <a16:creationId xmlns:a16="http://schemas.microsoft.com/office/drawing/2014/main" id="{6A18B5A9-0CA7-9847-B9EC-FA64262693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833" y="4394354"/>
            <a:ext cx="2358680" cy="47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6" name="Picture 34" descr="Image result for fox entertainment logo">
            <a:extLst>
              <a:ext uri="{FF2B5EF4-FFF2-40B4-BE49-F238E27FC236}">
                <a16:creationId xmlns:a16="http://schemas.microsoft.com/office/drawing/2014/main" id="{286C9BB3-5B15-3B46-AB38-2509153D8D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4928" y="3559662"/>
            <a:ext cx="1592109" cy="666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8" name="Picture 36" descr="Image result for logo fraunhofer fokus">
            <a:extLst>
              <a:ext uri="{FF2B5EF4-FFF2-40B4-BE49-F238E27FC236}">
                <a16:creationId xmlns:a16="http://schemas.microsoft.com/office/drawing/2014/main" id="{0AF60D8C-4E51-A142-9E1E-E27443D5D4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8438" y="4343312"/>
            <a:ext cx="2058599" cy="823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2" name="Picture 40" descr="Image result for logo intel">
            <a:extLst>
              <a:ext uri="{FF2B5EF4-FFF2-40B4-BE49-F238E27FC236}">
                <a16:creationId xmlns:a16="http://schemas.microsoft.com/office/drawing/2014/main" id="{C0FF72AA-4C3E-DB48-AEB5-C43FC9C262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6380" y="4247867"/>
            <a:ext cx="1199488" cy="796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Image result for jwplayer logo">
            <a:extLst>
              <a:ext uri="{FF2B5EF4-FFF2-40B4-BE49-F238E27FC236}">
                <a16:creationId xmlns:a16="http://schemas.microsoft.com/office/drawing/2014/main" id="{E9A97964-6A5F-A14C-B024-E9D8C895AC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970511"/>
            <a:ext cx="2004878" cy="62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4" name="Picture 42" descr="Image result for logo LG electronics">
            <a:extLst>
              <a:ext uri="{FF2B5EF4-FFF2-40B4-BE49-F238E27FC236}">
                <a16:creationId xmlns:a16="http://schemas.microsoft.com/office/drawing/2014/main" id="{DEAAADCC-1B9C-7F4E-B608-67B2E6936B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652" y="4565127"/>
            <a:ext cx="1454520" cy="145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6" name="Picture 44" descr="Image result for logo Bamtech">
            <a:extLst>
              <a:ext uri="{FF2B5EF4-FFF2-40B4-BE49-F238E27FC236}">
                <a16:creationId xmlns:a16="http://schemas.microsoft.com/office/drawing/2014/main" id="{FD6BDC66-20F3-9645-B4F1-058FB7DE65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646" y="5653531"/>
            <a:ext cx="2645840" cy="74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443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2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" fill="hold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" fill="hold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60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0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800"/>
                            </p:stCondLst>
                            <p:childTnLst>
                              <p:par>
                                <p:cTn id="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200"/>
                            </p:stCondLst>
                            <p:childTnLst>
                              <p:par>
                                <p:cTn id="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400"/>
                            </p:stCondLst>
                            <p:childTnLst>
                              <p:par>
                                <p:cTn id="9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600"/>
                            </p:stCondLst>
                            <p:childTnLst>
                              <p:par>
                                <p:cTn id="9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" fill="hold"/>
                                        <p:tgtEl>
                                          <p:spTgt spid="3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" fill="hold"/>
                                        <p:tgtEl>
                                          <p:spTgt spid="3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800"/>
                            </p:stCondLst>
                            <p:childTnLst>
                              <p:par>
                                <p:cTn id="10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5E650-6F1D-1B40-A4E9-78D50E4EAC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Initial Input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A371EC-8BB7-1C44-B591-CCCBD8C8B4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Streaming Video Alliance (SVA) produced a white paper on “</a:t>
            </a:r>
            <a:r>
              <a:rPr lang="en-US" sz="2000" i="1" dirty="0"/>
              <a:t>Quality of Experience (</a:t>
            </a:r>
            <a:r>
              <a:rPr lang="en-US" sz="2000" i="1" dirty="0" err="1"/>
              <a:t>QoE</a:t>
            </a:r>
            <a:r>
              <a:rPr lang="en-US" sz="2000" i="1" dirty="0"/>
              <a:t>) Working Group –Recommendations for Standardized Streaming Metrics</a:t>
            </a:r>
            <a:r>
              <a:rPr lang="en-US" sz="2000" dirty="0"/>
              <a:t>” </a:t>
            </a:r>
            <a:r>
              <a:rPr lang="en-US" sz="2000" dirty="0">
                <a:hlinkClick r:id="rId2"/>
              </a:rPr>
              <a:t>www.streamingvideoalliance.org/download/4482/</a:t>
            </a:r>
            <a:r>
              <a:rPr lang="en-US" sz="2000" dirty="0"/>
              <a:t> 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/>
              <a:t>DASH Industry Forum produced a whitepaper on “</a:t>
            </a:r>
            <a:r>
              <a:rPr lang="en-US" sz="2000" i="1" dirty="0"/>
              <a:t>Proposed Media metrics for Segmented Media Delivery</a:t>
            </a:r>
            <a:r>
              <a:rPr lang="en-US" sz="2000" dirty="0"/>
              <a:t>” - </a:t>
            </a:r>
            <a:r>
              <a:rPr lang="en-US" sz="2000" dirty="0">
                <a:hlinkClick r:id="rId3"/>
              </a:rPr>
              <a:t>http://dashif.org/proposedmediametricsforsegmentedmediadelivery-r12/</a:t>
            </a:r>
            <a:r>
              <a:rPr lang="en-US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16144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AA6D3-7BAC-B743-BD9C-16808842A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Generic Player and Analytics Agent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7E5D5A-CE0C-9043-B9E4-4E37F485AE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019"/>
          <a:stretch/>
        </p:blipFill>
        <p:spPr>
          <a:xfrm>
            <a:off x="1379929" y="1418167"/>
            <a:ext cx="6692900" cy="4452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0995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C07D1C-DDE2-F947-8CB7-31E529616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Hierarchy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71C13-F22F-9141-86AB-E796F61CFF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/>
              <a:t>Media Player Metadata, Properties and Events</a:t>
            </a:r>
          </a:p>
          <a:p>
            <a:pPr lvl="1"/>
            <a:r>
              <a:rPr lang="en-US" sz="2000"/>
              <a:t>How should players provide the information necessary for an analytics client to measure the QoE experience</a:t>
            </a:r>
          </a:p>
          <a:p>
            <a:r>
              <a:rPr lang="en-US" sz="2400"/>
              <a:t>Standardized Video View Measurements</a:t>
            </a:r>
          </a:p>
          <a:p>
            <a:pPr lvl="1"/>
            <a:r>
              <a:rPr lang="en-US" sz="2000"/>
              <a:t>How to measure the QoE experience within a video view</a:t>
            </a:r>
          </a:p>
          <a:p>
            <a:r>
              <a:rPr lang="en-US" sz="2400"/>
              <a:t>Standardized </a:t>
            </a:r>
            <a:r>
              <a:rPr lang="en-US" sz="2400" dirty="0"/>
              <a:t>Aggregate Metrics</a:t>
            </a:r>
          </a:p>
          <a:p>
            <a:pPr lvl="1"/>
            <a:r>
              <a:rPr lang="en-US" sz="2000" dirty="0"/>
              <a:t>How to collect data across </a:t>
            </a:r>
            <a:r>
              <a:rPr lang="en-US" sz="2000"/>
              <a:t>many views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28882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EC3EB9C-EE1D-E84D-8BC6-126188A116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507" y="208208"/>
            <a:ext cx="4036289" cy="42866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2EC1362-982A-8146-8C80-B640C4910A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7217" y="1570695"/>
            <a:ext cx="5105977" cy="51668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8BB0F1A-B592-204D-BEC8-783A802F48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07017" y="725702"/>
            <a:ext cx="4999476" cy="32516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29508614"/>
      </p:ext>
    </p:extLst>
  </p:cSld>
  <p:clrMapOvr>
    <a:masterClrMapping/>
  </p:clrMapOvr>
</p:sld>
</file>

<file path=ppt/theme/theme1.xml><?xml version="1.0" encoding="utf-8"?>
<a:theme xmlns:a="http://schemas.openxmlformats.org/drawingml/2006/main" name="CTA Corp PPT MKTR_16_9 11.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Revolution.thmx</Template>
  <TotalTime>65867</TotalTime>
  <Words>524</Words>
  <Application>Microsoft Macintosh PowerPoint</Application>
  <PresentationFormat>On-screen Show (4:3)</PresentationFormat>
  <Paragraphs>44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Verdana</vt:lpstr>
      <vt:lpstr>CTA Corp PPT MKTR_16_9 11.15</vt:lpstr>
      <vt:lpstr>Office Theme</vt:lpstr>
      <vt:lpstr>zxzx</vt:lpstr>
      <vt:lpstr>Ambiguous QoE data</vt:lpstr>
      <vt:lpstr>Two main problems with OTT metrics</vt:lpstr>
      <vt:lpstr>R04 WG20 Streaming Media Quality of Experience (QoE)</vt:lpstr>
      <vt:lpstr>Who’s working on the Project?</vt:lpstr>
      <vt:lpstr>Initial Input</vt:lpstr>
      <vt:lpstr>Generic Player and Analytics Agent</vt:lpstr>
      <vt:lpstr>Hierarchy</vt:lpstr>
      <vt:lpstr>PowerPoint Presentation</vt:lpstr>
      <vt:lpstr>PowerPoint Presentation</vt:lpstr>
      <vt:lpstr>CTA-2066, “Streaming Quality of Experience (QoE) , Properties and Metrics” is now open for community review</vt:lpstr>
      <vt:lpstr>&lt;/Presentation&gt;</vt:lpstr>
    </vt:vector>
  </TitlesOfParts>
  <Company>Akamai Technologies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Will Law</dc:creator>
  <cp:lastModifiedBy>Microsoft Office User</cp:lastModifiedBy>
  <cp:revision>336</cp:revision>
  <cp:lastPrinted>2018-07-31T17:58:44Z</cp:lastPrinted>
  <dcterms:created xsi:type="dcterms:W3CDTF">2012-08-21T03:44:07Z</dcterms:created>
  <dcterms:modified xsi:type="dcterms:W3CDTF">2019-03-27T07:47:16Z</dcterms:modified>
</cp:coreProperties>
</file>