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14"/>
  </p:notesMasterIdLst>
  <p:handoutMasterIdLst>
    <p:handoutMasterId r:id="rId15"/>
  </p:handoutMasterIdLst>
  <p:sldIdLst>
    <p:sldId id="266" r:id="rId2"/>
    <p:sldId id="268" r:id="rId3"/>
    <p:sldId id="260" r:id="rId4"/>
    <p:sldId id="270" r:id="rId5"/>
    <p:sldId id="271" r:id="rId6"/>
    <p:sldId id="263" r:id="rId7"/>
    <p:sldId id="262" r:id="rId8"/>
    <p:sldId id="267" r:id="rId9"/>
    <p:sldId id="264" r:id="rId10"/>
    <p:sldId id="265" r:id="rId11"/>
    <p:sldId id="272" r:id="rId12"/>
    <p:sldId id="261" r:id="rId13"/>
  </p:sldIdLst>
  <p:sldSz cx="12192000" cy="6858000"/>
  <p:notesSz cx="6884988" cy="10018713"/>
  <p:embeddedFontLst>
    <p:embeddedFont>
      <p:font typeface="Ericsson Capital TT" panose="02000503000000020004" pitchFamily="2" charset="0"/>
      <p:regular r:id="rId16"/>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66"/>
            <p14:sldId id="268"/>
            <p14:sldId id="260"/>
            <p14:sldId id="270"/>
            <p14:sldId id="271"/>
            <p14:sldId id="263"/>
            <p14:sldId id="262"/>
            <p14:sldId id="267"/>
            <p14:sldId id="264"/>
            <p14:sldId id="265"/>
            <p14:sldId id="272"/>
            <p14:sldId id="261"/>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319" autoAdjust="0"/>
  </p:normalViewPr>
  <p:slideViewPr>
    <p:cSldViewPr snapToGrid="0" snapToObjects="1">
      <p:cViewPr varScale="1">
        <p:scale>
          <a:sx n="69" d="100"/>
          <a:sy n="69" d="100"/>
        </p:scale>
        <p:origin x="1140" y="60"/>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2017-09-06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2017-09-06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2017-09-06 </a:t>
            </a:r>
            <a:endParaRPr lang="en-US" dirty="0"/>
          </a:p>
        </p:txBody>
      </p:sp>
      <p:sp>
        <p:nvSpPr>
          <p:cNvPr id="5" name="Slide Number Placeholder 4"/>
          <p:cNvSpPr>
            <a:spLocks noGrp="1"/>
          </p:cNvSpPr>
          <p:nvPr>
            <p:ph type="sldNum" sz="quarter" idx="11"/>
          </p:nvPr>
        </p:nvSpPr>
        <p:spPr/>
        <p:txBody>
          <a:bodyPr/>
          <a:lstStyle/>
          <a:p>
            <a:fld id="{36D27B23-B948-45A1-ACC8-A260A0E0576D}"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955318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2017-09-06 </a:t>
            </a:r>
            <a:endParaRPr lang="en-US" dirty="0"/>
          </a:p>
        </p:txBody>
      </p:sp>
      <p:sp>
        <p:nvSpPr>
          <p:cNvPr id="5" name="Slide Number Placeholder 4"/>
          <p:cNvSpPr>
            <a:spLocks noGrp="1"/>
          </p:cNvSpPr>
          <p:nvPr>
            <p:ph type="sldNum" sz="quarter" idx="11"/>
          </p:nvPr>
        </p:nvSpPr>
        <p:spPr/>
        <p:txBody>
          <a:bodyPr/>
          <a:lstStyle/>
          <a:p>
            <a:fld id="{36D27B23-B948-45A1-ACC8-A260A0E0576D}" type="slidenum">
              <a:rPr lang="en-US" smtClean="0"/>
              <a:t>6</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955318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2017-09-06 </a:t>
            </a:r>
            <a:endParaRPr lang="en-US" dirty="0"/>
          </a:p>
        </p:txBody>
      </p:sp>
      <p:sp>
        <p:nvSpPr>
          <p:cNvPr id="5" name="Slide Number Placeholder 4"/>
          <p:cNvSpPr>
            <a:spLocks noGrp="1"/>
          </p:cNvSpPr>
          <p:nvPr>
            <p:ph type="sldNum" sz="quarter" idx="11"/>
          </p:nvPr>
        </p:nvSpPr>
        <p:spPr/>
        <p:txBody>
          <a:bodyPr/>
          <a:lstStyle/>
          <a:p>
            <a:fld id="{36CF594A-B94F-4DC3-9B21-4C4A9C0C5AA9}" type="slidenum">
              <a:rPr lang="en-US" smtClean="0"/>
              <a:t>12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36478475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rrowheads="1"/>
          </p:cNvPicPr>
          <p:nvPr/>
        </p:nvPicPr>
        <p:blipFill>
          <a:blip r:embed="rId19"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1" y="6524625"/>
            <a:ext cx="9865784"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Ericsson Internal  |  2017-09-06  |  Page </a:t>
            </a:r>
            <a:fld id="{6F64C868-ADCD-413A-A31E-6FDCEEF63947}"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Topics</a:t>
            </a:r>
          </a:p>
          <a:p>
            <a:pPr lvl="1"/>
            <a:r>
              <a:rPr lang="en-US" dirty="0"/>
              <a:t>Should we include network based stitching into Phase 1? Or can we allow this, but leave a detailed specification to phase 2? </a:t>
            </a:r>
          </a:p>
          <a:p>
            <a:pPr lvl="1"/>
            <a:endParaRPr lang="en-US" dirty="0"/>
          </a:p>
          <a:p>
            <a:pPr lvl="1"/>
            <a:r>
              <a:rPr lang="en-US" dirty="0"/>
              <a:t>Which Media Session protocols should be in Phase 1:</a:t>
            </a:r>
          </a:p>
          <a:p>
            <a:pPr lvl="2"/>
            <a:r>
              <a:rPr lang="en-US" dirty="0"/>
              <a:t>Flexible / generic definition, with at least MTSI </a:t>
            </a:r>
            <a:r>
              <a:rPr lang="en-US" altLang="ko-KR" dirty="0"/>
              <a:t>as</a:t>
            </a:r>
            <a:r>
              <a:rPr lang="ko-KR" altLang="en-US" dirty="0"/>
              <a:t> </a:t>
            </a:r>
            <a:r>
              <a:rPr lang="en-US" altLang="ko-KR" dirty="0"/>
              <a:t>example instantiation, maybe normative statements</a:t>
            </a:r>
            <a:endParaRPr lang="en-US" dirty="0"/>
          </a:p>
          <a:p>
            <a:pPr marL="355600" lvl="1" indent="0">
              <a:buNone/>
            </a:pPr>
            <a:r>
              <a:rPr lang="en-US" dirty="0"/>
              <a:t>Metadata list</a:t>
            </a:r>
          </a:p>
          <a:p>
            <a:pPr lvl="1"/>
            <a:r>
              <a:rPr lang="en-US" dirty="0"/>
              <a:t>Agree Functionality of Functions</a:t>
            </a:r>
          </a:p>
          <a:p>
            <a:pPr lvl="1"/>
            <a:r>
              <a:rPr lang="en-US" dirty="0"/>
              <a:t>Procedures</a:t>
            </a:r>
          </a:p>
          <a:p>
            <a:pPr lvl="2"/>
            <a:r>
              <a:rPr lang="en-US" dirty="0"/>
              <a:t>FLUS Session establishment / termination / modification</a:t>
            </a:r>
          </a:p>
          <a:p>
            <a:pPr lvl="2"/>
            <a:r>
              <a:rPr lang="en-US" dirty="0"/>
              <a:t>Media Session establishment / termination / modification</a:t>
            </a:r>
          </a:p>
          <a:p>
            <a:pPr lvl="2"/>
            <a:r>
              <a:rPr lang="en-US" dirty="0"/>
              <a:t>…</a:t>
            </a:r>
          </a:p>
        </p:txBody>
      </p:sp>
      <p:sp>
        <p:nvSpPr>
          <p:cNvPr id="3" name="Title 2"/>
          <p:cNvSpPr>
            <a:spLocks noGrp="1"/>
          </p:cNvSpPr>
          <p:nvPr>
            <p:ph type="title"/>
          </p:nvPr>
        </p:nvSpPr>
        <p:spPr/>
        <p:txBody>
          <a:bodyPr/>
          <a:lstStyle/>
          <a:p>
            <a:r>
              <a:rPr lang="en-US" dirty="0"/>
              <a:t>Thu Session Discussion topic</a:t>
            </a:r>
          </a:p>
        </p:txBody>
      </p:sp>
    </p:spTree>
    <p:extLst>
      <p:ext uri="{BB962C8B-B14F-4D97-AF65-F5344CB8AC3E}">
        <p14:creationId xmlns:p14="http://schemas.microsoft.com/office/powerpoint/2010/main" val="2213463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ko-KR" dirty="0"/>
              <a:t>F-C in case when targeting an MTSI Terminal FLUS Sink</a:t>
            </a:r>
          </a:p>
          <a:p>
            <a:pPr lvl="1"/>
            <a:r>
              <a:rPr lang="en-US" altLang="ko-KR" dirty="0"/>
              <a:t>F-C is empty for existing MTSI clients. 360 Video (with ERP or Un-stitched input) clients will receive 360 Video configurations via F-C.</a:t>
            </a:r>
          </a:p>
          <a:p>
            <a:pPr lvl="1"/>
            <a:r>
              <a:rPr lang="en-US" altLang="ko-KR" dirty="0"/>
              <a:t>F-U contains IMS signaling for session establishment</a:t>
            </a:r>
          </a:p>
          <a:p>
            <a:pPr lvl="1"/>
            <a:r>
              <a:rPr lang="en-US" altLang="ko-KR" dirty="0"/>
              <a:t>F-U contains SDP, which again triggers the </a:t>
            </a:r>
            <a:r>
              <a:rPr lang="en-US" altLang="ko-KR" dirty="0" err="1"/>
              <a:t>QoS</a:t>
            </a:r>
            <a:r>
              <a:rPr lang="en-US" altLang="ko-KR" dirty="0"/>
              <a:t> bearer establishment.</a:t>
            </a:r>
          </a:p>
          <a:p>
            <a:pPr lvl="1"/>
            <a:endParaRPr lang="en-US" altLang="ko-KR" dirty="0"/>
          </a:p>
          <a:p>
            <a:r>
              <a:rPr lang="en-US" altLang="ko-KR" dirty="0"/>
              <a:t>MTSI TODAY does not contain stitching capabilities or 360 video capability. So, the incoming media stream must be UNDERSTOOD by MTSI clients</a:t>
            </a:r>
          </a:p>
          <a:p>
            <a:pPr lvl="1"/>
            <a:r>
              <a:rPr lang="en-US" altLang="ko-KR" dirty="0"/>
              <a:t>It is assumed, that F-C is also used towards an MTSI FLUS Sink, when sending 360 content (single video or multi video)</a:t>
            </a:r>
          </a:p>
          <a:p>
            <a:endParaRPr lang="ko-KR" altLang="en-US" dirty="0"/>
          </a:p>
        </p:txBody>
      </p:sp>
      <p:sp>
        <p:nvSpPr>
          <p:cNvPr id="3" name="제목 2"/>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4097643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1514" y="1325085"/>
            <a:ext cx="2592522" cy="4608928"/>
          </a:xfrm>
        </p:spPr>
      </p:pic>
      <p:sp>
        <p:nvSpPr>
          <p:cNvPr id="3" name="Title 2"/>
          <p:cNvSpPr>
            <a:spLocks noGrp="1"/>
          </p:cNvSpPr>
          <p:nvPr>
            <p:ph type="title"/>
          </p:nvPr>
        </p:nvSpPr>
        <p:spPr/>
        <p:txBody>
          <a:bodyPr/>
          <a:lstStyle/>
          <a:p>
            <a:r>
              <a:rPr lang="en-US" dirty="0"/>
              <a:t>Whiteboard Pictures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5709" y="1865412"/>
            <a:ext cx="5140035" cy="289127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534" y="1325085"/>
            <a:ext cx="2610716" cy="4641273"/>
          </a:xfrm>
          <a:prstGeom prst="rect">
            <a:avLst/>
          </a:prstGeom>
        </p:spPr>
      </p:pic>
    </p:spTree>
    <p:extLst>
      <p:ext uri="{BB962C8B-B14F-4D97-AF65-F5344CB8AC3E}">
        <p14:creationId xmlns:p14="http://schemas.microsoft.com/office/powerpoint/2010/main" val="3673602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0" y="-60325"/>
            <a:ext cx="12192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marL="176213" lvl="1" indent="-176213">
              <a:buClr>
                <a:srgbClr val="00A9D4"/>
              </a:buClr>
              <a:buFont typeface="Arial" charset="0"/>
              <a:buChar char="›"/>
            </a:pPr>
            <a:r>
              <a:rPr lang="en-US" dirty="0"/>
              <a:t>Should we include network based stitching into Phase 1? Or can we allow this, but leave a detailed specification to phase 2?</a:t>
            </a:r>
          </a:p>
          <a:p>
            <a:endParaRPr lang="en-US" dirty="0"/>
          </a:p>
          <a:p>
            <a:r>
              <a:rPr lang="en-US" dirty="0"/>
              <a:t>Do we foresee that an MT</a:t>
            </a:r>
            <a:r>
              <a:rPr lang="ko-KR" altLang="en-US" dirty="0"/>
              <a:t>냐</a:t>
            </a:r>
            <a:r>
              <a:rPr lang="en-US" dirty="0"/>
              <a:t> </a:t>
            </a:r>
            <a:r>
              <a:rPr lang="en-US" altLang="ko-KR" dirty="0"/>
              <a:t>client</a:t>
            </a:r>
            <a:r>
              <a:rPr lang="ko-KR" altLang="en-US" dirty="0"/>
              <a:t> </a:t>
            </a:r>
            <a:r>
              <a:rPr lang="en-US" altLang="ko-KR" dirty="0"/>
              <a:t>will do stitching (ever or later)?</a:t>
            </a:r>
          </a:p>
          <a:p>
            <a:pPr lvl="1"/>
            <a:r>
              <a:rPr lang="en-US" altLang="ko-KR" dirty="0"/>
              <a:t>When a FLUS Sink is an MT</a:t>
            </a:r>
            <a:r>
              <a:rPr lang="ko-KR" altLang="en-US" dirty="0"/>
              <a:t>냐</a:t>
            </a:r>
            <a:r>
              <a:rPr lang="en-US" altLang="ko-KR" dirty="0"/>
              <a:t> client, then the FLUS sink procedure should be clear to device vendors</a:t>
            </a:r>
          </a:p>
          <a:p>
            <a:r>
              <a:rPr lang="en-US" dirty="0"/>
              <a:t>Do we want to specify in detail the camera characteristics for FLUS Sink side stitching in Phase 1?</a:t>
            </a:r>
          </a:p>
          <a:p>
            <a:endParaRPr lang="en-US" dirty="0"/>
          </a:p>
          <a:p>
            <a:r>
              <a:rPr lang="en-US" dirty="0"/>
              <a:t>Agreement:</a:t>
            </a:r>
          </a:p>
          <a:p>
            <a:pPr lvl="1"/>
            <a:r>
              <a:rPr lang="en-US" dirty="0"/>
              <a:t>Phase 1 allows server side stitching.</a:t>
            </a:r>
          </a:p>
          <a:p>
            <a:pPr lvl="1"/>
            <a:r>
              <a:rPr lang="en-US" dirty="0"/>
              <a:t>Precise definition of metadata is </a:t>
            </a:r>
            <a:r>
              <a:rPr lang="en-US" dirty="0" err="1"/>
              <a:t>ffs</a:t>
            </a:r>
            <a:r>
              <a:rPr lang="en-US" dirty="0"/>
              <a:t>. It might become part of Phase 2</a:t>
            </a:r>
          </a:p>
        </p:txBody>
      </p:sp>
      <p:sp>
        <p:nvSpPr>
          <p:cNvPr id="3" name="제목 2"/>
          <p:cNvSpPr>
            <a:spLocks noGrp="1"/>
          </p:cNvSpPr>
          <p:nvPr>
            <p:ph type="title"/>
          </p:nvPr>
        </p:nvSpPr>
        <p:spPr/>
        <p:txBody>
          <a:bodyPr/>
          <a:lstStyle/>
          <a:p>
            <a:r>
              <a:rPr lang="en-US" dirty="0" err="1"/>
              <a:t>Wrt</a:t>
            </a:r>
            <a:r>
              <a:rPr lang="en-US" dirty="0"/>
              <a:t> Network based </a:t>
            </a:r>
            <a:r>
              <a:rPr lang="en-US" dirty="0" err="1"/>
              <a:t>stiching</a:t>
            </a:r>
            <a:endParaRPr lang="en-US" dirty="0"/>
          </a:p>
        </p:txBody>
      </p:sp>
    </p:spTree>
    <p:extLst>
      <p:ext uri="{BB962C8B-B14F-4D97-AF65-F5344CB8AC3E}">
        <p14:creationId xmlns:p14="http://schemas.microsoft.com/office/powerpoint/2010/main" val="2156818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2" name="Rectangle 1"/>
          <p:cNvSpPr/>
          <p:nvPr/>
        </p:nvSpPr>
        <p:spPr bwMode="auto">
          <a:xfrm>
            <a:off x="775855" y="2881745"/>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a:ln>
                <a:noFill/>
              </a:ln>
              <a:solidFill>
                <a:schemeClr val="tx2"/>
              </a:solidFill>
              <a:effectLst/>
              <a:latin typeface="Arial" charset="0"/>
            </a:endParaRPr>
          </a:p>
        </p:txBody>
      </p:sp>
      <p:sp>
        <p:nvSpPr>
          <p:cNvPr id="6" name="Rectangle 5"/>
          <p:cNvSpPr/>
          <p:nvPr/>
        </p:nvSpPr>
        <p:spPr bwMode="auto">
          <a:xfrm>
            <a:off x="6275771" y="2881745"/>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a:ln>
                <a:noFill/>
              </a:ln>
              <a:solidFill>
                <a:schemeClr val="tx2"/>
              </a:solidFill>
              <a:effectLst/>
              <a:latin typeface="Arial" charset="0"/>
            </a:endParaRPr>
          </a:p>
        </p:txBody>
      </p:sp>
      <p:sp>
        <p:nvSpPr>
          <p:cNvPr id="7" name="Rectangle 6"/>
          <p:cNvSpPr/>
          <p:nvPr/>
        </p:nvSpPr>
        <p:spPr bwMode="auto">
          <a:xfrm>
            <a:off x="9026228" y="2881745"/>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a:ln>
                <a:noFill/>
              </a:ln>
              <a:solidFill>
                <a:schemeClr val="tx2"/>
              </a:solidFill>
              <a:effectLst/>
              <a:latin typeface="Arial" charset="0"/>
            </a:endParaRPr>
          </a:p>
        </p:txBody>
      </p:sp>
      <p:sp>
        <p:nvSpPr>
          <p:cNvPr id="8" name="Rectangle 7"/>
          <p:cNvSpPr/>
          <p:nvPr/>
        </p:nvSpPr>
        <p:spPr bwMode="auto">
          <a:xfrm>
            <a:off x="9026228" y="4238831"/>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a:ln>
                <a:noFill/>
              </a:ln>
              <a:solidFill>
                <a:schemeClr val="tx2"/>
              </a:solidFill>
              <a:effectLst/>
              <a:latin typeface="Arial" charset="0"/>
            </a:endParaRPr>
          </a:p>
        </p:txBody>
      </p:sp>
      <p:cxnSp>
        <p:nvCxnSpPr>
          <p:cNvPr id="5" name="직선 연결선 4"/>
          <p:cNvCxnSpPr>
            <a:stCxn id="2" idx="3"/>
            <a:endCxn id="17" idx="1"/>
          </p:cNvCxnSpPr>
          <p:nvPr/>
        </p:nvCxnSpPr>
        <p:spPr bwMode="auto">
          <a:xfrm>
            <a:off x="2563091" y="3352800"/>
            <a:ext cx="43510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 name="직선 연결선 9"/>
          <p:cNvCxnSpPr>
            <a:stCxn id="6" idx="3"/>
            <a:endCxn id="7" idx="1"/>
          </p:cNvCxnSpPr>
          <p:nvPr/>
        </p:nvCxnSpPr>
        <p:spPr bwMode="auto">
          <a:xfrm>
            <a:off x="8063007" y="3352800"/>
            <a:ext cx="96322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직선 연결선 11"/>
          <p:cNvCxnSpPr>
            <a:stCxn id="6" idx="3"/>
            <a:endCxn id="8" idx="1"/>
          </p:cNvCxnSpPr>
          <p:nvPr/>
        </p:nvCxnSpPr>
        <p:spPr bwMode="auto">
          <a:xfrm>
            <a:off x="8063007" y="3352800"/>
            <a:ext cx="963221" cy="1357086"/>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7" name="Rectangle 5"/>
          <p:cNvSpPr/>
          <p:nvPr/>
        </p:nvSpPr>
        <p:spPr bwMode="auto">
          <a:xfrm>
            <a:off x="2998196" y="2881745"/>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dirty="0"/>
              <a:t>FLUS</a:t>
            </a:r>
            <a:br>
              <a:rPr lang="en-US" altLang="ko-KR" dirty="0"/>
            </a:br>
            <a:r>
              <a:rPr lang="en-US" altLang="ko-KR" dirty="0"/>
              <a:t>Media</a:t>
            </a:r>
          </a:p>
        </p:txBody>
      </p:sp>
      <p:cxnSp>
        <p:nvCxnSpPr>
          <p:cNvPr id="21" name="직선 연결선 20"/>
          <p:cNvCxnSpPr>
            <a:stCxn id="17" idx="3"/>
            <a:endCxn id="6" idx="1"/>
          </p:cNvCxnSpPr>
          <p:nvPr/>
        </p:nvCxnSpPr>
        <p:spPr bwMode="auto">
          <a:xfrm>
            <a:off x="4785432" y="3352800"/>
            <a:ext cx="1490339"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p:cNvSpPr txBox="1"/>
          <p:nvPr/>
        </p:nvSpPr>
        <p:spPr>
          <a:xfrm>
            <a:off x="5327009" y="2996408"/>
            <a:ext cx="612668" cy="400110"/>
          </a:xfrm>
          <a:prstGeom prst="rect">
            <a:avLst/>
          </a:prstGeom>
          <a:noFill/>
        </p:spPr>
        <p:txBody>
          <a:bodyPr wrap="none" rtlCol="0">
            <a:spAutoFit/>
          </a:bodyPr>
          <a:lstStyle/>
          <a:p>
            <a:r>
              <a:rPr lang="en-US" dirty="0"/>
              <a:t>F-U</a:t>
            </a:r>
          </a:p>
        </p:txBody>
      </p:sp>
      <p:sp>
        <p:nvSpPr>
          <p:cNvPr id="25" name="TextBox 24"/>
          <p:cNvSpPr txBox="1"/>
          <p:nvPr/>
        </p:nvSpPr>
        <p:spPr>
          <a:xfrm>
            <a:off x="6748440" y="3011648"/>
            <a:ext cx="954107" cy="707886"/>
          </a:xfrm>
          <a:prstGeom prst="rect">
            <a:avLst/>
          </a:prstGeom>
          <a:noFill/>
        </p:spPr>
        <p:txBody>
          <a:bodyPr wrap="none" rtlCol="0">
            <a:spAutoFit/>
          </a:bodyPr>
          <a:lstStyle/>
          <a:p>
            <a:r>
              <a:rPr lang="en-US" dirty="0"/>
              <a:t>FLUS</a:t>
            </a:r>
            <a:br>
              <a:rPr lang="en-US" dirty="0"/>
            </a:br>
            <a:r>
              <a:rPr lang="en-US" dirty="0"/>
              <a:t>Media </a:t>
            </a:r>
          </a:p>
        </p:txBody>
      </p:sp>
      <p:sp>
        <p:nvSpPr>
          <p:cNvPr id="27" name="TextBox 26"/>
          <p:cNvSpPr txBox="1"/>
          <p:nvPr/>
        </p:nvSpPr>
        <p:spPr>
          <a:xfrm>
            <a:off x="9192724" y="3152745"/>
            <a:ext cx="1454244" cy="400110"/>
          </a:xfrm>
          <a:prstGeom prst="rect">
            <a:avLst/>
          </a:prstGeom>
          <a:noFill/>
        </p:spPr>
        <p:txBody>
          <a:bodyPr wrap="none" rtlCol="0">
            <a:spAutoFit/>
          </a:bodyPr>
          <a:lstStyle/>
          <a:p>
            <a:r>
              <a:rPr lang="en-US" dirty="0"/>
              <a:t>Processing</a:t>
            </a:r>
          </a:p>
        </p:txBody>
      </p:sp>
      <p:sp>
        <p:nvSpPr>
          <p:cNvPr id="28" name="TextBox 27"/>
          <p:cNvSpPr txBox="1"/>
          <p:nvPr/>
        </p:nvSpPr>
        <p:spPr>
          <a:xfrm>
            <a:off x="9278012" y="4509831"/>
            <a:ext cx="1468672" cy="400110"/>
          </a:xfrm>
          <a:prstGeom prst="rect">
            <a:avLst/>
          </a:prstGeom>
          <a:noFill/>
        </p:spPr>
        <p:txBody>
          <a:bodyPr wrap="none" rtlCol="0">
            <a:spAutoFit/>
          </a:bodyPr>
          <a:lstStyle/>
          <a:p>
            <a:r>
              <a:rPr lang="en-US" dirty="0"/>
              <a:t>Distribution</a:t>
            </a:r>
          </a:p>
        </p:txBody>
      </p:sp>
      <p:sp>
        <p:nvSpPr>
          <p:cNvPr id="29" name="TextBox 28"/>
          <p:cNvSpPr txBox="1"/>
          <p:nvPr/>
        </p:nvSpPr>
        <p:spPr>
          <a:xfrm>
            <a:off x="903522" y="3011845"/>
            <a:ext cx="1168910" cy="707886"/>
          </a:xfrm>
          <a:prstGeom prst="rect">
            <a:avLst/>
          </a:prstGeom>
          <a:noFill/>
        </p:spPr>
        <p:txBody>
          <a:bodyPr wrap="none" rtlCol="0">
            <a:spAutoFit/>
          </a:bodyPr>
          <a:lstStyle/>
          <a:p>
            <a:r>
              <a:rPr lang="en-US" dirty="0"/>
              <a:t>Capture </a:t>
            </a:r>
            <a:br>
              <a:rPr lang="en-US" dirty="0"/>
            </a:br>
            <a:r>
              <a:rPr lang="en-US" dirty="0"/>
              <a:t>Devices</a:t>
            </a:r>
          </a:p>
        </p:txBody>
      </p:sp>
      <p:cxnSp>
        <p:nvCxnSpPr>
          <p:cNvPr id="9" name="직선 연결선 8"/>
          <p:cNvCxnSpPr>
            <a:stCxn id="7" idx="2"/>
            <a:endCxn id="8" idx="0"/>
          </p:cNvCxnSpPr>
          <p:nvPr/>
        </p:nvCxnSpPr>
        <p:spPr bwMode="auto">
          <a:xfrm>
            <a:off x="9919846" y="3823855"/>
            <a:ext cx="0" cy="414976"/>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0" name="Rectangle 7"/>
          <p:cNvSpPr/>
          <p:nvPr/>
        </p:nvSpPr>
        <p:spPr bwMode="auto">
          <a:xfrm>
            <a:off x="9026228" y="1663271"/>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lang="en-US" altLang="ko-KR" dirty="0"/>
              <a:t>Rendering</a:t>
            </a:r>
            <a:endParaRPr lang="en-US" dirty="0"/>
          </a:p>
        </p:txBody>
      </p:sp>
      <p:cxnSp>
        <p:nvCxnSpPr>
          <p:cNvPr id="13" name="직선 연결선 12"/>
          <p:cNvCxnSpPr>
            <a:stCxn id="6" idx="3"/>
          </p:cNvCxnSpPr>
          <p:nvPr/>
        </p:nvCxnSpPr>
        <p:spPr bwMode="auto">
          <a:xfrm flipV="1">
            <a:off x="8063007" y="2134326"/>
            <a:ext cx="963221" cy="121847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직선 화살표 연결선 17"/>
          <p:cNvCxnSpPr>
            <a:stCxn id="31" idx="2"/>
          </p:cNvCxnSpPr>
          <p:nvPr/>
        </p:nvCxnSpPr>
        <p:spPr bwMode="auto">
          <a:xfrm>
            <a:off x="3891813" y="2618081"/>
            <a:ext cx="0" cy="263664"/>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31" name="Rectangle 5"/>
          <p:cNvSpPr/>
          <p:nvPr/>
        </p:nvSpPr>
        <p:spPr bwMode="auto">
          <a:xfrm>
            <a:off x="2998195" y="1675971"/>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a:ln>
                  <a:noFill/>
                </a:ln>
                <a:solidFill>
                  <a:schemeClr val="tx2"/>
                </a:solidFill>
                <a:effectLst/>
                <a:latin typeface="Arial" charset="0"/>
              </a:rPr>
              <a:t>FLUS</a:t>
            </a:r>
            <a:r>
              <a:rPr kumimoji="0" lang="en-US" sz="2000" b="0" i="0" u="none" strike="noStrike" cap="none" normalizeH="0" dirty="0">
                <a:ln>
                  <a:noFill/>
                </a:ln>
                <a:solidFill>
                  <a:schemeClr val="tx2"/>
                </a:solidFill>
                <a:effectLst/>
                <a:latin typeface="Arial" charset="0"/>
              </a:rPr>
              <a:t> Ctrl</a:t>
            </a:r>
            <a:endParaRPr kumimoji="0" lang="en-US" sz="2000" b="0" i="0" u="none" strike="noStrike" cap="none" normalizeH="0" baseline="0" dirty="0">
              <a:ln>
                <a:noFill/>
              </a:ln>
              <a:solidFill>
                <a:schemeClr val="tx2"/>
              </a:solidFill>
              <a:effectLst/>
              <a:latin typeface="Arial" charset="0"/>
            </a:endParaRPr>
          </a:p>
        </p:txBody>
      </p:sp>
      <p:sp>
        <p:nvSpPr>
          <p:cNvPr id="33" name="직사각형 32"/>
          <p:cNvSpPr/>
          <p:nvPr/>
        </p:nvSpPr>
        <p:spPr bwMode="auto">
          <a:xfrm>
            <a:off x="2780643" y="1539240"/>
            <a:ext cx="2218077" cy="3170646"/>
          </a:xfrm>
          <a:prstGeom prst="rect">
            <a:avLst/>
          </a:prstGeom>
          <a:noFill/>
          <a:ln w="12700" cap="flat" cmpd="sng" algn="ctr">
            <a:solidFill>
              <a:schemeClr val="tx1"/>
            </a:solidFill>
            <a:prstDash val="dashDot"/>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ko-KR" altLang="en-US" sz="2000" b="0" i="0" u="none" strike="noStrike" cap="none" normalizeH="0" baseline="0" dirty="0">
              <a:ln>
                <a:noFill/>
              </a:ln>
              <a:solidFill>
                <a:schemeClr val="tx1"/>
              </a:solidFill>
              <a:effectLst/>
              <a:latin typeface="Arial" charset="0"/>
            </a:endParaRPr>
          </a:p>
        </p:txBody>
      </p:sp>
      <p:sp>
        <p:nvSpPr>
          <p:cNvPr id="34" name="TextBox 33"/>
          <p:cNvSpPr txBox="1"/>
          <p:nvPr/>
        </p:nvSpPr>
        <p:spPr>
          <a:xfrm>
            <a:off x="2998195" y="4235863"/>
            <a:ext cx="1725152" cy="400110"/>
          </a:xfrm>
          <a:prstGeom prst="rect">
            <a:avLst/>
          </a:prstGeom>
          <a:noFill/>
        </p:spPr>
        <p:txBody>
          <a:bodyPr wrap="none" rtlCol="0">
            <a:spAutoFit/>
          </a:bodyPr>
          <a:lstStyle/>
          <a:p>
            <a:r>
              <a:rPr lang="en-US" altLang="ko-KR" dirty="0"/>
              <a:t>FLUS Source</a:t>
            </a:r>
            <a:endParaRPr lang="ko-KR" altLang="en-US" dirty="0"/>
          </a:p>
        </p:txBody>
      </p:sp>
      <p:cxnSp>
        <p:nvCxnSpPr>
          <p:cNvPr id="36" name="꺾인 연결선 35"/>
          <p:cNvCxnSpPr>
            <a:stCxn id="31" idx="3"/>
            <a:endCxn id="41" idx="1"/>
          </p:cNvCxnSpPr>
          <p:nvPr/>
        </p:nvCxnSpPr>
        <p:spPr bwMode="auto">
          <a:xfrm>
            <a:off x="4785431" y="2147026"/>
            <a:ext cx="1490340" cy="2540"/>
          </a:xfrm>
          <a:prstGeom prst="bentConnector3">
            <a:avLst>
              <a:gd name="adj1" fmla="val 50000"/>
            </a:avLst>
          </a:prstGeom>
          <a:solidFill>
            <a:schemeClr val="accent1"/>
          </a:solidFill>
          <a:ln w="12700" cap="flat" cmpd="sng" algn="ctr">
            <a:solidFill>
              <a:schemeClr val="tx1"/>
            </a:solidFill>
            <a:prstDash val="solid"/>
            <a:round/>
            <a:headEnd type="none" w="med" len="med"/>
            <a:tailEnd type="arrow"/>
          </a:ln>
          <a:effectLst/>
        </p:spPr>
      </p:cxnSp>
      <p:sp>
        <p:nvSpPr>
          <p:cNvPr id="37" name="TextBox 36"/>
          <p:cNvSpPr txBox="1"/>
          <p:nvPr/>
        </p:nvSpPr>
        <p:spPr>
          <a:xfrm>
            <a:off x="5253877" y="1750182"/>
            <a:ext cx="612668" cy="400110"/>
          </a:xfrm>
          <a:prstGeom prst="rect">
            <a:avLst/>
          </a:prstGeom>
          <a:noFill/>
        </p:spPr>
        <p:txBody>
          <a:bodyPr wrap="none" rtlCol="0">
            <a:spAutoFit/>
          </a:bodyPr>
          <a:lstStyle/>
          <a:p>
            <a:r>
              <a:rPr lang="en-US" altLang="ko-KR" dirty="0"/>
              <a:t>F-C</a:t>
            </a:r>
            <a:endParaRPr lang="ko-KR" altLang="en-US" dirty="0"/>
          </a:p>
        </p:txBody>
      </p:sp>
      <p:sp>
        <p:nvSpPr>
          <p:cNvPr id="39" name="직사각형 38"/>
          <p:cNvSpPr/>
          <p:nvPr/>
        </p:nvSpPr>
        <p:spPr bwMode="auto">
          <a:xfrm>
            <a:off x="6024513" y="1539240"/>
            <a:ext cx="2152925" cy="3170646"/>
          </a:xfrm>
          <a:prstGeom prst="rect">
            <a:avLst/>
          </a:prstGeom>
          <a:noFill/>
          <a:ln w="12700" cap="flat" cmpd="sng" algn="ctr">
            <a:solidFill>
              <a:schemeClr val="tx1"/>
            </a:solidFill>
            <a:prstDash val="dashDot"/>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ko-KR" altLang="en-US" sz="2000" b="0" i="0" u="none" strike="noStrike" cap="none" normalizeH="0" baseline="0" dirty="0">
              <a:ln>
                <a:noFill/>
              </a:ln>
              <a:solidFill>
                <a:schemeClr val="tx1"/>
              </a:solidFill>
              <a:effectLst/>
              <a:latin typeface="Arial" charset="0"/>
            </a:endParaRPr>
          </a:p>
        </p:txBody>
      </p:sp>
      <p:sp>
        <p:nvSpPr>
          <p:cNvPr id="40" name="TextBox 39"/>
          <p:cNvSpPr txBox="1"/>
          <p:nvPr/>
        </p:nvSpPr>
        <p:spPr>
          <a:xfrm>
            <a:off x="6275771" y="4283387"/>
            <a:ext cx="1412566" cy="400110"/>
          </a:xfrm>
          <a:prstGeom prst="rect">
            <a:avLst/>
          </a:prstGeom>
          <a:noFill/>
        </p:spPr>
        <p:txBody>
          <a:bodyPr wrap="none" rtlCol="0">
            <a:spAutoFit/>
          </a:bodyPr>
          <a:lstStyle/>
          <a:p>
            <a:r>
              <a:rPr lang="en-US" altLang="ko-KR" dirty="0"/>
              <a:t>FLUS Sink</a:t>
            </a:r>
            <a:endParaRPr lang="ko-KR" altLang="en-US" dirty="0"/>
          </a:p>
        </p:txBody>
      </p:sp>
      <p:sp>
        <p:nvSpPr>
          <p:cNvPr id="41" name="Rectangle 5"/>
          <p:cNvSpPr/>
          <p:nvPr/>
        </p:nvSpPr>
        <p:spPr bwMode="auto">
          <a:xfrm>
            <a:off x="6275771" y="1678511"/>
            <a:ext cx="1787236" cy="94211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a:ln>
                  <a:noFill/>
                </a:ln>
                <a:solidFill>
                  <a:schemeClr val="tx2"/>
                </a:solidFill>
                <a:effectLst/>
                <a:latin typeface="Arial" charset="0"/>
              </a:rPr>
              <a:t>FLUS</a:t>
            </a:r>
            <a:r>
              <a:rPr kumimoji="0" lang="en-US" sz="2000" b="0" i="0" u="none" strike="noStrike" cap="none" normalizeH="0" dirty="0">
                <a:ln>
                  <a:noFill/>
                </a:ln>
                <a:solidFill>
                  <a:schemeClr val="tx2"/>
                </a:solidFill>
                <a:effectLst/>
                <a:latin typeface="Arial" charset="0"/>
              </a:rPr>
              <a:t> Ctrl</a:t>
            </a:r>
            <a:endParaRPr kumimoji="0" lang="en-US" sz="2000" b="0" i="0" u="none" strike="noStrike" cap="none" normalizeH="0" baseline="0" dirty="0">
              <a:ln>
                <a:noFill/>
              </a:ln>
              <a:solidFill>
                <a:schemeClr val="tx2"/>
              </a:solidFill>
              <a:effectLst/>
              <a:latin typeface="Arial" charset="0"/>
            </a:endParaRPr>
          </a:p>
        </p:txBody>
      </p:sp>
      <p:cxnSp>
        <p:nvCxnSpPr>
          <p:cNvPr id="46" name="직선 화살표 연결선 45"/>
          <p:cNvCxnSpPr/>
          <p:nvPr/>
        </p:nvCxnSpPr>
        <p:spPr bwMode="auto">
          <a:xfrm>
            <a:off x="7169389" y="2618081"/>
            <a:ext cx="0" cy="263664"/>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756845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529168" y="1355383"/>
            <a:ext cx="11135785" cy="5053806"/>
          </a:xfrm>
        </p:spPr>
        <p:txBody>
          <a:bodyPr/>
          <a:lstStyle/>
          <a:p>
            <a:r>
              <a:rPr lang="en-US" altLang="ko-KR" sz="1600" dirty="0"/>
              <a:t>F-U: Contains media plane establishment and the media data </a:t>
            </a:r>
          </a:p>
          <a:p>
            <a:r>
              <a:rPr lang="en-US" altLang="ko-KR" sz="1600" dirty="0"/>
              <a:t>F-C: Select instantiation of FLUS Media (F-U) on a coarser granularity, e.g. MTSI, HTTP, etc.0</a:t>
            </a:r>
          </a:p>
          <a:p>
            <a:r>
              <a:rPr lang="en-US" altLang="ko-KR" sz="1600" dirty="0"/>
              <a:t>The FLUS sink may be selected based on performance requirements (HW for high quality stitching available, </a:t>
            </a:r>
            <a:r>
              <a:rPr lang="en-US" altLang="ko-KR" sz="1600" dirty="0" err="1"/>
              <a:t>etc</a:t>
            </a:r>
            <a:r>
              <a:rPr lang="en-US" altLang="ko-KR" sz="1600" dirty="0"/>
              <a:t>)</a:t>
            </a:r>
          </a:p>
          <a:p>
            <a:r>
              <a:rPr lang="en-US" altLang="ko-KR" sz="1600" dirty="0"/>
              <a:t>Capability discovery / negotiation / capability exchange (FLUS Sink selection / discovery). The actual number of F-U stream / codecs, </a:t>
            </a:r>
            <a:r>
              <a:rPr lang="en-US" altLang="ko-KR" sz="1600" dirty="0" err="1"/>
              <a:t>etc</a:t>
            </a:r>
            <a:r>
              <a:rPr lang="en-US" altLang="ko-KR" sz="1600" dirty="0"/>
              <a:t> is determined at F-U establishment (e.g. number of SDP m lines). F-C should be used to prepare the FLUS sink for upcoming incoming media stream and ensure, that the selected FLUS sink supports the required capabilities for the media session (except of one </a:t>
            </a:r>
            <a:r>
              <a:rPr lang="en-US" altLang="ko-KR" sz="1600" dirty="0" err="1"/>
              <a:t>MTSIi</a:t>
            </a:r>
            <a:r>
              <a:rPr lang="en-US" altLang="ko-KR" sz="1600" dirty="0"/>
              <a:t> case, where the IMS network routes the Invite message according to required capability as from SDP)</a:t>
            </a:r>
          </a:p>
          <a:p>
            <a:pPr lvl="1"/>
            <a:r>
              <a:rPr lang="en-US" altLang="ko-KR" sz="1400" dirty="0"/>
              <a:t>Alt 1: F-C contains capability retrieval procedure (like stitching supported, </a:t>
            </a:r>
            <a:r>
              <a:rPr lang="en-US" altLang="ko-KR" sz="1400" dirty="0" err="1"/>
              <a:t>etc</a:t>
            </a:r>
            <a:r>
              <a:rPr lang="en-US" altLang="ko-KR" sz="1400" dirty="0"/>
              <a:t>): The FLUS Sink announces a set of capability groups and the FLUS source selects one capability group using F-C. The FLUS sink provides the selected server address (</a:t>
            </a:r>
            <a:r>
              <a:rPr lang="en-US" altLang="ko-KR" sz="1400" dirty="0" err="1"/>
              <a:t>ie</a:t>
            </a:r>
            <a:r>
              <a:rPr lang="en-US" altLang="ko-KR" sz="1400" dirty="0"/>
              <a:t>. HTTP URL or SIP URI), which should be used during Media Session establishment, to the FLUS source</a:t>
            </a:r>
          </a:p>
          <a:p>
            <a:pPr lvl="1"/>
            <a:r>
              <a:rPr lang="en-US" altLang="ko-KR" sz="1400" dirty="0"/>
              <a:t>Alt 2: F-C allows the configuration of number of required video streams &amp; capabilities, etc. I.e. The FLUS Source commits to not exceed the provided capability description. The FLUS source sends a single capability description and the FLUS sink accepts or rejects.</a:t>
            </a:r>
          </a:p>
          <a:p>
            <a:pPr lvl="1"/>
            <a:r>
              <a:rPr lang="en-US" altLang="ko-KR" sz="1400" dirty="0"/>
              <a:t>Alt 3: the FLUS Source provides different desired capability options (incl. a preference indication) and the FLUS Sink selects one of the capability options (</a:t>
            </a:r>
            <a:r>
              <a:rPr lang="en-US" altLang="ko-KR" sz="1400" dirty="0" err="1"/>
              <a:t>MTSIi</a:t>
            </a:r>
            <a:r>
              <a:rPr lang="en-US" altLang="ko-KR" sz="1400" dirty="0"/>
              <a:t> like solution). The FLUS Source commits to not exceed the provided capability description for each provided alternatives. Example, the FLUS source can send the content “either 8x AVC streams (preferred) or 4x HEVC streams”</a:t>
            </a:r>
          </a:p>
          <a:p>
            <a:pPr lvl="2"/>
            <a:r>
              <a:rPr lang="en-US" altLang="ko-KR" sz="1400" dirty="0"/>
              <a:t>When </a:t>
            </a:r>
            <a:r>
              <a:rPr lang="en-US" altLang="ko-KR" sz="1400" dirty="0" err="1"/>
              <a:t>MTSIi</a:t>
            </a:r>
            <a:r>
              <a:rPr lang="en-US" altLang="ko-KR" sz="1400" dirty="0"/>
              <a:t> is used, then either the SIP/URI is resolved using F-C or the IMS System is used for FLUS Sink routing (i.e. FLUS Sink selection is part of F-U). The later requires special IMS AS functionality to identify FLUS sessions and do route / re-directions to appropriate FLUS Sinks depending on SDP parameters</a:t>
            </a:r>
          </a:p>
          <a:p>
            <a:r>
              <a:rPr lang="en-US" altLang="ko-KR" sz="1600" dirty="0"/>
              <a:t>Static (like camera type) and Dynamic Metadata (like current ROI) should be part of F-U.</a:t>
            </a:r>
          </a:p>
          <a:p>
            <a:endParaRPr lang="en-US" sz="1600" dirty="0"/>
          </a:p>
        </p:txBody>
      </p:sp>
      <p:sp>
        <p:nvSpPr>
          <p:cNvPr id="5" name="제목 4"/>
          <p:cNvSpPr>
            <a:spLocks noGrp="1"/>
          </p:cNvSpPr>
          <p:nvPr>
            <p:ph type="title"/>
          </p:nvPr>
        </p:nvSpPr>
        <p:spPr/>
        <p:txBody>
          <a:bodyPr/>
          <a:lstStyle/>
          <a:p>
            <a:endParaRPr lang="en-US"/>
          </a:p>
        </p:txBody>
      </p:sp>
    </p:spTree>
    <p:extLst>
      <p:ext uri="{BB962C8B-B14F-4D97-AF65-F5344CB8AC3E}">
        <p14:creationId xmlns:p14="http://schemas.microsoft.com/office/powerpoint/2010/main" val="2725148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Type </a:t>
            </a:r>
            <a:r>
              <a:rPr lang="en-US"/>
              <a:t>of Metadata</a:t>
            </a:r>
          </a:p>
        </p:txBody>
      </p:sp>
      <p:sp>
        <p:nvSpPr>
          <p:cNvPr id="3" name="제목 2"/>
          <p:cNvSpPr>
            <a:spLocks noGrp="1"/>
          </p:cNvSpPr>
          <p:nvPr>
            <p:ph type="title"/>
          </p:nvPr>
        </p:nvSpPr>
        <p:spPr/>
        <p:txBody>
          <a:bodyPr/>
          <a:lstStyle/>
          <a:p>
            <a:r>
              <a:rPr lang="en-US" dirty="0"/>
              <a:t>Metadata</a:t>
            </a:r>
          </a:p>
        </p:txBody>
      </p:sp>
    </p:spTree>
    <p:extLst>
      <p:ext uri="{BB962C8B-B14F-4D97-AF65-F5344CB8AC3E}">
        <p14:creationId xmlns:p14="http://schemas.microsoft.com/office/powerpoint/2010/main" val="746511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6" name="Rectangle 5"/>
          <p:cNvSpPr/>
          <p:nvPr/>
        </p:nvSpPr>
        <p:spPr bwMode="auto">
          <a:xfrm>
            <a:off x="6275770" y="1524000"/>
            <a:ext cx="4102669" cy="3393609"/>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a:ln>
                <a:noFill/>
              </a:ln>
              <a:solidFill>
                <a:schemeClr val="tx2"/>
              </a:solidFill>
              <a:effectLst/>
              <a:latin typeface="Arial" charset="0"/>
            </a:endParaRPr>
          </a:p>
        </p:txBody>
      </p:sp>
      <p:sp>
        <p:nvSpPr>
          <p:cNvPr id="17" name="Rectangle 5"/>
          <p:cNvSpPr/>
          <p:nvPr/>
        </p:nvSpPr>
        <p:spPr bwMode="auto">
          <a:xfrm>
            <a:off x="1341120" y="1524000"/>
            <a:ext cx="3277236" cy="3405429"/>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endParaRPr lang="en-US" altLang="ko-KR" dirty="0"/>
          </a:p>
        </p:txBody>
      </p:sp>
      <p:cxnSp>
        <p:nvCxnSpPr>
          <p:cNvPr id="21" name="직선 연결선 20"/>
          <p:cNvCxnSpPr>
            <a:stCxn id="17" idx="3"/>
            <a:endCxn id="6" idx="1"/>
          </p:cNvCxnSpPr>
          <p:nvPr/>
        </p:nvCxnSpPr>
        <p:spPr bwMode="auto">
          <a:xfrm flipV="1">
            <a:off x="4618356" y="3220805"/>
            <a:ext cx="1657414" cy="591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p:cNvSpPr txBox="1"/>
          <p:nvPr/>
        </p:nvSpPr>
        <p:spPr>
          <a:xfrm>
            <a:off x="5327009" y="3251323"/>
            <a:ext cx="612668" cy="400110"/>
          </a:xfrm>
          <a:prstGeom prst="rect">
            <a:avLst/>
          </a:prstGeom>
          <a:noFill/>
        </p:spPr>
        <p:txBody>
          <a:bodyPr wrap="none" rtlCol="0">
            <a:spAutoFit/>
          </a:bodyPr>
          <a:lstStyle/>
          <a:p>
            <a:r>
              <a:rPr lang="en-US" dirty="0"/>
              <a:t>F-U</a:t>
            </a:r>
          </a:p>
        </p:txBody>
      </p:sp>
      <p:sp>
        <p:nvSpPr>
          <p:cNvPr id="35" name="TextBox 34"/>
          <p:cNvSpPr txBox="1"/>
          <p:nvPr/>
        </p:nvSpPr>
        <p:spPr>
          <a:xfrm>
            <a:off x="2368813" y="4922426"/>
            <a:ext cx="954107" cy="707886"/>
          </a:xfrm>
          <a:prstGeom prst="rect">
            <a:avLst/>
          </a:prstGeom>
          <a:noFill/>
        </p:spPr>
        <p:txBody>
          <a:bodyPr wrap="none" rtlCol="0">
            <a:spAutoFit/>
          </a:bodyPr>
          <a:lstStyle/>
          <a:p>
            <a:r>
              <a:rPr lang="en-US" dirty="0"/>
              <a:t>FLUS</a:t>
            </a:r>
            <a:br>
              <a:rPr lang="en-US" dirty="0"/>
            </a:br>
            <a:r>
              <a:rPr lang="en-US" dirty="0"/>
              <a:t>Media </a:t>
            </a:r>
          </a:p>
        </p:txBody>
      </p:sp>
      <p:sp>
        <p:nvSpPr>
          <p:cNvPr id="42" name="TextBox 41"/>
          <p:cNvSpPr txBox="1"/>
          <p:nvPr/>
        </p:nvSpPr>
        <p:spPr>
          <a:xfrm>
            <a:off x="7646442" y="4917609"/>
            <a:ext cx="954107" cy="707886"/>
          </a:xfrm>
          <a:prstGeom prst="rect">
            <a:avLst/>
          </a:prstGeom>
          <a:noFill/>
        </p:spPr>
        <p:txBody>
          <a:bodyPr wrap="none" rtlCol="0">
            <a:spAutoFit/>
          </a:bodyPr>
          <a:lstStyle/>
          <a:p>
            <a:r>
              <a:rPr lang="en-US" dirty="0"/>
              <a:t>FLUS</a:t>
            </a:r>
            <a:br>
              <a:rPr lang="en-US" dirty="0"/>
            </a:br>
            <a:r>
              <a:rPr lang="en-US" dirty="0"/>
              <a:t>Media </a:t>
            </a:r>
          </a:p>
        </p:txBody>
      </p:sp>
      <p:sp>
        <p:nvSpPr>
          <p:cNvPr id="43" name="Rectangle 5"/>
          <p:cNvSpPr/>
          <p:nvPr/>
        </p:nvSpPr>
        <p:spPr bwMode="auto">
          <a:xfrm>
            <a:off x="2723311" y="3771463"/>
            <a:ext cx="1772489" cy="3390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Media</a:t>
            </a:r>
            <a:br>
              <a:rPr lang="en-US" altLang="ko-KR" sz="1200" dirty="0"/>
            </a:br>
            <a:r>
              <a:rPr lang="en-US" altLang="ko-KR" sz="1200" dirty="0"/>
              <a:t>Adaptation</a:t>
            </a:r>
          </a:p>
        </p:txBody>
      </p:sp>
      <p:sp>
        <p:nvSpPr>
          <p:cNvPr id="44" name="Rectangle 5"/>
          <p:cNvSpPr/>
          <p:nvPr/>
        </p:nvSpPr>
        <p:spPr bwMode="auto">
          <a:xfrm>
            <a:off x="6500291" y="3771464"/>
            <a:ext cx="3458066" cy="339036"/>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Media</a:t>
            </a:r>
            <a:br>
              <a:rPr lang="en-US" altLang="ko-KR" sz="1200" dirty="0"/>
            </a:br>
            <a:r>
              <a:rPr lang="en-US" altLang="ko-KR" sz="1200" dirty="0"/>
              <a:t>Adaptation - Feedback</a:t>
            </a:r>
          </a:p>
        </p:txBody>
      </p:sp>
      <p:sp>
        <p:nvSpPr>
          <p:cNvPr id="45" name="Rectangle 5"/>
          <p:cNvSpPr/>
          <p:nvPr/>
        </p:nvSpPr>
        <p:spPr bwMode="auto">
          <a:xfrm>
            <a:off x="6500291" y="4217449"/>
            <a:ext cx="3458066" cy="62396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Media Session Management</a:t>
            </a:r>
          </a:p>
        </p:txBody>
      </p:sp>
      <p:sp>
        <p:nvSpPr>
          <p:cNvPr id="47" name="Rectangle 5"/>
          <p:cNvSpPr/>
          <p:nvPr/>
        </p:nvSpPr>
        <p:spPr bwMode="auto">
          <a:xfrm>
            <a:off x="1571134" y="4217449"/>
            <a:ext cx="2924666" cy="623960"/>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Media Session </a:t>
            </a:r>
            <a:br>
              <a:rPr lang="en-US" altLang="ko-KR" sz="1200" dirty="0"/>
            </a:br>
            <a:r>
              <a:rPr lang="en-US" altLang="ko-KR" sz="1200" dirty="0"/>
              <a:t>Management</a:t>
            </a:r>
          </a:p>
        </p:txBody>
      </p:sp>
      <p:sp>
        <p:nvSpPr>
          <p:cNvPr id="49" name="TextBox 48"/>
          <p:cNvSpPr txBox="1"/>
          <p:nvPr/>
        </p:nvSpPr>
        <p:spPr>
          <a:xfrm>
            <a:off x="2893204" y="6345735"/>
            <a:ext cx="1725152" cy="400110"/>
          </a:xfrm>
          <a:prstGeom prst="rect">
            <a:avLst/>
          </a:prstGeom>
          <a:noFill/>
        </p:spPr>
        <p:txBody>
          <a:bodyPr wrap="none" rtlCol="0">
            <a:spAutoFit/>
          </a:bodyPr>
          <a:lstStyle/>
          <a:p>
            <a:r>
              <a:rPr lang="en-US" altLang="ko-KR" dirty="0"/>
              <a:t>FLUS Source</a:t>
            </a:r>
            <a:endParaRPr lang="ko-KR" altLang="en-US" dirty="0"/>
          </a:p>
        </p:txBody>
      </p:sp>
      <p:sp>
        <p:nvSpPr>
          <p:cNvPr id="50" name="TextBox 49"/>
          <p:cNvSpPr txBox="1"/>
          <p:nvPr/>
        </p:nvSpPr>
        <p:spPr>
          <a:xfrm>
            <a:off x="6668948" y="6345735"/>
            <a:ext cx="1412566" cy="400110"/>
          </a:xfrm>
          <a:prstGeom prst="rect">
            <a:avLst/>
          </a:prstGeom>
          <a:noFill/>
        </p:spPr>
        <p:txBody>
          <a:bodyPr wrap="none" rtlCol="0">
            <a:spAutoFit/>
          </a:bodyPr>
          <a:lstStyle/>
          <a:p>
            <a:r>
              <a:rPr lang="en-US" altLang="ko-KR" dirty="0"/>
              <a:t>FLUS Sink</a:t>
            </a:r>
            <a:endParaRPr lang="ko-KR" altLang="en-US" dirty="0"/>
          </a:p>
        </p:txBody>
      </p:sp>
      <p:sp>
        <p:nvSpPr>
          <p:cNvPr id="51" name="TextBox 50"/>
          <p:cNvSpPr txBox="1"/>
          <p:nvPr/>
        </p:nvSpPr>
        <p:spPr>
          <a:xfrm>
            <a:off x="189655" y="5822515"/>
            <a:ext cx="9962984" cy="523220"/>
          </a:xfrm>
          <a:prstGeom prst="rect">
            <a:avLst/>
          </a:prstGeom>
          <a:noFill/>
        </p:spPr>
        <p:txBody>
          <a:bodyPr wrap="none" rtlCol="0">
            <a:spAutoFit/>
          </a:bodyPr>
          <a:lstStyle/>
          <a:p>
            <a:r>
              <a:rPr lang="en-US" altLang="ko-KR" sz="1400" dirty="0"/>
              <a:t>Media Session Management: establish / terminate, add/remove components, Codec configuration &amp; Configuration Changes</a:t>
            </a:r>
            <a:br>
              <a:rPr lang="en-US" altLang="ko-KR" sz="1400" dirty="0"/>
            </a:br>
            <a:r>
              <a:rPr lang="en-US" altLang="ko-KR" sz="1400" dirty="0"/>
              <a:t>Configuration of Media Adaptation and Packet Loss Recovery</a:t>
            </a:r>
            <a:endParaRPr lang="ko-KR" altLang="en-US" sz="1400" dirty="0"/>
          </a:p>
        </p:txBody>
      </p:sp>
      <p:sp>
        <p:nvSpPr>
          <p:cNvPr id="52" name="Rectangle 5"/>
          <p:cNvSpPr/>
          <p:nvPr/>
        </p:nvSpPr>
        <p:spPr bwMode="auto">
          <a:xfrm>
            <a:off x="1510881" y="1615441"/>
            <a:ext cx="1772489" cy="6092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Media Plane</a:t>
            </a:r>
            <a:br>
              <a:rPr lang="en-US" altLang="ko-KR" sz="1200" dirty="0"/>
            </a:br>
            <a:r>
              <a:rPr lang="en-US" altLang="ko-KR" sz="1200" dirty="0"/>
              <a:t>Security</a:t>
            </a:r>
          </a:p>
        </p:txBody>
      </p:sp>
      <p:sp>
        <p:nvSpPr>
          <p:cNvPr id="53" name="Rectangle 5"/>
          <p:cNvSpPr/>
          <p:nvPr/>
        </p:nvSpPr>
        <p:spPr bwMode="auto">
          <a:xfrm>
            <a:off x="7195268" y="1615440"/>
            <a:ext cx="1772489" cy="6092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Media Plane</a:t>
            </a:r>
            <a:br>
              <a:rPr lang="en-US" altLang="ko-KR" sz="1200" dirty="0"/>
            </a:br>
            <a:r>
              <a:rPr lang="en-US" altLang="ko-KR" sz="1200" dirty="0"/>
              <a:t>Security</a:t>
            </a:r>
          </a:p>
        </p:txBody>
      </p:sp>
      <p:sp>
        <p:nvSpPr>
          <p:cNvPr id="54" name="Rectangle 5"/>
          <p:cNvSpPr/>
          <p:nvPr/>
        </p:nvSpPr>
        <p:spPr bwMode="auto">
          <a:xfrm>
            <a:off x="2739258" y="3220804"/>
            <a:ext cx="1772489" cy="3390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Packet loss recovery</a:t>
            </a:r>
          </a:p>
        </p:txBody>
      </p:sp>
      <p:sp>
        <p:nvSpPr>
          <p:cNvPr id="60" name="Rectangle 5"/>
          <p:cNvSpPr/>
          <p:nvPr/>
        </p:nvSpPr>
        <p:spPr bwMode="auto">
          <a:xfrm>
            <a:off x="2739258" y="2583344"/>
            <a:ext cx="1772489" cy="3390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Viewport Adjustments</a:t>
            </a:r>
          </a:p>
        </p:txBody>
      </p:sp>
      <p:sp>
        <p:nvSpPr>
          <p:cNvPr id="61" name="Rectangle 5"/>
          <p:cNvSpPr/>
          <p:nvPr/>
        </p:nvSpPr>
        <p:spPr bwMode="auto">
          <a:xfrm>
            <a:off x="6554615" y="2594885"/>
            <a:ext cx="1772489" cy="3390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Viewport Adjustments</a:t>
            </a:r>
          </a:p>
        </p:txBody>
      </p:sp>
      <p:sp>
        <p:nvSpPr>
          <p:cNvPr id="62" name="Rectangle 5"/>
          <p:cNvSpPr/>
          <p:nvPr/>
        </p:nvSpPr>
        <p:spPr bwMode="auto">
          <a:xfrm>
            <a:off x="6500291" y="3220804"/>
            <a:ext cx="1772489" cy="33903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r>
              <a:rPr lang="en-US" altLang="ko-KR" sz="1200" dirty="0"/>
              <a:t>Packet loss recovery</a:t>
            </a:r>
          </a:p>
        </p:txBody>
      </p:sp>
    </p:spTree>
    <p:extLst>
      <p:ext uri="{BB962C8B-B14F-4D97-AF65-F5344CB8AC3E}">
        <p14:creationId xmlns:p14="http://schemas.microsoft.com/office/powerpoint/2010/main" val="3616955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endParaRPr lang="ko-KR" altLang="en-US"/>
          </a:p>
        </p:txBody>
      </p:sp>
      <p:cxnSp>
        <p:nvCxnSpPr>
          <p:cNvPr id="5" name="직선 화살표 연결선 4"/>
          <p:cNvCxnSpPr/>
          <p:nvPr/>
        </p:nvCxnSpPr>
        <p:spPr bwMode="auto">
          <a:xfrm>
            <a:off x="944880" y="3581400"/>
            <a:ext cx="66294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
        <p:nvSpPr>
          <p:cNvPr id="7" name="TextBox 6"/>
          <p:cNvSpPr txBox="1"/>
          <p:nvPr/>
        </p:nvSpPr>
        <p:spPr>
          <a:xfrm>
            <a:off x="7319082" y="3585270"/>
            <a:ext cx="255198" cy="400110"/>
          </a:xfrm>
          <a:prstGeom prst="rect">
            <a:avLst/>
          </a:prstGeom>
          <a:noFill/>
        </p:spPr>
        <p:txBody>
          <a:bodyPr wrap="none" rtlCol="0">
            <a:spAutoFit/>
          </a:bodyPr>
          <a:lstStyle/>
          <a:p>
            <a:r>
              <a:rPr lang="en-US" altLang="ko-KR" dirty="0"/>
              <a:t>t</a:t>
            </a:r>
            <a:endParaRPr lang="ko-KR" altLang="en-US" dirty="0"/>
          </a:p>
        </p:txBody>
      </p:sp>
      <p:sp>
        <p:nvSpPr>
          <p:cNvPr id="8" name="직사각형 7"/>
          <p:cNvSpPr/>
          <p:nvPr/>
        </p:nvSpPr>
        <p:spPr bwMode="auto">
          <a:xfrm>
            <a:off x="3870960" y="3322320"/>
            <a:ext cx="2560320" cy="21723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ko-KR" sz="1200" b="0" i="0" u="none" strike="noStrike" cap="none" normalizeH="0" baseline="0" dirty="0">
                <a:ln>
                  <a:noFill/>
                </a:ln>
                <a:solidFill>
                  <a:schemeClr val="tx1"/>
                </a:solidFill>
                <a:effectLst/>
                <a:latin typeface="Arial" charset="0"/>
              </a:rPr>
              <a:t>Media Session</a:t>
            </a:r>
            <a:endParaRPr kumimoji="0" lang="ko-KR" altLang="en-US" sz="1200" b="0" i="0" u="none" strike="noStrike" cap="none" normalizeH="0" baseline="0" dirty="0">
              <a:ln>
                <a:noFill/>
              </a:ln>
              <a:solidFill>
                <a:schemeClr val="tx1"/>
              </a:solidFill>
              <a:effectLst/>
              <a:latin typeface="Arial" charset="0"/>
            </a:endParaRPr>
          </a:p>
        </p:txBody>
      </p:sp>
      <p:sp>
        <p:nvSpPr>
          <p:cNvPr id="9" name="TextBox 8"/>
          <p:cNvSpPr txBox="1"/>
          <p:nvPr/>
        </p:nvSpPr>
        <p:spPr>
          <a:xfrm>
            <a:off x="3657600" y="2225934"/>
            <a:ext cx="3916680" cy="1015663"/>
          </a:xfrm>
          <a:prstGeom prst="rect">
            <a:avLst/>
          </a:prstGeom>
          <a:noFill/>
        </p:spPr>
        <p:txBody>
          <a:bodyPr wrap="square" rtlCol="0">
            <a:spAutoFit/>
          </a:bodyPr>
          <a:lstStyle/>
          <a:p>
            <a:r>
              <a:rPr lang="en-US" altLang="ko-KR" dirty="0"/>
              <a:t>Uplink Media Plane: </a:t>
            </a:r>
            <a:br>
              <a:rPr lang="en-US" altLang="ko-KR" dirty="0"/>
            </a:br>
            <a:r>
              <a:rPr lang="en-US" altLang="ko-KR" dirty="0"/>
              <a:t>FLUS source is sending media to FLUS Sink</a:t>
            </a:r>
            <a:endParaRPr lang="ko-KR" altLang="en-US" dirty="0"/>
          </a:p>
        </p:txBody>
      </p:sp>
      <p:sp>
        <p:nvSpPr>
          <p:cNvPr id="10" name="직사각형 9"/>
          <p:cNvSpPr/>
          <p:nvPr/>
        </p:nvSpPr>
        <p:spPr bwMode="auto">
          <a:xfrm>
            <a:off x="3063240" y="3728234"/>
            <a:ext cx="3566160" cy="257145"/>
          </a:xfrm>
          <a:prstGeom prst="rect">
            <a:avLst/>
          </a:prstGeom>
          <a:solidFill>
            <a:schemeClr val="accent2"/>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altLang="ko-KR" sz="1400" b="0" i="0" u="none" strike="noStrike" cap="none" normalizeH="0" baseline="0" dirty="0">
                <a:ln>
                  <a:noFill/>
                </a:ln>
                <a:solidFill>
                  <a:schemeClr val="tx1"/>
                </a:solidFill>
                <a:effectLst/>
                <a:latin typeface="Arial" charset="0"/>
              </a:rPr>
              <a:t>FLUS Session</a:t>
            </a:r>
            <a:endParaRPr kumimoji="0" lang="ko-KR" altLang="en-US" sz="1400" b="0" i="0" u="none" strike="noStrike" cap="none" normalizeH="0" baseline="0" dirty="0">
              <a:ln>
                <a:noFill/>
              </a:ln>
              <a:solidFill>
                <a:schemeClr val="tx1"/>
              </a:solidFill>
              <a:effectLst/>
              <a:latin typeface="Arial" charset="0"/>
            </a:endParaRPr>
          </a:p>
        </p:txBody>
      </p:sp>
      <p:sp>
        <p:nvSpPr>
          <p:cNvPr id="11" name="TextBox 10"/>
          <p:cNvSpPr txBox="1"/>
          <p:nvPr/>
        </p:nvSpPr>
        <p:spPr>
          <a:xfrm>
            <a:off x="3063240" y="3985380"/>
            <a:ext cx="4154841" cy="707886"/>
          </a:xfrm>
          <a:prstGeom prst="rect">
            <a:avLst/>
          </a:prstGeom>
          <a:noFill/>
        </p:spPr>
        <p:txBody>
          <a:bodyPr wrap="square" rtlCol="0">
            <a:spAutoFit/>
          </a:bodyPr>
          <a:lstStyle/>
          <a:p>
            <a:r>
              <a:rPr lang="en-US" altLang="ko-KR" dirty="0"/>
              <a:t>FLUS Session: Always equal or larger than Media Plane Session</a:t>
            </a:r>
            <a:endParaRPr lang="ko-KR" altLang="en-US" dirty="0"/>
          </a:p>
        </p:txBody>
      </p:sp>
      <p:sp>
        <p:nvSpPr>
          <p:cNvPr id="12" name="TextBox 11"/>
          <p:cNvSpPr txBox="1"/>
          <p:nvPr/>
        </p:nvSpPr>
        <p:spPr>
          <a:xfrm>
            <a:off x="152400" y="5334000"/>
            <a:ext cx="11623695" cy="707886"/>
          </a:xfrm>
          <a:prstGeom prst="rect">
            <a:avLst/>
          </a:prstGeom>
          <a:noFill/>
        </p:spPr>
        <p:txBody>
          <a:bodyPr wrap="none" rtlCol="0">
            <a:spAutoFit/>
          </a:bodyPr>
          <a:lstStyle/>
          <a:p>
            <a:r>
              <a:rPr lang="en-US" altLang="ko-KR" dirty="0"/>
              <a:t>When the FLUS sink is a rendering MTSI terminal, then the FLUS session is equal to Media Session.</a:t>
            </a:r>
            <a:br>
              <a:rPr lang="en-US" altLang="ko-KR" dirty="0"/>
            </a:br>
            <a:r>
              <a:rPr lang="en-US" altLang="ko-KR" dirty="0"/>
              <a:t>(F-C is empty for current MTSI devices.) </a:t>
            </a:r>
            <a:endParaRPr lang="ko-KR" altLang="en-US" dirty="0"/>
          </a:p>
        </p:txBody>
      </p:sp>
      <p:sp>
        <p:nvSpPr>
          <p:cNvPr id="13" name="오른쪽 중괄호 12"/>
          <p:cNvSpPr/>
          <p:nvPr/>
        </p:nvSpPr>
        <p:spPr bwMode="auto">
          <a:xfrm rot="16200000">
            <a:off x="3268980" y="2956679"/>
            <a:ext cx="396240" cy="807720"/>
          </a:xfrm>
          <a:prstGeom prst="rightBrace">
            <a:avLst>
              <a:gd name="adj1" fmla="val 8333"/>
              <a:gd name="adj2" fmla="val 21698"/>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ko-KR" altLang="en-US" sz="2000" b="0" i="0" u="none" strike="noStrike" cap="none" normalizeH="0" baseline="0">
              <a:ln>
                <a:noFill/>
              </a:ln>
              <a:solidFill>
                <a:schemeClr val="tx1"/>
              </a:solidFill>
              <a:effectLst/>
              <a:latin typeface="Arial" charset="0"/>
            </a:endParaRPr>
          </a:p>
        </p:txBody>
      </p:sp>
      <p:sp>
        <p:nvSpPr>
          <p:cNvPr id="14" name="TextBox 13"/>
          <p:cNvSpPr txBox="1"/>
          <p:nvPr/>
        </p:nvSpPr>
        <p:spPr>
          <a:xfrm>
            <a:off x="631067" y="2749245"/>
            <a:ext cx="2836033" cy="400110"/>
          </a:xfrm>
          <a:prstGeom prst="rect">
            <a:avLst/>
          </a:prstGeom>
          <a:noFill/>
        </p:spPr>
        <p:txBody>
          <a:bodyPr wrap="none" rtlCol="0">
            <a:spAutoFit/>
          </a:bodyPr>
          <a:lstStyle/>
          <a:p>
            <a:r>
              <a:rPr lang="en-US" altLang="ko-KR" dirty="0"/>
              <a:t>F-C is extensively used</a:t>
            </a:r>
            <a:endParaRPr lang="ko-KR" altLang="en-US" dirty="0"/>
          </a:p>
        </p:txBody>
      </p:sp>
    </p:spTree>
    <p:extLst>
      <p:ext uri="{BB962C8B-B14F-4D97-AF65-F5344CB8AC3E}">
        <p14:creationId xmlns:p14="http://schemas.microsoft.com/office/powerpoint/2010/main" val="1400489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a:t>Functions</a:t>
            </a:r>
          </a:p>
        </p:txBody>
      </p:sp>
    </p:spTree>
    <p:extLst>
      <p:ext uri="{BB962C8B-B14F-4D97-AF65-F5344CB8AC3E}">
        <p14:creationId xmlns:p14="http://schemas.microsoft.com/office/powerpoint/2010/main" val="285693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ko-KR" dirty="0"/>
              <a:t>F-C in case of YouTube</a:t>
            </a:r>
            <a:r>
              <a:rPr lang="ko-KR" altLang="en-US" dirty="0"/>
              <a:t> </a:t>
            </a:r>
            <a:r>
              <a:rPr lang="en-US" altLang="ko-KR" dirty="0"/>
              <a:t>or Facebook</a:t>
            </a:r>
          </a:p>
          <a:p>
            <a:pPr lvl="1"/>
            <a:r>
              <a:rPr lang="en-US" altLang="ko-KR" dirty="0"/>
              <a:t>Note, YT &amp; FB today use RTMP for media plane</a:t>
            </a:r>
          </a:p>
          <a:p>
            <a:pPr lvl="1"/>
            <a:r>
              <a:rPr lang="en-US" altLang="ko-KR" dirty="0"/>
              <a:t>F-U is realized as RTMP for the media session</a:t>
            </a:r>
          </a:p>
          <a:p>
            <a:pPr lvl="1"/>
            <a:r>
              <a:rPr lang="en-US" altLang="ko-KR" dirty="0"/>
              <a:t>F-C is realized using HTTP REST</a:t>
            </a:r>
          </a:p>
          <a:p>
            <a:pPr lvl="2"/>
            <a:r>
              <a:rPr lang="en-US" altLang="ko-KR" dirty="0"/>
              <a:t>Retrieval of Media Plane authorization tokens</a:t>
            </a:r>
          </a:p>
          <a:p>
            <a:pPr lvl="2"/>
            <a:r>
              <a:rPr lang="en-US" altLang="ko-KR" dirty="0"/>
              <a:t>YT is doing 360 / 2D selection within HTTP rest</a:t>
            </a:r>
          </a:p>
          <a:p>
            <a:pPr lvl="2"/>
            <a:r>
              <a:rPr lang="en-US" altLang="ko-KR" dirty="0"/>
              <a:t>For FLUS, the FLUS sink selection </a:t>
            </a:r>
            <a:r>
              <a:rPr lang="en-US" altLang="ko-KR" dirty="0" err="1"/>
              <a:t>wrt</a:t>
            </a:r>
            <a:r>
              <a:rPr lang="en-US" altLang="ko-KR" dirty="0"/>
              <a:t> require capabilities and performance requirements is part of F-C.</a:t>
            </a:r>
          </a:p>
          <a:p>
            <a:pPr lvl="2"/>
            <a:r>
              <a:rPr lang="en-US" altLang="ko-KR" dirty="0"/>
              <a:t>For FLUS, the 360, &lt; 360 degree and  regular 2D selection is part of F-U</a:t>
            </a:r>
            <a:br>
              <a:rPr lang="en-US" altLang="ko-KR" dirty="0"/>
            </a:br>
            <a:endParaRPr lang="en-US" altLang="ko-KR" dirty="0"/>
          </a:p>
        </p:txBody>
      </p:sp>
      <p:sp>
        <p:nvSpPr>
          <p:cNvPr id="3" name="제목 2"/>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43514159"/>
      </p:ext>
    </p:extLst>
  </p:cSld>
  <p:clrMapOvr>
    <a:masterClrMapping/>
  </p:clrMapOvr>
</p:sld>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0</TotalTime>
  <Words>917</Words>
  <Application>Microsoft Office PowerPoint</Application>
  <PresentationFormat>Widescreen</PresentationFormat>
  <Paragraphs>97</Paragraphs>
  <Slides>12</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Ericsson Capital TT</vt:lpstr>
      <vt:lpstr>PresentationTemplate2011</vt:lpstr>
      <vt:lpstr>Thu Session Discussion topic</vt:lpstr>
      <vt:lpstr>Wrt Network based stiching</vt:lpstr>
      <vt:lpstr>PowerPoint Presentation</vt:lpstr>
      <vt:lpstr>PowerPoint Presentation</vt:lpstr>
      <vt:lpstr>Metadata</vt:lpstr>
      <vt:lpstr>PowerPoint Presentation</vt:lpstr>
      <vt:lpstr>PowerPoint Presentation</vt:lpstr>
      <vt:lpstr>Functions</vt:lpstr>
      <vt:lpstr>PowerPoint Presentation</vt:lpstr>
      <vt:lpstr>PowerPoint Presentation</vt:lpstr>
      <vt:lpstr>Whiteboard Pictures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Thorsten Lohmar</dc:creator>
  <cp:keywords/>
  <dc:description>Rev PA1</dc:description>
  <cp:lastModifiedBy>TL 2</cp:lastModifiedBy>
  <cp:revision>63</cp:revision>
  <dcterms:created xsi:type="dcterms:W3CDTF">2017-09-06T06:22:26Z</dcterms:created>
  <dcterms:modified xsi:type="dcterms:W3CDTF">2017-09-07T08:19:05Z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true</vt:bool>
  </property>
  <property fmtid="{D5CDD505-2E9C-101B-9397-08002B2CF9AE}" pid="19" name="optFooterCVLCopyright">
    <vt:bool>false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property>
  <property fmtid="{D5CDD505-2E9C-101B-9397-08002B2CF9AE}" pid="29" name="MiddleFooterField">
    <vt:lpwstr>Ericsson Internal</vt:lpwstr>
  </property>
  <property fmtid="{D5CDD505-2E9C-101B-9397-08002B2CF9AE}" pid="30" name="RightFooterField">
    <vt:lpwstr/>
  </property>
  <property fmtid="{D5CDD505-2E9C-101B-9397-08002B2CF9AE}" pid="31" name="RightFooterField2">
    <vt:lpwstr>2017-09-06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2017-09-06</vt:lpwstr>
  </property>
  <property fmtid="{D5CDD505-2E9C-101B-9397-08002B2CF9AE}" pid="45" name="Reference">
    <vt:lpwstr/>
  </property>
  <property fmtid="{D5CDD505-2E9C-101B-9397-08002B2CF9AE}" pid="46" name="Keyword">
    <vt:lpwstr/>
  </property>
</Properties>
</file>