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vsdx" ContentType="application/vnd.ms-visio.drawing"/>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4"/>
  </p:sldMasterIdLst>
  <p:notesMasterIdLst>
    <p:notesMasterId r:id="rId16"/>
  </p:notesMasterIdLst>
  <p:handoutMasterIdLst>
    <p:handoutMasterId r:id="rId17"/>
  </p:handoutMasterIdLst>
  <p:sldIdLst>
    <p:sldId id="341" r:id="rId5"/>
    <p:sldId id="367" r:id="rId6"/>
    <p:sldId id="410" r:id="rId7"/>
    <p:sldId id="409" r:id="rId8"/>
    <p:sldId id="412" r:id="rId9"/>
    <p:sldId id="365" r:id="rId10"/>
    <p:sldId id="404" r:id="rId11"/>
    <p:sldId id="406" r:id="rId12"/>
    <p:sldId id="407" r:id="rId13"/>
    <p:sldId id="411" r:id="rId14"/>
    <p:sldId id="408" r:id="rId15"/>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75612FDB-74D4-9EE2-5C6F-0E75E3DB8BA9}" name="Tyagi, Rishabh" initials="RT" userId="S::rtyag@dolby.com::0decd8a6-97a6-405f-b15c-d8d4b41a8919" providerId="AD"/>
  <p188:author id="{180D24E8-6546-ABBD-16DC-859983BF2ACC}" name="Rishabh" initials="R" userId="S::ZTYARIS@xead.ericsson.com::a4794fce-26e2-4f98-87d3-1bb88e1b83f7" providerId="AD"/>
  <p188:author id="{D0FF0EF2-8993-707A-F031-61B6EDC68134}" name="Dolby" initials="SB" userId="Dolby" providerId="None"/>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00FF"/>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631" autoAdjust="0"/>
    <p:restoredTop sz="94692" autoAdjust="0"/>
  </p:normalViewPr>
  <p:slideViewPr>
    <p:cSldViewPr snapToGrid="0">
      <p:cViewPr varScale="1">
        <p:scale>
          <a:sx n="138" d="100"/>
          <a:sy n="138" d="100"/>
        </p:scale>
        <p:origin x="124" y="384"/>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42" d="100"/>
          <a:sy n="42" d="100"/>
        </p:scale>
        <p:origin x="-2850" y="-96"/>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tableStyles" Target="tableStyle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handoutMaster" Target="handoutMasters/handoutMaster1.xml"/><Relationship Id="rId2" Type="http://schemas.openxmlformats.org/officeDocument/2006/relationships/customXml" Target="../customXml/item2.xml"/><Relationship Id="rId16" Type="http://schemas.openxmlformats.org/officeDocument/2006/relationships/notesMaster" Target="notesMasters/notesMaster1.xml"/><Relationship Id="rId20"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slide" Target="slides/slide11.xml"/><Relationship Id="rId10" Type="http://schemas.openxmlformats.org/officeDocument/2006/relationships/slide" Target="slides/slide6.xml"/><Relationship Id="rId19"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microsoft.com/office/2018/10/relationships/authors" Target="author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789072D9-2976-48D6-91CC-F3B81D5BC3D5}"/>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a:extLst>
              <a:ext uri="{FF2B5EF4-FFF2-40B4-BE49-F238E27FC236}">
                <a16:creationId xmlns:a16="http://schemas.microsoft.com/office/drawing/2014/main" id="{5337DD13-51AD-4B02-8A68-D1AEA3BFD1E7}"/>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a:extLst>
              <a:ext uri="{FF2B5EF4-FFF2-40B4-BE49-F238E27FC236}">
                <a16:creationId xmlns:a16="http://schemas.microsoft.com/office/drawing/2014/main" id="{A3DFC17F-0481-4905-8632-1C02E3E3DC52}"/>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a:extLst>
              <a:ext uri="{FF2B5EF4-FFF2-40B4-BE49-F238E27FC236}">
                <a16:creationId xmlns:a16="http://schemas.microsoft.com/office/drawing/2014/main" id="{EE81EF3A-A1DE-4C8C-8602-3BA1B0BECDBF}"/>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A3198B39-BF8D-4494-9821-E6701364FD81}"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A072CA75-53D7-445B-9EF5-6CAEF1776D6A}"/>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a:extLst>
              <a:ext uri="{FF2B5EF4-FFF2-40B4-BE49-F238E27FC236}">
                <a16:creationId xmlns:a16="http://schemas.microsoft.com/office/drawing/2014/main" id="{6A4E70E9-E8A6-4EC8-9A63-B36D42527792}"/>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3076" name="Rectangle 4">
            <a:extLst>
              <a:ext uri="{FF2B5EF4-FFF2-40B4-BE49-F238E27FC236}">
                <a16:creationId xmlns:a16="http://schemas.microsoft.com/office/drawing/2014/main" id="{B0437FF1-442D-43A2-8C73-F8F083ADF658}"/>
              </a:ext>
            </a:extLst>
          </p:cNvPr>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0EA3C5F4-38C2-4B34-837F-12B7982390FF}"/>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FCA29B65-32F6-409B-983D-A505954C0DCE}"/>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a:extLst>
              <a:ext uri="{FF2B5EF4-FFF2-40B4-BE49-F238E27FC236}">
                <a16:creationId xmlns:a16="http://schemas.microsoft.com/office/drawing/2014/main" id="{C32814BC-4525-4F02-B0DA-914D143EF2AC}"/>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ECB452CC-48C9-4997-9257-C682E2A70ECE}"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5902E7D-4FA5-6F39-811A-091ED1409E4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8831640-5A2D-F16A-B8B3-CCAB19C624C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3D70FEE-4E7E-3B16-9EED-231B4CB1FC37}"/>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5724C8D5-D2AF-6CB9-8F45-D8F604CC7FB7}"/>
              </a:ext>
            </a:extLst>
          </p:cNvPr>
          <p:cNvSpPr>
            <a:spLocks noGrp="1"/>
          </p:cNvSpPr>
          <p:nvPr>
            <p:ph type="sldNum" sz="quarter" idx="5"/>
          </p:nvPr>
        </p:nvSpPr>
        <p:spPr/>
        <p:txBody>
          <a:bodyPr/>
          <a:lstStyle/>
          <a:p>
            <a:pPr>
              <a:defRPr/>
            </a:pPr>
            <a:fld id="{ECB452CC-48C9-4997-9257-C682E2A70ECE}" type="slidenum">
              <a:rPr lang="en-GB" altLang="en-US" smtClean="0"/>
              <a:pPr>
                <a:defRPr/>
              </a:pPr>
              <a:t>4</a:t>
            </a:fld>
            <a:endParaRPr lang="en-GB" altLang="en-US"/>
          </a:p>
        </p:txBody>
      </p:sp>
    </p:spTree>
    <p:extLst>
      <p:ext uri="{BB962C8B-B14F-4D97-AF65-F5344CB8AC3E}">
        <p14:creationId xmlns:p14="http://schemas.microsoft.com/office/powerpoint/2010/main" val="100663237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3FAE786-CAB7-42D5-0BFA-375BDCBC7B5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4C3E9D4-D131-6E95-9C65-4505BBFB8CF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00A6512-B710-7692-1DD8-A8C02DC6B012}"/>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B12E2296-B449-4C29-4D2E-CB74FA04E4C6}"/>
              </a:ext>
            </a:extLst>
          </p:cNvPr>
          <p:cNvSpPr>
            <a:spLocks noGrp="1"/>
          </p:cNvSpPr>
          <p:nvPr>
            <p:ph type="sldNum" sz="quarter" idx="5"/>
          </p:nvPr>
        </p:nvSpPr>
        <p:spPr/>
        <p:txBody>
          <a:bodyPr/>
          <a:lstStyle/>
          <a:p>
            <a:pPr>
              <a:defRPr/>
            </a:pPr>
            <a:fld id="{ECB452CC-48C9-4997-9257-C682E2A70ECE}" type="slidenum">
              <a:rPr lang="en-GB" altLang="en-US" smtClean="0"/>
              <a:pPr>
                <a:defRPr/>
              </a:pPr>
              <a:t>5</a:t>
            </a:fld>
            <a:endParaRPr lang="en-GB" altLang="en-US"/>
          </a:p>
        </p:txBody>
      </p:sp>
    </p:spTree>
    <p:extLst>
      <p:ext uri="{BB962C8B-B14F-4D97-AF65-F5344CB8AC3E}">
        <p14:creationId xmlns:p14="http://schemas.microsoft.com/office/powerpoint/2010/main" val="157476930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ECB452CC-48C9-4997-9257-C682E2A70ECE}" type="slidenum">
              <a:rPr lang="en-GB" altLang="en-US" smtClean="0"/>
              <a:pPr>
                <a:defRPr/>
              </a:pPr>
              <a:t>6</a:t>
            </a:fld>
            <a:endParaRPr lang="en-GB" altLang="en-US"/>
          </a:p>
        </p:txBody>
      </p:sp>
    </p:spTree>
    <p:extLst>
      <p:ext uri="{BB962C8B-B14F-4D97-AF65-F5344CB8AC3E}">
        <p14:creationId xmlns:p14="http://schemas.microsoft.com/office/powerpoint/2010/main" val="94533312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a:defRPr/>
            </a:pPr>
            <a:fld id="{ECB452CC-48C9-4997-9257-C682E2A70ECE}" type="slidenum">
              <a:rPr lang="en-GB" altLang="en-US" smtClean="0"/>
              <a:pPr>
                <a:defRPr/>
              </a:pPr>
              <a:t>8</a:t>
            </a:fld>
            <a:endParaRPr lang="en-GB" altLang="en-US"/>
          </a:p>
        </p:txBody>
      </p:sp>
    </p:spTree>
    <p:extLst>
      <p:ext uri="{BB962C8B-B14F-4D97-AF65-F5344CB8AC3E}">
        <p14:creationId xmlns:p14="http://schemas.microsoft.com/office/powerpoint/2010/main" val="26374818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dirty="0"/>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25764062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719935987"/>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366363657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4CEAFC18-F740-420D-8DA7-68B0EC97C46E}"/>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id="{4AFE2B5B-1B45-4E7A-A25D-B141A077B612}"/>
              </a:ext>
            </a:extLst>
          </p:cNvPr>
          <p:cNvSpPr>
            <a:spLocks noGrp="1"/>
          </p:cNvSpPr>
          <p:nvPr>
            <p:ph type="title"/>
          </p:nvPr>
        </p:nvSpPr>
        <p:spPr bwMode="auto">
          <a:xfrm>
            <a:off x="838200" y="560387"/>
            <a:ext cx="10515600" cy="11303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p>
        </p:txBody>
      </p:sp>
      <p:sp>
        <p:nvSpPr>
          <p:cNvPr id="1028" name="Text Placeholder 2">
            <a:extLst>
              <a:ext uri="{FF2B5EF4-FFF2-40B4-BE49-F238E27FC236}">
                <a16:creationId xmlns:a16="http://schemas.microsoft.com/office/drawing/2014/main" id="{008F4169-1069-4316-B1D5-466056FF0739}"/>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a:extLst>
              <a:ext uri="{FF2B5EF4-FFF2-40B4-BE49-F238E27FC236}">
                <a16:creationId xmlns:a16="http://schemas.microsoft.com/office/drawing/2014/main" id="{C220C726-1B32-4CFD-B6FE-8C6E0C6B668C}"/>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a16="http://schemas.microsoft.com/office/drawing/2014/main" id="{ED4BE506-C0F9-461F-89BC-4B3F6F61A38D}"/>
              </a:ext>
            </a:extLst>
          </p:cNvPr>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2024</a:t>
            </a:r>
          </a:p>
        </p:txBody>
      </p:sp>
      <p:pic>
        <p:nvPicPr>
          <p:cNvPr id="1031" name="Picture 1">
            <a:extLst>
              <a:ext uri="{FF2B5EF4-FFF2-40B4-BE49-F238E27FC236}">
                <a16:creationId xmlns:a16="http://schemas.microsoft.com/office/drawing/2014/main" id="{5E9ECA3E-FE52-464F-8707-38070FE65DBF}"/>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4C62F9F5-7ED7-4782-9DFF-6089C2DCD9EC}"/>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pPr>
                <a:defRPr/>
              </a:pPr>
              <a:t>‹#›</a:t>
            </a:fld>
            <a:endParaRPr lang="en-GB" altLang="en-US" sz="1400">
              <a:latin typeface="Calibri" panose="020F0502020204030204" pitchFamily="34" charset="0"/>
            </a:endParaRPr>
          </a:p>
        </p:txBody>
      </p:sp>
      <p:sp>
        <p:nvSpPr>
          <p:cNvPr id="11" name="Text Box 14">
            <a:extLst>
              <a:ext uri="{FF2B5EF4-FFF2-40B4-BE49-F238E27FC236}">
                <a16:creationId xmlns:a16="http://schemas.microsoft.com/office/drawing/2014/main" id="{AA2802BD-1B72-4AD1-8184-0FD099607084}"/>
              </a:ext>
            </a:extLst>
          </p:cNvPr>
          <p:cNvSpPr txBox="1">
            <a:spLocks noChangeArrowheads="1"/>
          </p:cNvSpPr>
          <p:nvPr userDrawn="1"/>
        </p:nvSpPr>
        <p:spPr bwMode="auto">
          <a:xfrm>
            <a:off x="133350" y="36513"/>
            <a:ext cx="3999379"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400" b="1" dirty="0">
                <a:latin typeface="Arial "/>
              </a:rPr>
              <a:t>Joint RTC/Audio SWG </a:t>
            </a:r>
            <a:r>
              <a:rPr lang="sv-SE" altLang="en-US" sz="1400" b="1" dirty="0" err="1">
                <a:latin typeface="Arial "/>
              </a:rPr>
              <a:t>Telco</a:t>
            </a:r>
            <a:r>
              <a:rPr lang="sv-SE" altLang="en-US" sz="1400" b="1" dirty="0">
                <a:latin typeface="Arial "/>
              </a:rPr>
              <a:t>	</a:t>
            </a:r>
          </a:p>
          <a:p>
            <a:pPr eaLnBrk="1" hangingPunct="1">
              <a:defRPr/>
            </a:pPr>
            <a:r>
              <a:rPr lang="fi-FI" altLang="en-US" sz="1400" b="1" dirty="0" err="1">
                <a:latin typeface="Arial "/>
              </a:rPr>
              <a:t>Feb</a:t>
            </a:r>
            <a:r>
              <a:rPr lang="fi-FI" altLang="en-US" sz="1400" b="1" dirty="0">
                <a:latin typeface="Arial "/>
              </a:rPr>
              <a:t> 5, 2025</a:t>
            </a:r>
            <a:endParaRPr lang="sv-SE" altLang="en-US" sz="1400" b="1" dirty="0">
              <a:latin typeface="Arial "/>
            </a:endParaRPr>
          </a:p>
        </p:txBody>
      </p:sp>
      <p:sp>
        <p:nvSpPr>
          <p:cNvPr id="13" name="Text Box 14">
            <a:extLst>
              <a:ext uri="{FF2B5EF4-FFF2-40B4-BE49-F238E27FC236}">
                <a16:creationId xmlns:a16="http://schemas.microsoft.com/office/drawing/2014/main" id="{AF4006C6-1A95-4284-A498-917EA49F0F95}"/>
              </a:ext>
            </a:extLst>
          </p:cNvPr>
          <p:cNvSpPr txBox="1">
            <a:spLocks noChangeArrowheads="1"/>
          </p:cNvSpPr>
          <p:nvPr userDrawn="1"/>
        </p:nvSpPr>
        <p:spPr bwMode="auto">
          <a:xfrm>
            <a:off x="9308757" y="133350"/>
            <a:ext cx="2045043"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defRPr/>
            </a:pPr>
            <a:r>
              <a:rPr lang="sv-SE" altLang="en-US" sz="1400" b="1" dirty="0">
                <a:solidFill>
                  <a:srgbClr val="0000FF"/>
                </a:solidFill>
                <a:latin typeface="Arial "/>
              </a:rPr>
              <a:t>S4aR250054</a:t>
            </a:r>
          </a:p>
        </p:txBody>
      </p:sp>
    </p:spTree>
  </p:cSld>
  <p:clrMap bg1="lt1" tx1="dk1" bg2="lt2" tx2="dk2" accent1="accent1" accent2="accent2" accent3="accent3" accent4="accent4" accent5="accent5" accent6="accent6" hlink="hlink" folHlink="folHlink"/>
  <p:sldLayoutIdLst>
    <p:sldLayoutId id="2147485163" r:id="rId1"/>
    <p:sldLayoutId id="2147485161" r:id="rId2"/>
    <p:sldLayoutId id="2147485162"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hyperlink" Target="S4aR250054_SR%20call%20flows.docx" TargetMode="External"/><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hyperlink" Target="S4aR250054_SR%20call%20flows.docx" TargetMode="External"/><Relationship Id="rId2" Type="http://schemas.openxmlformats.org/officeDocument/2006/relationships/notesSlide" Target="../notesSlides/notesSlide1.xml"/><Relationship Id="rId1" Type="http://schemas.openxmlformats.org/officeDocument/2006/relationships/slideLayout" Target="../slideLayouts/slideLayout2.xml"/><Relationship Id="rId5" Type="http://schemas.openxmlformats.org/officeDocument/2006/relationships/image" Target="../media/image4.png"/><Relationship Id="rId4" Type="http://schemas.openxmlformats.org/officeDocument/2006/relationships/image" Target="../media/image3.png"/></Relationships>
</file>

<file path=ppt/slides/_rels/slide5.xml.rels><?xml version="1.0" encoding="UTF-8" standalone="yes"?>
<Relationships xmlns="http://schemas.openxmlformats.org/package/2006/relationships"><Relationship Id="rId3" Type="http://schemas.openxmlformats.org/officeDocument/2006/relationships/package" Target="../embeddings/Microsoft_Visio_Drawing.vsdx"/><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5.emf"/></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hyperlink" Target="https://www.3gpp.org/ftp/TSG_SA/WG4_CODEC/TSGS4_130_Orlando/Docs/S4-241961.zip" TargetMode="Externa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hyperlink" Target="https://www.3gpp.org/ftp/TSG_SA/WG4_CODEC/TSGS4_130_Orlando/Docs/S4-241961.zip" TargetMode="External"/><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2.jpe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6BFCA172-672F-4297-B767-9F7EDE373FA1}"/>
              </a:ext>
            </a:extLst>
          </p:cNvPr>
          <p:cNvSpPr>
            <a:spLocks noGrp="1"/>
          </p:cNvSpPr>
          <p:nvPr>
            <p:ph type="title"/>
          </p:nvPr>
        </p:nvSpPr>
        <p:spPr>
          <a:xfrm>
            <a:off x="2147888" y="1709739"/>
            <a:ext cx="9390396" cy="1719262"/>
          </a:xfrm>
        </p:spPr>
        <p:txBody>
          <a:bodyPr anchor="t">
            <a:normAutofit fontScale="90000"/>
          </a:bodyPr>
          <a:lstStyle/>
          <a:p>
            <a:pPr eaLnBrk="1" hangingPunct="1"/>
            <a:r>
              <a:rPr lang="en-GB" altLang="en-US" sz="4800" i="1" dirty="0"/>
              <a:t>On the Support of IVAS Immersive Split Audio Rendering in MTSI Based Real-Time Communication</a:t>
            </a:r>
          </a:p>
        </p:txBody>
      </p:sp>
      <p:sp>
        <p:nvSpPr>
          <p:cNvPr id="5123" name="Text Placeholder 2">
            <a:extLst>
              <a:ext uri="{FF2B5EF4-FFF2-40B4-BE49-F238E27FC236}">
                <a16:creationId xmlns:a16="http://schemas.microsoft.com/office/drawing/2014/main" id="{9FAD3684-801E-4E1E-85EB-F5F3E5D37277}"/>
              </a:ext>
            </a:extLst>
          </p:cNvPr>
          <p:cNvSpPr>
            <a:spLocks noGrp="1"/>
          </p:cNvSpPr>
          <p:nvPr>
            <p:ph type="body" idx="4294967295"/>
          </p:nvPr>
        </p:nvSpPr>
        <p:spPr>
          <a:xfrm>
            <a:off x="653715" y="3819439"/>
            <a:ext cx="11137232" cy="1364920"/>
          </a:xfrm>
        </p:spPr>
        <p:txBody>
          <a:bodyPr/>
          <a:lstStyle/>
          <a:p>
            <a:pPr marL="0" indent="0" eaLnBrk="1" hangingPunct="1">
              <a:buNone/>
            </a:pPr>
            <a:r>
              <a:rPr lang="en-GB" altLang="en-US" dirty="0"/>
              <a:t>Dolby Laboratories Inc.</a:t>
            </a:r>
          </a:p>
          <a:p>
            <a:pPr marL="0" indent="0" eaLnBrk="1" hangingPunct="1">
              <a:buFontTx/>
              <a:buNone/>
            </a:pPr>
            <a:endParaRPr lang="en-GB" altLang="en-US" dirty="0"/>
          </a:p>
          <a:p>
            <a:pPr marL="0" indent="0" eaLnBrk="1" hangingPunct="1">
              <a:buFontTx/>
              <a:buNone/>
            </a:pPr>
            <a:endParaRPr lang="en-GB" altLang="en-US" dirty="0"/>
          </a:p>
        </p:txBody>
      </p:sp>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518746-20CE-78C5-0F28-D1FDF1EAEBD2}"/>
              </a:ext>
            </a:extLst>
          </p:cNvPr>
          <p:cNvSpPr>
            <a:spLocks noGrp="1"/>
          </p:cNvSpPr>
          <p:nvPr>
            <p:ph type="title"/>
          </p:nvPr>
        </p:nvSpPr>
        <p:spPr/>
        <p:txBody>
          <a:bodyPr/>
          <a:lstStyle/>
          <a:p>
            <a:r>
              <a:rPr lang="en-GB" dirty="0"/>
              <a:t>Relation with ongoing SR_IMS work</a:t>
            </a:r>
          </a:p>
        </p:txBody>
      </p:sp>
      <p:sp>
        <p:nvSpPr>
          <p:cNvPr id="3" name="Content Placeholder 2">
            <a:extLst>
              <a:ext uri="{FF2B5EF4-FFF2-40B4-BE49-F238E27FC236}">
                <a16:creationId xmlns:a16="http://schemas.microsoft.com/office/drawing/2014/main" id="{C7FBC6EA-3208-5FFF-1397-AA668CC55707}"/>
              </a:ext>
            </a:extLst>
          </p:cNvPr>
          <p:cNvSpPr>
            <a:spLocks noGrp="1"/>
          </p:cNvSpPr>
          <p:nvPr>
            <p:ph idx="1"/>
          </p:nvPr>
        </p:nvSpPr>
        <p:spPr/>
        <p:txBody>
          <a:bodyPr>
            <a:normAutofit fontScale="70000" lnSpcReduction="20000"/>
          </a:bodyPr>
          <a:lstStyle/>
          <a:p>
            <a:r>
              <a:rPr lang="en-GB" dirty="0"/>
              <a:t>Draft TS 26.567v0.4.0 (Split rendering over IMS) </a:t>
            </a:r>
          </a:p>
          <a:p>
            <a:pPr lvl="1"/>
            <a:r>
              <a:rPr lang="en-GB" dirty="0"/>
              <a:t>Relies on Data Channel support, which is optional for MTSI</a:t>
            </a:r>
          </a:p>
          <a:p>
            <a:pPr lvl="1"/>
            <a:r>
              <a:rPr lang="en-GB" dirty="0"/>
              <a:t>Defines a </a:t>
            </a:r>
            <a:r>
              <a:rPr lang="it-IT" dirty="0"/>
              <a:t>Metadata DC Message Format </a:t>
            </a:r>
            <a:r>
              <a:rPr lang="en-GB" dirty="0"/>
              <a:t>based on generic metadata formats defined in 26.119, e.g. for pose.</a:t>
            </a:r>
          </a:p>
          <a:p>
            <a:pPr lvl="1"/>
            <a:r>
              <a:rPr lang="en-GB" dirty="0"/>
              <a:t>Defines high-level session establishment procedures assuming DC usage</a:t>
            </a:r>
          </a:p>
          <a:p>
            <a:pPr lvl="1"/>
            <a:r>
              <a:rPr lang="en-GB" dirty="0"/>
              <a:t>Has focus on </a:t>
            </a:r>
          </a:p>
          <a:p>
            <a:pPr lvl="2"/>
            <a:r>
              <a:rPr lang="en-GB" dirty="0"/>
              <a:t>XR with (potentially) a larger multitude of split rendering metadata messages (objects)</a:t>
            </a:r>
          </a:p>
          <a:p>
            <a:pPr lvl="2"/>
            <a:r>
              <a:rPr lang="en-GB" dirty="0"/>
              <a:t>Network-based IMS resources such as Media Function (MF), DC Application Server (DC-AS, DC Signalling Function (DCSF)</a:t>
            </a:r>
          </a:p>
          <a:p>
            <a:r>
              <a:rPr lang="en-GB" dirty="0"/>
              <a:t>For IVAS SR, we propose three steps:</a:t>
            </a:r>
          </a:p>
          <a:p>
            <a:pPr marL="715963" lvl="1" indent="-258763">
              <a:buFont typeface="+mj-lt"/>
              <a:buAutoNum type="arabicPeriod"/>
            </a:pPr>
            <a:r>
              <a:rPr lang="en-GB" dirty="0"/>
              <a:t>Specify RTP and SDP means and MTSI support as for other IVAS operations modes, initially not requiring DC support. This</a:t>
            </a:r>
          </a:p>
          <a:p>
            <a:pPr lvl="2"/>
            <a:r>
              <a:rPr lang="en-GB" dirty="0"/>
              <a:t>Is conceptually coherent with current RTP/SDP and MTSI support of IVAS</a:t>
            </a:r>
          </a:p>
          <a:p>
            <a:pPr lvl="2"/>
            <a:r>
              <a:rPr lang="en-GB" dirty="0"/>
              <a:t>Addresses the important case where presentation engine executing IVAS decoding and split pre-rendering is implemented on 5G UE rather than using IMS network resources</a:t>
            </a:r>
          </a:p>
          <a:p>
            <a:pPr lvl="2"/>
            <a:r>
              <a:rPr lang="en-GB" dirty="0"/>
              <a:t>Focuses on (possibly audio-only) immersive telephony and conferencing</a:t>
            </a:r>
          </a:p>
          <a:p>
            <a:pPr lvl="2"/>
            <a:r>
              <a:rPr lang="en-GB" dirty="0"/>
              <a:t>Is assumed to build the basis for later extension to DC support and usage of IMS network resources for pre-rendering</a:t>
            </a:r>
          </a:p>
          <a:p>
            <a:pPr marL="715963" lvl="1" indent="-258763">
              <a:buFont typeface="+mj-lt"/>
              <a:buAutoNum type="arabicPeriod"/>
            </a:pPr>
            <a:r>
              <a:rPr lang="en-GB" dirty="0"/>
              <a:t>Specify IVAS SR (and ISAR SR) relying on DC and provisions defined under split rendering over IMS work and focusing on IMS network resource usage for pre-rendering</a:t>
            </a:r>
          </a:p>
          <a:p>
            <a:pPr marL="715963" lvl="1" indent="-258763">
              <a:buFont typeface="+mj-lt"/>
              <a:buAutoNum type="arabicPeriod"/>
            </a:pPr>
            <a:r>
              <a:rPr lang="en-GB" dirty="0"/>
              <a:t>Indicate in 26.114 potential preferences for either of the two approaches under given conditions</a:t>
            </a:r>
          </a:p>
        </p:txBody>
      </p:sp>
    </p:spTree>
    <p:extLst>
      <p:ext uri="{BB962C8B-B14F-4D97-AF65-F5344CB8AC3E}">
        <p14:creationId xmlns:p14="http://schemas.microsoft.com/office/powerpoint/2010/main" val="1687737628"/>
      </p:ext>
    </p:extLst>
  </p:cSld>
  <p:clrMapOvr>
    <a:masterClrMapping/>
  </p:clrMapOvr>
  <p:transition>
    <p:wipe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B1741F9-45C6-7EDC-73B4-0D3DE993AAC6}"/>
            </a:ext>
          </a:extLst>
        </p:cNvPr>
        <p:cNvGrpSpPr/>
        <p:nvPr/>
      </p:nvGrpSpPr>
      <p:grpSpPr>
        <a:xfrm>
          <a:off x="0" y="0"/>
          <a:ext cx="0" cy="0"/>
          <a:chOff x="0" y="0"/>
          <a:chExt cx="0" cy="0"/>
        </a:xfrm>
      </p:grpSpPr>
      <p:sp>
        <p:nvSpPr>
          <p:cNvPr id="7170" name="Title 1">
            <a:extLst>
              <a:ext uri="{FF2B5EF4-FFF2-40B4-BE49-F238E27FC236}">
                <a16:creationId xmlns:a16="http://schemas.microsoft.com/office/drawing/2014/main" id="{14238650-BF1A-8A16-22EF-944D9866F94E}"/>
              </a:ext>
            </a:extLst>
          </p:cNvPr>
          <p:cNvSpPr>
            <a:spLocks noGrp="1"/>
          </p:cNvSpPr>
          <p:nvPr>
            <p:ph type="title"/>
          </p:nvPr>
        </p:nvSpPr>
        <p:spPr>
          <a:xfrm>
            <a:off x="202264" y="560387"/>
            <a:ext cx="11151536" cy="1130301"/>
          </a:xfrm>
        </p:spPr>
        <p:txBody>
          <a:bodyPr/>
          <a:lstStyle/>
          <a:p>
            <a:r>
              <a:rPr lang="en-GB" altLang="en-US" sz="3600" dirty="0"/>
              <a:t>Example call-flows</a:t>
            </a:r>
          </a:p>
        </p:txBody>
      </p:sp>
      <p:sp>
        <p:nvSpPr>
          <p:cNvPr id="3" name="Content Placeholder 2">
            <a:extLst>
              <a:ext uri="{FF2B5EF4-FFF2-40B4-BE49-F238E27FC236}">
                <a16:creationId xmlns:a16="http://schemas.microsoft.com/office/drawing/2014/main" id="{0F92DA5B-36AE-8FEC-E87A-2303F4923733}"/>
              </a:ext>
            </a:extLst>
          </p:cNvPr>
          <p:cNvSpPr>
            <a:spLocks noGrp="1"/>
          </p:cNvSpPr>
          <p:nvPr>
            <p:ph idx="1"/>
          </p:nvPr>
        </p:nvSpPr>
        <p:spPr>
          <a:xfrm>
            <a:off x="117794" y="1825625"/>
            <a:ext cx="11428085" cy="4351338"/>
          </a:xfrm>
        </p:spPr>
        <p:txBody>
          <a:bodyPr>
            <a:normAutofit/>
          </a:bodyPr>
          <a:lstStyle/>
          <a:p>
            <a:pPr marL="358775" lvl="1" indent="-358775">
              <a:lnSpc>
                <a:spcPct val="80000"/>
              </a:lnSpc>
              <a:spcBef>
                <a:spcPts val="0"/>
              </a:spcBef>
              <a:spcAft>
                <a:spcPts val="0"/>
              </a:spcAft>
              <a:buBlip>
                <a:blip r:embed="rId2"/>
              </a:buBlip>
            </a:pPr>
            <a:r>
              <a:rPr lang="en-US" altLang="en-US" sz="2600" dirty="0"/>
              <a:t>See </a:t>
            </a:r>
            <a:r>
              <a:rPr lang="en-US" altLang="en-US" sz="2800" dirty="0">
                <a:hlinkClick r:id="rId3" action="ppaction://hlinkfile"/>
              </a:rPr>
              <a:t>S4aR250054_SR call flows.docx</a:t>
            </a:r>
            <a:endParaRPr lang="en-US" altLang="en-US" sz="2800" dirty="0"/>
          </a:p>
          <a:p>
            <a:pPr marL="0" lvl="1" indent="0">
              <a:lnSpc>
                <a:spcPct val="80000"/>
              </a:lnSpc>
              <a:spcBef>
                <a:spcPts val="0"/>
              </a:spcBef>
              <a:spcAft>
                <a:spcPts val="0"/>
              </a:spcAft>
              <a:buNone/>
            </a:pPr>
            <a:endParaRPr lang="en-US" altLang="en-US" sz="2600" dirty="0"/>
          </a:p>
          <a:p>
            <a:pPr lvl="1"/>
            <a:endParaRPr lang="en-US" altLang="en-US" sz="700" dirty="0"/>
          </a:p>
        </p:txBody>
      </p:sp>
    </p:spTree>
    <p:extLst>
      <p:ext uri="{BB962C8B-B14F-4D97-AF65-F5344CB8AC3E}">
        <p14:creationId xmlns:p14="http://schemas.microsoft.com/office/powerpoint/2010/main" val="1637343374"/>
      </p:ext>
    </p:extLst>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39BD4D34-87E7-4105-B586-4767AFA2F0F4}"/>
              </a:ext>
            </a:extLst>
          </p:cNvPr>
          <p:cNvSpPr>
            <a:spLocks noGrp="1"/>
          </p:cNvSpPr>
          <p:nvPr>
            <p:ph type="title"/>
          </p:nvPr>
        </p:nvSpPr>
        <p:spPr/>
        <p:txBody>
          <a:bodyPr/>
          <a:lstStyle/>
          <a:p>
            <a:r>
              <a:rPr lang="en-GB" altLang="en-US"/>
              <a:t>Outline</a:t>
            </a:r>
          </a:p>
        </p:txBody>
      </p:sp>
      <p:sp>
        <p:nvSpPr>
          <p:cNvPr id="6147" name="Content Placeholder 2">
            <a:extLst>
              <a:ext uri="{FF2B5EF4-FFF2-40B4-BE49-F238E27FC236}">
                <a16:creationId xmlns:a16="http://schemas.microsoft.com/office/drawing/2014/main" id="{33CFEE74-7B51-47B2-8BC9-945D38E983E7}"/>
              </a:ext>
            </a:extLst>
          </p:cNvPr>
          <p:cNvSpPr>
            <a:spLocks noGrp="1"/>
          </p:cNvSpPr>
          <p:nvPr>
            <p:ph idx="1"/>
          </p:nvPr>
        </p:nvSpPr>
        <p:spPr/>
        <p:txBody>
          <a:bodyPr/>
          <a:lstStyle/>
          <a:p>
            <a:pPr>
              <a:spcBef>
                <a:spcPts val="0"/>
              </a:spcBef>
              <a:spcAft>
                <a:spcPts val="0"/>
              </a:spcAft>
            </a:pPr>
            <a:r>
              <a:rPr lang="en-GB" altLang="en-US" dirty="0"/>
              <a:t>Recap of IVAS/ISAR Split Immersive Audio rendering feature</a:t>
            </a:r>
          </a:p>
          <a:p>
            <a:pPr lvl="1">
              <a:spcBef>
                <a:spcPts val="0"/>
              </a:spcBef>
              <a:spcAft>
                <a:spcPts val="0"/>
              </a:spcAft>
            </a:pPr>
            <a:r>
              <a:rPr lang="en-GB" dirty="0"/>
              <a:t>Immersive Audio Split Rendering Scenarios </a:t>
            </a:r>
          </a:p>
          <a:p>
            <a:pPr lvl="1">
              <a:spcBef>
                <a:spcPts val="0"/>
              </a:spcBef>
              <a:spcAft>
                <a:spcPts val="0"/>
              </a:spcAft>
            </a:pPr>
            <a:r>
              <a:rPr lang="en-GB" altLang="en-US" sz="2400" dirty="0"/>
              <a:t>Functional overview of IVAS Split Immersive Audio Rendering</a:t>
            </a:r>
          </a:p>
          <a:p>
            <a:pPr lvl="1">
              <a:spcBef>
                <a:spcPts val="0"/>
              </a:spcBef>
              <a:spcAft>
                <a:spcPts val="0"/>
              </a:spcAft>
            </a:pPr>
            <a:r>
              <a:rPr lang="en-GB" altLang="en-US" sz="2400" dirty="0"/>
              <a:t>IVAS/ISAR Split Immersive Audio Rendering Specifications</a:t>
            </a:r>
            <a:endParaRPr lang="en-GB" altLang="en-US" dirty="0"/>
          </a:p>
          <a:p>
            <a:pPr>
              <a:spcBef>
                <a:spcPts val="0"/>
              </a:spcBef>
              <a:spcAft>
                <a:spcPts val="0"/>
              </a:spcAft>
            </a:pPr>
            <a:r>
              <a:rPr lang="en-GB" altLang="zh-CN" dirty="0"/>
              <a:t>RTP and SDP aspects of IVAS split rendering feature</a:t>
            </a:r>
          </a:p>
          <a:p>
            <a:pPr lvl="1">
              <a:spcBef>
                <a:spcPts val="0"/>
              </a:spcBef>
              <a:spcAft>
                <a:spcPts val="0"/>
              </a:spcAft>
            </a:pPr>
            <a:r>
              <a:rPr lang="en-GB" altLang="zh-CN" dirty="0"/>
              <a:t>Suggested RTP payload format definitions</a:t>
            </a:r>
          </a:p>
          <a:p>
            <a:pPr lvl="1">
              <a:spcBef>
                <a:spcPts val="0"/>
              </a:spcBef>
              <a:spcAft>
                <a:spcPts val="0"/>
              </a:spcAft>
            </a:pPr>
            <a:r>
              <a:rPr lang="en-GB" altLang="zh-CN" dirty="0"/>
              <a:t>Suggested SDP parameter definitions</a:t>
            </a:r>
          </a:p>
          <a:p>
            <a:pPr lvl="1">
              <a:spcBef>
                <a:spcPts val="0"/>
              </a:spcBef>
              <a:spcAft>
                <a:spcPts val="0"/>
              </a:spcAft>
            </a:pPr>
            <a:r>
              <a:rPr lang="en-GB" altLang="zh-CN" dirty="0"/>
              <a:t>MTSI aspects and example call-flows</a:t>
            </a:r>
          </a:p>
          <a:p>
            <a:pPr lvl="1">
              <a:spcBef>
                <a:spcPts val="0"/>
              </a:spcBef>
              <a:spcAft>
                <a:spcPts val="0"/>
              </a:spcAft>
            </a:pPr>
            <a:r>
              <a:rPr lang="en-GB" dirty="0"/>
              <a:t>Relation with ongoing SR_IMS work</a:t>
            </a:r>
            <a:endParaRPr lang="en-GB" altLang="zh-CN" dirty="0"/>
          </a:p>
          <a:p>
            <a:pPr marL="0" indent="0">
              <a:spcBef>
                <a:spcPts val="0"/>
              </a:spcBef>
              <a:spcAft>
                <a:spcPts val="0"/>
              </a:spcAft>
              <a:buNone/>
            </a:pPr>
            <a:endParaRPr lang="en-GB" altLang="zh-CN" dirty="0"/>
          </a:p>
        </p:txBody>
      </p:sp>
    </p:spTree>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B333B95-0527-E5E7-CDF6-5D8D79AC619F}"/>
              </a:ext>
            </a:extLst>
          </p:cNvPr>
          <p:cNvSpPr>
            <a:spLocks noGrp="1"/>
          </p:cNvSpPr>
          <p:nvPr>
            <p:ph type="title"/>
          </p:nvPr>
        </p:nvSpPr>
        <p:spPr/>
        <p:txBody>
          <a:bodyPr/>
          <a:lstStyle/>
          <a:p>
            <a:r>
              <a:rPr lang="en-GB" sz="4000" dirty="0"/>
              <a:t>Immersive Audio Split Rendering Scenarios</a:t>
            </a:r>
          </a:p>
        </p:txBody>
      </p:sp>
      <p:sp>
        <p:nvSpPr>
          <p:cNvPr id="3" name="Content Placeholder 2">
            <a:extLst>
              <a:ext uri="{FF2B5EF4-FFF2-40B4-BE49-F238E27FC236}">
                <a16:creationId xmlns:a16="http://schemas.microsoft.com/office/drawing/2014/main" id="{9D02C428-3B91-EFFE-C9B9-D3C7B73C8E50}"/>
              </a:ext>
            </a:extLst>
          </p:cNvPr>
          <p:cNvSpPr>
            <a:spLocks noGrp="1"/>
          </p:cNvSpPr>
          <p:nvPr>
            <p:ph idx="1"/>
          </p:nvPr>
        </p:nvSpPr>
        <p:spPr/>
        <p:txBody>
          <a:bodyPr>
            <a:normAutofit fontScale="85000" lnSpcReduction="20000"/>
          </a:bodyPr>
          <a:lstStyle/>
          <a:p>
            <a:pPr marL="358775" indent="-358775"/>
            <a:r>
              <a:rPr lang="en-GB" dirty="0"/>
              <a:t>3GPP TR 26.865 (Immersive Audio for Split Rendering Scenarios; Requirements) describes various non-standalone audio connectivity scenarios</a:t>
            </a:r>
          </a:p>
          <a:p>
            <a:pPr lvl="1"/>
            <a:r>
              <a:rPr lang="en-GB" dirty="0"/>
              <a:t>Non-standalone/split rendering architectures may be attractive for end devices with strict power-constraints or with limited computing resources </a:t>
            </a:r>
          </a:p>
          <a:p>
            <a:pPr lvl="1"/>
            <a:r>
              <a:rPr lang="en-GB" dirty="0"/>
              <a:t>All of the non-standalone scenarios are characterized by an underlying split audio rendering architecture where immersive audio decoding, rendering and head-tracked binaural playback is distributed among at least two of the following entities</a:t>
            </a:r>
          </a:p>
          <a:p>
            <a:pPr lvl="2"/>
            <a:r>
              <a:rPr lang="en-GB" dirty="0"/>
              <a:t>End device/TWS Earbuds or Headphones with pose estimator and binaural decoding/post rendering capabilities</a:t>
            </a:r>
          </a:p>
          <a:p>
            <a:pPr lvl="2"/>
            <a:r>
              <a:rPr lang="en-GB" dirty="0"/>
              <a:t>5G UE with immersive audio decoding and head-tracked pre-rendering capabilities or pass-through</a:t>
            </a:r>
          </a:p>
          <a:p>
            <a:pPr lvl="2"/>
            <a:r>
              <a:rPr lang="en-GB" dirty="0"/>
              <a:t>Cloud/Edge node with immersive audio decoding and head-tracked pre-rendering capabilities</a:t>
            </a:r>
          </a:p>
          <a:p>
            <a:pPr marL="914400" lvl="2" indent="0">
              <a:buNone/>
            </a:pPr>
            <a:r>
              <a:rPr lang="en-GB" dirty="0"/>
              <a:t>Note: 5G UE and End device may, e.g. be connected through 5G </a:t>
            </a:r>
            <a:r>
              <a:rPr lang="en-GB" dirty="0" err="1"/>
              <a:t>sidelink</a:t>
            </a:r>
            <a:r>
              <a:rPr lang="en-GB" dirty="0"/>
              <a:t> </a:t>
            </a:r>
          </a:p>
          <a:p>
            <a:pPr lvl="1"/>
            <a:r>
              <a:rPr lang="en-GB" dirty="0"/>
              <a:t>These scenarios are addressed by the IVAS codec split rendering feature and the ISAR stand-alone split rendering feature</a:t>
            </a:r>
          </a:p>
          <a:p>
            <a:pPr marL="358775" indent="-358775"/>
            <a:r>
              <a:rPr lang="en-GB" dirty="0"/>
              <a:t>This document presents a realization proposal of IVAS immersive audio SR in MTSI based real-time communication </a:t>
            </a:r>
          </a:p>
        </p:txBody>
      </p:sp>
    </p:spTree>
    <p:extLst>
      <p:ext uri="{BB962C8B-B14F-4D97-AF65-F5344CB8AC3E}">
        <p14:creationId xmlns:p14="http://schemas.microsoft.com/office/powerpoint/2010/main" val="801994614"/>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50AB5A1-340D-4EA3-5E75-6DC7E60988DA}"/>
            </a:ext>
          </a:extLst>
        </p:cNvPr>
        <p:cNvGrpSpPr/>
        <p:nvPr/>
      </p:nvGrpSpPr>
      <p:grpSpPr>
        <a:xfrm>
          <a:off x="0" y="0"/>
          <a:ext cx="0" cy="0"/>
          <a:chOff x="0" y="0"/>
          <a:chExt cx="0" cy="0"/>
        </a:xfrm>
      </p:grpSpPr>
      <p:sp>
        <p:nvSpPr>
          <p:cNvPr id="8194" name="Title 1">
            <a:extLst>
              <a:ext uri="{FF2B5EF4-FFF2-40B4-BE49-F238E27FC236}">
                <a16:creationId xmlns:a16="http://schemas.microsoft.com/office/drawing/2014/main" id="{F30AC9EB-F4D9-B28A-01BA-9DADA5E3229F}"/>
              </a:ext>
            </a:extLst>
          </p:cNvPr>
          <p:cNvSpPr>
            <a:spLocks noGrp="1"/>
          </p:cNvSpPr>
          <p:nvPr>
            <p:ph type="title"/>
          </p:nvPr>
        </p:nvSpPr>
        <p:spPr>
          <a:xfrm>
            <a:off x="121716" y="619381"/>
            <a:ext cx="10515600" cy="602629"/>
          </a:xfrm>
        </p:spPr>
        <p:txBody>
          <a:bodyPr>
            <a:noAutofit/>
          </a:bodyPr>
          <a:lstStyle/>
          <a:p>
            <a:r>
              <a:rPr lang="en-GB" altLang="en-US" sz="3000" dirty="0"/>
              <a:t>Example IVAS Split Immersive Audio Rendering scenario</a:t>
            </a:r>
          </a:p>
        </p:txBody>
      </p:sp>
      <p:sp>
        <p:nvSpPr>
          <p:cNvPr id="3" name="Rectangle 2">
            <a:extLst>
              <a:ext uri="{FF2B5EF4-FFF2-40B4-BE49-F238E27FC236}">
                <a16:creationId xmlns:a16="http://schemas.microsoft.com/office/drawing/2014/main" id="{A71512D4-2EAA-43EE-0CC9-0E9774D67792}"/>
              </a:ext>
            </a:extLst>
          </p:cNvPr>
          <p:cNvSpPr>
            <a:spLocks noChangeArrowheads="1"/>
          </p:cNvSpPr>
          <p:nvPr/>
        </p:nvSpPr>
        <p:spPr bwMode="auto">
          <a:xfrm>
            <a:off x="2911753" y="2549364"/>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2" name="Rectangle 2">
            <a:extLst>
              <a:ext uri="{FF2B5EF4-FFF2-40B4-BE49-F238E27FC236}">
                <a16:creationId xmlns:a16="http://schemas.microsoft.com/office/drawing/2014/main" id="{80B0751E-76B7-CAB6-E1E9-1DFCC78989CD}"/>
              </a:ext>
            </a:extLst>
          </p:cNvPr>
          <p:cNvSpPr>
            <a:spLocks noChangeArrowheads="1"/>
          </p:cNvSpPr>
          <p:nvPr/>
        </p:nvSpPr>
        <p:spPr bwMode="auto">
          <a:xfrm>
            <a:off x="2152996" y="285750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9" name="Rectangle 8">
            <a:extLst>
              <a:ext uri="{FF2B5EF4-FFF2-40B4-BE49-F238E27FC236}">
                <a16:creationId xmlns:a16="http://schemas.microsoft.com/office/drawing/2014/main" id="{A35B2917-523D-93C6-B587-F6FE80CFCAC4}"/>
              </a:ext>
            </a:extLst>
          </p:cNvPr>
          <p:cNvSpPr/>
          <p:nvPr/>
        </p:nvSpPr>
        <p:spPr>
          <a:xfrm>
            <a:off x="1034934" y="3961014"/>
            <a:ext cx="1832956" cy="1226122"/>
          </a:xfrm>
          <a:prstGeom prst="rect">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tx1"/>
                </a:solidFill>
              </a:rPr>
              <a:t>Remote UE or UE 1</a:t>
            </a:r>
          </a:p>
        </p:txBody>
      </p:sp>
      <p:sp>
        <p:nvSpPr>
          <p:cNvPr id="10" name="Rectangle 9">
            <a:extLst>
              <a:ext uri="{FF2B5EF4-FFF2-40B4-BE49-F238E27FC236}">
                <a16:creationId xmlns:a16="http://schemas.microsoft.com/office/drawing/2014/main" id="{C77B89BE-88D0-4D54-5A44-AD5FE17F0FA5}"/>
              </a:ext>
            </a:extLst>
          </p:cNvPr>
          <p:cNvSpPr/>
          <p:nvPr/>
        </p:nvSpPr>
        <p:spPr>
          <a:xfrm>
            <a:off x="5177444" y="3961014"/>
            <a:ext cx="1832956" cy="1226122"/>
          </a:xfrm>
          <a:prstGeom prst="rect">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tx1"/>
                </a:solidFill>
              </a:rPr>
              <a:t>UE 2A with presentation engine</a:t>
            </a:r>
          </a:p>
        </p:txBody>
      </p:sp>
      <p:sp>
        <p:nvSpPr>
          <p:cNvPr id="11" name="Rectangle 10">
            <a:extLst>
              <a:ext uri="{FF2B5EF4-FFF2-40B4-BE49-F238E27FC236}">
                <a16:creationId xmlns:a16="http://schemas.microsoft.com/office/drawing/2014/main" id="{7E14938E-E45C-B3DE-75F1-970BD1C61DDD}"/>
              </a:ext>
            </a:extLst>
          </p:cNvPr>
          <p:cNvSpPr/>
          <p:nvPr/>
        </p:nvSpPr>
        <p:spPr>
          <a:xfrm>
            <a:off x="9494520" y="3961014"/>
            <a:ext cx="1832956" cy="1226122"/>
          </a:xfrm>
          <a:prstGeom prst="rect">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tx1"/>
                </a:solidFill>
              </a:rPr>
              <a:t>UE 2B (with accelerometer, Gyro sensor)/End device</a:t>
            </a:r>
          </a:p>
        </p:txBody>
      </p:sp>
      <p:sp>
        <p:nvSpPr>
          <p:cNvPr id="12" name="TextBox 11">
            <a:extLst>
              <a:ext uri="{FF2B5EF4-FFF2-40B4-BE49-F238E27FC236}">
                <a16:creationId xmlns:a16="http://schemas.microsoft.com/office/drawing/2014/main" id="{05D1501B-21D0-D129-13F9-ECEA30C6457C}"/>
              </a:ext>
            </a:extLst>
          </p:cNvPr>
          <p:cNvSpPr txBox="1"/>
          <p:nvPr/>
        </p:nvSpPr>
        <p:spPr>
          <a:xfrm>
            <a:off x="386542" y="2732644"/>
            <a:ext cx="4078777" cy="1200329"/>
          </a:xfrm>
          <a:prstGeom prst="rect">
            <a:avLst/>
          </a:prstGeom>
          <a:noFill/>
        </p:spPr>
        <p:txBody>
          <a:bodyPr wrap="square" rtlCol="0">
            <a:spAutoFit/>
          </a:bodyPr>
          <a:lstStyle/>
          <a:p>
            <a:pPr marL="285750" indent="-285750">
              <a:buFontTx/>
              <a:buChar char="-"/>
            </a:pPr>
            <a:r>
              <a:rPr lang="en-US" sz="1000" dirty="0"/>
              <a:t>UE 1 can be either of the following</a:t>
            </a:r>
          </a:p>
          <a:p>
            <a:pPr marL="742950" lvl="1" indent="-285750">
              <a:buFontTx/>
              <a:buChar char="-"/>
            </a:pPr>
            <a:r>
              <a:rPr lang="en-US" sz="1000" dirty="0"/>
              <a:t>5G UE with immersive audio encoding/decoding capabilities</a:t>
            </a:r>
          </a:p>
          <a:p>
            <a:pPr marL="742950" lvl="1" indent="-285750">
              <a:buFontTx/>
              <a:buChar char="-"/>
            </a:pPr>
            <a:r>
              <a:rPr lang="en-US" sz="1000" dirty="0"/>
              <a:t>Cloud/edge node with immersive audio encoding/decoding capabilities</a:t>
            </a:r>
          </a:p>
          <a:p>
            <a:pPr marL="742950" lvl="1" indent="-285750">
              <a:buFontTx/>
              <a:buChar char="-"/>
            </a:pPr>
            <a:r>
              <a:rPr lang="en-US" sz="1000" dirty="0"/>
              <a:t>Cloud/edge node storing immersive audio bitstream</a:t>
            </a:r>
          </a:p>
          <a:p>
            <a:pPr marL="742950" lvl="1" indent="-285750">
              <a:buFontTx/>
              <a:buChar char="-"/>
            </a:pPr>
            <a:endParaRPr lang="en-US" sz="1200" dirty="0"/>
          </a:p>
        </p:txBody>
      </p:sp>
      <p:sp>
        <p:nvSpPr>
          <p:cNvPr id="17" name="TextBox 16">
            <a:extLst>
              <a:ext uri="{FF2B5EF4-FFF2-40B4-BE49-F238E27FC236}">
                <a16:creationId xmlns:a16="http://schemas.microsoft.com/office/drawing/2014/main" id="{35AB3078-30E3-AADC-49E4-4557BFFC3047}"/>
              </a:ext>
            </a:extLst>
          </p:cNvPr>
          <p:cNvSpPr txBox="1"/>
          <p:nvPr/>
        </p:nvSpPr>
        <p:spPr>
          <a:xfrm>
            <a:off x="2612967" y="1877836"/>
            <a:ext cx="6505750" cy="830997"/>
          </a:xfrm>
          <a:prstGeom prst="rect">
            <a:avLst/>
          </a:prstGeom>
          <a:noFill/>
        </p:spPr>
        <p:txBody>
          <a:bodyPr wrap="square">
            <a:spAutoFit/>
          </a:bodyPr>
          <a:lstStyle/>
          <a:p>
            <a:pPr marL="285750" indent="-285750">
              <a:buFontTx/>
              <a:buChar char="-"/>
            </a:pPr>
            <a:r>
              <a:rPr lang="en-US" sz="1200" dirty="0"/>
              <a:t>Example split rendering scenario as mentioned in TR 26.865</a:t>
            </a:r>
          </a:p>
          <a:p>
            <a:pPr marL="285750" indent="-285750">
              <a:buFontTx/>
              <a:buChar char="-"/>
            </a:pPr>
            <a:r>
              <a:rPr lang="en-US" sz="1200" dirty="0"/>
              <a:t>Head tracked binaural rendering split between UE 2A and UE 2B</a:t>
            </a:r>
          </a:p>
          <a:p>
            <a:pPr marL="285750" indent="-285750" algn="just">
              <a:buFontTx/>
              <a:buChar char="-"/>
            </a:pPr>
            <a:r>
              <a:rPr lang="en-US" sz="1200" dirty="0"/>
              <a:t>For detailed call flows and SDP negotiations, see </a:t>
            </a:r>
            <a:r>
              <a:rPr lang="en-US" altLang="en-US" sz="1200" dirty="0"/>
              <a:t>doc “</a:t>
            </a:r>
            <a:r>
              <a:rPr lang="en-US" altLang="en-US" sz="1200" dirty="0">
                <a:hlinkClick r:id="rId3" action="ppaction://hlinkfile"/>
              </a:rPr>
              <a:t>S4aR250054_SR call flows.docx</a:t>
            </a:r>
            <a:r>
              <a:rPr lang="en-US" altLang="en-US" sz="1200" dirty="0"/>
              <a:t>”</a:t>
            </a:r>
          </a:p>
          <a:p>
            <a:pPr marL="285750" indent="-285750">
              <a:buFontTx/>
              <a:buChar char="-"/>
            </a:pPr>
            <a:endParaRPr lang="en-US" sz="1200" dirty="0"/>
          </a:p>
        </p:txBody>
      </p:sp>
      <p:sp>
        <p:nvSpPr>
          <p:cNvPr id="18" name="TextBox 17">
            <a:extLst>
              <a:ext uri="{FF2B5EF4-FFF2-40B4-BE49-F238E27FC236}">
                <a16:creationId xmlns:a16="http://schemas.microsoft.com/office/drawing/2014/main" id="{9C91D27E-CB22-B747-C4E5-32AF338417D7}"/>
              </a:ext>
            </a:extLst>
          </p:cNvPr>
          <p:cNvSpPr txBox="1"/>
          <p:nvPr/>
        </p:nvSpPr>
        <p:spPr>
          <a:xfrm>
            <a:off x="4508270" y="2702939"/>
            <a:ext cx="4228407" cy="1323439"/>
          </a:xfrm>
          <a:prstGeom prst="rect">
            <a:avLst/>
          </a:prstGeom>
          <a:noFill/>
        </p:spPr>
        <p:txBody>
          <a:bodyPr wrap="square" rtlCol="0">
            <a:spAutoFit/>
          </a:bodyPr>
          <a:lstStyle/>
          <a:p>
            <a:pPr marL="285750" indent="-285750">
              <a:buFontTx/>
              <a:buChar char="-"/>
            </a:pPr>
            <a:r>
              <a:rPr lang="en-US" sz="1000" dirty="0"/>
              <a:t>UE 2A can be either of the following</a:t>
            </a:r>
          </a:p>
          <a:p>
            <a:pPr marL="742950" lvl="1" indent="-285750">
              <a:buFontTx/>
              <a:buChar char="-"/>
            </a:pPr>
            <a:r>
              <a:rPr lang="en-US" sz="1000" dirty="0"/>
              <a:t>5G UE with immersive audio decoding and pre-rendering capabilities. </a:t>
            </a:r>
          </a:p>
          <a:p>
            <a:pPr marL="742950" lvl="1" indent="-285750">
              <a:buFontTx/>
              <a:buChar char="-"/>
            </a:pPr>
            <a:r>
              <a:rPr lang="en-US" sz="1000" dirty="0"/>
              <a:t>Cloud/edge node with immersive audio decoding and pre-rendering capabilities</a:t>
            </a:r>
          </a:p>
          <a:p>
            <a:pPr marL="285750" indent="-285750">
              <a:buFontTx/>
              <a:buChar char="-"/>
            </a:pPr>
            <a:r>
              <a:rPr lang="en-US" sz="1000" dirty="0"/>
              <a:t>On uplink, this UE may simply forward the immersive bitstream from UE 2B to UE 1 and may only modify/add E byte OR PI data OR both .</a:t>
            </a:r>
          </a:p>
        </p:txBody>
      </p:sp>
      <p:pic>
        <p:nvPicPr>
          <p:cNvPr id="20" name="Picture 19">
            <a:extLst>
              <a:ext uri="{FF2B5EF4-FFF2-40B4-BE49-F238E27FC236}">
                <a16:creationId xmlns:a16="http://schemas.microsoft.com/office/drawing/2014/main" id="{0D738E96-3AA4-51BB-CB5C-A7DB3FA76DFD}"/>
              </a:ext>
            </a:extLst>
          </p:cNvPr>
          <p:cNvPicPr>
            <a:picLocks noChangeAspect="1"/>
          </p:cNvPicPr>
          <p:nvPr/>
        </p:nvPicPr>
        <p:blipFill>
          <a:blip r:embed="rId4"/>
          <a:stretch>
            <a:fillRect/>
          </a:stretch>
        </p:blipFill>
        <p:spPr>
          <a:xfrm>
            <a:off x="1396238" y="5287955"/>
            <a:ext cx="603133" cy="930095"/>
          </a:xfrm>
          <a:prstGeom prst="rect">
            <a:avLst/>
          </a:prstGeom>
        </p:spPr>
      </p:pic>
      <p:pic>
        <p:nvPicPr>
          <p:cNvPr id="21" name="Picture 20">
            <a:extLst>
              <a:ext uri="{FF2B5EF4-FFF2-40B4-BE49-F238E27FC236}">
                <a16:creationId xmlns:a16="http://schemas.microsoft.com/office/drawing/2014/main" id="{46945A21-BA83-7019-2B61-A180EF07DAB6}"/>
              </a:ext>
            </a:extLst>
          </p:cNvPr>
          <p:cNvPicPr>
            <a:picLocks noChangeAspect="1"/>
          </p:cNvPicPr>
          <p:nvPr/>
        </p:nvPicPr>
        <p:blipFill>
          <a:blip r:embed="rId4"/>
          <a:stretch>
            <a:fillRect/>
          </a:stretch>
        </p:blipFill>
        <p:spPr>
          <a:xfrm>
            <a:off x="5792355" y="5308524"/>
            <a:ext cx="603133" cy="930095"/>
          </a:xfrm>
          <a:prstGeom prst="rect">
            <a:avLst/>
          </a:prstGeom>
        </p:spPr>
      </p:pic>
      <p:pic>
        <p:nvPicPr>
          <p:cNvPr id="23" name="Picture 22">
            <a:extLst>
              <a:ext uri="{FF2B5EF4-FFF2-40B4-BE49-F238E27FC236}">
                <a16:creationId xmlns:a16="http://schemas.microsoft.com/office/drawing/2014/main" id="{136F2B08-065E-6424-09C1-344B71217857}"/>
              </a:ext>
            </a:extLst>
          </p:cNvPr>
          <p:cNvPicPr>
            <a:picLocks noChangeAspect="1"/>
          </p:cNvPicPr>
          <p:nvPr/>
        </p:nvPicPr>
        <p:blipFill>
          <a:blip r:embed="rId5"/>
          <a:stretch>
            <a:fillRect/>
          </a:stretch>
        </p:blipFill>
        <p:spPr>
          <a:xfrm>
            <a:off x="10129057" y="5369312"/>
            <a:ext cx="843671" cy="808518"/>
          </a:xfrm>
          <a:prstGeom prst="rect">
            <a:avLst/>
          </a:prstGeom>
        </p:spPr>
      </p:pic>
      <p:sp>
        <p:nvSpPr>
          <p:cNvPr id="24" name="TextBox 23">
            <a:extLst>
              <a:ext uri="{FF2B5EF4-FFF2-40B4-BE49-F238E27FC236}">
                <a16:creationId xmlns:a16="http://schemas.microsoft.com/office/drawing/2014/main" id="{7F0AF50B-773F-5D35-198E-8D1CD51E1F33}"/>
              </a:ext>
            </a:extLst>
          </p:cNvPr>
          <p:cNvSpPr txBox="1"/>
          <p:nvPr/>
        </p:nvSpPr>
        <p:spPr>
          <a:xfrm>
            <a:off x="8736677" y="2731541"/>
            <a:ext cx="3560618" cy="400110"/>
          </a:xfrm>
          <a:prstGeom prst="rect">
            <a:avLst/>
          </a:prstGeom>
          <a:noFill/>
        </p:spPr>
        <p:txBody>
          <a:bodyPr wrap="square" rtlCol="0">
            <a:spAutoFit/>
          </a:bodyPr>
          <a:lstStyle/>
          <a:p>
            <a:pPr marL="285750" indent="-285750">
              <a:buFontTx/>
              <a:buChar char="-"/>
            </a:pPr>
            <a:r>
              <a:rPr lang="en-US" sz="1000" dirty="0"/>
              <a:t>UE 2B is a light-weight device with computational constraints for e.g.,  HMD or ear buds</a:t>
            </a:r>
          </a:p>
        </p:txBody>
      </p:sp>
      <p:cxnSp>
        <p:nvCxnSpPr>
          <p:cNvPr id="26" name="Straight Arrow Connector 25">
            <a:extLst>
              <a:ext uri="{FF2B5EF4-FFF2-40B4-BE49-F238E27FC236}">
                <a16:creationId xmlns:a16="http://schemas.microsoft.com/office/drawing/2014/main" id="{3CB0BD9F-92C6-08C8-C3EB-DBA671E7066A}"/>
              </a:ext>
            </a:extLst>
          </p:cNvPr>
          <p:cNvCxnSpPr/>
          <p:nvPr/>
        </p:nvCxnSpPr>
        <p:spPr>
          <a:xfrm>
            <a:off x="2867890" y="4343400"/>
            <a:ext cx="2309554" cy="0"/>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30" name="Straight Arrow Connector 29">
            <a:extLst>
              <a:ext uri="{FF2B5EF4-FFF2-40B4-BE49-F238E27FC236}">
                <a16:creationId xmlns:a16="http://schemas.microsoft.com/office/drawing/2014/main" id="{D6FB8370-F14E-7349-8BF5-A6D27E96512A}"/>
              </a:ext>
            </a:extLst>
          </p:cNvPr>
          <p:cNvCxnSpPr/>
          <p:nvPr/>
        </p:nvCxnSpPr>
        <p:spPr>
          <a:xfrm flipH="1">
            <a:off x="6978535" y="4710259"/>
            <a:ext cx="2515985" cy="0"/>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8192" name="Straight Arrow Connector 8191">
            <a:extLst>
              <a:ext uri="{FF2B5EF4-FFF2-40B4-BE49-F238E27FC236}">
                <a16:creationId xmlns:a16="http://schemas.microsoft.com/office/drawing/2014/main" id="{D3B60016-8A43-9FC1-B3D6-A94277054BBE}"/>
              </a:ext>
            </a:extLst>
          </p:cNvPr>
          <p:cNvCxnSpPr/>
          <p:nvPr/>
        </p:nvCxnSpPr>
        <p:spPr>
          <a:xfrm>
            <a:off x="7010400" y="4297680"/>
            <a:ext cx="2484120" cy="0"/>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8195" name="Straight Arrow Connector 8194">
            <a:extLst>
              <a:ext uri="{FF2B5EF4-FFF2-40B4-BE49-F238E27FC236}">
                <a16:creationId xmlns:a16="http://schemas.microsoft.com/office/drawing/2014/main" id="{5F9BB7CA-9C4A-2DC3-DBA1-87E79BA964A3}"/>
              </a:ext>
            </a:extLst>
          </p:cNvPr>
          <p:cNvCxnSpPr/>
          <p:nvPr/>
        </p:nvCxnSpPr>
        <p:spPr>
          <a:xfrm flipH="1">
            <a:off x="2867890" y="4767349"/>
            <a:ext cx="2309554" cy="0"/>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1201433161"/>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9FCB037-C4ED-E9ED-1FCE-E08AC84874E9}"/>
            </a:ext>
          </a:extLst>
        </p:cNvPr>
        <p:cNvGrpSpPr/>
        <p:nvPr/>
      </p:nvGrpSpPr>
      <p:grpSpPr>
        <a:xfrm>
          <a:off x="0" y="0"/>
          <a:ext cx="0" cy="0"/>
          <a:chOff x="0" y="0"/>
          <a:chExt cx="0" cy="0"/>
        </a:xfrm>
      </p:grpSpPr>
      <p:sp>
        <p:nvSpPr>
          <p:cNvPr id="7" name="Content Placeholder 6">
            <a:extLst>
              <a:ext uri="{FF2B5EF4-FFF2-40B4-BE49-F238E27FC236}">
                <a16:creationId xmlns:a16="http://schemas.microsoft.com/office/drawing/2014/main" id="{DD1ADF0F-EBB7-E3EF-E9D9-C4E056FD0133}"/>
              </a:ext>
            </a:extLst>
          </p:cNvPr>
          <p:cNvSpPr>
            <a:spLocks noGrp="1"/>
          </p:cNvSpPr>
          <p:nvPr>
            <p:ph idx="1"/>
          </p:nvPr>
        </p:nvSpPr>
        <p:spPr>
          <a:xfrm>
            <a:off x="343959" y="6158478"/>
            <a:ext cx="11887551" cy="160282"/>
          </a:xfrm>
        </p:spPr>
        <p:txBody>
          <a:bodyPr/>
          <a:lstStyle/>
          <a:p>
            <a:pPr marL="0" indent="0">
              <a:buNone/>
            </a:pPr>
            <a:r>
              <a:rPr lang="en-US" sz="1200" dirty="0">
                <a:effectLst/>
                <a:latin typeface="Segoe UI" panose="020B0502040204020203" pitchFamily="34" charset="0"/>
              </a:rPr>
              <a:t>Blocks outside presentation engine and end device are shown only for illustration and are not part of IVAS or ISAR implementation (Figure taken from TS26.253).</a:t>
            </a:r>
            <a:endParaRPr lang="en-US" sz="1200" dirty="0">
              <a:effectLst/>
              <a:latin typeface="Arial" panose="020B0604020202020204" pitchFamily="34" charset="0"/>
            </a:endParaRPr>
          </a:p>
          <a:p>
            <a:pPr marL="0" indent="0">
              <a:buNone/>
            </a:pPr>
            <a:endParaRPr lang="en-GB" sz="1200" dirty="0"/>
          </a:p>
        </p:txBody>
      </p:sp>
      <p:sp>
        <p:nvSpPr>
          <p:cNvPr id="8194" name="Title 1">
            <a:extLst>
              <a:ext uri="{FF2B5EF4-FFF2-40B4-BE49-F238E27FC236}">
                <a16:creationId xmlns:a16="http://schemas.microsoft.com/office/drawing/2014/main" id="{61909968-0DA5-300C-659E-9CCD88B0F346}"/>
              </a:ext>
            </a:extLst>
          </p:cNvPr>
          <p:cNvSpPr>
            <a:spLocks noGrp="1"/>
          </p:cNvSpPr>
          <p:nvPr>
            <p:ph type="title"/>
          </p:nvPr>
        </p:nvSpPr>
        <p:spPr>
          <a:xfrm>
            <a:off x="121716" y="619381"/>
            <a:ext cx="10515600" cy="602629"/>
          </a:xfrm>
        </p:spPr>
        <p:txBody>
          <a:bodyPr>
            <a:noAutofit/>
          </a:bodyPr>
          <a:lstStyle/>
          <a:p>
            <a:r>
              <a:rPr lang="en-GB" altLang="en-US" sz="3000" dirty="0"/>
              <a:t>Functional overview of IVAS Split Immersive Audio Rendering</a:t>
            </a:r>
          </a:p>
        </p:txBody>
      </p:sp>
      <p:sp>
        <p:nvSpPr>
          <p:cNvPr id="3" name="Rectangle 2">
            <a:extLst>
              <a:ext uri="{FF2B5EF4-FFF2-40B4-BE49-F238E27FC236}">
                <a16:creationId xmlns:a16="http://schemas.microsoft.com/office/drawing/2014/main" id="{919BC505-95F4-72E3-552C-58B44E8CFBDA}"/>
              </a:ext>
            </a:extLst>
          </p:cNvPr>
          <p:cNvSpPr>
            <a:spLocks noChangeArrowheads="1"/>
          </p:cNvSpPr>
          <p:nvPr/>
        </p:nvSpPr>
        <p:spPr bwMode="auto">
          <a:xfrm>
            <a:off x="2911753" y="2549364"/>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graphicFrame>
        <p:nvGraphicFramePr>
          <p:cNvPr id="5" name="Object 4">
            <a:extLst>
              <a:ext uri="{FF2B5EF4-FFF2-40B4-BE49-F238E27FC236}">
                <a16:creationId xmlns:a16="http://schemas.microsoft.com/office/drawing/2014/main" id="{CCD4EF73-50C3-CFD7-8F5B-82FDF62EE2D6}"/>
              </a:ext>
            </a:extLst>
          </p:cNvPr>
          <p:cNvGraphicFramePr>
            <a:graphicFrameLocks noChangeAspect="1"/>
          </p:cNvGraphicFramePr>
          <p:nvPr/>
        </p:nvGraphicFramePr>
        <p:xfrm>
          <a:off x="920030" y="1862514"/>
          <a:ext cx="10735410" cy="4328122"/>
        </p:xfrm>
        <a:graphic>
          <a:graphicData uri="http://schemas.openxmlformats.org/presentationml/2006/ole">
            <mc:AlternateContent xmlns:mc="http://schemas.openxmlformats.org/markup-compatibility/2006">
              <mc:Choice xmlns:v="urn:schemas-microsoft-com:vml" Requires="v">
                <p:oleObj name="Visio" r:id="rId3" imgW="7112116" imgH="2825848" progId="Visio.Drawing.15">
                  <p:embed/>
                </p:oleObj>
              </mc:Choice>
              <mc:Fallback>
                <p:oleObj name="Visio" r:id="rId3" imgW="7112116" imgH="2825848" progId="Visio.Drawing.15">
                  <p:embed/>
                  <p:pic>
                    <p:nvPicPr>
                      <p:cNvPr id="5" name="Object 4">
                        <a:extLst>
                          <a:ext uri="{FF2B5EF4-FFF2-40B4-BE49-F238E27FC236}">
                            <a16:creationId xmlns:a16="http://schemas.microsoft.com/office/drawing/2014/main" id="{397F5F60-7375-C64B-7AAC-FBF7BA9B1EE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20030" y="1862514"/>
                        <a:ext cx="10735410" cy="4328122"/>
                      </a:xfrm>
                      <a:prstGeom prst="rect">
                        <a:avLst/>
                      </a:prstGeom>
                      <a:noFill/>
                    </p:spPr>
                  </p:pic>
                </p:oleObj>
              </mc:Fallback>
            </mc:AlternateContent>
          </a:graphicData>
        </a:graphic>
      </p:graphicFrame>
    </p:spTree>
    <p:extLst>
      <p:ext uri="{BB962C8B-B14F-4D97-AF65-F5344CB8AC3E}">
        <p14:creationId xmlns:p14="http://schemas.microsoft.com/office/powerpoint/2010/main" val="147364320"/>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3AFF4909-1900-46CD-87F7-AE296C59418F}"/>
              </a:ext>
            </a:extLst>
          </p:cNvPr>
          <p:cNvSpPr>
            <a:spLocks noGrp="1"/>
          </p:cNvSpPr>
          <p:nvPr>
            <p:ph type="title"/>
          </p:nvPr>
        </p:nvSpPr>
        <p:spPr>
          <a:xfrm>
            <a:off x="121716" y="619381"/>
            <a:ext cx="10515600" cy="602629"/>
          </a:xfrm>
        </p:spPr>
        <p:txBody>
          <a:bodyPr>
            <a:noAutofit/>
          </a:bodyPr>
          <a:lstStyle/>
          <a:p>
            <a:r>
              <a:rPr lang="en-GB" altLang="en-US" sz="3000" dirty="0"/>
              <a:t>IVAS/ISAR Split Immersive Audio Rendering Specifications</a:t>
            </a:r>
          </a:p>
        </p:txBody>
      </p:sp>
      <p:sp>
        <p:nvSpPr>
          <p:cNvPr id="4" name="Content Placeholder 3">
            <a:extLst>
              <a:ext uri="{FF2B5EF4-FFF2-40B4-BE49-F238E27FC236}">
                <a16:creationId xmlns:a16="http://schemas.microsoft.com/office/drawing/2014/main" id="{F7162040-C629-B30F-1DF8-A40EA493D77D}"/>
              </a:ext>
            </a:extLst>
          </p:cNvPr>
          <p:cNvSpPr>
            <a:spLocks noGrp="1"/>
          </p:cNvSpPr>
          <p:nvPr>
            <p:ph idx="1"/>
          </p:nvPr>
        </p:nvSpPr>
        <p:spPr/>
        <p:txBody>
          <a:bodyPr>
            <a:normAutofit lnSpcReduction="10000"/>
          </a:bodyPr>
          <a:lstStyle/>
          <a:p>
            <a:r>
              <a:rPr lang="en-GB" dirty="0"/>
              <a:t>Immersive Audio Split Rendering is a 3GPP Rel-18 feature specified </a:t>
            </a:r>
          </a:p>
          <a:p>
            <a:pPr lvl="1"/>
            <a:r>
              <a:rPr lang="en-GB" dirty="0"/>
              <a:t>As part of IVAS codec </a:t>
            </a:r>
          </a:p>
          <a:p>
            <a:pPr lvl="2"/>
            <a:r>
              <a:rPr lang="en-GB" dirty="0"/>
              <a:t>TS 26.253: </a:t>
            </a:r>
            <a:r>
              <a:rPr lang="en-GB" b="0" i="0" dirty="0">
                <a:solidFill>
                  <a:srgbClr val="312E25"/>
                </a:solidFill>
                <a:effectLst/>
                <a:latin typeface="arial" panose="020B0604020202020204" pitchFamily="34" charset="0"/>
              </a:rPr>
              <a:t>Detailed Algorithmic Description including RTP payload format and SDP parameter definitions</a:t>
            </a:r>
            <a:r>
              <a:rPr lang="en-GB" dirty="0"/>
              <a:t> </a:t>
            </a:r>
          </a:p>
          <a:p>
            <a:pPr lvl="2"/>
            <a:r>
              <a:rPr lang="en-GB" dirty="0"/>
              <a:t>TS 26.258: </a:t>
            </a:r>
            <a:r>
              <a:rPr lang="en-GB" b="0" i="0" dirty="0">
                <a:solidFill>
                  <a:srgbClr val="312E25"/>
                </a:solidFill>
                <a:effectLst/>
                <a:latin typeface="arial" panose="020B0604020202020204" pitchFamily="34" charset="0"/>
              </a:rPr>
              <a:t>C code (floating-point)</a:t>
            </a:r>
          </a:p>
          <a:p>
            <a:pPr lvl="1"/>
            <a:r>
              <a:rPr lang="en-GB" dirty="0"/>
              <a:t>As stand-alone feature</a:t>
            </a:r>
          </a:p>
          <a:p>
            <a:pPr lvl="2"/>
            <a:r>
              <a:rPr lang="en-GB" dirty="0"/>
              <a:t>TS 26.249: Immersive Audio for Split Rendering Scenarios; Detailed Algorithmic Description of Split Rendering Functions</a:t>
            </a:r>
          </a:p>
          <a:p>
            <a:pPr lvl="1"/>
            <a:r>
              <a:rPr lang="en-GB" dirty="0"/>
              <a:t>Related 3GPP TRs:</a:t>
            </a:r>
          </a:p>
          <a:p>
            <a:pPr lvl="2"/>
            <a:r>
              <a:rPr lang="en-GB" dirty="0"/>
              <a:t>TR 26.865: Immersive Audio for Split Rendering Scenarios; Requirements</a:t>
            </a:r>
          </a:p>
          <a:p>
            <a:pPr lvl="2"/>
            <a:r>
              <a:rPr lang="en-GB" dirty="0"/>
              <a:t>TR 26.996: Immersive Audio for Split Rendering Scenarios; Performance characterization</a:t>
            </a:r>
          </a:p>
          <a:p>
            <a:pPr marL="358775" indent="-358775"/>
            <a:r>
              <a:rPr lang="en-GB" dirty="0"/>
              <a:t>RTP/SDP aspects of IVAS Immersive Audio for Split Rendering still being finalized under Rel-19 IVAS_Codec_Ph2 work item </a:t>
            </a:r>
          </a:p>
        </p:txBody>
      </p:sp>
    </p:spTree>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a:xfrm>
            <a:off x="202264" y="560387"/>
            <a:ext cx="11151536" cy="1130301"/>
          </a:xfrm>
        </p:spPr>
        <p:txBody>
          <a:bodyPr/>
          <a:lstStyle/>
          <a:p>
            <a:r>
              <a:rPr lang="en-GB" altLang="en-US" sz="3600" dirty="0"/>
              <a:t>Suggested RTP payload format definitions</a:t>
            </a:r>
          </a:p>
        </p:txBody>
      </p:sp>
      <p:sp>
        <p:nvSpPr>
          <p:cNvPr id="3" name="Content Placeholder 2">
            <a:extLst>
              <a:ext uri="{FF2B5EF4-FFF2-40B4-BE49-F238E27FC236}">
                <a16:creationId xmlns:a16="http://schemas.microsoft.com/office/drawing/2014/main" id="{2271AA12-B404-DA53-E7BB-BCF3F062BF14}"/>
              </a:ext>
            </a:extLst>
          </p:cNvPr>
          <p:cNvSpPr>
            <a:spLocks noGrp="1"/>
          </p:cNvSpPr>
          <p:nvPr>
            <p:ph idx="1"/>
          </p:nvPr>
        </p:nvSpPr>
        <p:spPr>
          <a:xfrm>
            <a:off x="117794" y="1825625"/>
            <a:ext cx="11428085" cy="4351338"/>
          </a:xfrm>
        </p:spPr>
        <p:txBody>
          <a:bodyPr/>
          <a:lstStyle/>
          <a:p>
            <a:pPr marL="358775" indent="-358775">
              <a:spcBef>
                <a:spcPts val="0"/>
              </a:spcBef>
              <a:spcAft>
                <a:spcPts val="0"/>
              </a:spcAft>
            </a:pPr>
            <a:r>
              <a:rPr lang="en-US" altLang="en-US" dirty="0"/>
              <a:t>A proposal (</a:t>
            </a:r>
            <a:r>
              <a:rPr lang="en-GB" b="0" i="0" dirty="0">
                <a:solidFill>
                  <a:srgbClr val="000000"/>
                </a:solidFill>
                <a:effectLst/>
                <a:latin typeface="arial" panose="020B0604020202020204" pitchFamily="34" charset="0"/>
                <a:hlinkClick r:id="rId2"/>
              </a:rPr>
              <a:t>S4-241961</a:t>
            </a:r>
            <a:r>
              <a:rPr lang="en-US" altLang="en-US" dirty="0"/>
              <a:t>) has been made and been reviewed at SA4#130 adding SR support to IVAS RTP payload format definition,</a:t>
            </a:r>
          </a:p>
          <a:p>
            <a:pPr marL="815975" lvl="1" indent="-358775">
              <a:spcBef>
                <a:spcPts val="0"/>
              </a:spcBef>
              <a:spcAft>
                <a:spcPts val="0"/>
              </a:spcAft>
            </a:pPr>
            <a:r>
              <a:rPr lang="en-US" altLang="en-US" dirty="0"/>
              <a:t>Adding an SR indicator to </a:t>
            </a:r>
            <a:r>
              <a:rPr lang="en-US" altLang="en-US" dirty="0" err="1"/>
              <a:t>ToC</a:t>
            </a:r>
            <a:r>
              <a:rPr lang="en-US" altLang="en-US" dirty="0"/>
              <a:t> byte to indicate subsequent SR-</a:t>
            </a:r>
            <a:r>
              <a:rPr lang="en-US" altLang="en-US" dirty="0" err="1"/>
              <a:t>ToC</a:t>
            </a:r>
            <a:r>
              <a:rPr lang="en-US" altLang="en-US" dirty="0"/>
              <a:t> byte, indicating</a:t>
            </a:r>
          </a:p>
          <a:p>
            <a:pPr marL="1273175" lvl="2" indent="-358775">
              <a:spcBef>
                <a:spcPts val="0"/>
              </a:spcBef>
              <a:spcAft>
                <a:spcPts val="0"/>
              </a:spcAft>
            </a:pPr>
            <a:r>
              <a:rPr lang="en-GB" altLang="en-US" dirty="0"/>
              <a:t>Diegetic/non-diegetic attribute of SR payload</a:t>
            </a:r>
          </a:p>
          <a:p>
            <a:pPr marL="1273175" lvl="2" indent="-358775">
              <a:spcBef>
                <a:spcPts val="0"/>
              </a:spcBef>
              <a:spcAft>
                <a:spcPts val="0"/>
              </a:spcAft>
            </a:pPr>
            <a:r>
              <a:rPr lang="en-GB" altLang="en-US" dirty="0"/>
              <a:t>Bit rate of SR payload</a:t>
            </a:r>
            <a:endParaRPr lang="en-US" altLang="en-US" dirty="0"/>
          </a:p>
          <a:p>
            <a:pPr marL="815975" lvl="1" indent="-358775">
              <a:spcBef>
                <a:spcPts val="0"/>
              </a:spcBef>
              <a:spcAft>
                <a:spcPts val="0"/>
              </a:spcAft>
            </a:pPr>
            <a:r>
              <a:rPr lang="en-US" altLang="en-US" dirty="0"/>
              <a:t>Extending E-byte (CMR) mechanism, enabling (for reverse link)</a:t>
            </a:r>
          </a:p>
          <a:p>
            <a:pPr marL="1273175" lvl="2" indent="-358775">
              <a:spcBef>
                <a:spcPts val="0"/>
              </a:spcBef>
              <a:spcAft>
                <a:spcPts val="0"/>
              </a:spcAft>
            </a:pPr>
            <a:r>
              <a:rPr lang="en-US" altLang="en-US" dirty="0"/>
              <a:t>SR bit rate requests</a:t>
            </a:r>
          </a:p>
          <a:p>
            <a:pPr marL="1273175" lvl="2" indent="-358775">
              <a:spcBef>
                <a:spcPts val="0"/>
              </a:spcBef>
              <a:spcAft>
                <a:spcPts val="0"/>
              </a:spcAft>
            </a:pPr>
            <a:r>
              <a:rPr lang="en-US" altLang="en-US" dirty="0"/>
              <a:t>SR configurations requests, controlling diegetic/non-diegetic attribute and pose correction axes</a:t>
            </a:r>
          </a:p>
          <a:p>
            <a:pPr marL="815975" lvl="1" indent="-358775">
              <a:spcBef>
                <a:spcPts val="0"/>
              </a:spcBef>
              <a:spcAft>
                <a:spcPts val="0"/>
              </a:spcAft>
            </a:pPr>
            <a:r>
              <a:rPr lang="en-US" altLang="en-US" dirty="0"/>
              <a:t>Making use of Reverse direction HEAD_ORIENTATION PI data as one mechanism to convey head-tracker from lightweight end device to presentation engine (pre-renderer)</a:t>
            </a:r>
          </a:p>
          <a:p>
            <a:pPr lvl="1"/>
            <a:endParaRPr lang="en-US" altLang="en-US" sz="700" dirty="0"/>
          </a:p>
        </p:txBody>
      </p:sp>
    </p:spTree>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CABCC82-9E39-B11A-9D4C-1E72C0C4AD0E}"/>
            </a:ext>
          </a:extLst>
        </p:cNvPr>
        <p:cNvGrpSpPr/>
        <p:nvPr/>
      </p:nvGrpSpPr>
      <p:grpSpPr>
        <a:xfrm>
          <a:off x="0" y="0"/>
          <a:ext cx="0" cy="0"/>
          <a:chOff x="0" y="0"/>
          <a:chExt cx="0" cy="0"/>
        </a:xfrm>
      </p:grpSpPr>
      <p:sp>
        <p:nvSpPr>
          <p:cNvPr id="7170" name="Title 1">
            <a:extLst>
              <a:ext uri="{FF2B5EF4-FFF2-40B4-BE49-F238E27FC236}">
                <a16:creationId xmlns:a16="http://schemas.microsoft.com/office/drawing/2014/main" id="{5E2D1C21-36CB-7016-40A3-E7A85CC9D7EA}"/>
              </a:ext>
            </a:extLst>
          </p:cNvPr>
          <p:cNvSpPr>
            <a:spLocks noGrp="1"/>
          </p:cNvSpPr>
          <p:nvPr>
            <p:ph type="title"/>
          </p:nvPr>
        </p:nvSpPr>
        <p:spPr>
          <a:xfrm>
            <a:off x="202264" y="560387"/>
            <a:ext cx="11151536" cy="1130301"/>
          </a:xfrm>
        </p:spPr>
        <p:txBody>
          <a:bodyPr/>
          <a:lstStyle/>
          <a:p>
            <a:r>
              <a:rPr lang="en-GB" altLang="en-US" sz="3600" dirty="0"/>
              <a:t>Suggested SDP parameter definitions</a:t>
            </a:r>
          </a:p>
        </p:txBody>
      </p:sp>
      <p:sp>
        <p:nvSpPr>
          <p:cNvPr id="3" name="Content Placeholder 2">
            <a:extLst>
              <a:ext uri="{FF2B5EF4-FFF2-40B4-BE49-F238E27FC236}">
                <a16:creationId xmlns:a16="http://schemas.microsoft.com/office/drawing/2014/main" id="{762B74A0-0497-AF54-4D73-CC581C04EE79}"/>
              </a:ext>
            </a:extLst>
          </p:cNvPr>
          <p:cNvSpPr>
            <a:spLocks noGrp="1"/>
          </p:cNvSpPr>
          <p:nvPr>
            <p:ph idx="1"/>
          </p:nvPr>
        </p:nvSpPr>
        <p:spPr>
          <a:xfrm>
            <a:off x="117794" y="1825625"/>
            <a:ext cx="11428085" cy="4351338"/>
          </a:xfrm>
        </p:spPr>
        <p:txBody>
          <a:bodyPr>
            <a:normAutofit fontScale="85000" lnSpcReduction="10000"/>
          </a:bodyPr>
          <a:lstStyle/>
          <a:p>
            <a:pPr marL="358775" indent="-358775">
              <a:spcBef>
                <a:spcPts val="0"/>
              </a:spcBef>
              <a:spcAft>
                <a:spcPts val="0"/>
              </a:spcAft>
            </a:pPr>
            <a:r>
              <a:rPr lang="en-US" altLang="en-US" dirty="0"/>
              <a:t>A proposal (</a:t>
            </a:r>
            <a:r>
              <a:rPr lang="en-GB" b="0" i="0" dirty="0">
                <a:solidFill>
                  <a:srgbClr val="000000"/>
                </a:solidFill>
                <a:effectLst/>
                <a:latin typeface="arial" panose="020B0604020202020204" pitchFamily="34" charset="0"/>
                <a:hlinkClick r:id="rId3"/>
              </a:rPr>
              <a:t>S4-241961</a:t>
            </a:r>
            <a:r>
              <a:rPr lang="en-US" altLang="en-US" dirty="0"/>
              <a:t>) has been made and been reviewed at SA4#130 adding SR support to IVAS </a:t>
            </a:r>
            <a:r>
              <a:rPr lang="en-GB" altLang="en-US" sz="2800" dirty="0"/>
              <a:t>SDP parameter</a:t>
            </a:r>
            <a:r>
              <a:rPr lang="en-US" altLang="en-US" dirty="0"/>
              <a:t> definitions, adding</a:t>
            </a:r>
          </a:p>
          <a:p>
            <a:pPr marL="815975" lvl="1" indent="-358775">
              <a:spcBef>
                <a:spcPts val="0"/>
              </a:spcBef>
              <a:spcAft>
                <a:spcPts val="0"/>
              </a:spcAft>
            </a:pPr>
            <a:r>
              <a:rPr lang="en-US" altLang="en-US" dirty="0"/>
              <a:t>“SR” to IVAS coded formats (</a:t>
            </a:r>
            <a:r>
              <a:rPr lang="en-US" altLang="en-US" dirty="0" err="1"/>
              <a:t>cf</a:t>
            </a:r>
            <a:r>
              <a:rPr lang="en-US" altLang="en-US" dirty="0"/>
              <a:t>) </a:t>
            </a:r>
          </a:p>
          <a:p>
            <a:pPr marL="815975" lvl="1" indent="-358775">
              <a:spcBef>
                <a:spcPts val="0"/>
              </a:spcBef>
              <a:spcAft>
                <a:spcPts val="0"/>
              </a:spcAft>
            </a:pPr>
            <a:r>
              <a:rPr lang="en-US" altLang="en-US" dirty="0"/>
              <a:t>SR specific parameters</a:t>
            </a:r>
          </a:p>
          <a:p>
            <a:pPr marL="1273175" lvl="2" indent="-358775">
              <a:spcBef>
                <a:spcPts val="0"/>
              </a:spcBef>
              <a:spcAft>
                <a:spcPts val="0"/>
              </a:spcAft>
            </a:pPr>
            <a:r>
              <a:rPr lang="en-US" altLang="en-US" b="1" dirty="0" err="1"/>
              <a:t>sr-dof</a:t>
            </a:r>
            <a:r>
              <a:rPr lang="en-US" altLang="en-US" dirty="0"/>
              <a:t>: </a:t>
            </a:r>
            <a:r>
              <a:rPr lang="en-GB" altLang="en-US" dirty="0"/>
              <a:t>Specifying the number of degrees of freedom supported in the head-tracked split rendering session</a:t>
            </a:r>
          </a:p>
          <a:p>
            <a:pPr marL="1273175" lvl="2" indent="-358775">
              <a:spcBef>
                <a:spcPts val="0"/>
              </a:spcBef>
              <a:spcAft>
                <a:spcPts val="0"/>
              </a:spcAft>
            </a:pPr>
            <a:r>
              <a:rPr lang="en-US" altLang="en-US" b="1" dirty="0" err="1"/>
              <a:t>sr-tc</a:t>
            </a:r>
            <a:r>
              <a:rPr lang="en-US" altLang="en-US" dirty="0"/>
              <a:t>: </a:t>
            </a:r>
            <a:r>
              <a:rPr lang="en-GB" altLang="en-US" dirty="0"/>
              <a:t>Specifying the codec format ‘LCLD’ or ‘LC3plus’ for the binaural transport channels to be used in the session along with max bit rate setting and further parameters of the transport codecs</a:t>
            </a:r>
          </a:p>
          <a:p>
            <a:pPr marL="815975" lvl="1" indent="-358775">
              <a:spcBef>
                <a:spcPts val="0"/>
              </a:spcBef>
              <a:spcAft>
                <a:spcPts val="0"/>
              </a:spcAft>
            </a:pPr>
            <a:r>
              <a:rPr lang="en-GB" altLang="en-US" dirty="0"/>
              <a:t>SR related offer-answer considerations,</a:t>
            </a:r>
            <a:r>
              <a:rPr lang="en-US" altLang="en-US" dirty="0"/>
              <a:t> specifying rules </a:t>
            </a:r>
            <a:endParaRPr lang="en-GB" altLang="en-US" dirty="0"/>
          </a:p>
          <a:p>
            <a:pPr marL="1273175" lvl="2" indent="-358775">
              <a:spcBef>
                <a:spcPts val="0"/>
              </a:spcBef>
              <a:spcAft>
                <a:spcPts val="0"/>
              </a:spcAft>
            </a:pPr>
            <a:r>
              <a:rPr lang="en-US" altLang="en-US" dirty="0"/>
              <a:t>That in an SDP answer “SR” shall not be combined with other IVAS coded formats</a:t>
            </a:r>
          </a:p>
          <a:p>
            <a:pPr marL="1273175" lvl="2" indent="-358775">
              <a:spcBef>
                <a:spcPts val="0"/>
              </a:spcBef>
              <a:spcAft>
                <a:spcPts val="0"/>
              </a:spcAft>
            </a:pPr>
            <a:r>
              <a:rPr lang="en-US" altLang="en-US" dirty="0"/>
              <a:t>That </a:t>
            </a:r>
            <a:r>
              <a:rPr lang="en-US" altLang="en-US" dirty="0" err="1"/>
              <a:t>sr-dof</a:t>
            </a:r>
            <a:r>
              <a:rPr lang="en-US" altLang="en-US" dirty="0"/>
              <a:t> in an answer may be identical to </a:t>
            </a:r>
            <a:r>
              <a:rPr lang="en-US" altLang="en-US" dirty="0" err="1"/>
              <a:t>sr-dof</a:t>
            </a:r>
            <a:r>
              <a:rPr lang="en-US" altLang="en-US" dirty="0"/>
              <a:t> in offer or indicate a lower capability</a:t>
            </a:r>
          </a:p>
          <a:p>
            <a:pPr marL="1273175" lvl="2" indent="-358775">
              <a:spcBef>
                <a:spcPts val="0"/>
              </a:spcBef>
              <a:spcAft>
                <a:spcPts val="0"/>
              </a:spcAft>
            </a:pPr>
            <a:r>
              <a:rPr lang="en-US" altLang="en-US" dirty="0"/>
              <a:t>That </a:t>
            </a:r>
            <a:r>
              <a:rPr lang="en-US" altLang="en-US" dirty="0" err="1"/>
              <a:t>sr-tc</a:t>
            </a:r>
            <a:r>
              <a:rPr lang="en-US" altLang="en-US" dirty="0"/>
              <a:t> in an offer shall be open or offer both codec formats ( </a:t>
            </a:r>
            <a:r>
              <a:rPr lang="en-GB" altLang="en-US" dirty="0"/>
              <a:t>‘LCLD’ and ‘LC3plus’) for the binaural transport channels</a:t>
            </a:r>
          </a:p>
          <a:p>
            <a:pPr marL="1730375" lvl="3" indent="-358775">
              <a:spcBef>
                <a:spcPts val="0"/>
              </a:spcBef>
              <a:spcAft>
                <a:spcPts val="0"/>
              </a:spcAft>
            </a:pPr>
            <a:r>
              <a:rPr lang="en-GB" altLang="en-US" dirty="0"/>
              <a:t>An offer from pre-rendering entity shall list the two codec formats in preference order according to defaults associated with pre-rendering domain.</a:t>
            </a:r>
          </a:p>
          <a:p>
            <a:pPr marL="1730375" lvl="3" indent="-358775">
              <a:spcBef>
                <a:spcPts val="0"/>
              </a:spcBef>
              <a:spcAft>
                <a:spcPts val="0"/>
              </a:spcAft>
            </a:pPr>
            <a:r>
              <a:rPr lang="en-US" altLang="en-US" dirty="0"/>
              <a:t>An offer from the light-weight device shall be open and not include </a:t>
            </a:r>
            <a:r>
              <a:rPr lang="en-US" altLang="en-US" dirty="0" err="1"/>
              <a:t>sr-tc</a:t>
            </a:r>
            <a:r>
              <a:rPr lang="en-US" altLang="en-US" dirty="0"/>
              <a:t> at all.</a:t>
            </a:r>
          </a:p>
          <a:p>
            <a:pPr marL="1273175" lvl="2" indent="-358775">
              <a:spcBef>
                <a:spcPts val="0"/>
              </a:spcBef>
              <a:spcAft>
                <a:spcPts val="0"/>
              </a:spcAft>
            </a:pPr>
            <a:r>
              <a:rPr lang="en-US" altLang="en-US" dirty="0"/>
              <a:t>That </a:t>
            </a:r>
            <a:r>
              <a:rPr lang="en-US" altLang="en-US" dirty="0" err="1"/>
              <a:t>sr-tc</a:t>
            </a:r>
            <a:r>
              <a:rPr lang="en-US" altLang="en-US" dirty="0"/>
              <a:t> in an answer shall indicate a single codec format (either </a:t>
            </a:r>
            <a:r>
              <a:rPr lang="en-GB" altLang="en-US" dirty="0"/>
              <a:t>‘LCLD’ or ‘LC3plus’) for the binaural transport channels to be used in the session along with a max bit rate equal or lower than in the offer (if present in the offer) </a:t>
            </a:r>
          </a:p>
          <a:p>
            <a:pPr marL="1730375" lvl="3" indent="-358775">
              <a:spcBef>
                <a:spcPts val="0"/>
              </a:spcBef>
              <a:spcAft>
                <a:spcPts val="0"/>
              </a:spcAft>
            </a:pPr>
            <a:r>
              <a:rPr lang="en-GB" altLang="en-US" dirty="0"/>
              <a:t>An answer from pre-rendering entity shall indicate the default codec format according to pre-rendering domain.</a:t>
            </a:r>
          </a:p>
          <a:p>
            <a:pPr marL="1273175" lvl="2" indent="-358775">
              <a:spcBef>
                <a:spcPts val="0"/>
              </a:spcBef>
              <a:spcAft>
                <a:spcPts val="0"/>
              </a:spcAft>
            </a:pPr>
            <a:endParaRPr lang="en-US" altLang="en-US" dirty="0"/>
          </a:p>
          <a:p>
            <a:pPr marL="1273175" lvl="2" indent="-358775">
              <a:spcBef>
                <a:spcPts val="0"/>
              </a:spcBef>
              <a:spcAft>
                <a:spcPts val="0"/>
              </a:spcAft>
            </a:pPr>
            <a:endParaRPr lang="en-US" altLang="en-US" dirty="0"/>
          </a:p>
          <a:p>
            <a:pPr marL="1273175" lvl="2" indent="-358775">
              <a:spcBef>
                <a:spcPts val="0"/>
              </a:spcBef>
              <a:spcAft>
                <a:spcPts val="0"/>
              </a:spcAft>
            </a:pPr>
            <a:endParaRPr lang="en-US" altLang="en-US" dirty="0"/>
          </a:p>
          <a:p>
            <a:pPr marL="815975" lvl="1" indent="-358775">
              <a:spcBef>
                <a:spcPts val="0"/>
              </a:spcBef>
              <a:spcAft>
                <a:spcPts val="0"/>
              </a:spcAft>
            </a:pPr>
            <a:endParaRPr lang="en-US" altLang="en-US" dirty="0"/>
          </a:p>
          <a:p>
            <a:pPr marL="815975" lvl="1" indent="-358775">
              <a:spcBef>
                <a:spcPts val="0"/>
              </a:spcBef>
              <a:spcAft>
                <a:spcPts val="0"/>
              </a:spcAft>
            </a:pPr>
            <a:endParaRPr lang="en-US" altLang="en-US" dirty="0"/>
          </a:p>
          <a:p>
            <a:pPr lvl="1"/>
            <a:endParaRPr lang="en-US" altLang="en-US" sz="700" dirty="0"/>
          </a:p>
        </p:txBody>
      </p:sp>
      <p:sp>
        <p:nvSpPr>
          <p:cNvPr id="7" name="Content Placeholder 6">
            <a:extLst>
              <a:ext uri="{FF2B5EF4-FFF2-40B4-BE49-F238E27FC236}">
                <a16:creationId xmlns:a16="http://schemas.microsoft.com/office/drawing/2014/main" id="{19EC08C4-F802-92A2-22CF-1417E10CD5E6}"/>
              </a:ext>
            </a:extLst>
          </p:cNvPr>
          <p:cNvSpPr txBox="1">
            <a:spLocks/>
          </p:cNvSpPr>
          <p:nvPr/>
        </p:nvSpPr>
        <p:spPr bwMode="auto">
          <a:xfrm>
            <a:off x="343959" y="6158478"/>
            <a:ext cx="11887551" cy="1602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4"/>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Tx/>
              <a:buNone/>
            </a:pPr>
            <a:r>
              <a:rPr lang="en-US" sz="1200" dirty="0">
                <a:latin typeface="Segoe UI" panose="020B0502040204020203" pitchFamily="34" charset="0"/>
              </a:rPr>
              <a:t>Note: The present proposal has been slightly updated compared to the proposal of </a:t>
            </a:r>
            <a:r>
              <a:rPr lang="en-US" sz="1200" dirty="0" err="1">
                <a:latin typeface="Segoe UI" panose="020B0502040204020203" pitchFamily="34" charset="0"/>
              </a:rPr>
              <a:t>Tdoc</a:t>
            </a:r>
            <a:r>
              <a:rPr lang="en-US" sz="1200" dirty="0">
                <a:latin typeface="Segoe UI" panose="020B0502040204020203" pitchFamily="34" charset="0"/>
              </a:rPr>
              <a:t> S4-241961 and a correspondingly revised CR is planned for S4#131 meeting.</a:t>
            </a:r>
            <a:endParaRPr lang="en-US" sz="1200" dirty="0">
              <a:latin typeface="Arial" panose="020B0604020202020204" pitchFamily="34" charset="0"/>
            </a:endParaRPr>
          </a:p>
          <a:p>
            <a:pPr marL="0" indent="0">
              <a:buFontTx/>
              <a:buNone/>
            </a:pPr>
            <a:endParaRPr lang="en-GB" sz="1200" dirty="0"/>
          </a:p>
        </p:txBody>
      </p:sp>
    </p:spTree>
    <p:extLst>
      <p:ext uri="{BB962C8B-B14F-4D97-AF65-F5344CB8AC3E}">
        <p14:creationId xmlns:p14="http://schemas.microsoft.com/office/powerpoint/2010/main" val="3954205303"/>
      </p:ext>
    </p:extLst>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B09377B-1A5A-D151-30A6-993B3469F187}"/>
            </a:ext>
          </a:extLst>
        </p:cNvPr>
        <p:cNvGrpSpPr/>
        <p:nvPr/>
      </p:nvGrpSpPr>
      <p:grpSpPr>
        <a:xfrm>
          <a:off x="0" y="0"/>
          <a:ext cx="0" cy="0"/>
          <a:chOff x="0" y="0"/>
          <a:chExt cx="0" cy="0"/>
        </a:xfrm>
      </p:grpSpPr>
      <p:sp>
        <p:nvSpPr>
          <p:cNvPr id="7170" name="Title 1">
            <a:extLst>
              <a:ext uri="{FF2B5EF4-FFF2-40B4-BE49-F238E27FC236}">
                <a16:creationId xmlns:a16="http://schemas.microsoft.com/office/drawing/2014/main" id="{5DFF56DC-8318-14A8-BC59-EE1D5D9B1D35}"/>
              </a:ext>
            </a:extLst>
          </p:cNvPr>
          <p:cNvSpPr>
            <a:spLocks noGrp="1"/>
          </p:cNvSpPr>
          <p:nvPr>
            <p:ph type="title"/>
          </p:nvPr>
        </p:nvSpPr>
        <p:spPr>
          <a:xfrm>
            <a:off x="202264" y="560387"/>
            <a:ext cx="11151536" cy="1130301"/>
          </a:xfrm>
        </p:spPr>
        <p:txBody>
          <a:bodyPr/>
          <a:lstStyle/>
          <a:p>
            <a:r>
              <a:rPr lang="en-GB" altLang="en-US" sz="3600" dirty="0"/>
              <a:t>MTSI aspects</a:t>
            </a:r>
          </a:p>
        </p:txBody>
      </p:sp>
      <p:sp>
        <p:nvSpPr>
          <p:cNvPr id="3" name="Content Placeholder 2">
            <a:extLst>
              <a:ext uri="{FF2B5EF4-FFF2-40B4-BE49-F238E27FC236}">
                <a16:creationId xmlns:a16="http://schemas.microsoft.com/office/drawing/2014/main" id="{0A11303D-903C-1384-D146-ABD5B84E228D}"/>
              </a:ext>
            </a:extLst>
          </p:cNvPr>
          <p:cNvSpPr>
            <a:spLocks noGrp="1"/>
          </p:cNvSpPr>
          <p:nvPr>
            <p:ph idx="1"/>
          </p:nvPr>
        </p:nvSpPr>
        <p:spPr>
          <a:xfrm>
            <a:off x="117794" y="1825625"/>
            <a:ext cx="11428085" cy="4351338"/>
          </a:xfrm>
        </p:spPr>
        <p:txBody>
          <a:bodyPr>
            <a:normAutofit fontScale="92500" lnSpcReduction="20000"/>
          </a:bodyPr>
          <a:lstStyle/>
          <a:p>
            <a:pPr marL="358775" indent="-358775">
              <a:spcBef>
                <a:spcPts val="0"/>
              </a:spcBef>
              <a:spcAft>
                <a:spcPts val="0"/>
              </a:spcAft>
            </a:pPr>
            <a:r>
              <a:rPr lang="en-US" altLang="en-US" dirty="0"/>
              <a:t>An exception will be introduced to the rule that </a:t>
            </a:r>
            <a:r>
              <a:rPr lang="en-US" altLang="en-US" dirty="0" err="1"/>
              <a:t>cf-recv</a:t>
            </a:r>
            <a:r>
              <a:rPr lang="en-US" altLang="en-US" dirty="0"/>
              <a:t> shall</a:t>
            </a:r>
          </a:p>
          <a:p>
            <a:pPr marL="815975" lvl="1" indent="-358775">
              <a:spcBef>
                <a:spcPts val="0"/>
              </a:spcBef>
              <a:spcAft>
                <a:spcPts val="0"/>
              </a:spcAft>
            </a:pPr>
            <a:r>
              <a:rPr lang="en-US" altLang="en-US" dirty="0"/>
              <a:t>Be open or list all coded formats in offer, or</a:t>
            </a:r>
          </a:p>
          <a:p>
            <a:pPr marL="815975" lvl="1" indent="-358775">
              <a:spcBef>
                <a:spcPts val="0"/>
              </a:spcBef>
              <a:spcAft>
                <a:spcPts val="0"/>
              </a:spcAft>
            </a:pPr>
            <a:r>
              <a:rPr lang="en-US" altLang="en-US" dirty="0"/>
              <a:t>List all offered coded formats in answer.</a:t>
            </a:r>
          </a:p>
          <a:p>
            <a:pPr marL="358775" indent="-358775">
              <a:spcBef>
                <a:spcPts val="0"/>
              </a:spcBef>
              <a:spcAft>
                <a:spcPts val="0"/>
              </a:spcAft>
            </a:pPr>
            <a:r>
              <a:rPr lang="en-US" altLang="en-US" dirty="0"/>
              <a:t>The exception will be that </a:t>
            </a:r>
            <a:r>
              <a:rPr lang="en-US" altLang="en-US" dirty="0" err="1"/>
              <a:t>cf-recv</a:t>
            </a:r>
            <a:r>
              <a:rPr lang="en-US" altLang="en-US" dirty="0"/>
              <a:t> in either offer or answer from a lightweight device may either list SR as the only coded format or list all other offered coded formats.</a:t>
            </a:r>
          </a:p>
          <a:p>
            <a:pPr marL="358775" indent="-358775">
              <a:spcBef>
                <a:spcPts val="0"/>
              </a:spcBef>
              <a:spcAft>
                <a:spcPts val="0"/>
              </a:spcAft>
            </a:pPr>
            <a:r>
              <a:rPr lang="en-GB" dirty="0"/>
              <a:t>As SR sessions are typically limited to one direction between two directly connected nodes/end points of an IVAS codec session, only directional parameters </a:t>
            </a:r>
            <a:r>
              <a:rPr lang="en-US" dirty="0"/>
              <a:t>shall be used to negotiate an IVAS session with SR on that connection. </a:t>
            </a:r>
          </a:p>
          <a:p>
            <a:pPr marL="815975" lvl="1" indent="-358775">
              <a:spcBef>
                <a:spcPts val="0"/>
              </a:spcBef>
              <a:spcAft>
                <a:spcPts val="0"/>
              </a:spcAft>
            </a:pPr>
            <a:r>
              <a:rPr lang="en-US" dirty="0"/>
              <a:t>When an </a:t>
            </a:r>
            <a:r>
              <a:rPr lang="en-GB" dirty="0"/>
              <a:t>SR session is accepted, the SDP answer shall not contain any other session parameters for the direction towards the lightweight end device than SR related parameters, PI data related parameters and </a:t>
            </a:r>
            <a:r>
              <a:rPr lang="en-GB" dirty="0" err="1"/>
              <a:t>cmr</a:t>
            </a:r>
            <a:r>
              <a:rPr lang="en-GB" dirty="0"/>
              <a:t>. </a:t>
            </a:r>
          </a:p>
          <a:p>
            <a:pPr marL="815975" lvl="1" indent="-358775">
              <a:spcBef>
                <a:spcPts val="0"/>
              </a:spcBef>
              <a:spcAft>
                <a:spcPts val="0"/>
              </a:spcAft>
            </a:pPr>
            <a:r>
              <a:rPr lang="en-GB" dirty="0"/>
              <a:t>The other direction (from the lightweight device) remains unconstrained with the only exception that directional parameters shall be used to specify the session on it.</a:t>
            </a:r>
            <a:endParaRPr lang="en-US" altLang="en-US" dirty="0"/>
          </a:p>
          <a:p>
            <a:pPr lvl="1"/>
            <a:endParaRPr lang="en-US" altLang="en-US" sz="700" dirty="0"/>
          </a:p>
        </p:txBody>
      </p:sp>
    </p:spTree>
    <p:extLst>
      <p:ext uri="{BB962C8B-B14F-4D97-AF65-F5344CB8AC3E}">
        <p14:creationId xmlns:p14="http://schemas.microsoft.com/office/powerpoint/2010/main" val="3141633516"/>
      </p:ext>
    </p:extLst>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FD9F26C7611E74B884A320485524B0A" ma:contentTypeVersion="4" ma:contentTypeDescription="Create a new document." ma:contentTypeScope="" ma:versionID="d6d95949425ba4e01e8fa61cac13751a">
  <xsd:schema xmlns:xsd="http://www.w3.org/2001/XMLSchema" xmlns:xs="http://www.w3.org/2001/XMLSchema" xmlns:p="http://schemas.microsoft.com/office/2006/metadata/properties" xmlns:ns2="01937097-ea5c-4b50-9eaf-a66f35faa9f9" targetNamespace="http://schemas.microsoft.com/office/2006/metadata/properties" ma:root="true" ma:fieldsID="7775b9345c0c5eccb7457e2f4d443d4b" ns2:_="">
    <xsd:import namespace="01937097-ea5c-4b50-9eaf-a66f35faa9f9"/>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1937097-ea5c-4b50-9eaf-a66f35faa9f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D654B698-A07A-4BE8-8C7B-3A19EDFD9BFD}">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01937097-ea5c-4b50-9eaf-a66f35faa9f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35CA3727-A4EB-4398-9783-D0148B061093}">
  <ds:schemaRefs>
    <ds:schemaRef ds:uri="http://schemas.microsoft.com/office/2006/metadata/properties"/>
    <ds:schemaRef ds:uri="http://schemas.microsoft.com/office/infopath/2007/PartnerControls"/>
  </ds:schemaRefs>
</ds:datastoreItem>
</file>

<file path=customXml/itemProps3.xml><?xml version="1.0" encoding="utf-8"?>
<ds:datastoreItem xmlns:ds="http://schemas.openxmlformats.org/officeDocument/2006/customXml" ds:itemID="{7D3A830A-0AC8-45A7-9E99-DF047C23D0D0}">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Office Theme</Template>
  <TotalTime>37288</TotalTime>
  <Words>1405</Words>
  <Application>Microsoft Office PowerPoint</Application>
  <PresentationFormat>Widescreen</PresentationFormat>
  <Paragraphs>109</Paragraphs>
  <Slides>11</Slides>
  <Notes>4</Notes>
  <HiddenSlides>0</HiddenSlides>
  <MMClips>0</MMClips>
  <ScaleCrop>false</ScaleCrop>
  <HeadingPairs>
    <vt:vector size="8" baseType="variant">
      <vt:variant>
        <vt:lpstr>Fonts Used</vt:lpstr>
      </vt:variant>
      <vt:variant>
        <vt:i4>7</vt:i4>
      </vt:variant>
      <vt:variant>
        <vt:lpstr>Theme</vt:lpstr>
      </vt:variant>
      <vt:variant>
        <vt:i4>1</vt:i4>
      </vt:variant>
      <vt:variant>
        <vt:lpstr>Embedded OLE Servers</vt:lpstr>
      </vt:variant>
      <vt:variant>
        <vt:i4>1</vt:i4>
      </vt:variant>
      <vt:variant>
        <vt:lpstr>Slide Titles</vt:lpstr>
      </vt:variant>
      <vt:variant>
        <vt:i4>11</vt:i4>
      </vt:variant>
    </vt:vector>
  </HeadingPairs>
  <TitlesOfParts>
    <vt:vector size="20" baseType="lpstr">
      <vt:lpstr>Arial</vt:lpstr>
      <vt:lpstr>Arial</vt:lpstr>
      <vt:lpstr>Arial </vt:lpstr>
      <vt:lpstr>Calibri</vt:lpstr>
      <vt:lpstr>Calibri Light</vt:lpstr>
      <vt:lpstr>Segoe UI</vt:lpstr>
      <vt:lpstr>Times New Roman</vt:lpstr>
      <vt:lpstr>Office Theme</vt:lpstr>
      <vt:lpstr>Visio</vt:lpstr>
      <vt:lpstr>On the Support of IVAS Immersive Split Audio Rendering in MTSI Based Real-Time Communication</vt:lpstr>
      <vt:lpstr>Outline</vt:lpstr>
      <vt:lpstr>Immersive Audio Split Rendering Scenarios</vt:lpstr>
      <vt:lpstr>Example IVAS Split Immersive Audio Rendering scenario</vt:lpstr>
      <vt:lpstr>Functional overview of IVAS Split Immersive Audio Rendering</vt:lpstr>
      <vt:lpstr>IVAS/ISAR Split Immersive Audio Rendering Specifications</vt:lpstr>
      <vt:lpstr>Suggested RTP payload format definitions</vt:lpstr>
      <vt:lpstr>Suggested SDP parameter definitions</vt:lpstr>
      <vt:lpstr>MTSI aspects</vt:lpstr>
      <vt:lpstr>Relation with ongoing SR_IMS work</vt:lpstr>
      <vt:lpstr>Example call-flows</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Dolby</cp:lastModifiedBy>
  <cp:revision>721</cp:revision>
  <dcterms:created xsi:type="dcterms:W3CDTF">2010-02-05T13:52:04Z</dcterms:created>
  <dcterms:modified xsi:type="dcterms:W3CDTF">2025-02-03T09:04:39Z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0x010100BFD9F26C7611E74B884A320485524B0A</vt:lpwstr>
  </property>
</Properties>
</file>