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3" r:id="rId3"/>
  </p:sldMasterIdLst>
  <p:notesMasterIdLst>
    <p:notesMasterId r:id="rId8"/>
  </p:notesMasterIdLst>
  <p:sldIdLst>
    <p:sldId id="284" r:id="rId4"/>
    <p:sldId id="258" r:id="rId5"/>
    <p:sldId id="259" r:id="rId6"/>
    <p:sldId id="28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ngjing" initials="YZ" lastIdx="4" clrIdx="0">
    <p:extLst>
      <p:ext uri="{19B8F6BF-5375-455C-9EA6-DF929625EA0E}">
        <p15:presenceInfo xmlns:p15="http://schemas.microsoft.com/office/powerpoint/2012/main" userId="Yongji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23" autoAdjust="0"/>
  </p:normalViewPr>
  <p:slideViewPr>
    <p:cSldViewPr snapToGrid="0">
      <p:cViewPr varScale="1">
        <p:scale>
          <a:sx n="76" d="100"/>
          <a:sy n="76" d="100"/>
        </p:scale>
        <p:origin x="20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289D9-5084-4158-BB51-3EC0500701A4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9012F2-802C-42CE-A476-DDB658C18C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898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74FB10-B98F-4316-9556-F6781F822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245E745-8A05-48DD-BACA-94822AE2A8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E576C6-DAFF-4B93-9FA6-6318ED50C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A0254B-DD7D-4620-883E-F20E8F2C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B2676F-5583-4DCF-9689-23FCEAD40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219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3D1E54-3260-4D27-B4D3-D95A8ADF6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6F433F6-128B-48FA-A16C-A0D0E75130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4FE769-BC87-4609-ABEC-AC9C0AAC4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B58856-DDFF-4B96-ACCB-E3B327C4B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5CED39-E64D-46C5-A6F8-66BC7FE0B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097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7F8CACA-C25F-4055-BC6F-B58A23A6D8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669C93E-2AFE-47BC-B15D-C88591310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C04677-E081-4770-8113-4FF1E5F82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7C415F-F622-444D-8F89-9AEDB6C92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7A4EB2-9C2C-4E6F-8A01-507FF15E5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3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249" y="1402065"/>
            <a:ext cx="3919503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798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748216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42093778"/>
      </p:ext>
    </p:extLst>
  </p:cSld>
  <p:clrMapOvr>
    <a:masterClrMapping/>
  </p:clrMapOvr>
  <p:hf sldNum="0" hdr="0" dt="0"/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2669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412655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7287" y="2370889"/>
            <a:ext cx="744262" cy="76191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40864504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5"/>
            <a:ext cx="12192669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3057" y="2323659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924468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2669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6733" y="1657695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28182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4992" y="242836"/>
            <a:ext cx="11510144" cy="626606"/>
          </a:xfrm>
          <a:prstGeom prst="rect">
            <a:avLst/>
          </a:prstGeom>
        </p:spPr>
        <p:txBody>
          <a:bodyPr lIns="108000" tIns="72000" rIns="108000" bIns="72000" anchor="t">
            <a:no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2399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3673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1421" y="338147"/>
            <a:ext cx="11292852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99" b="1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91421" y="943898"/>
            <a:ext cx="11292852" cy="5259437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94579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5" y="325441"/>
            <a:ext cx="10176933" cy="871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535" y="1628778"/>
            <a:ext cx="10176933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46661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A74FF3-C6CA-4F4B-BD53-192B15BA7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17EB3B-5042-412E-817E-D92CACE145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B360C2-5D15-46CD-B946-DD86FC59B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5BB3A8-ACC9-49FB-8161-0F6384D49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381D9F-5783-4449-9E30-463329112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0998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09D7AE1E-5A2C-42C8-8544-1A33563DB143}"/>
              </a:ext>
            </a:extLst>
          </p:cNvPr>
          <p:cNvSpPr txBox="1"/>
          <p:nvPr userDrawn="1"/>
        </p:nvSpPr>
        <p:spPr>
          <a:xfrm>
            <a:off x="11555768" y="6477954"/>
            <a:ext cx="499534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59732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322" marR="0" indent="-285636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+mn-lt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+mn-lt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43213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3F4AF6-EEAE-48FE-8E14-92D3BBCCC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B54EC4-D950-4A6A-8E22-D4BA9D6C0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990BEE-A85E-4393-B4E1-CA50675AE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379DB0-5A7C-4810-B386-EA2DB4CF4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EF88BE-37DE-4514-8D66-FB81ADA98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28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A1051B-0831-4307-9CEA-A5C798AE1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67B4C0-9E01-476A-9DA3-46D525E11C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DFD1C4-7B9B-4CBD-93A4-9842861382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692CA76-5A26-4F1C-BF64-966584B7C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5A9FA22-0B0B-4E69-BF3D-967E50CA7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5D1CCF-66F2-43AA-A73E-FC08177BB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69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FDC7B7-936D-48D9-80D1-30C4F9C1E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6C5362-62C9-4E8F-BE95-9E2AC2AB1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FF1A2FF-1FEC-43D6-99FD-0C3EB029A6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9AEDF4-C405-4B2F-9345-72E1CF6E3B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EBCE3F5-06F4-485B-B8A6-AAC74E8BB8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8F1D4D5-26E6-4D84-8AE8-1338F9C6F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D8703BD-E061-49F6-96C5-F34DE7B3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9D34ABA-99FA-4EA0-A9F0-F2D293734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00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66398D-694E-4639-83CA-AA4359A9C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60CBA9A-F4C3-47A7-9B13-6C754C53B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9A46D77-1229-4BCD-8C24-1DE330907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8E156A-C9FC-47FC-895E-0DC075297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12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355381-049C-47E9-9EF3-A55C1C102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89B13C-D6F5-4166-AF6A-234800206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53135B-32C5-45B7-A179-261F1B16A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194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DD1D1F-E1D5-4DBC-88BA-6263440E0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01ED33-204C-46D5-9022-D002C0911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FD5D79-942A-4336-98C4-D271600186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1E0DDB8-DB08-40F0-A4DF-8814A2D6F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B3B68A6-4FC0-4D7D-A4E2-784B8AA7A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7FD22B-F3A3-4173-9790-CDB86919D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389A09-F676-4546-B004-2C90DF4E9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3ACC462-EBAD-443E-A898-90C0397732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53B603B-BB89-4CA9-BCFB-22237A5FE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1F08F0-2344-487D-80EA-5934C4FB1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7BEBD6-46F3-4697-8CD7-00144E2F7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60E304-87E7-4657-9DD3-978D634D5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50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tiff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0FAA89F-1669-4A28-8350-255F9B4AF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CFA01B-7B71-4299-B208-84304BAEF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8577EC-4B1B-47D2-989D-52443B4614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B3006-82C0-4A84-A138-979F9AFA5A7E}" type="datetimeFigureOut">
              <a:rPr lang="zh-CN" altLang="en-US" smtClean="0"/>
              <a:t>2024/1/8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D8D36A-4A27-467B-957E-B9E4412876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61A7B6-B822-4C16-AE09-0F324F56EB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244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27" y="1467870"/>
            <a:ext cx="3982676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6241" y="2794960"/>
            <a:ext cx="3223909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4157" y="1631849"/>
            <a:ext cx="3476343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0"/>
              </a:lnSpc>
              <a:spcBef>
                <a:spcPts val="0"/>
              </a:spcBef>
            </a:pPr>
            <a:r>
              <a:rPr kumimoji="1" lang="zh-CN" altLang="en-US" sz="1299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299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299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4557" y="2106124"/>
            <a:ext cx="348047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3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562" y="5237566"/>
            <a:ext cx="1874868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8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4998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None/>
        <a:defRPr sz="1818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662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1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4"/>
            <a:ext cx="12192000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799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747" y="6429363"/>
            <a:ext cx="1083557" cy="236082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5" y="6478156"/>
            <a:ext cx="4995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67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</p:sldLayoutIdLst>
  <p:hf hd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6B2A143-CDC3-43F6-8A99-D8352327122C}"/>
              </a:ext>
            </a:extLst>
          </p:cNvPr>
          <p:cNvSpPr/>
          <p:nvPr/>
        </p:nvSpPr>
        <p:spPr>
          <a:xfrm>
            <a:off x="729815" y="1219214"/>
            <a:ext cx="7066871" cy="6462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112"/>
            <a:r>
              <a:rPr lang="en-US" altLang="zh-CN" sz="3599" b="1" dirty="0"/>
              <a:t>Huawei’s view on SA4 R19 plan</a:t>
            </a:r>
            <a:endParaRPr lang="zh-CN" altLang="en-US" sz="3599" b="1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" name="矩形 2">
            <a:extLst>
              <a:ext uri="{FF2B5EF4-FFF2-40B4-BE49-F238E27FC236}">
                <a16:creationId xmlns:a16="http://schemas.microsoft.com/office/drawing/2014/main" id="{104497A8-C1A1-49AC-A7BD-73B57B070D06}"/>
              </a:ext>
            </a:extLst>
          </p:cNvPr>
          <p:cNvSpPr/>
          <p:nvPr/>
        </p:nvSpPr>
        <p:spPr>
          <a:xfrm>
            <a:off x="10344996" y="121655"/>
            <a:ext cx="16834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112"/>
            <a:r>
              <a:rPr lang="en-US" altLang="zh-CN" sz="2000" b="1" dirty="0"/>
              <a:t>S4aR230158</a:t>
            </a:r>
            <a:endParaRPr lang="zh-CN" altLang="en-US" sz="2000" b="1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F8354B-275E-4D23-BDF9-09AF2E6CA91E}"/>
              </a:ext>
            </a:extLst>
          </p:cNvPr>
          <p:cNvSpPr/>
          <p:nvPr/>
        </p:nvSpPr>
        <p:spPr>
          <a:xfrm>
            <a:off x="380301" y="121655"/>
            <a:ext cx="6096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200"/>
              </a:lnSpc>
              <a:tabLst>
                <a:tab pos="5941060" algn="r"/>
              </a:tabLst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SA4-e (AH) RTC SWG post 126</a:t>
            </a:r>
            <a:endParaRPr lang="en-US" sz="160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GB" sz="1600" dirty="0">
                <a:latin typeface="Arial" panose="020B0604020202020204" pitchFamily="34" charset="0"/>
                <a:ea typeface="SimSun" panose="02010600030101010101" pitchFamily="2" charset="-122"/>
              </a:rPr>
              <a:t>Online, 10</a:t>
            </a:r>
            <a:r>
              <a:rPr lang="en-GB" sz="1600" baseline="30000" dirty="0">
                <a:latin typeface="Arial" panose="020B0604020202020204" pitchFamily="34" charset="0"/>
                <a:ea typeface="SimSun" panose="02010600030101010101" pitchFamily="2" charset="-122"/>
              </a:rPr>
              <a:t>th</a:t>
            </a:r>
            <a:r>
              <a:rPr lang="en-GB" sz="1600" dirty="0">
                <a:latin typeface="Arial" panose="020B0604020202020204" pitchFamily="34" charset="0"/>
                <a:ea typeface="SimSun" panose="02010600030101010101" pitchFamily="2" charset="-122"/>
              </a:rPr>
              <a:t> Jan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18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FFF3295-55BE-4828-8E42-459EF879EAD2}"/>
              </a:ext>
            </a:extLst>
          </p:cNvPr>
          <p:cNvSpPr txBox="1"/>
          <p:nvPr/>
        </p:nvSpPr>
        <p:spPr>
          <a:xfrm>
            <a:off x="386910" y="188659"/>
            <a:ext cx="1763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 area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5839B26-15F8-45B7-9F2D-61019B881F59}"/>
              </a:ext>
            </a:extLst>
          </p:cNvPr>
          <p:cNvSpPr/>
          <p:nvPr/>
        </p:nvSpPr>
        <p:spPr>
          <a:xfrm>
            <a:off x="505690" y="826716"/>
            <a:ext cx="11111345" cy="533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err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FS_eiRTCW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 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R18 has defined the general architecture and signaling/media protocol of WebRTC real-time communication. However, the following issues are still not covered or fully discussed:</a:t>
            </a:r>
          </a:p>
          <a:p>
            <a:pPr marL="342900" indent="-342900">
              <a:spcAft>
                <a:spcPts val="400"/>
              </a:spcAft>
              <a:buFontTx/>
              <a:buAutoNum type="arabicParenR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scenarios for introducing such new architecture are not clear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400"/>
              </a:spcAft>
              <a:buAutoNum type="arabicParenR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call flows are missing</a:t>
            </a:r>
          </a:p>
          <a:p>
            <a:pPr marL="342900" indent="-342900">
              <a:spcAft>
                <a:spcPts val="400"/>
              </a:spcAft>
              <a:buAutoNum type="arabicParenR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impact on current operator’s network, e.g. the relation with the IMS architecture (including interworking details)</a:t>
            </a:r>
          </a:p>
          <a:p>
            <a:pPr marL="342900" indent="-342900">
              <a:spcAft>
                <a:spcPts val="400"/>
              </a:spcAft>
              <a:buAutoNum type="arabicParenR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impact on the terminal side.</a:t>
            </a:r>
          </a:p>
          <a:p>
            <a:pPr>
              <a:spcAft>
                <a:spcPts val="400"/>
              </a:spcAft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We suggest getting more groups (at least SA1/SA2 and GSMA) involved in the discussion, to make sure this new architecture are fully understood by all relevant stakeholders so as to be really usable in the future.</a:t>
            </a:r>
          </a:p>
          <a:p>
            <a:pPr>
              <a:spcAft>
                <a:spcPts val="400"/>
              </a:spcAft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IBACS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Finish the call flow definition in R18. Start to define the details for split rendering operation in R19.</a:t>
            </a:r>
          </a:p>
          <a:p>
            <a:pPr>
              <a:spcAft>
                <a:spcPts val="400"/>
              </a:spcAft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Other aspects</a:t>
            </a: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Aft>
                <a:spcPts val="400"/>
              </a:spcAft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1)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DC protocol stack evolution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Currently DC is over SCTP, which has some problems like link setup delay (4RTT) and imperfect unreliable transmission mechanism (depending on the reliability of the FORWARD TSN).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may not meet the future requirements for various XR/AI data transmission. Evolution to QUIC may be considered.</a:t>
            </a:r>
          </a:p>
          <a:p>
            <a:pPr>
              <a:spcAft>
                <a:spcPts val="400"/>
              </a:spcAft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2)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SDP negotiation mechanism simplification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Currently, the signaling and media processing of SIP-based SDP negotiation are severely coupled. All signaling-plane NEs are involved in the SDP negotiation process, and need to be aware of the negotiation status at all time. The re-negotiation process and the media connection delay is very long. A new simplified SDP negotiation mechanism should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615599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6F47A7-15B9-4024-A13A-0BCB9FFCA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449" y="226643"/>
            <a:ext cx="9638951" cy="613785"/>
          </a:xfrm>
        </p:spPr>
        <p:txBody>
          <a:bodyPr>
            <a:no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area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9AC33D-610E-43EC-871C-060F50B0C4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255" y="1063624"/>
            <a:ext cx="10723418" cy="435133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FS_AI4Media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: For R19, it’s suggested to divided the work into two parts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High priority (start the normative work in the near future):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AI model distribution, metadata transmission protocol and data format definition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Network AI inference architecture for both 5GMS and RTC (in collaboration with SA2)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KPI definition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Low priority (requires further research and test verification):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Split AI inference (AI model split, model compression, and intermediate data compression): how to split AI models for the best effect, compatibility between different inference platforms after split, and problems caused by a large amount of intermediate data transmission.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Distributed/</a:t>
            </a:r>
            <a:r>
              <a:rPr lang="en-US" altLang="zh-CN" sz="1600">
                <a:latin typeface="Arial" panose="020B0604020202020204" pitchFamily="34" charset="0"/>
                <a:cs typeface="Arial" panose="020B0604020202020204" pitchFamily="34" charset="0"/>
              </a:rPr>
              <a:t>Federated learning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(lack of contribution).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FS_AVATAR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: Finish the R18 study, and start normative work in R19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architecture definition and mapping to WebRTC/IMS (in collaboration with SA2)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different types of animation technologies (voice, video, text, etc.) and models (2D/3D) considering resource consumption, efficiency and algorithm compatibility</a:t>
            </a:r>
          </a:p>
        </p:txBody>
      </p:sp>
    </p:spTree>
    <p:extLst>
      <p:ext uri="{BB962C8B-B14F-4D97-AF65-F5344CB8AC3E}">
        <p14:creationId xmlns:p14="http://schemas.microsoft.com/office/powerpoint/2010/main" val="3108311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AFFA82CF-250F-4604-B0DF-1F7FF8D51155}"/>
    </a:ext>
  </a:extLst>
</a:theme>
</file>

<file path=ppt/theme/theme3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77E3B732-DDF7-4011-B681-28F511DF8898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</TotalTime>
  <Words>480</Words>
  <Application>Microsoft Office PowerPoint</Application>
  <PresentationFormat>Widescreen</PresentationFormat>
  <Paragraphs>32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8" baseType="lpstr">
      <vt:lpstr>.AppleSystemUIFont</vt:lpstr>
      <vt:lpstr>等线</vt:lpstr>
      <vt:lpstr>等线 Light</vt:lpstr>
      <vt:lpstr>Microsoft YaHei</vt:lpstr>
      <vt:lpstr>Microsoft YaHei</vt:lpstr>
      <vt:lpstr>黑体</vt:lpstr>
      <vt:lpstr>SimSun</vt:lpstr>
      <vt:lpstr>Arial</vt:lpstr>
      <vt:lpstr>Calibri</vt:lpstr>
      <vt:lpstr>Times New Roman</vt:lpstr>
      <vt:lpstr>Wingdings</vt:lpstr>
      <vt:lpstr>Office 主题​​</vt:lpstr>
      <vt:lpstr>结束页</vt:lpstr>
      <vt:lpstr>封面页_图片版 </vt:lpstr>
      <vt:lpstr>PowerPoint Presentation</vt:lpstr>
      <vt:lpstr>PowerPoint Presentation</vt:lpstr>
      <vt:lpstr>Video area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HW</dc:creator>
  <cp:lastModifiedBy>Su Huanyu</cp:lastModifiedBy>
  <cp:revision>55</cp:revision>
  <dcterms:created xsi:type="dcterms:W3CDTF">2024-01-04T11:37:31Z</dcterms:created>
  <dcterms:modified xsi:type="dcterms:W3CDTF">2024-01-08T03:27:12Z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(2)Zf5iXFT46T9p87a24XakG3t1mlyxj1HwbTiTfd93AcquVV8CNIObaHIphG+Y7hFlSW4bU/nu
lx/SmsRBPaBCrbQ+jl059TnX+w+zlqN++GFjqSQyHCAzAkDqNYmN0tiUgo0Z6kNpre1qoPNl
YAqEUKqOCVWfi+MVJc5XEteW9loTAqN7mWM9KCaHLw1kzwuldB1+i9InZiMagSu24mVzWQ6O
uO7CsvPyPTTVNmWq3P</vt:lpwstr>
  </property>
  <property fmtid="{D5CDD505-2E9C-101B-9397-08002B2CF9AE}" pid="3" name="_2015_ms_pID_7253431">
    <vt:lpwstr>qO3t9SdvBslI0CEsX72XHL1wJ809sM3eyAukL2ePAj6pzFG6UTiATY
Iwea0mZ1V8rSoT06UcWBIKwzOVZWwwXEh3cGqEYQdun1O4RnTMR2jA6o9y1FHYvJP20ZMIOV
ZG2FcIfi5z+/GbPsurA03kvwj7/b3qM2f7i4YO9bGxEdzxCoGKQZXnuGdY2Cpq6Q1sX+tAZ8
RYCRoSCmfUocEwsW</vt:lpwstr>
  </property>
</Properties>
</file>