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aveSubsetFonts="1">
  <p:sldMasterIdLst>
    <p:sldMasterId id="2147483648" r:id="rId1"/>
  </p:sldMasterIdLst>
  <p:notesMasterIdLst>
    <p:notesMasterId r:id="rId14"/>
  </p:notesMasterIdLst>
  <p:sldIdLst>
    <p:sldId id="267" r:id="rId2"/>
    <p:sldId id="274" r:id="rId3"/>
    <p:sldId id="281" r:id="rId4"/>
    <p:sldId id="269" r:id="rId5"/>
    <p:sldId id="270" r:id="rId6"/>
    <p:sldId id="271" r:id="rId7"/>
    <p:sldId id="272" r:id="rId8"/>
    <p:sldId id="275" r:id="rId9"/>
    <p:sldId id="279" r:id="rId10"/>
    <p:sldId id="278" r:id="rId11"/>
    <p:sldId id="276" r:id="rId12"/>
    <p:sldId id="280" r:id="rId13"/>
  </p:sldIdLst>
  <p:sldSz cx="9906000" cy="6858000" type="A4"/>
  <p:notesSz cx="6805613" cy="9939338"/>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4110">
          <p15:clr>
            <a:srgbClr val="A4A3A4"/>
          </p15:clr>
        </p15:guide>
        <p15:guide id="2" orient="horz" pos="576">
          <p15:clr>
            <a:srgbClr val="A4A3A4"/>
          </p15:clr>
        </p15:guide>
        <p15:guide id="3" pos="3120">
          <p15:clr>
            <a:srgbClr val="A4A3A4"/>
          </p15:clr>
        </p15:guide>
        <p15:guide id="4" pos="173">
          <p15:clr>
            <a:srgbClr val="A4A3A4"/>
          </p15:clr>
        </p15:guide>
        <p15:guide id="5" pos="6067">
          <p15:clr>
            <a:srgbClr val="A4A3A4"/>
          </p15:clr>
        </p15:guide>
        <p15:guide id="6" pos="2141">
          <p15:clr>
            <a:srgbClr val="A4A3A4"/>
          </p15:clr>
        </p15:guide>
        <p15:guide id="7" pos="4099">
          <p15:clr>
            <a:srgbClr val="A4A3A4"/>
          </p15:clr>
        </p15:guide>
        <p15:guide id="8" pos="1653">
          <p15:clr>
            <a:srgbClr val="A4A3A4"/>
          </p15:clr>
        </p15:guide>
        <p15:guide id="9" pos="4598">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0000"/>
    <a:srgbClr val="0000FF"/>
    <a:srgbClr val="FFFF99"/>
    <a:srgbClr val="FF3399"/>
    <a:srgbClr val="CCFFCC"/>
    <a:srgbClr val="FFFFCC"/>
    <a:srgbClr val="008600"/>
    <a:srgbClr val="00094C"/>
    <a:srgbClr val="FFCCFF"/>
    <a:srgbClr val="B7DEE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125E5076-3810-47DD-B79F-674D7AD40C01}" styleName="濃色スタイル 1 - アクセント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1"/>
          </a:solidFill>
        </a:fill>
      </a:tcStyle>
    </a:wholeTbl>
    <a:band1H>
      <a:tcStyle>
        <a:tcBdr/>
        <a:fill>
          <a:solidFill>
            <a:schemeClr val="accent1">
              <a:shade val="60000"/>
            </a:schemeClr>
          </a:solidFill>
        </a:fill>
      </a:tcStyle>
    </a:band1H>
    <a:band1V>
      <a:tcStyle>
        <a:tcBdr/>
        <a:fill>
          <a:solidFill>
            <a:schemeClr val="accent1">
              <a:shade val="60000"/>
            </a:schemeClr>
          </a:solidFill>
        </a:fill>
      </a:tcStyle>
    </a:band1V>
    <a:lastCol>
      <a:tcTxStyle b="on"/>
      <a:tcStyle>
        <a:tcBdr>
          <a:left>
            <a:ln w="25400" cmpd="sng">
              <a:solidFill>
                <a:schemeClr val="lt1"/>
              </a:solidFill>
            </a:ln>
          </a:left>
        </a:tcBdr>
        <a:fill>
          <a:solidFill>
            <a:schemeClr val="accent1">
              <a:shade val="60000"/>
            </a:schemeClr>
          </a:solidFill>
        </a:fill>
      </a:tcStyle>
    </a:lastCol>
    <a:firstCol>
      <a:tcTxStyle b="on"/>
      <a:tcStyle>
        <a:tcBdr>
          <a:right>
            <a:ln w="25400" cmpd="sng">
              <a:solidFill>
                <a:schemeClr val="lt1"/>
              </a:solidFill>
            </a:ln>
          </a:right>
        </a:tcBdr>
        <a:fill>
          <a:solidFill>
            <a:schemeClr val="accent1">
              <a:shade val="60000"/>
            </a:schemeClr>
          </a:solidFill>
        </a:fill>
      </a:tcStyle>
    </a:firstCol>
    <a:lastRow>
      <a:tcTxStyle b="on"/>
      <a:tcStyle>
        <a:tcBdr>
          <a:top>
            <a:ln w="25400" cmpd="sng">
              <a:solidFill>
                <a:schemeClr val="lt1"/>
              </a:solidFill>
            </a:ln>
          </a:top>
        </a:tcBdr>
        <a:fill>
          <a:solidFill>
            <a:schemeClr val="accent1">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3C2FFA5D-87B4-456A-9821-1D502468CF0F}" styleName="テーマ スタイル 1 - アクセント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B301B821-A1FF-4177-AEE7-76D212191A09}" styleName="中間スタイル 1 - アクセント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D113A9D2-9D6B-4929-AA2D-F23B5EE8CBE7}" styleName="テーマ スタイル 2 - アクセント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9CF1AB2-1976-4502-BF36-3FF5EA218861}" styleName="中間スタイル 4 - アクセント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3B4B98B0-60AC-42C2-AFA5-B58CD77FA1E5}" styleName="淡色スタイル 1 - アクセント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073A0DAA-6AF3-43AB-8588-CEC1D06C72B9}" styleName="スタイル (中間)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5940675A-B579-460E-94D1-54222C63F5DA}" styleName="スタイルなし、表のグリッド線あり">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7E9639D4-E3E2-4D34-9284-5A2195B3D0D7}" styleName="スタイル (淡色)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8981" autoAdjust="0"/>
    <p:restoredTop sz="96501" autoAdjust="0"/>
  </p:normalViewPr>
  <p:slideViewPr>
    <p:cSldViewPr>
      <p:cViewPr varScale="1">
        <p:scale>
          <a:sx n="111" d="100"/>
          <a:sy n="111" d="100"/>
        </p:scale>
        <p:origin x="822" y="78"/>
      </p:cViewPr>
      <p:guideLst>
        <p:guide orient="horz" pos="4110"/>
        <p:guide orient="horz" pos="576"/>
        <p:guide pos="3120"/>
        <p:guide pos="173"/>
        <p:guide pos="6067"/>
        <p:guide pos="2141"/>
        <p:guide pos="4099"/>
        <p:guide pos="1653"/>
        <p:guide pos="4598"/>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5196"/>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49099" cy="496967"/>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54939" y="0"/>
            <a:ext cx="2949099" cy="496967"/>
          </a:xfrm>
          <a:prstGeom prst="rect">
            <a:avLst/>
          </a:prstGeom>
        </p:spPr>
        <p:txBody>
          <a:bodyPr vert="horz" lIns="91440" tIns="45720" rIns="91440" bIns="45720" rtlCol="0"/>
          <a:lstStyle>
            <a:lvl1pPr algn="r">
              <a:defRPr sz="1200"/>
            </a:lvl1pPr>
          </a:lstStyle>
          <a:p>
            <a:fld id="{A5AB1BCE-7473-496F-AFC7-17690A2C969D}" type="datetimeFigureOut">
              <a:rPr kumimoji="1" lang="ja-JP" altLang="en-US" smtClean="0"/>
              <a:t>2022/10/14</a:t>
            </a:fld>
            <a:endParaRPr kumimoji="1" lang="ja-JP" altLang="en-US"/>
          </a:p>
        </p:txBody>
      </p:sp>
      <p:sp>
        <p:nvSpPr>
          <p:cNvPr id="4" name="スライド イメージ プレースホルダー 3"/>
          <p:cNvSpPr>
            <a:spLocks noGrp="1" noRot="1" noChangeAspect="1"/>
          </p:cNvSpPr>
          <p:nvPr>
            <p:ph type="sldImg" idx="2"/>
          </p:nvPr>
        </p:nvSpPr>
        <p:spPr>
          <a:xfrm>
            <a:off x="712788" y="746125"/>
            <a:ext cx="5381625" cy="3725863"/>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80562" y="4721186"/>
            <a:ext cx="5444490" cy="4472702"/>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9440646"/>
            <a:ext cx="2949099" cy="496967"/>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54939" y="9440646"/>
            <a:ext cx="2949099" cy="496967"/>
          </a:xfrm>
          <a:prstGeom prst="rect">
            <a:avLst/>
          </a:prstGeom>
        </p:spPr>
        <p:txBody>
          <a:bodyPr vert="horz" lIns="91440" tIns="45720" rIns="91440" bIns="45720" rtlCol="0" anchor="b"/>
          <a:lstStyle>
            <a:lvl1pPr algn="r">
              <a:defRPr sz="1200"/>
            </a:lvl1pPr>
          </a:lstStyle>
          <a:p>
            <a:fld id="{77144812-8A9B-4623-87C2-8E60271A00F1}" type="slidenum">
              <a:rPr kumimoji="1" lang="ja-JP" altLang="en-US" smtClean="0"/>
              <a:t>‹#›</a:t>
            </a:fld>
            <a:endParaRPr kumimoji="1" lang="ja-JP" altLang="en-US"/>
          </a:p>
        </p:txBody>
      </p:sp>
    </p:spTree>
    <p:extLst>
      <p:ext uri="{BB962C8B-B14F-4D97-AF65-F5344CB8AC3E}">
        <p14:creationId xmlns:p14="http://schemas.microsoft.com/office/powerpoint/2010/main" val="351360322"/>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タイトル スライド">
    <p:spTree>
      <p:nvGrpSpPr>
        <p:cNvPr id="1" name=""/>
        <p:cNvGrpSpPr/>
        <p:nvPr/>
      </p:nvGrpSpPr>
      <p:grpSpPr>
        <a:xfrm>
          <a:off x="0" y="0"/>
          <a:ext cx="0" cy="0"/>
          <a:chOff x="0" y="0"/>
          <a:chExt cx="0" cy="0"/>
        </a:xfrm>
      </p:grpSpPr>
      <p:sp>
        <p:nvSpPr>
          <p:cNvPr id="6" name="正方形/長方形 5"/>
          <p:cNvSpPr/>
          <p:nvPr userDrawn="1"/>
        </p:nvSpPr>
        <p:spPr>
          <a:xfrm>
            <a:off x="0" y="0"/>
            <a:ext cx="4562957" cy="3140968"/>
          </a:xfrm>
          <a:prstGeom prst="rect">
            <a:avLst/>
          </a:prstGeom>
          <a:solidFill>
            <a:schemeClr val="bg1"/>
          </a:solidFill>
          <a:ln w="50800" cap="flat" cmpd="sng" algn="ctr">
            <a:no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777836"/>
            <a:endParaRPr kumimoji="0" lang="ja-JP" altLang="en-US" sz="1050" kern="0" dirty="0">
              <a:solidFill>
                <a:schemeClr val="bg1"/>
              </a:solidFill>
              <a:latin typeface="HGPｺﾞｼｯｸE" panose="020B0900000000000000" pitchFamily="50" charset="-128"/>
              <a:ea typeface="HGPｺﾞｼｯｸE" panose="020B0900000000000000" pitchFamily="50" charset="-128"/>
              <a:cs typeface="メイリオ" panose="020B0604030504040204" pitchFamily="50" charset="-128"/>
            </a:endParaRPr>
          </a:p>
        </p:txBody>
      </p:sp>
      <p:pic>
        <p:nvPicPr>
          <p:cNvPr id="8" name="Picture 2" descr="C:\Users\Nishimoto\Desktop\_save\背景青の-地球のみ青に50.jp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3548844" cy="3466398"/>
          </a:xfrm>
          <a:prstGeom prst="rect">
            <a:avLst/>
          </a:prstGeom>
          <a:noFill/>
          <a:extLst>
            <a:ext uri="{909E8E84-426E-40DD-AFC4-6F175D3DCCD1}">
              <a14:hiddenFill xmlns:a14="http://schemas.microsoft.com/office/drawing/2010/main">
                <a:solidFill>
                  <a:srgbClr val="FFFFFF"/>
                </a:solidFill>
              </a14:hiddenFill>
            </a:ext>
          </a:extLst>
        </p:spPr>
      </p:pic>
      <p:sp>
        <p:nvSpPr>
          <p:cNvPr id="3" name="タイトル 1"/>
          <p:cNvSpPr>
            <a:spLocks noGrp="1"/>
          </p:cNvSpPr>
          <p:nvPr>
            <p:ph type="ctrTitle" hasCustomPrompt="1"/>
          </p:nvPr>
        </p:nvSpPr>
        <p:spPr>
          <a:xfrm>
            <a:off x="275167" y="2343150"/>
            <a:ext cx="9355667" cy="1913534"/>
          </a:xfrm>
        </p:spPr>
        <p:txBody>
          <a:bodyPr lIns="0" rIns="0" anchor="ctr" anchorCtr="0">
            <a:normAutofit/>
          </a:bodyPr>
          <a:lstStyle>
            <a:lvl1pPr algn="ctr">
              <a:defRPr sz="4800" b="1">
                <a:latin typeface="HGPｺﾞｼｯｸE" panose="020B0900000000000000" pitchFamily="50" charset="-128"/>
                <a:ea typeface="HGPｺﾞｼｯｸE" panose="020B0900000000000000" pitchFamily="50" charset="-128"/>
              </a:defRPr>
            </a:lvl1pPr>
          </a:lstStyle>
          <a:p>
            <a:r>
              <a:rPr kumimoji="1" lang="ja-JP" altLang="en-US" dirty="0"/>
              <a:t>タイトル</a:t>
            </a:r>
          </a:p>
        </p:txBody>
      </p:sp>
      <p:sp>
        <p:nvSpPr>
          <p:cNvPr id="4" name="テキスト プレースホルダー 3"/>
          <p:cNvSpPr>
            <a:spLocks noGrp="1"/>
          </p:cNvSpPr>
          <p:nvPr>
            <p:ph type="body" sz="quarter" idx="10" hasCustomPrompt="1"/>
          </p:nvPr>
        </p:nvSpPr>
        <p:spPr>
          <a:xfrm>
            <a:off x="275167" y="5158895"/>
            <a:ext cx="9355667" cy="348813"/>
          </a:xfrm>
          <a:ln>
            <a:noFill/>
          </a:ln>
        </p:spPr>
        <p:txBody>
          <a:bodyPr anchor="b" anchorCtr="0">
            <a:spAutoFit/>
          </a:bodyPr>
          <a:lstStyle>
            <a:lvl1pPr marL="0" indent="0" algn="r">
              <a:lnSpc>
                <a:spcPts val="2000"/>
              </a:lnSpc>
              <a:buNone/>
              <a:defRPr sz="2000" b="1">
                <a:solidFill>
                  <a:schemeClr val="tx1">
                    <a:lumMod val="85000"/>
                    <a:lumOff val="15000"/>
                  </a:schemeClr>
                </a:solidFill>
                <a:latin typeface="HGPｺﾞｼｯｸE" panose="020B0900000000000000" pitchFamily="50" charset="-128"/>
                <a:ea typeface="HGPｺﾞｼｯｸE" panose="020B0900000000000000" pitchFamily="50" charset="-128"/>
              </a:defRPr>
            </a:lvl1pPr>
          </a:lstStyle>
          <a:p>
            <a:pPr lvl="0"/>
            <a:r>
              <a:rPr kumimoji="1" lang="ja-JP" altLang="en-US" dirty="0"/>
              <a:t>所属・役職</a:t>
            </a:r>
          </a:p>
        </p:txBody>
      </p:sp>
      <p:sp>
        <p:nvSpPr>
          <p:cNvPr id="5" name="テキスト プレースホルダー 3"/>
          <p:cNvSpPr>
            <a:spLocks noGrp="1"/>
          </p:cNvSpPr>
          <p:nvPr>
            <p:ph type="body" sz="quarter" idx="11" hasCustomPrompt="1"/>
          </p:nvPr>
        </p:nvSpPr>
        <p:spPr>
          <a:xfrm>
            <a:off x="275167" y="5473020"/>
            <a:ext cx="9355667" cy="501997"/>
          </a:xfrm>
          <a:ln>
            <a:noFill/>
          </a:ln>
        </p:spPr>
        <p:txBody>
          <a:bodyPr anchor="t" anchorCtr="0">
            <a:spAutoFit/>
          </a:bodyPr>
          <a:lstStyle>
            <a:lvl1pPr marL="0" indent="0" algn="r">
              <a:buNone/>
              <a:defRPr sz="2800" b="1">
                <a:solidFill>
                  <a:schemeClr val="tx1">
                    <a:lumMod val="85000"/>
                    <a:lumOff val="15000"/>
                  </a:schemeClr>
                </a:solidFill>
                <a:latin typeface="HGPｺﾞｼｯｸE" panose="020B0900000000000000" pitchFamily="50" charset="-128"/>
                <a:ea typeface="HGPｺﾞｼｯｸE" panose="020B0900000000000000" pitchFamily="50" charset="-128"/>
              </a:defRPr>
            </a:lvl1pPr>
          </a:lstStyle>
          <a:p>
            <a:pPr lvl="0"/>
            <a:r>
              <a:rPr kumimoji="1" lang="ja-JP" altLang="en-US" dirty="0"/>
              <a:t>作成者氏名</a:t>
            </a:r>
          </a:p>
        </p:txBody>
      </p:sp>
      <p:sp>
        <p:nvSpPr>
          <p:cNvPr id="2" name="正方形/長方形 1"/>
          <p:cNvSpPr/>
          <p:nvPr userDrawn="1"/>
        </p:nvSpPr>
        <p:spPr>
          <a:xfrm>
            <a:off x="9165468" y="6309320"/>
            <a:ext cx="740532" cy="548680"/>
          </a:xfrm>
          <a:prstGeom prst="rect">
            <a:avLst/>
          </a:prstGeom>
          <a:solidFill>
            <a:schemeClr val="bg1"/>
          </a:solidFill>
          <a:ln w="50800" cap="flat" cmpd="sng" algn="ctr">
            <a:no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777836"/>
            <a:endParaRPr kumimoji="0" lang="ja-JP" altLang="en-US" sz="1050" kern="0" dirty="0">
              <a:solidFill>
                <a:schemeClr val="bg1"/>
              </a:solidFill>
              <a:latin typeface="HGPｺﾞｼｯｸE" panose="020B0900000000000000" pitchFamily="50" charset="-128"/>
              <a:ea typeface="HGPｺﾞｼｯｸE" panose="020B0900000000000000" pitchFamily="50" charset="-128"/>
              <a:cs typeface="メイリオ" panose="020B0604030504040204" pitchFamily="50" charset="-128"/>
            </a:endParaRPr>
          </a:p>
        </p:txBody>
      </p:sp>
    </p:spTree>
    <p:extLst>
      <p:ext uri="{BB962C8B-B14F-4D97-AF65-F5344CB8AC3E}">
        <p14:creationId xmlns:p14="http://schemas.microsoft.com/office/powerpoint/2010/main" val="50778809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セクション見出し">
    <p:spTree>
      <p:nvGrpSpPr>
        <p:cNvPr id="1" name=""/>
        <p:cNvGrpSpPr/>
        <p:nvPr/>
      </p:nvGrpSpPr>
      <p:grpSpPr>
        <a:xfrm>
          <a:off x="0" y="0"/>
          <a:ext cx="0" cy="0"/>
          <a:chOff x="0" y="0"/>
          <a:chExt cx="0" cy="0"/>
        </a:xfrm>
      </p:grpSpPr>
      <p:sp>
        <p:nvSpPr>
          <p:cNvPr id="5" name="正方形/長方形 4"/>
          <p:cNvSpPr/>
          <p:nvPr userDrawn="1"/>
        </p:nvSpPr>
        <p:spPr>
          <a:xfrm>
            <a:off x="0" y="0"/>
            <a:ext cx="4562957" cy="3140968"/>
          </a:xfrm>
          <a:prstGeom prst="rect">
            <a:avLst/>
          </a:prstGeom>
          <a:solidFill>
            <a:schemeClr val="bg1"/>
          </a:solidFill>
          <a:ln w="50800" cap="flat" cmpd="sng" algn="ctr">
            <a:no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777836"/>
            <a:endParaRPr kumimoji="0" lang="ja-JP" altLang="en-US" sz="1050" kern="0" dirty="0">
              <a:solidFill>
                <a:schemeClr val="bg1"/>
              </a:solidFill>
              <a:latin typeface="HGPｺﾞｼｯｸE" panose="020B0900000000000000" pitchFamily="50" charset="-128"/>
              <a:ea typeface="HGPｺﾞｼｯｸE" panose="020B0900000000000000" pitchFamily="50" charset="-128"/>
              <a:cs typeface="メイリオ" panose="020B0604030504040204" pitchFamily="50" charset="-128"/>
            </a:endParaRPr>
          </a:p>
        </p:txBody>
      </p:sp>
      <p:pic>
        <p:nvPicPr>
          <p:cNvPr id="6" name="Picture 2" descr="C:\Users\Nishimoto\Desktop\_save\背景青の-地球のみ青に50.jp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3548844" cy="3466398"/>
          </a:xfrm>
          <a:prstGeom prst="rect">
            <a:avLst/>
          </a:prstGeom>
          <a:noFill/>
          <a:extLst>
            <a:ext uri="{909E8E84-426E-40DD-AFC4-6F175D3DCCD1}">
              <a14:hiddenFill xmlns:a14="http://schemas.microsoft.com/office/drawing/2010/main">
                <a:solidFill>
                  <a:srgbClr val="FFFFFF"/>
                </a:solidFill>
              </a14:hiddenFill>
            </a:ext>
          </a:extLst>
        </p:spPr>
      </p:pic>
      <p:sp>
        <p:nvSpPr>
          <p:cNvPr id="3" name="タイトル 1"/>
          <p:cNvSpPr>
            <a:spLocks noGrp="1"/>
          </p:cNvSpPr>
          <p:nvPr>
            <p:ph type="ctrTitle" hasCustomPrompt="1"/>
          </p:nvPr>
        </p:nvSpPr>
        <p:spPr>
          <a:xfrm>
            <a:off x="275167" y="2945973"/>
            <a:ext cx="9355667" cy="707886"/>
          </a:xfrm>
        </p:spPr>
        <p:txBody>
          <a:bodyPr lIns="0" rIns="0" anchor="ctr" anchorCtr="0">
            <a:spAutoFit/>
          </a:bodyPr>
          <a:lstStyle>
            <a:lvl1pPr algn="ctr">
              <a:defRPr sz="4000" b="1">
                <a:latin typeface="HGPｺﾞｼｯｸE" panose="020B0900000000000000" pitchFamily="50" charset="-128"/>
                <a:ea typeface="HGPｺﾞｼｯｸE" panose="020B0900000000000000" pitchFamily="50" charset="-128"/>
              </a:defRPr>
            </a:lvl1pPr>
          </a:lstStyle>
          <a:p>
            <a:r>
              <a:rPr kumimoji="1" lang="ja-JP" altLang="en-US" dirty="0"/>
              <a:t>セクション見出し</a:t>
            </a:r>
          </a:p>
        </p:txBody>
      </p:sp>
      <p:sp>
        <p:nvSpPr>
          <p:cNvPr id="4" name="正方形/長方形 3"/>
          <p:cNvSpPr/>
          <p:nvPr userDrawn="1"/>
        </p:nvSpPr>
        <p:spPr>
          <a:xfrm>
            <a:off x="9165468" y="6309320"/>
            <a:ext cx="740532" cy="548680"/>
          </a:xfrm>
          <a:prstGeom prst="rect">
            <a:avLst/>
          </a:prstGeom>
          <a:solidFill>
            <a:schemeClr val="bg1"/>
          </a:solidFill>
          <a:ln w="50800" cap="flat" cmpd="sng" algn="ctr">
            <a:no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777836"/>
            <a:endParaRPr kumimoji="0" lang="ja-JP" altLang="en-US" sz="1050" kern="0" dirty="0">
              <a:solidFill>
                <a:schemeClr val="bg1"/>
              </a:solidFill>
              <a:latin typeface="HGPｺﾞｼｯｸE" panose="020B0900000000000000" pitchFamily="50" charset="-128"/>
              <a:ea typeface="HGPｺﾞｼｯｸE" panose="020B0900000000000000" pitchFamily="50" charset="-128"/>
              <a:cs typeface="メイリオ" panose="020B0604030504040204" pitchFamily="50" charset="-128"/>
            </a:endParaRPr>
          </a:p>
        </p:txBody>
      </p:sp>
    </p:spTree>
    <p:extLst>
      <p:ext uri="{BB962C8B-B14F-4D97-AF65-F5344CB8AC3E}">
        <p14:creationId xmlns:p14="http://schemas.microsoft.com/office/powerpoint/2010/main" val="189017640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テキスト中心">
    <p:spTree>
      <p:nvGrpSpPr>
        <p:cNvPr id="1" name=""/>
        <p:cNvGrpSpPr/>
        <p:nvPr/>
      </p:nvGrpSpPr>
      <p:grpSpPr>
        <a:xfrm>
          <a:off x="0" y="0"/>
          <a:ext cx="0" cy="0"/>
          <a:chOff x="0" y="0"/>
          <a:chExt cx="0" cy="0"/>
        </a:xfrm>
      </p:grpSpPr>
      <p:sp>
        <p:nvSpPr>
          <p:cNvPr id="3" name="コンテンツ プレースホルダー 2"/>
          <p:cNvSpPr>
            <a:spLocks noGrp="1"/>
          </p:cNvSpPr>
          <p:nvPr>
            <p:ph idx="1"/>
          </p:nvPr>
        </p:nvSpPr>
        <p:spPr>
          <a:xfrm>
            <a:off x="275168" y="908720"/>
            <a:ext cx="9355667" cy="5616624"/>
          </a:xfrm>
        </p:spPr>
        <p:txBody>
          <a:bodyPr lIns="0" rIns="0"/>
          <a:lstStyle>
            <a:lvl1pPr>
              <a:defRPr>
                <a:latin typeface="HGPｺﾞｼｯｸE" panose="020B0900000000000000" pitchFamily="50" charset="-128"/>
                <a:ea typeface="HGPｺﾞｼｯｸE" panose="020B0900000000000000" pitchFamily="50" charset="-128"/>
              </a:defRPr>
            </a:lvl1pPr>
            <a:lvl2pPr>
              <a:defRPr>
                <a:latin typeface="HGPｺﾞｼｯｸE" panose="020B0900000000000000" pitchFamily="50" charset="-128"/>
                <a:ea typeface="HGPｺﾞｼｯｸE" panose="020B0900000000000000" pitchFamily="50" charset="-128"/>
              </a:defRPr>
            </a:lvl2pPr>
            <a:lvl3pPr>
              <a:defRPr>
                <a:latin typeface="HGPｺﾞｼｯｸE" panose="020B0900000000000000" pitchFamily="50" charset="-128"/>
                <a:ea typeface="HGPｺﾞｼｯｸE" panose="020B0900000000000000" pitchFamily="50" charset="-128"/>
              </a:defRPr>
            </a:lvl3pPr>
            <a:lvl4pPr>
              <a:defRPr>
                <a:latin typeface="HGPｺﾞｼｯｸE" panose="020B0900000000000000" pitchFamily="50" charset="-128"/>
                <a:ea typeface="HGPｺﾞｼｯｸE" panose="020B0900000000000000" pitchFamily="50" charset="-128"/>
              </a:defRPr>
            </a:lvl4pPr>
            <a:lvl5pPr>
              <a:defRPr>
                <a:latin typeface="HGPｺﾞｼｯｸE" panose="020B0900000000000000" pitchFamily="50" charset="-128"/>
                <a:ea typeface="HGPｺﾞｼｯｸE" panose="020B0900000000000000" pitchFamily="50" charset="-128"/>
              </a:defRPr>
            </a:lvl5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endParaRPr kumimoji="1" lang="ja-JP" altLang="en-US" dirty="0"/>
          </a:p>
        </p:txBody>
      </p:sp>
      <p:sp>
        <p:nvSpPr>
          <p:cNvPr id="7" name="タイトル プレースホルダー 1"/>
          <p:cNvSpPr>
            <a:spLocks noGrp="1"/>
          </p:cNvSpPr>
          <p:nvPr>
            <p:ph type="title" hasCustomPrompt="1"/>
          </p:nvPr>
        </p:nvSpPr>
        <p:spPr>
          <a:xfrm>
            <a:off x="275168" y="188640"/>
            <a:ext cx="9341908" cy="576000"/>
          </a:xfrm>
          <a:prstGeom prst="rect">
            <a:avLst/>
          </a:prstGeom>
        </p:spPr>
        <p:txBody>
          <a:bodyPr vert="horz" lIns="0" tIns="45720" rIns="0" bIns="45720" rtlCol="0" anchor="t" anchorCtr="0">
            <a:normAutofit/>
          </a:bodyPr>
          <a:lstStyle>
            <a:lvl1pPr>
              <a:defRPr>
                <a:latin typeface="HGPｺﾞｼｯｸE" panose="020B0900000000000000" pitchFamily="50" charset="-128"/>
                <a:ea typeface="HGPｺﾞｼｯｸE" panose="020B0900000000000000" pitchFamily="50" charset="-128"/>
              </a:defRPr>
            </a:lvl1pPr>
          </a:lstStyle>
          <a:p>
            <a:r>
              <a:rPr kumimoji="1" lang="ja-JP" altLang="en-US" dirty="0"/>
              <a:t>スライドタイトル</a:t>
            </a:r>
          </a:p>
        </p:txBody>
      </p:sp>
    </p:spTree>
    <p:extLst>
      <p:ext uri="{BB962C8B-B14F-4D97-AF65-F5344CB8AC3E}">
        <p14:creationId xmlns:p14="http://schemas.microsoft.com/office/powerpoint/2010/main" val="124112955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テキスト中心_枠線">
    <p:spTree>
      <p:nvGrpSpPr>
        <p:cNvPr id="1" name=""/>
        <p:cNvGrpSpPr/>
        <p:nvPr/>
      </p:nvGrpSpPr>
      <p:grpSpPr>
        <a:xfrm>
          <a:off x="0" y="0"/>
          <a:ext cx="0" cy="0"/>
          <a:chOff x="0" y="0"/>
          <a:chExt cx="0" cy="0"/>
        </a:xfrm>
      </p:grpSpPr>
      <p:sp>
        <p:nvSpPr>
          <p:cNvPr id="3" name="コンテンツ プレースホルダー 2"/>
          <p:cNvSpPr>
            <a:spLocks noGrp="1"/>
          </p:cNvSpPr>
          <p:nvPr>
            <p:ph idx="1"/>
          </p:nvPr>
        </p:nvSpPr>
        <p:spPr>
          <a:xfrm>
            <a:off x="275168" y="908720"/>
            <a:ext cx="9355667" cy="5616624"/>
          </a:xfrm>
          <a:ln w="19050">
            <a:solidFill>
              <a:schemeClr val="tx1"/>
            </a:solidFill>
          </a:ln>
        </p:spPr>
        <p:txBody>
          <a:bodyPr lIns="0" rIns="0"/>
          <a:lstStyle>
            <a:lvl1pPr>
              <a:defRPr>
                <a:latin typeface="HGPｺﾞｼｯｸE" panose="020B0900000000000000" pitchFamily="50" charset="-128"/>
                <a:ea typeface="HGPｺﾞｼｯｸE" panose="020B0900000000000000" pitchFamily="50" charset="-128"/>
              </a:defRPr>
            </a:lvl1pPr>
            <a:lvl2pPr>
              <a:defRPr>
                <a:latin typeface="HGPｺﾞｼｯｸE" panose="020B0900000000000000" pitchFamily="50" charset="-128"/>
                <a:ea typeface="HGPｺﾞｼｯｸE" panose="020B0900000000000000" pitchFamily="50" charset="-128"/>
              </a:defRPr>
            </a:lvl2pPr>
            <a:lvl3pPr>
              <a:defRPr>
                <a:latin typeface="HGPｺﾞｼｯｸE" panose="020B0900000000000000" pitchFamily="50" charset="-128"/>
                <a:ea typeface="HGPｺﾞｼｯｸE" panose="020B0900000000000000" pitchFamily="50" charset="-128"/>
              </a:defRPr>
            </a:lvl3pPr>
            <a:lvl4pPr>
              <a:defRPr>
                <a:latin typeface="HGPｺﾞｼｯｸE" panose="020B0900000000000000" pitchFamily="50" charset="-128"/>
                <a:ea typeface="HGPｺﾞｼｯｸE" panose="020B0900000000000000" pitchFamily="50" charset="-128"/>
              </a:defRPr>
            </a:lvl4pPr>
            <a:lvl5pPr>
              <a:defRPr>
                <a:latin typeface="HGPｺﾞｼｯｸE" panose="020B0900000000000000" pitchFamily="50" charset="-128"/>
                <a:ea typeface="HGPｺﾞｼｯｸE" panose="020B0900000000000000" pitchFamily="50" charset="-128"/>
              </a:defRPr>
            </a:lvl5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endParaRPr kumimoji="1" lang="ja-JP" altLang="en-US" dirty="0"/>
          </a:p>
        </p:txBody>
      </p:sp>
      <p:sp>
        <p:nvSpPr>
          <p:cNvPr id="7" name="タイトル プレースホルダー 1"/>
          <p:cNvSpPr>
            <a:spLocks noGrp="1"/>
          </p:cNvSpPr>
          <p:nvPr>
            <p:ph type="title" hasCustomPrompt="1"/>
          </p:nvPr>
        </p:nvSpPr>
        <p:spPr>
          <a:xfrm>
            <a:off x="275168" y="188640"/>
            <a:ext cx="9341908" cy="576000"/>
          </a:xfrm>
          <a:prstGeom prst="rect">
            <a:avLst/>
          </a:prstGeom>
        </p:spPr>
        <p:txBody>
          <a:bodyPr vert="horz" lIns="0" tIns="45720" rIns="0" bIns="45720" rtlCol="0" anchor="t" anchorCtr="0">
            <a:normAutofit/>
          </a:bodyPr>
          <a:lstStyle>
            <a:lvl1pPr>
              <a:defRPr>
                <a:latin typeface="HGPｺﾞｼｯｸE" panose="020B0900000000000000" pitchFamily="50" charset="-128"/>
                <a:ea typeface="HGPｺﾞｼｯｸE" panose="020B0900000000000000" pitchFamily="50" charset="-128"/>
              </a:defRPr>
            </a:lvl1pPr>
          </a:lstStyle>
          <a:p>
            <a:r>
              <a:rPr kumimoji="1" lang="ja-JP" altLang="en-US" dirty="0"/>
              <a:t>スライドタイトル</a:t>
            </a:r>
          </a:p>
        </p:txBody>
      </p:sp>
    </p:spTree>
    <p:extLst>
      <p:ext uri="{BB962C8B-B14F-4D97-AF65-F5344CB8AC3E}">
        <p14:creationId xmlns:p14="http://schemas.microsoft.com/office/powerpoint/2010/main" val="287054015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タイトルのみ">
    <p:spTree>
      <p:nvGrpSpPr>
        <p:cNvPr id="1" name=""/>
        <p:cNvGrpSpPr/>
        <p:nvPr/>
      </p:nvGrpSpPr>
      <p:grpSpPr>
        <a:xfrm>
          <a:off x="0" y="0"/>
          <a:ext cx="0" cy="0"/>
          <a:chOff x="0" y="0"/>
          <a:chExt cx="0" cy="0"/>
        </a:xfrm>
      </p:grpSpPr>
      <p:sp>
        <p:nvSpPr>
          <p:cNvPr id="13" name="タイトル プレースホルダー 1"/>
          <p:cNvSpPr>
            <a:spLocks noGrp="1"/>
          </p:cNvSpPr>
          <p:nvPr>
            <p:ph type="title" hasCustomPrompt="1"/>
          </p:nvPr>
        </p:nvSpPr>
        <p:spPr>
          <a:xfrm>
            <a:off x="275168" y="214040"/>
            <a:ext cx="9341908" cy="694680"/>
          </a:xfrm>
          <a:prstGeom prst="rect">
            <a:avLst/>
          </a:prstGeom>
        </p:spPr>
        <p:txBody>
          <a:bodyPr vert="horz" lIns="0" tIns="45720" rIns="0" bIns="45720" rtlCol="0" anchor="t" anchorCtr="0">
            <a:normAutofit/>
          </a:bodyPr>
          <a:lstStyle/>
          <a:p>
            <a:r>
              <a:rPr kumimoji="1" lang="ja-JP" altLang="en-US" dirty="0"/>
              <a:t>スライドタイトル</a:t>
            </a:r>
          </a:p>
        </p:txBody>
      </p:sp>
    </p:spTree>
    <p:extLst>
      <p:ext uri="{BB962C8B-B14F-4D97-AF65-F5344CB8AC3E}">
        <p14:creationId xmlns:p14="http://schemas.microsoft.com/office/powerpoint/2010/main" val="413362826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ページ番号のみ">
    <p:spTree>
      <p:nvGrpSpPr>
        <p:cNvPr id="1" name=""/>
        <p:cNvGrpSpPr/>
        <p:nvPr/>
      </p:nvGrpSpPr>
      <p:grpSpPr>
        <a:xfrm>
          <a:off x="0" y="0"/>
          <a:ext cx="0" cy="0"/>
          <a:chOff x="0" y="0"/>
          <a:chExt cx="0" cy="0"/>
        </a:xfrm>
      </p:grpSpPr>
    </p:spTree>
    <p:extLst>
      <p:ext uri="{BB962C8B-B14F-4D97-AF65-F5344CB8AC3E}">
        <p14:creationId xmlns:p14="http://schemas.microsoft.com/office/powerpoint/2010/main" val="44182682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ページ番号のみ_ロゴなし">
    <p:spTree>
      <p:nvGrpSpPr>
        <p:cNvPr id="1" name=""/>
        <p:cNvGrpSpPr/>
        <p:nvPr/>
      </p:nvGrpSpPr>
      <p:grpSpPr>
        <a:xfrm>
          <a:off x="0" y="0"/>
          <a:ext cx="0" cy="0"/>
          <a:chOff x="0" y="0"/>
          <a:chExt cx="0" cy="0"/>
        </a:xfrm>
      </p:grpSpPr>
      <p:sp>
        <p:nvSpPr>
          <p:cNvPr id="2" name="正方形/長方形 1"/>
          <p:cNvSpPr/>
          <p:nvPr userDrawn="1"/>
        </p:nvSpPr>
        <p:spPr>
          <a:xfrm>
            <a:off x="8541399" y="116632"/>
            <a:ext cx="1248139" cy="50405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225321333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17" name="1 つの角を丸めた四角形 16"/>
          <p:cNvSpPr/>
          <p:nvPr/>
        </p:nvSpPr>
        <p:spPr>
          <a:xfrm flipH="1">
            <a:off x="9552093" y="6643960"/>
            <a:ext cx="353907" cy="215116"/>
          </a:xfrm>
          <a:prstGeom prst="round1Rect">
            <a:avLst>
              <a:gd name="adj" fmla="val 23869"/>
            </a:avLst>
          </a:prstGeom>
          <a:solidFill>
            <a:schemeClr val="accent1"/>
          </a:solidFill>
          <a:ln w="50800" cap="flat" cmpd="sng" algn="ctr">
            <a:no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lIns="0" tIns="0" rIns="0" bIns="0" rtlCol="0" anchor="ctr"/>
          <a:lstStyle/>
          <a:p>
            <a:pPr algn="ctr" defTabSz="777836"/>
            <a:fld id="{E507812B-8B4B-45C6-95D7-43070A15817D}" type="slidenum">
              <a:rPr kumimoji="0" lang="ja-JP" altLang="en-US" sz="1050" kern="0" smtClean="0">
                <a:solidFill>
                  <a:schemeClr val="bg1"/>
                </a:solidFill>
                <a:latin typeface="HGPｺﾞｼｯｸE" panose="020B0900000000000000" pitchFamily="50" charset="-128"/>
                <a:ea typeface="HGPｺﾞｼｯｸE" panose="020B0900000000000000" pitchFamily="50" charset="-128"/>
                <a:cs typeface="メイリオ" panose="020B0604030504040204" pitchFamily="50" charset="-128"/>
              </a:rPr>
              <a:t>‹#›</a:t>
            </a:fld>
            <a:endParaRPr kumimoji="0" lang="ja-JP" altLang="en-US" sz="1050" kern="0" dirty="0">
              <a:solidFill>
                <a:schemeClr val="bg1"/>
              </a:solidFill>
              <a:latin typeface="HGPｺﾞｼｯｸE" panose="020B0900000000000000" pitchFamily="50" charset="-128"/>
              <a:ea typeface="HGPｺﾞｼｯｸE" panose="020B0900000000000000" pitchFamily="50" charset="-128"/>
              <a:cs typeface="メイリオ" panose="020B0604030504040204" pitchFamily="50" charset="-128"/>
            </a:endParaRPr>
          </a:p>
        </p:txBody>
      </p:sp>
      <p:pic>
        <p:nvPicPr>
          <p:cNvPr id="24" name="Picture 2" descr="C:\Users\Nishimoto\Desktop\_save\背景青の-地球のみ青に50.jpg"/>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 y="0"/>
            <a:ext cx="2801074" cy="2736000"/>
          </a:xfrm>
          <a:prstGeom prst="rect">
            <a:avLst/>
          </a:prstGeom>
          <a:noFill/>
          <a:extLst>
            <a:ext uri="{909E8E84-426E-40DD-AFC4-6F175D3DCCD1}">
              <a14:hiddenFill xmlns:a14="http://schemas.microsoft.com/office/drawing/2010/main">
                <a:solidFill>
                  <a:srgbClr val="FFFFFF"/>
                </a:solidFill>
              </a14:hiddenFill>
            </a:ext>
          </a:extLst>
        </p:spPr>
      </p:pic>
      <p:grpSp>
        <p:nvGrpSpPr>
          <p:cNvPr id="9" name="グループ化 8"/>
          <p:cNvGrpSpPr/>
          <p:nvPr/>
        </p:nvGrpSpPr>
        <p:grpSpPr>
          <a:xfrm>
            <a:off x="8739814" y="236221"/>
            <a:ext cx="902881" cy="284967"/>
            <a:chOff x="1946275" y="-2255838"/>
            <a:chExt cx="4313238" cy="1474788"/>
          </a:xfrm>
        </p:grpSpPr>
        <p:sp>
          <p:nvSpPr>
            <p:cNvPr id="10" name="Freeform 7"/>
            <p:cNvSpPr>
              <a:spLocks/>
            </p:cNvSpPr>
            <p:nvPr/>
          </p:nvSpPr>
          <p:spPr bwMode="auto">
            <a:xfrm>
              <a:off x="1946275" y="-1944688"/>
              <a:ext cx="781050" cy="784225"/>
            </a:xfrm>
            <a:custGeom>
              <a:avLst/>
              <a:gdLst>
                <a:gd name="T0" fmla="*/ 492 w 492"/>
                <a:gd name="T1" fmla="*/ 0 h 494"/>
                <a:gd name="T2" fmla="*/ 267 w 492"/>
                <a:gd name="T3" fmla="*/ 0 h 494"/>
                <a:gd name="T4" fmla="*/ 267 w 492"/>
                <a:gd name="T5" fmla="*/ 97 h 494"/>
                <a:gd name="T6" fmla="*/ 324 w 492"/>
                <a:gd name="T7" fmla="*/ 97 h 494"/>
                <a:gd name="T8" fmla="*/ 324 w 492"/>
                <a:gd name="T9" fmla="*/ 286 h 494"/>
                <a:gd name="T10" fmla="*/ 168 w 492"/>
                <a:gd name="T11" fmla="*/ 0 h 494"/>
                <a:gd name="T12" fmla="*/ 0 w 492"/>
                <a:gd name="T13" fmla="*/ 0 h 494"/>
                <a:gd name="T14" fmla="*/ 0 w 492"/>
                <a:gd name="T15" fmla="*/ 95 h 494"/>
                <a:gd name="T16" fmla="*/ 59 w 492"/>
                <a:gd name="T17" fmla="*/ 95 h 494"/>
                <a:gd name="T18" fmla="*/ 59 w 492"/>
                <a:gd name="T19" fmla="*/ 400 h 494"/>
                <a:gd name="T20" fmla="*/ 0 w 492"/>
                <a:gd name="T21" fmla="*/ 400 h 494"/>
                <a:gd name="T22" fmla="*/ 0 w 492"/>
                <a:gd name="T23" fmla="*/ 494 h 494"/>
                <a:gd name="T24" fmla="*/ 227 w 492"/>
                <a:gd name="T25" fmla="*/ 494 h 494"/>
                <a:gd name="T26" fmla="*/ 227 w 492"/>
                <a:gd name="T27" fmla="*/ 400 h 494"/>
                <a:gd name="T28" fmla="*/ 168 w 492"/>
                <a:gd name="T29" fmla="*/ 400 h 494"/>
                <a:gd name="T30" fmla="*/ 168 w 492"/>
                <a:gd name="T31" fmla="*/ 213 h 494"/>
                <a:gd name="T32" fmla="*/ 326 w 492"/>
                <a:gd name="T33" fmla="*/ 494 h 494"/>
                <a:gd name="T34" fmla="*/ 435 w 492"/>
                <a:gd name="T35" fmla="*/ 494 h 494"/>
                <a:gd name="T36" fmla="*/ 435 w 492"/>
                <a:gd name="T37" fmla="*/ 95 h 494"/>
                <a:gd name="T38" fmla="*/ 492 w 492"/>
                <a:gd name="T39" fmla="*/ 95 h 494"/>
                <a:gd name="T40" fmla="*/ 492 w 492"/>
                <a:gd name="T41" fmla="*/ 0 h 4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92" h="494">
                  <a:moveTo>
                    <a:pt x="492" y="0"/>
                  </a:moveTo>
                  <a:lnTo>
                    <a:pt x="267" y="0"/>
                  </a:lnTo>
                  <a:lnTo>
                    <a:pt x="267" y="97"/>
                  </a:lnTo>
                  <a:lnTo>
                    <a:pt x="324" y="97"/>
                  </a:lnTo>
                  <a:lnTo>
                    <a:pt x="324" y="286"/>
                  </a:lnTo>
                  <a:lnTo>
                    <a:pt x="168" y="0"/>
                  </a:lnTo>
                  <a:lnTo>
                    <a:pt x="0" y="0"/>
                  </a:lnTo>
                  <a:lnTo>
                    <a:pt x="0" y="95"/>
                  </a:lnTo>
                  <a:lnTo>
                    <a:pt x="59" y="95"/>
                  </a:lnTo>
                  <a:lnTo>
                    <a:pt x="59" y="400"/>
                  </a:lnTo>
                  <a:lnTo>
                    <a:pt x="0" y="400"/>
                  </a:lnTo>
                  <a:lnTo>
                    <a:pt x="0" y="494"/>
                  </a:lnTo>
                  <a:lnTo>
                    <a:pt x="227" y="494"/>
                  </a:lnTo>
                  <a:lnTo>
                    <a:pt x="227" y="400"/>
                  </a:lnTo>
                  <a:lnTo>
                    <a:pt x="168" y="400"/>
                  </a:lnTo>
                  <a:lnTo>
                    <a:pt x="168" y="213"/>
                  </a:lnTo>
                  <a:lnTo>
                    <a:pt x="326" y="494"/>
                  </a:lnTo>
                  <a:lnTo>
                    <a:pt x="435" y="494"/>
                  </a:lnTo>
                  <a:lnTo>
                    <a:pt x="435" y="95"/>
                  </a:lnTo>
                  <a:lnTo>
                    <a:pt x="492" y="95"/>
                  </a:lnTo>
                  <a:lnTo>
                    <a:pt x="492"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latin typeface="HGPｺﾞｼｯｸE" panose="020B0900000000000000" pitchFamily="50" charset="-128"/>
                <a:ea typeface="HGPｺﾞｼｯｸE" panose="020B0900000000000000" pitchFamily="50" charset="-128"/>
              </a:endParaRPr>
            </a:p>
          </p:txBody>
        </p:sp>
        <p:sp>
          <p:nvSpPr>
            <p:cNvPr id="11" name="Freeform 8"/>
            <p:cNvSpPr>
              <a:spLocks/>
            </p:cNvSpPr>
            <p:nvPr/>
          </p:nvSpPr>
          <p:spPr bwMode="auto">
            <a:xfrm>
              <a:off x="2786063" y="-1944688"/>
              <a:ext cx="690563" cy="784225"/>
            </a:xfrm>
            <a:custGeom>
              <a:avLst/>
              <a:gdLst>
                <a:gd name="T0" fmla="*/ 0 w 435"/>
                <a:gd name="T1" fmla="*/ 0 h 494"/>
                <a:gd name="T2" fmla="*/ 0 w 435"/>
                <a:gd name="T3" fmla="*/ 189 h 494"/>
                <a:gd name="T4" fmla="*/ 95 w 435"/>
                <a:gd name="T5" fmla="*/ 189 h 494"/>
                <a:gd name="T6" fmla="*/ 95 w 435"/>
                <a:gd name="T7" fmla="*/ 100 h 494"/>
                <a:gd name="T8" fmla="*/ 154 w 435"/>
                <a:gd name="T9" fmla="*/ 100 h 494"/>
                <a:gd name="T10" fmla="*/ 154 w 435"/>
                <a:gd name="T11" fmla="*/ 400 h 494"/>
                <a:gd name="T12" fmla="*/ 83 w 435"/>
                <a:gd name="T13" fmla="*/ 400 h 494"/>
                <a:gd name="T14" fmla="*/ 83 w 435"/>
                <a:gd name="T15" fmla="*/ 494 h 494"/>
                <a:gd name="T16" fmla="*/ 352 w 435"/>
                <a:gd name="T17" fmla="*/ 494 h 494"/>
                <a:gd name="T18" fmla="*/ 352 w 435"/>
                <a:gd name="T19" fmla="*/ 400 h 494"/>
                <a:gd name="T20" fmla="*/ 282 w 435"/>
                <a:gd name="T21" fmla="*/ 400 h 494"/>
                <a:gd name="T22" fmla="*/ 282 w 435"/>
                <a:gd name="T23" fmla="*/ 100 h 494"/>
                <a:gd name="T24" fmla="*/ 338 w 435"/>
                <a:gd name="T25" fmla="*/ 100 h 494"/>
                <a:gd name="T26" fmla="*/ 338 w 435"/>
                <a:gd name="T27" fmla="*/ 189 h 494"/>
                <a:gd name="T28" fmla="*/ 435 w 435"/>
                <a:gd name="T29" fmla="*/ 189 h 494"/>
                <a:gd name="T30" fmla="*/ 435 w 435"/>
                <a:gd name="T31" fmla="*/ 0 h 494"/>
                <a:gd name="T32" fmla="*/ 0 w 435"/>
                <a:gd name="T33" fmla="*/ 0 h 4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5" h="494">
                  <a:moveTo>
                    <a:pt x="0" y="0"/>
                  </a:moveTo>
                  <a:lnTo>
                    <a:pt x="0" y="189"/>
                  </a:lnTo>
                  <a:lnTo>
                    <a:pt x="95" y="189"/>
                  </a:lnTo>
                  <a:lnTo>
                    <a:pt x="95" y="100"/>
                  </a:lnTo>
                  <a:lnTo>
                    <a:pt x="154" y="100"/>
                  </a:lnTo>
                  <a:lnTo>
                    <a:pt x="154" y="400"/>
                  </a:lnTo>
                  <a:lnTo>
                    <a:pt x="83" y="400"/>
                  </a:lnTo>
                  <a:lnTo>
                    <a:pt x="83" y="494"/>
                  </a:lnTo>
                  <a:lnTo>
                    <a:pt x="352" y="494"/>
                  </a:lnTo>
                  <a:lnTo>
                    <a:pt x="352" y="400"/>
                  </a:lnTo>
                  <a:lnTo>
                    <a:pt x="282" y="400"/>
                  </a:lnTo>
                  <a:lnTo>
                    <a:pt x="282" y="100"/>
                  </a:lnTo>
                  <a:lnTo>
                    <a:pt x="338" y="100"/>
                  </a:lnTo>
                  <a:lnTo>
                    <a:pt x="338" y="189"/>
                  </a:lnTo>
                  <a:lnTo>
                    <a:pt x="435" y="189"/>
                  </a:lnTo>
                  <a:lnTo>
                    <a:pt x="435" y="0"/>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latin typeface="HGPｺﾞｼｯｸE" panose="020B0900000000000000" pitchFamily="50" charset="-128"/>
                <a:ea typeface="HGPｺﾞｼｯｸE" panose="020B0900000000000000" pitchFamily="50" charset="-128"/>
              </a:endParaRPr>
            </a:p>
          </p:txBody>
        </p:sp>
        <p:sp>
          <p:nvSpPr>
            <p:cNvPr id="12" name="Freeform 9"/>
            <p:cNvSpPr>
              <a:spLocks/>
            </p:cNvSpPr>
            <p:nvPr/>
          </p:nvSpPr>
          <p:spPr bwMode="auto">
            <a:xfrm>
              <a:off x="3533775" y="-1944688"/>
              <a:ext cx="688975" cy="784225"/>
            </a:xfrm>
            <a:custGeom>
              <a:avLst/>
              <a:gdLst>
                <a:gd name="T0" fmla="*/ 0 w 434"/>
                <a:gd name="T1" fmla="*/ 0 h 494"/>
                <a:gd name="T2" fmla="*/ 0 w 434"/>
                <a:gd name="T3" fmla="*/ 189 h 494"/>
                <a:gd name="T4" fmla="*/ 94 w 434"/>
                <a:gd name="T5" fmla="*/ 189 h 494"/>
                <a:gd name="T6" fmla="*/ 94 w 434"/>
                <a:gd name="T7" fmla="*/ 100 h 494"/>
                <a:gd name="T8" fmla="*/ 153 w 434"/>
                <a:gd name="T9" fmla="*/ 100 h 494"/>
                <a:gd name="T10" fmla="*/ 153 w 434"/>
                <a:gd name="T11" fmla="*/ 400 h 494"/>
                <a:gd name="T12" fmla="*/ 85 w 434"/>
                <a:gd name="T13" fmla="*/ 400 h 494"/>
                <a:gd name="T14" fmla="*/ 85 w 434"/>
                <a:gd name="T15" fmla="*/ 494 h 494"/>
                <a:gd name="T16" fmla="*/ 352 w 434"/>
                <a:gd name="T17" fmla="*/ 494 h 494"/>
                <a:gd name="T18" fmla="*/ 352 w 434"/>
                <a:gd name="T19" fmla="*/ 400 h 494"/>
                <a:gd name="T20" fmla="*/ 281 w 434"/>
                <a:gd name="T21" fmla="*/ 400 h 494"/>
                <a:gd name="T22" fmla="*/ 281 w 434"/>
                <a:gd name="T23" fmla="*/ 100 h 494"/>
                <a:gd name="T24" fmla="*/ 340 w 434"/>
                <a:gd name="T25" fmla="*/ 100 h 494"/>
                <a:gd name="T26" fmla="*/ 340 w 434"/>
                <a:gd name="T27" fmla="*/ 189 h 494"/>
                <a:gd name="T28" fmla="*/ 434 w 434"/>
                <a:gd name="T29" fmla="*/ 189 h 494"/>
                <a:gd name="T30" fmla="*/ 434 w 434"/>
                <a:gd name="T31" fmla="*/ 0 h 494"/>
                <a:gd name="T32" fmla="*/ 0 w 434"/>
                <a:gd name="T33" fmla="*/ 0 h 4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34" h="494">
                  <a:moveTo>
                    <a:pt x="0" y="0"/>
                  </a:moveTo>
                  <a:lnTo>
                    <a:pt x="0" y="189"/>
                  </a:lnTo>
                  <a:lnTo>
                    <a:pt x="94" y="189"/>
                  </a:lnTo>
                  <a:lnTo>
                    <a:pt x="94" y="100"/>
                  </a:lnTo>
                  <a:lnTo>
                    <a:pt x="153" y="100"/>
                  </a:lnTo>
                  <a:lnTo>
                    <a:pt x="153" y="400"/>
                  </a:lnTo>
                  <a:lnTo>
                    <a:pt x="85" y="400"/>
                  </a:lnTo>
                  <a:lnTo>
                    <a:pt x="85" y="494"/>
                  </a:lnTo>
                  <a:lnTo>
                    <a:pt x="352" y="494"/>
                  </a:lnTo>
                  <a:lnTo>
                    <a:pt x="352" y="400"/>
                  </a:lnTo>
                  <a:lnTo>
                    <a:pt x="281" y="400"/>
                  </a:lnTo>
                  <a:lnTo>
                    <a:pt x="281" y="100"/>
                  </a:lnTo>
                  <a:lnTo>
                    <a:pt x="340" y="100"/>
                  </a:lnTo>
                  <a:lnTo>
                    <a:pt x="340" y="189"/>
                  </a:lnTo>
                  <a:lnTo>
                    <a:pt x="434" y="189"/>
                  </a:lnTo>
                  <a:lnTo>
                    <a:pt x="434" y="0"/>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latin typeface="HGPｺﾞｼｯｸE" panose="020B0900000000000000" pitchFamily="50" charset="-128"/>
                <a:ea typeface="HGPｺﾞｼｯｸE" panose="020B0900000000000000" pitchFamily="50" charset="-128"/>
              </a:endParaRPr>
            </a:p>
          </p:txBody>
        </p:sp>
        <p:sp>
          <p:nvSpPr>
            <p:cNvPr id="13" name="Freeform 10"/>
            <p:cNvSpPr>
              <a:spLocks noEditPoints="1"/>
            </p:cNvSpPr>
            <p:nvPr/>
          </p:nvSpPr>
          <p:spPr bwMode="auto">
            <a:xfrm>
              <a:off x="4568825" y="-2255838"/>
              <a:ext cx="1690688" cy="1474788"/>
            </a:xfrm>
            <a:custGeom>
              <a:avLst/>
              <a:gdLst>
                <a:gd name="T0" fmla="*/ 407 w 451"/>
                <a:gd name="T1" fmla="*/ 79 h 393"/>
                <a:gd name="T2" fmla="*/ 278 w 451"/>
                <a:gd name="T3" fmla="*/ 0 h 393"/>
                <a:gd name="T4" fmla="*/ 226 w 451"/>
                <a:gd name="T5" fmla="*/ 9 h 393"/>
                <a:gd name="T6" fmla="*/ 174 w 451"/>
                <a:gd name="T7" fmla="*/ 0 h 393"/>
                <a:gd name="T8" fmla="*/ 45 w 451"/>
                <a:gd name="T9" fmla="*/ 79 h 393"/>
                <a:gd name="T10" fmla="*/ 78 w 451"/>
                <a:gd name="T11" fmla="*/ 332 h 393"/>
                <a:gd name="T12" fmla="*/ 226 w 451"/>
                <a:gd name="T13" fmla="*/ 393 h 393"/>
                <a:gd name="T14" fmla="*/ 374 w 451"/>
                <a:gd name="T15" fmla="*/ 332 h 393"/>
                <a:gd name="T16" fmla="*/ 407 w 451"/>
                <a:gd name="T17" fmla="*/ 79 h 393"/>
                <a:gd name="T18" fmla="*/ 211 w 451"/>
                <a:gd name="T19" fmla="*/ 74 h 393"/>
                <a:gd name="T20" fmla="*/ 226 w 451"/>
                <a:gd name="T21" fmla="*/ 62 h 393"/>
                <a:gd name="T22" fmla="*/ 226 w 451"/>
                <a:gd name="T23" fmla="*/ 62 h 393"/>
                <a:gd name="T24" fmla="*/ 226 w 451"/>
                <a:gd name="T25" fmla="*/ 62 h 393"/>
                <a:gd name="T26" fmla="*/ 226 w 451"/>
                <a:gd name="T27" fmla="*/ 62 h 393"/>
                <a:gd name="T28" fmla="*/ 226 w 451"/>
                <a:gd name="T29" fmla="*/ 62 h 393"/>
                <a:gd name="T30" fmla="*/ 241 w 451"/>
                <a:gd name="T31" fmla="*/ 74 h 393"/>
                <a:gd name="T32" fmla="*/ 264 w 451"/>
                <a:gd name="T33" fmla="*/ 137 h 393"/>
                <a:gd name="T34" fmla="*/ 226 w 451"/>
                <a:gd name="T35" fmla="*/ 172 h 393"/>
                <a:gd name="T36" fmla="*/ 188 w 451"/>
                <a:gd name="T37" fmla="*/ 137 h 393"/>
                <a:gd name="T38" fmla="*/ 211 w 451"/>
                <a:gd name="T39" fmla="*/ 74 h 393"/>
                <a:gd name="T40" fmla="*/ 226 w 451"/>
                <a:gd name="T41" fmla="*/ 343 h 393"/>
                <a:gd name="T42" fmla="*/ 66 w 451"/>
                <a:gd name="T43" fmla="*/ 184 h 393"/>
                <a:gd name="T44" fmla="*/ 103 w 451"/>
                <a:gd name="T45" fmla="*/ 84 h 393"/>
                <a:gd name="T46" fmla="*/ 171 w 451"/>
                <a:gd name="T47" fmla="*/ 49 h 393"/>
                <a:gd name="T48" fmla="*/ 171 w 451"/>
                <a:gd name="T49" fmla="*/ 49 h 393"/>
                <a:gd name="T50" fmla="*/ 138 w 451"/>
                <a:gd name="T51" fmla="*/ 139 h 393"/>
                <a:gd name="T52" fmla="*/ 162 w 451"/>
                <a:gd name="T53" fmla="*/ 194 h 393"/>
                <a:gd name="T54" fmla="*/ 226 w 451"/>
                <a:gd name="T55" fmla="*/ 222 h 393"/>
                <a:gd name="T56" fmla="*/ 289 w 451"/>
                <a:gd name="T57" fmla="*/ 194 h 393"/>
                <a:gd name="T58" fmla="*/ 314 w 451"/>
                <a:gd name="T59" fmla="*/ 139 h 393"/>
                <a:gd name="T60" fmla="*/ 280 w 451"/>
                <a:gd name="T61" fmla="*/ 49 h 393"/>
                <a:gd name="T62" fmla="*/ 281 w 451"/>
                <a:gd name="T63" fmla="*/ 49 h 393"/>
                <a:gd name="T64" fmla="*/ 349 w 451"/>
                <a:gd name="T65" fmla="*/ 84 h 393"/>
                <a:gd name="T66" fmla="*/ 385 w 451"/>
                <a:gd name="T67" fmla="*/ 184 h 393"/>
                <a:gd name="T68" fmla="*/ 226 w 451"/>
                <a:gd name="T69" fmla="*/ 343 h 3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51" h="393">
                  <a:moveTo>
                    <a:pt x="407" y="79"/>
                  </a:moveTo>
                  <a:cubicBezTo>
                    <a:pt x="371" y="16"/>
                    <a:pt x="317" y="0"/>
                    <a:pt x="278" y="0"/>
                  </a:cubicBezTo>
                  <a:cubicBezTo>
                    <a:pt x="260" y="0"/>
                    <a:pt x="243" y="2"/>
                    <a:pt x="226" y="9"/>
                  </a:cubicBezTo>
                  <a:cubicBezTo>
                    <a:pt x="209" y="2"/>
                    <a:pt x="192" y="0"/>
                    <a:pt x="174" y="0"/>
                  </a:cubicBezTo>
                  <a:cubicBezTo>
                    <a:pt x="135" y="0"/>
                    <a:pt x="81" y="16"/>
                    <a:pt x="45" y="79"/>
                  </a:cubicBezTo>
                  <a:cubicBezTo>
                    <a:pt x="0" y="157"/>
                    <a:pt x="6" y="262"/>
                    <a:pt x="78" y="332"/>
                  </a:cubicBezTo>
                  <a:cubicBezTo>
                    <a:pt x="114" y="368"/>
                    <a:pt x="165" y="393"/>
                    <a:pt x="226" y="393"/>
                  </a:cubicBezTo>
                  <a:cubicBezTo>
                    <a:pt x="287" y="393"/>
                    <a:pt x="338" y="368"/>
                    <a:pt x="374" y="332"/>
                  </a:cubicBezTo>
                  <a:cubicBezTo>
                    <a:pt x="446" y="262"/>
                    <a:pt x="451" y="157"/>
                    <a:pt x="407" y="79"/>
                  </a:cubicBezTo>
                  <a:close/>
                  <a:moveTo>
                    <a:pt x="211" y="74"/>
                  </a:moveTo>
                  <a:cubicBezTo>
                    <a:pt x="216" y="69"/>
                    <a:pt x="221" y="65"/>
                    <a:pt x="226" y="62"/>
                  </a:cubicBezTo>
                  <a:cubicBezTo>
                    <a:pt x="226" y="62"/>
                    <a:pt x="226" y="62"/>
                    <a:pt x="226" y="62"/>
                  </a:cubicBezTo>
                  <a:cubicBezTo>
                    <a:pt x="226" y="62"/>
                    <a:pt x="226" y="62"/>
                    <a:pt x="226" y="62"/>
                  </a:cubicBezTo>
                  <a:cubicBezTo>
                    <a:pt x="226" y="62"/>
                    <a:pt x="226" y="62"/>
                    <a:pt x="226" y="62"/>
                  </a:cubicBezTo>
                  <a:cubicBezTo>
                    <a:pt x="226" y="62"/>
                    <a:pt x="226" y="62"/>
                    <a:pt x="226" y="62"/>
                  </a:cubicBezTo>
                  <a:cubicBezTo>
                    <a:pt x="231" y="65"/>
                    <a:pt x="236" y="69"/>
                    <a:pt x="241" y="74"/>
                  </a:cubicBezTo>
                  <a:cubicBezTo>
                    <a:pt x="260" y="95"/>
                    <a:pt x="265" y="116"/>
                    <a:pt x="264" y="137"/>
                  </a:cubicBezTo>
                  <a:cubicBezTo>
                    <a:pt x="262" y="161"/>
                    <a:pt x="241" y="172"/>
                    <a:pt x="226" y="172"/>
                  </a:cubicBezTo>
                  <a:cubicBezTo>
                    <a:pt x="211" y="172"/>
                    <a:pt x="189" y="161"/>
                    <a:pt x="188" y="137"/>
                  </a:cubicBezTo>
                  <a:cubicBezTo>
                    <a:pt x="187" y="116"/>
                    <a:pt x="192" y="95"/>
                    <a:pt x="211" y="74"/>
                  </a:cubicBezTo>
                  <a:close/>
                  <a:moveTo>
                    <a:pt x="226" y="343"/>
                  </a:moveTo>
                  <a:cubicBezTo>
                    <a:pt x="138" y="343"/>
                    <a:pt x="66" y="272"/>
                    <a:pt x="66" y="184"/>
                  </a:cubicBezTo>
                  <a:cubicBezTo>
                    <a:pt x="66" y="150"/>
                    <a:pt x="77" y="111"/>
                    <a:pt x="103" y="84"/>
                  </a:cubicBezTo>
                  <a:cubicBezTo>
                    <a:pt x="127" y="60"/>
                    <a:pt x="142" y="53"/>
                    <a:pt x="171" y="49"/>
                  </a:cubicBezTo>
                  <a:cubicBezTo>
                    <a:pt x="171" y="49"/>
                    <a:pt x="171" y="49"/>
                    <a:pt x="171" y="49"/>
                  </a:cubicBezTo>
                  <a:cubicBezTo>
                    <a:pt x="136" y="84"/>
                    <a:pt x="138" y="139"/>
                    <a:pt x="138" y="139"/>
                  </a:cubicBezTo>
                  <a:cubicBezTo>
                    <a:pt x="140" y="161"/>
                    <a:pt x="148" y="179"/>
                    <a:pt x="162" y="194"/>
                  </a:cubicBezTo>
                  <a:cubicBezTo>
                    <a:pt x="179" y="212"/>
                    <a:pt x="201" y="222"/>
                    <a:pt x="226" y="222"/>
                  </a:cubicBezTo>
                  <a:cubicBezTo>
                    <a:pt x="251" y="222"/>
                    <a:pt x="273" y="212"/>
                    <a:pt x="289" y="194"/>
                  </a:cubicBezTo>
                  <a:cubicBezTo>
                    <a:pt x="304" y="179"/>
                    <a:pt x="312" y="161"/>
                    <a:pt x="314" y="139"/>
                  </a:cubicBezTo>
                  <a:cubicBezTo>
                    <a:pt x="314" y="139"/>
                    <a:pt x="315" y="84"/>
                    <a:pt x="280" y="49"/>
                  </a:cubicBezTo>
                  <a:cubicBezTo>
                    <a:pt x="281" y="49"/>
                    <a:pt x="281" y="49"/>
                    <a:pt x="281" y="49"/>
                  </a:cubicBezTo>
                  <a:cubicBezTo>
                    <a:pt x="310" y="53"/>
                    <a:pt x="325" y="60"/>
                    <a:pt x="349" y="84"/>
                  </a:cubicBezTo>
                  <a:cubicBezTo>
                    <a:pt x="375" y="111"/>
                    <a:pt x="385" y="150"/>
                    <a:pt x="385" y="184"/>
                  </a:cubicBezTo>
                  <a:cubicBezTo>
                    <a:pt x="385" y="272"/>
                    <a:pt x="314" y="343"/>
                    <a:pt x="226" y="343"/>
                  </a:cubicBezTo>
                  <a:close/>
                </a:path>
              </a:pathLst>
            </a:custGeom>
            <a:solidFill>
              <a:srgbClr val="0068B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ja-JP" altLang="en-US">
                <a:latin typeface="HGPｺﾞｼｯｸE" panose="020B0900000000000000" pitchFamily="50" charset="-128"/>
                <a:ea typeface="HGPｺﾞｼｯｸE" panose="020B0900000000000000" pitchFamily="50" charset="-128"/>
              </a:endParaRPr>
            </a:p>
          </p:txBody>
        </p:sp>
      </p:grpSp>
      <p:sp>
        <p:nvSpPr>
          <p:cNvPr id="2" name="タイトル プレースホルダー 1"/>
          <p:cNvSpPr>
            <a:spLocks noGrp="1"/>
          </p:cNvSpPr>
          <p:nvPr>
            <p:ph type="title"/>
          </p:nvPr>
        </p:nvSpPr>
        <p:spPr>
          <a:xfrm>
            <a:off x="275168" y="214040"/>
            <a:ext cx="9355667" cy="576064"/>
          </a:xfrm>
          <a:prstGeom prst="rect">
            <a:avLst/>
          </a:prstGeom>
        </p:spPr>
        <p:txBody>
          <a:bodyPr vert="horz" lIns="0" tIns="45720" rIns="0" bIns="45720" rtlCol="0" anchor="t" anchorCtr="0">
            <a:normAutofit/>
          </a:bodyPr>
          <a:lstStyle/>
          <a:p>
            <a:r>
              <a:rPr kumimoji="1" lang="ja-JP" altLang="en-US" dirty="0"/>
              <a:t>マスター タイトルの書式設定</a:t>
            </a:r>
          </a:p>
        </p:txBody>
      </p:sp>
      <p:sp>
        <p:nvSpPr>
          <p:cNvPr id="3" name="テキスト プレースホルダー 2"/>
          <p:cNvSpPr>
            <a:spLocks noGrp="1"/>
          </p:cNvSpPr>
          <p:nvPr>
            <p:ph type="body" idx="1"/>
          </p:nvPr>
        </p:nvSpPr>
        <p:spPr>
          <a:xfrm>
            <a:off x="275168" y="908720"/>
            <a:ext cx="9355667" cy="5616624"/>
          </a:xfrm>
          <a:prstGeom prst="rect">
            <a:avLst/>
          </a:prstGeom>
          <a:ln w="19050">
            <a:noFill/>
          </a:ln>
        </p:spPr>
        <p:txBody>
          <a:bodyPr vert="horz" lIns="0" tIns="45720" rIns="0" bIns="45720" rtlCol="0">
            <a:normAutofit/>
          </a:bodyPr>
          <a:lstStyle/>
          <a:p>
            <a:pPr lvl="0"/>
            <a:r>
              <a:rPr kumimoji="1" lang="ja-JP" altLang="en-US" dirty="0"/>
              <a:t>マスター テキストの書式設定</a:t>
            </a:r>
          </a:p>
          <a:p>
            <a:pPr lvl="1"/>
            <a:r>
              <a:rPr kumimoji="1" lang="ja-JP" altLang="en-US" dirty="0"/>
              <a:t>第 </a:t>
            </a:r>
            <a:r>
              <a:rPr kumimoji="1" lang="en-US" altLang="ja-JP" dirty="0"/>
              <a:t>2 </a:t>
            </a:r>
            <a:r>
              <a:rPr kumimoji="1" lang="ja-JP" altLang="en-US" dirty="0"/>
              <a:t>レベル</a:t>
            </a:r>
          </a:p>
          <a:p>
            <a:pPr lvl="2"/>
            <a:r>
              <a:rPr kumimoji="1" lang="ja-JP" altLang="en-US" dirty="0"/>
              <a:t>第 </a:t>
            </a:r>
            <a:r>
              <a:rPr kumimoji="1" lang="en-US" altLang="ja-JP" dirty="0"/>
              <a:t>3 </a:t>
            </a:r>
            <a:r>
              <a:rPr kumimoji="1" lang="ja-JP" altLang="en-US" dirty="0"/>
              <a:t>レベル</a:t>
            </a:r>
          </a:p>
          <a:p>
            <a:pPr lvl="3"/>
            <a:r>
              <a:rPr kumimoji="1" lang="ja-JP" altLang="en-US" dirty="0"/>
              <a:t>第 </a:t>
            </a:r>
            <a:r>
              <a:rPr kumimoji="1" lang="en-US" altLang="ja-JP" dirty="0"/>
              <a:t>4 </a:t>
            </a:r>
            <a:r>
              <a:rPr kumimoji="1" lang="ja-JP" altLang="en-US" dirty="0"/>
              <a:t>レベル</a:t>
            </a:r>
          </a:p>
          <a:p>
            <a:pPr lvl="4"/>
            <a:r>
              <a:rPr kumimoji="1" lang="ja-JP" altLang="en-US" dirty="0"/>
              <a:t>第 </a:t>
            </a:r>
            <a:r>
              <a:rPr kumimoji="1" lang="en-US" altLang="ja-JP" dirty="0"/>
              <a:t>5 </a:t>
            </a:r>
            <a:r>
              <a:rPr kumimoji="1" lang="ja-JP" altLang="en-US" dirty="0"/>
              <a:t>レベル</a:t>
            </a:r>
          </a:p>
        </p:txBody>
      </p:sp>
    </p:spTree>
    <p:extLst>
      <p:ext uri="{BB962C8B-B14F-4D97-AF65-F5344CB8AC3E}">
        <p14:creationId xmlns:p14="http://schemas.microsoft.com/office/powerpoint/2010/main" val="3912308157"/>
      </p:ext>
    </p:extLst>
  </p:cSld>
  <p:clrMap bg1="lt1" tx1="dk1" bg2="lt2" tx2="dk2" accent1="accent1" accent2="accent2" accent3="accent3" accent4="accent4" accent5="accent5" accent6="accent6" hlink="hlink" folHlink="folHlink"/>
  <p:sldLayoutIdLst>
    <p:sldLayoutId id="2147483663" r:id="rId1"/>
    <p:sldLayoutId id="2147483672" r:id="rId2"/>
    <p:sldLayoutId id="2147483664" r:id="rId3"/>
    <p:sldLayoutId id="2147483673" r:id="rId4"/>
    <p:sldLayoutId id="2147483666" r:id="rId5"/>
    <p:sldLayoutId id="2147483667" r:id="rId6"/>
    <p:sldLayoutId id="2147483668" r:id="rId7"/>
  </p:sldLayoutIdLst>
  <p:hf hdr="0" ftr="0" dt="0"/>
  <p:txStyles>
    <p:titleStyle>
      <a:lvl1pPr algn="l" defTabSz="914400" rtl="0" eaLnBrk="1" latinLnBrk="0" hangingPunct="1">
        <a:spcBef>
          <a:spcPct val="0"/>
        </a:spcBef>
        <a:buNone/>
        <a:defRPr kumimoji="1" sz="2400" b="1" kern="1200" baseline="0">
          <a:solidFill>
            <a:schemeClr val="tx2"/>
          </a:solidFill>
          <a:latin typeface="HGPｺﾞｼｯｸE" panose="020B0900000000000000" pitchFamily="50" charset="-128"/>
          <a:ea typeface="HGPｺﾞｼｯｸE" panose="020B0900000000000000" pitchFamily="50" charset="-128"/>
          <a:cs typeface="HGPｺﾞｼｯｸE" panose="020B0900000000000000" pitchFamily="50" charset="-128"/>
        </a:defRPr>
      </a:lvl1pPr>
    </p:titleStyle>
    <p:bodyStyle>
      <a:lvl1pPr marL="432000" indent="-288000" algn="l" defTabSz="914400" rtl="0" eaLnBrk="1" latinLnBrk="0" hangingPunct="1">
        <a:lnSpc>
          <a:spcPct val="108000"/>
        </a:lnSpc>
        <a:spcBef>
          <a:spcPts val="24"/>
        </a:spcBef>
        <a:buFont typeface="Arial" panose="020B0604020202020204" pitchFamily="34" charset="0"/>
        <a:buChar char="•"/>
        <a:defRPr kumimoji="1" sz="1800" kern="1200" baseline="0">
          <a:solidFill>
            <a:schemeClr val="tx1">
              <a:lumMod val="85000"/>
              <a:lumOff val="15000"/>
            </a:schemeClr>
          </a:solidFill>
          <a:latin typeface="HGPｺﾞｼｯｸE" panose="020B0900000000000000" pitchFamily="50" charset="-128"/>
          <a:ea typeface="HGPｺﾞｼｯｸE" panose="020B0900000000000000" pitchFamily="50" charset="-128"/>
          <a:cs typeface="HGPｺﾞｼｯｸE" panose="020B0900000000000000" pitchFamily="50" charset="-128"/>
        </a:defRPr>
      </a:lvl1pPr>
      <a:lvl2pPr marL="792000" indent="-288000" algn="l" defTabSz="914400" rtl="0" eaLnBrk="1" latinLnBrk="0" hangingPunct="1">
        <a:lnSpc>
          <a:spcPct val="108000"/>
        </a:lnSpc>
        <a:spcBef>
          <a:spcPts val="24"/>
        </a:spcBef>
        <a:buFont typeface="Arial" panose="020B0604020202020204" pitchFamily="34" charset="0"/>
        <a:buChar char="–"/>
        <a:defRPr kumimoji="1" sz="1800" kern="1200">
          <a:solidFill>
            <a:schemeClr val="tx1">
              <a:lumMod val="85000"/>
              <a:lumOff val="15000"/>
            </a:schemeClr>
          </a:solidFill>
          <a:latin typeface="HGPｺﾞｼｯｸE" panose="020B0900000000000000" pitchFamily="50" charset="-128"/>
          <a:ea typeface="HGPｺﾞｼｯｸE" panose="020B0900000000000000" pitchFamily="50" charset="-128"/>
          <a:cs typeface="HGPｺﾞｼｯｸE" panose="020B0900000000000000" pitchFamily="50" charset="-128"/>
        </a:defRPr>
      </a:lvl2pPr>
      <a:lvl3pPr marL="1152000" indent="-288000" algn="l" defTabSz="914400" rtl="0" eaLnBrk="1" latinLnBrk="0" hangingPunct="1">
        <a:lnSpc>
          <a:spcPct val="108000"/>
        </a:lnSpc>
        <a:spcBef>
          <a:spcPts val="24"/>
        </a:spcBef>
        <a:buFont typeface="Arial" panose="020B0604020202020204" pitchFamily="34" charset="0"/>
        <a:buChar char="•"/>
        <a:defRPr kumimoji="1" sz="1800" kern="1200" baseline="0">
          <a:solidFill>
            <a:schemeClr val="tx1">
              <a:lumMod val="85000"/>
              <a:lumOff val="15000"/>
            </a:schemeClr>
          </a:solidFill>
          <a:latin typeface="HGPｺﾞｼｯｸE" panose="020B0900000000000000" pitchFamily="50" charset="-128"/>
          <a:ea typeface="HGPｺﾞｼｯｸE" panose="020B0900000000000000" pitchFamily="50" charset="-128"/>
          <a:cs typeface="HGPｺﾞｼｯｸE" panose="020B0900000000000000" pitchFamily="50" charset="-128"/>
        </a:defRPr>
      </a:lvl3pPr>
      <a:lvl4pPr marL="1512000" indent="-288000" algn="l" defTabSz="914400" rtl="0" eaLnBrk="1" latinLnBrk="0" hangingPunct="1">
        <a:lnSpc>
          <a:spcPct val="108000"/>
        </a:lnSpc>
        <a:spcBef>
          <a:spcPts val="24"/>
        </a:spcBef>
        <a:buFont typeface="Arial" panose="020B0604020202020204" pitchFamily="34" charset="0"/>
        <a:buChar char="–"/>
        <a:defRPr kumimoji="1" sz="1800" kern="1200" baseline="0">
          <a:solidFill>
            <a:schemeClr val="tx1">
              <a:lumMod val="85000"/>
              <a:lumOff val="15000"/>
            </a:schemeClr>
          </a:solidFill>
          <a:latin typeface="HGPｺﾞｼｯｸE" panose="020B0900000000000000" pitchFamily="50" charset="-128"/>
          <a:ea typeface="HGPｺﾞｼｯｸE" panose="020B0900000000000000" pitchFamily="50" charset="-128"/>
          <a:cs typeface="HGPｺﾞｼｯｸE" panose="020B0900000000000000" pitchFamily="50" charset="-128"/>
        </a:defRPr>
      </a:lvl4pPr>
      <a:lvl5pPr marL="1872000" indent="-288000" algn="l" defTabSz="914400" rtl="0" eaLnBrk="1" latinLnBrk="0" hangingPunct="1">
        <a:lnSpc>
          <a:spcPct val="108000"/>
        </a:lnSpc>
        <a:spcBef>
          <a:spcPts val="24"/>
        </a:spcBef>
        <a:buFont typeface="Arial" panose="020B0604020202020204" pitchFamily="34" charset="0"/>
        <a:buChar char="»"/>
        <a:defRPr kumimoji="1" sz="1800" kern="1200">
          <a:solidFill>
            <a:schemeClr val="tx1">
              <a:lumMod val="85000"/>
              <a:lumOff val="15000"/>
            </a:schemeClr>
          </a:solidFill>
          <a:latin typeface="HGPｺﾞｼｯｸE" panose="020B0900000000000000" pitchFamily="50" charset="-128"/>
          <a:ea typeface="HGPｺﾞｼｯｸE" panose="020B0900000000000000" pitchFamily="50" charset="-128"/>
          <a:cs typeface="HGPｺﾞｼｯｸE" panose="020B0900000000000000" pitchFamily="50" charset="-128"/>
        </a:defRPr>
      </a:lvl5pPr>
      <a:lvl6pPr marL="25146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9D7D8A9A-8F98-4300-85B3-9C499DFE05C0}"/>
              </a:ext>
            </a:extLst>
          </p:cNvPr>
          <p:cNvSpPr>
            <a:spLocks noGrp="1"/>
          </p:cNvSpPr>
          <p:nvPr>
            <p:ph type="ctrTitle"/>
          </p:nvPr>
        </p:nvSpPr>
        <p:spPr/>
        <p:txBody>
          <a:bodyPr>
            <a:normAutofit/>
          </a:bodyPr>
          <a:lstStyle/>
          <a:p>
            <a:r>
              <a:rPr lang="en-US" sz="3200" dirty="0"/>
              <a:t>Proposals for RTC-5 features and APIs </a:t>
            </a:r>
            <a:br>
              <a:rPr lang="en-US" sz="3200" dirty="0"/>
            </a:br>
            <a:r>
              <a:rPr lang="en-US" sz="3200" dirty="0"/>
              <a:t>based on M5 analysis</a:t>
            </a:r>
            <a:endParaRPr lang="en-GB" sz="3200" dirty="0"/>
          </a:p>
        </p:txBody>
      </p:sp>
      <p:sp>
        <p:nvSpPr>
          <p:cNvPr id="3" name="テキスト プレースホルダー 2">
            <a:extLst>
              <a:ext uri="{FF2B5EF4-FFF2-40B4-BE49-F238E27FC236}">
                <a16:creationId xmlns:a16="http://schemas.microsoft.com/office/drawing/2014/main" id="{FB40FA9B-6C06-4899-B8B6-ED084D8A7C60}"/>
              </a:ext>
            </a:extLst>
          </p:cNvPr>
          <p:cNvSpPr>
            <a:spLocks noGrp="1"/>
          </p:cNvSpPr>
          <p:nvPr>
            <p:ph type="body" sz="quarter" idx="10"/>
          </p:nvPr>
        </p:nvSpPr>
        <p:spPr/>
        <p:txBody>
          <a:bodyPr/>
          <a:lstStyle/>
          <a:p>
            <a:pPr algn="ctr"/>
            <a:r>
              <a:rPr lang="en-GB"/>
              <a:t>S4aR220051</a:t>
            </a:r>
            <a:endParaRPr lang="en-GB" dirty="0"/>
          </a:p>
        </p:txBody>
      </p:sp>
      <p:sp>
        <p:nvSpPr>
          <p:cNvPr id="4" name="テキスト プレースホルダー 3">
            <a:extLst>
              <a:ext uri="{FF2B5EF4-FFF2-40B4-BE49-F238E27FC236}">
                <a16:creationId xmlns:a16="http://schemas.microsoft.com/office/drawing/2014/main" id="{7C31BCCB-DC4F-4490-BD88-A153C914AF36}"/>
              </a:ext>
            </a:extLst>
          </p:cNvPr>
          <p:cNvSpPr>
            <a:spLocks noGrp="1"/>
          </p:cNvSpPr>
          <p:nvPr>
            <p:ph type="body" sz="quarter" idx="11"/>
          </p:nvPr>
        </p:nvSpPr>
        <p:spPr/>
        <p:txBody>
          <a:bodyPr/>
          <a:lstStyle/>
          <a:p>
            <a:pPr algn="ctr"/>
            <a:r>
              <a:rPr lang="en-GB" dirty="0"/>
              <a:t>NTT</a:t>
            </a:r>
          </a:p>
        </p:txBody>
      </p:sp>
    </p:spTree>
    <p:extLst>
      <p:ext uri="{BB962C8B-B14F-4D97-AF65-F5344CB8AC3E}">
        <p14:creationId xmlns:p14="http://schemas.microsoft.com/office/powerpoint/2010/main" val="310115027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コンテンツ プレースホルダー 1">
            <a:extLst>
              <a:ext uri="{FF2B5EF4-FFF2-40B4-BE49-F238E27FC236}">
                <a16:creationId xmlns:a16="http://schemas.microsoft.com/office/drawing/2014/main" id="{3A85C0CF-8B50-497A-A90A-A05C6760202B}"/>
              </a:ext>
            </a:extLst>
          </p:cNvPr>
          <p:cNvSpPr>
            <a:spLocks noGrp="1"/>
          </p:cNvSpPr>
          <p:nvPr>
            <p:ph idx="1"/>
          </p:nvPr>
        </p:nvSpPr>
        <p:spPr/>
        <p:txBody>
          <a:bodyPr>
            <a:normAutofit fontScale="85000" lnSpcReduction="10000"/>
          </a:bodyPr>
          <a:lstStyle/>
          <a:p>
            <a:pPr fontAlgn="auto" hangingPunct="1">
              <a:spcBef>
                <a:spcPts val="600"/>
              </a:spcBef>
              <a:spcAft>
                <a:spcPts val="900"/>
              </a:spcAft>
            </a:pPr>
            <a:r>
              <a:rPr lang="en-GB" sz="1800" b="1" dirty="0">
                <a:effectLst/>
                <a:latin typeface="Arial" panose="020B0604020202020204" pitchFamily="34" charset="0"/>
                <a:ea typeface="Malgun Gothic" panose="020B0503020000020004" pitchFamily="34" charset="-127"/>
                <a:cs typeface="Times New Roman" panose="02020603050405020304" pitchFamily="18" charset="0"/>
              </a:rPr>
              <a:t>4.3.4 	RTC-5: Control Plane Interface</a:t>
            </a:r>
            <a:endParaRPr lang="en-GB" sz="1800" b="1" dirty="0">
              <a:effectLst/>
              <a:latin typeface="Arial" panose="020B0604020202020204" pitchFamily="34" charset="0"/>
              <a:cs typeface="Times New Roman" panose="02020603050405020304" pitchFamily="18" charset="0"/>
            </a:endParaRPr>
          </a:p>
          <a:p>
            <a:pPr fontAlgn="auto" hangingPunct="1">
              <a:spcAft>
                <a:spcPts val="900"/>
              </a:spcAft>
            </a:pPr>
            <a:r>
              <a:rPr lang="en-GB" sz="1800" dirty="0">
                <a:effectLst/>
                <a:latin typeface="Times New Roman" panose="02020603050405020304" pitchFamily="18" charset="0"/>
                <a:ea typeface="Malgun Gothic" panose="020B0503020000020004" pitchFamily="34" charset="-127"/>
              </a:rPr>
              <a:t>The RTC-5 interface is an interface between the Media Session Handler and the 5G-RTC AF. It is used to convey configuration information from the AF to the MSH and to request support for a starting/ongoing WebRTC session. The configuration information may consist of static information such as the following:</a:t>
            </a:r>
            <a:endParaRPr lang="en-GB" sz="1800" dirty="0">
              <a:effectLst/>
              <a:latin typeface="Times New Roman" panose="02020603050405020304" pitchFamily="18" charset="0"/>
              <a:ea typeface="ＭＳ 明朝" panose="02020609040205080304" pitchFamily="17" charset="-128"/>
            </a:endParaRPr>
          </a:p>
          <a:p>
            <a:pPr marL="360680" indent="-180340" fontAlgn="auto" hangingPunct="1">
              <a:spcAft>
                <a:spcPts val="900"/>
              </a:spcAft>
            </a:pPr>
            <a:r>
              <a:rPr lang="en-GB" sz="1800" dirty="0">
                <a:effectLst/>
                <a:latin typeface="Times New Roman" panose="02020603050405020304" pitchFamily="18" charset="0"/>
                <a:ea typeface="Malgun Gothic" panose="020B0503020000020004" pitchFamily="34" charset="-127"/>
              </a:rPr>
              <a:t>-	Recommendations for media configurations</a:t>
            </a:r>
            <a:endParaRPr lang="en-GB" sz="1800" dirty="0">
              <a:effectLst/>
              <a:latin typeface="Times New Roman" panose="02020603050405020304" pitchFamily="18" charset="0"/>
              <a:ea typeface="ＭＳ 明朝" panose="02020609040205080304" pitchFamily="17" charset="-128"/>
            </a:endParaRPr>
          </a:p>
          <a:p>
            <a:pPr marL="360680" indent="-180340" fontAlgn="auto" hangingPunct="1">
              <a:spcAft>
                <a:spcPts val="900"/>
              </a:spcAft>
            </a:pPr>
            <a:r>
              <a:rPr lang="en-GB" sz="1800" dirty="0">
                <a:effectLst/>
                <a:latin typeface="Times New Roman" panose="02020603050405020304" pitchFamily="18" charset="0"/>
                <a:ea typeface="Malgun Gothic" panose="020B0503020000020004" pitchFamily="34" charset="-127"/>
              </a:rPr>
              <a:t>-	Configurations of STUN and TURN server locations</a:t>
            </a:r>
            <a:endParaRPr lang="en-GB" sz="1800" dirty="0">
              <a:effectLst/>
              <a:latin typeface="Times New Roman" panose="02020603050405020304" pitchFamily="18" charset="0"/>
              <a:ea typeface="ＭＳ 明朝" panose="02020609040205080304" pitchFamily="17" charset="-128"/>
            </a:endParaRPr>
          </a:p>
          <a:p>
            <a:pPr marL="360680" indent="-180340" fontAlgn="auto" hangingPunct="1">
              <a:spcAft>
                <a:spcPts val="900"/>
              </a:spcAft>
            </a:pPr>
            <a:r>
              <a:rPr lang="en-GB" sz="1800" dirty="0">
                <a:effectLst/>
                <a:latin typeface="Times New Roman" panose="02020603050405020304" pitchFamily="18" charset="0"/>
                <a:ea typeface="Malgun Gothic" panose="020B0503020000020004" pitchFamily="34" charset="-127"/>
              </a:rPr>
              <a:t>-	Configuration about consumption and </a:t>
            </a:r>
            <a:r>
              <a:rPr lang="en-GB" sz="1800" dirty="0" err="1">
                <a:effectLst/>
                <a:latin typeface="Times New Roman" panose="02020603050405020304" pitchFamily="18" charset="0"/>
                <a:ea typeface="Malgun Gothic" panose="020B0503020000020004" pitchFamily="34" charset="-127"/>
              </a:rPr>
              <a:t>QoE</a:t>
            </a:r>
            <a:r>
              <a:rPr lang="en-GB" sz="1800" dirty="0">
                <a:effectLst/>
                <a:latin typeface="Times New Roman" panose="02020603050405020304" pitchFamily="18" charset="0"/>
                <a:ea typeface="Malgun Gothic" panose="020B0503020000020004" pitchFamily="34" charset="-127"/>
              </a:rPr>
              <a:t> reporting</a:t>
            </a:r>
            <a:endParaRPr lang="en-GB" sz="1800" dirty="0">
              <a:effectLst/>
              <a:latin typeface="Times New Roman" panose="02020603050405020304" pitchFamily="18" charset="0"/>
              <a:ea typeface="ＭＳ 明朝" panose="02020609040205080304" pitchFamily="17" charset="-128"/>
            </a:endParaRPr>
          </a:p>
          <a:p>
            <a:pPr marL="360680" indent="-180340" fontAlgn="auto" hangingPunct="1">
              <a:spcAft>
                <a:spcPts val="900"/>
              </a:spcAft>
            </a:pPr>
            <a:r>
              <a:rPr lang="en-GB" sz="1800" dirty="0">
                <a:effectLst/>
                <a:latin typeface="Times New Roman" panose="02020603050405020304" pitchFamily="18" charset="0"/>
                <a:ea typeface="Malgun Gothic" panose="020B0503020000020004" pitchFamily="34" charset="-127"/>
              </a:rPr>
              <a:t>-	Discovery information for WebRTC </a:t>
            </a:r>
            <a:r>
              <a:rPr lang="en-GB" sz="1800" dirty="0" err="1">
                <a:effectLst/>
                <a:latin typeface="Times New Roman" panose="02020603050405020304" pitchFamily="18" charset="0"/>
                <a:ea typeface="Malgun Gothic" panose="020B0503020000020004" pitchFamily="34" charset="-127"/>
              </a:rPr>
              <a:t>signaling</a:t>
            </a:r>
            <a:r>
              <a:rPr lang="en-GB" sz="1800" dirty="0">
                <a:effectLst/>
                <a:latin typeface="Times New Roman" panose="02020603050405020304" pitchFamily="18" charset="0"/>
                <a:ea typeface="Malgun Gothic" panose="020B0503020000020004" pitchFamily="34" charset="-127"/>
              </a:rPr>
              <a:t> and data channel servers and their capabilities</a:t>
            </a:r>
            <a:endParaRPr lang="en-GB" sz="1800" dirty="0">
              <a:effectLst/>
              <a:latin typeface="Times New Roman" panose="02020603050405020304" pitchFamily="18" charset="0"/>
              <a:ea typeface="ＭＳ 明朝" panose="02020609040205080304" pitchFamily="17" charset="-128"/>
            </a:endParaRPr>
          </a:p>
          <a:p>
            <a:pPr fontAlgn="auto" hangingPunct="1">
              <a:spcAft>
                <a:spcPts val="900"/>
              </a:spcAft>
            </a:pPr>
            <a:r>
              <a:rPr lang="en-GB" sz="1800" dirty="0">
                <a:effectLst/>
                <a:latin typeface="Times New Roman" panose="02020603050405020304" pitchFamily="18" charset="0"/>
                <a:ea typeface="Malgun Gothic" panose="020B0503020000020004" pitchFamily="34" charset="-127"/>
              </a:rPr>
              <a:t>The support functionality includes the following:</a:t>
            </a:r>
          </a:p>
          <a:p>
            <a:pPr marL="144000" indent="0" fontAlgn="auto" hangingPunct="1">
              <a:spcAft>
                <a:spcPts val="900"/>
              </a:spcAft>
              <a:buNone/>
            </a:pPr>
            <a:r>
              <a:rPr lang="en-GB" sz="1800" dirty="0">
                <a:effectLst/>
                <a:latin typeface="Times New Roman" panose="02020603050405020304" pitchFamily="18" charset="0"/>
                <a:ea typeface="Malgun Gothic" panose="020B0503020000020004" pitchFamily="34" charset="-127"/>
              </a:rPr>
              <a:t>	</a:t>
            </a:r>
            <a:r>
              <a:rPr lang="en-GB" i="1" u="sng" dirty="0">
                <a:solidFill>
                  <a:schemeClr val="accent2"/>
                </a:solidFill>
                <a:latin typeface="Times New Roman" panose="02020603050405020304" pitchFamily="18" charset="0"/>
                <a:ea typeface="Malgun Gothic" panose="020B0503020000020004" pitchFamily="34" charset="-127"/>
              </a:rPr>
              <a:t>MSH receives the configuration information</a:t>
            </a:r>
            <a:endParaRPr lang="en-GB" sz="1800" i="1" u="sng" dirty="0">
              <a:solidFill>
                <a:schemeClr val="accent2"/>
              </a:solidFill>
              <a:effectLst/>
              <a:latin typeface="Times New Roman" panose="02020603050405020304" pitchFamily="18" charset="0"/>
              <a:ea typeface="ＭＳ 明朝" panose="02020609040205080304" pitchFamily="17" charset="-128"/>
            </a:endParaRPr>
          </a:p>
          <a:p>
            <a:pPr marL="360680" indent="-180340" fontAlgn="auto" hangingPunct="1">
              <a:spcAft>
                <a:spcPts val="900"/>
              </a:spcAft>
            </a:pPr>
            <a:r>
              <a:rPr lang="en-GB" sz="1800" dirty="0">
                <a:effectLst/>
                <a:latin typeface="Times New Roman" panose="02020603050405020304" pitchFamily="18" charset="0"/>
                <a:ea typeface="Malgun Gothic" panose="020B0503020000020004" pitchFamily="34" charset="-127"/>
              </a:rPr>
              <a:t>-	MSH informs the MSH about a WebRTC session and its state</a:t>
            </a:r>
            <a:endParaRPr lang="en-GB" sz="1800" dirty="0">
              <a:effectLst/>
              <a:latin typeface="Times New Roman" panose="02020603050405020304" pitchFamily="18" charset="0"/>
              <a:ea typeface="ＭＳ 明朝" panose="02020609040205080304" pitchFamily="17" charset="-128"/>
            </a:endParaRPr>
          </a:p>
          <a:p>
            <a:pPr marL="360680" indent="-180340" fontAlgn="auto" hangingPunct="1">
              <a:spcAft>
                <a:spcPts val="900"/>
              </a:spcAft>
            </a:pPr>
            <a:r>
              <a:rPr lang="en-GB" sz="1800" dirty="0">
                <a:effectLst/>
                <a:latin typeface="Times New Roman" panose="02020603050405020304" pitchFamily="18" charset="0"/>
                <a:ea typeface="Malgun Gothic" panose="020B0503020000020004" pitchFamily="34" charset="-127"/>
              </a:rPr>
              <a:t>-	MSH requests QoS allocation for a starting or modified session</a:t>
            </a:r>
            <a:endParaRPr lang="en-GB" sz="1800" dirty="0">
              <a:effectLst/>
              <a:latin typeface="Times New Roman" panose="02020603050405020304" pitchFamily="18" charset="0"/>
              <a:ea typeface="ＭＳ 明朝" panose="02020609040205080304" pitchFamily="17" charset="-128"/>
            </a:endParaRPr>
          </a:p>
          <a:p>
            <a:pPr marL="360680" indent="-180340" fontAlgn="auto" hangingPunct="1">
              <a:spcAft>
                <a:spcPts val="900"/>
              </a:spcAft>
            </a:pPr>
            <a:r>
              <a:rPr lang="en-GB" sz="1800" dirty="0">
                <a:effectLst/>
                <a:latin typeface="Times New Roman" panose="02020603050405020304" pitchFamily="18" charset="0"/>
                <a:ea typeface="Malgun Gothic" panose="020B0503020000020004" pitchFamily="34" charset="-127"/>
              </a:rPr>
              <a:t>-	MSH receives notification about changes to the QoS allocation for the ongoing WebRTC session</a:t>
            </a:r>
            <a:endParaRPr lang="en-GB" sz="1800" dirty="0">
              <a:effectLst/>
              <a:latin typeface="Times New Roman" panose="02020603050405020304" pitchFamily="18" charset="0"/>
              <a:ea typeface="ＭＳ 明朝" panose="02020609040205080304" pitchFamily="17" charset="-128"/>
            </a:endParaRPr>
          </a:p>
          <a:p>
            <a:pPr marL="360680" indent="-180340" fontAlgn="auto" hangingPunct="1">
              <a:spcAft>
                <a:spcPts val="900"/>
              </a:spcAft>
            </a:pPr>
            <a:r>
              <a:rPr lang="en-GB" sz="1800" dirty="0">
                <a:effectLst/>
                <a:latin typeface="Times New Roman" panose="02020603050405020304" pitchFamily="18" charset="0"/>
                <a:ea typeface="Malgun Gothic" panose="020B0503020000020004" pitchFamily="34" charset="-127"/>
              </a:rPr>
              <a:t>-	</a:t>
            </a:r>
            <a:r>
              <a:rPr lang="en-GB" sz="1800" dirty="0">
                <a:effectLst/>
                <a:highlight>
                  <a:srgbClr val="FFFF00"/>
                </a:highlight>
                <a:latin typeface="Times New Roman" panose="02020603050405020304" pitchFamily="18" charset="0"/>
                <a:ea typeface="Malgun Gothic" panose="020B0503020000020004" pitchFamily="34" charset="-127"/>
              </a:rPr>
              <a:t>MSH receives updates exchanges information about the WebRTC session with the 5G-RTC STUN/TURN/</a:t>
            </a:r>
            <a:r>
              <a:rPr lang="en-GB" sz="1800" dirty="0" err="1">
                <a:effectLst/>
                <a:highlight>
                  <a:srgbClr val="FFFF00"/>
                </a:highlight>
                <a:latin typeface="Times New Roman" panose="02020603050405020304" pitchFamily="18" charset="0"/>
                <a:ea typeface="Malgun Gothic" panose="020B0503020000020004" pitchFamily="34" charset="-127"/>
              </a:rPr>
              <a:t>Signaling</a:t>
            </a:r>
            <a:r>
              <a:rPr lang="en-GB" sz="1800" dirty="0">
                <a:effectLst/>
                <a:highlight>
                  <a:srgbClr val="FFFF00"/>
                </a:highlight>
                <a:latin typeface="Times New Roman" panose="02020603050405020304" pitchFamily="18" charset="0"/>
                <a:ea typeface="Malgun Gothic" panose="020B0503020000020004" pitchFamily="34" charset="-127"/>
              </a:rPr>
              <a:t> Server, e.g. to identify a WebRTC session and associate it with a QoS template</a:t>
            </a:r>
            <a:endParaRPr lang="en-GB" sz="1800" dirty="0">
              <a:effectLst/>
              <a:highlight>
                <a:srgbClr val="FFFF00"/>
              </a:highlight>
              <a:latin typeface="Times New Roman" panose="02020603050405020304" pitchFamily="18" charset="0"/>
              <a:ea typeface="ＭＳ 明朝" panose="02020609040205080304" pitchFamily="17" charset="-128"/>
            </a:endParaRPr>
          </a:p>
          <a:p>
            <a:pPr fontAlgn="auto" hangingPunct="1">
              <a:spcAft>
                <a:spcPts val="900"/>
              </a:spcAft>
            </a:pPr>
            <a:r>
              <a:rPr lang="en-GB" sz="1800" dirty="0">
                <a:effectLst/>
                <a:latin typeface="Times New Roman" panose="02020603050405020304" pitchFamily="18" charset="0"/>
                <a:ea typeface="Malgun Gothic" panose="020B0503020000020004" pitchFamily="34" charset="-127"/>
              </a:rPr>
              <a:t>The 5G-RTC functionality that offer application functions to the WebRTC application (blocks in yellow) can equally be provided by Application Servers (5G-RTC AS) instead of AFs. These could then use a dedicated interface RTC-3 to request configurations and network support for the ongoing WebRTC sessions from the 5G-RTC AF. </a:t>
            </a:r>
            <a:endParaRPr lang="en-GB" sz="1800" dirty="0">
              <a:effectLst/>
              <a:latin typeface="Times New Roman" panose="02020603050405020304" pitchFamily="18" charset="0"/>
              <a:ea typeface="ＭＳ 明朝" panose="02020609040205080304" pitchFamily="17" charset="-128"/>
            </a:endParaRPr>
          </a:p>
          <a:p>
            <a:endParaRPr lang="en-GB" dirty="0"/>
          </a:p>
        </p:txBody>
      </p:sp>
      <p:sp>
        <p:nvSpPr>
          <p:cNvPr id="3" name="タイトル 2">
            <a:extLst>
              <a:ext uri="{FF2B5EF4-FFF2-40B4-BE49-F238E27FC236}">
                <a16:creationId xmlns:a16="http://schemas.microsoft.com/office/drawing/2014/main" id="{D6E5B76A-CEF1-4089-9E1F-4BD2D0DCEEA8}"/>
              </a:ext>
            </a:extLst>
          </p:cNvPr>
          <p:cNvSpPr>
            <a:spLocks noGrp="1"/>
          </p:cNvSpPr>
          <p:nvPr>
            <p:ph type="title"/>
          </p:nvPr>
        </p:nvSpPr>
        <p:spPr/>
        <p:txBody>
          <a:bodyPr/>
          <a:lstStyle/>
          <a:p>
            <a:r>
              <a:rPr lang="en-GB" dirty="0"/>
              <a:t>Proposal to GA4RTAR (Specific)</a:t>
            </a:r>
          </a:p>
        </p:txBody>
      </p:sp>
    </p:spTree>
    <p:extLst>
      <p:ext uri="{BB962C8B-B14F-4D97-AF65-F5344CB8AC3E}">
        <p14:creationId xmlns:p14="http://schemas.microsoft.com/office/powerpoint/2010/main" val="235746205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コンテンツ プレースホルダー 1">
            <a:extLst>
              <a:ext uri="{FF2B5EF4-FFF2-40B4-BE49-F238E27FC236}">
                <a16:creationId xmlns:a16="http://schemas.microsoft.com/office/drawing/2014/main" id="{32409A79-D298-43E7-BAD5-48BACABC3397}"/>
              </a:ext>
            </a:extLst>
          </p:cNvPr>
          <p:cNvSpPr>
            <a:spLocks noGrp="1"/>
          </p:cNvSpPr>
          <p:nvPr>
            <p:ph idx="1"/>
          </p:nvPr>
        </p:nvSpPr>
        <p:spPr/>
        <p:txBody>
          <a:bodyPr>
            <a:normAutofit/>
          </a:bodyPr>
          <a:lstStyle/>
          <a:p>
            <a:pPr marL="144000" indent="0">
              <a:buNone/>
            </a:pPr>
            <a:r>
              <a:rPr lang="en-GB" dirty="0">
                <a:effectLst/>
              </a:rPr>
              <a:t>The descriptions of RTC-5 APIs should be </a:t>
            </a:r>
            <a:r>
              <a:rPr lang="en-GB" dirty="0"/>
              <a:t>drafted based on </a:t>
            </a:r>
            <a:r>
              <a:rPr lang="en-GB" dirty="0">
                <a:effectLst/>
              </a:rPr>
              <a:t>the four M5 APIs with the following changes:</a:t>
            </a:r>
          </a:p>
          <a:p>
            <a:r>
              <a:rPr lang="en-GB" dirty="0">
                <a:effectLst/>
              </a:rPr>
              <a:t>Service </a:t>
            </a:r>
            <a:r>
              <a:rPr lang="en-GB" dirty="0"/>
              <a:t>Access Information API: seems OK. Definition of Data model should be modified suitable for </a:t>
            </a:r>
            <a:r>
              <a:rPr lang="en-GB" dirty="0" err="1"/>
              <a:t>iRTC</a:t>
            </a:r>
            <a:r>
              <a:rPr lang="en-GB" dirty="0"/>
              <a:t> services (especially for STUN/TURN location and discovery information of WebRTC Signalling Function)</a:t>
            </a:r>
            <a:endParaRPr lang="en-GB" dirty="0">
              <a:highlight>
                <a:srgbClr val="FFFF00"/>
              </a:highlight>
            </a:endParaRPr>
          </a:p>
          <a:p>
            <a:r>
              <a:rPr lang="en-GB" dirty="0"/>
              <a:t>Metrics Reporting API: the metrics should be defined suitable for </a:t>
            </a:r>
            <a:r>
              <a:rPr lang="en-GB" dirty="0" err="1"/>
              <a:t>iRTC</a:t>
            </a:r>
            <a:r>
              <a:rPr lang="en-GB" dirty="0"/>
              <a:t> services.</a:t>
            </a:r>
          </a:p>
          <a:p>
            <a:r>
              <a:rPr lang="en-GB" dirty="0"/>
              <a:t>Dynamic Policies API: seems readily applicable to QoS request in RTC. Flexibility/Granularity of the policy template for RTC should be clarified.</a:t>
            </a:r>
          </a:p>
          <a:p>
            <a:r>
              <a:rPr lang="en-GB" dirty="0"/>
              <a:t>Network Assistance API: notification of QoS allocation changes is useful and should be maintained. QoS request for ongoing sessions needs further study (feasible?). The relevant mechanisms needs further study (e.g., bitrate recommendation rather than accept/reject of requested bandwidth, delivery boost for RTC)</a:t>
            </a:r>
          </a:p>
          <a:p>
            <a:pPr marL="144000" indent="0">
              <a:buNone/>
            </a:pPr>
            <a:endParaRPr lang="en-GB" dirty="0"/>
          </a:p>
          <a:p>
            <a:endParaRPr lang="en-GB" dirty="0"/>
          </a:p>
          <a:p>
            <a:endParaRPr lang="en-GB" dirty="0"/>
          </a:p>
          <a:p>
            <a:pPr marL="144000" indent="0">
              <a:buNone/>
            </a:pPr>
            <a:endParaRPr lang="en-GB" dirty="0">
              <a:effectLst/>
            </a:endParaRPr>
          </a:p>
          <a:p>
            <a:pPr marL="144000" indent="0">
              <a:buNone/>
            </a:pPr>
            <a:endParaRPr lang="en-GB" dirty="0">
              <a:effectLst/>
            </a:endParaRPr>
          </a:p>
        </p:txBody>
      </p:sp>
      <p:sp>
        <p:nvSpPr>
          <p:cNvPr id="3" name="タイトル 2">
            <a:extLst>
              <a:ext uri="{FF2B5EF4-FFF2-40B4-BE49-F238E27FC236}">
                <a16:creationId xmlns:a16="http://schemas.microsoft.com/office/drawing/2014/main" id="{B158D2E7-F032-40FD-931F-A3FEA61E3DDD}"/>
              </a:ext>
            </a:extLst>
          </p:cNvPr>
          <p:cNvSpPr>
            <a:spLocks noGrp="1"/>
          </p:cNvSpPr>
          <p:nvPr>
            <p:ph type="title"/>
          </p:nvPr>
        </p:nvSpPr>
        <p:spPr/>
        <p:txBody>
          <a:bodyPr/>
          <a:lstStyle/>
          <a:p>
            <a:r>
              <a:rPr lang="en-GB" dirty="0"/>
              <a:t>Proposal to </a:t>
            </a:r>
            <a:r>
              <a:rPr lang="en-GB" dirty="0" err="1"/>
              <a:t>iRTCW</a:t>
            </a:r>
            <a:endParaRPr lang="en-GB" dirty="0"/>
          </a:p>
        </p:txBody>
      </p:sp>
    </p:spTree>
    <p:extLst>
      <p:ext uri="{BB962C8B-B14F-4D97-AF65-F5344CB8AC3E}">
        <p14:creationId xmlns:p14="http://schemas.microsoft.com/office/powerpoint/2010/main" val="204195338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コンテンツ プレースホルダー 1">
            <a:extLst>
              <a:ext uri="{FF2B5EF4-FFF2-40B4-BE49-F238E27FC236}">
                <a16:creationId xmlns:a16="http://schemas.microsoft.com/office/drawing/2014/main" id="{32409A79-D298-43E7-BAD5-48BACABC3397}"/>
              </a:ext>
            </a:extLst>
          </p:cNvPr>
          <p:cNvSpPr>
            <a:spLocks noGrp="1"/>
          </p:cNvSpPr>
          <p:nvPr>
            <p:ph idx="1"/>
          </p:nvPr>
        </p:nvSpPr>
        <p:spPr/>
        <p:txBody>
          <a:bodyPr>
            <a:normAutofit/>
          </a:bodyPr>
          <a:lstStyle/>
          <a:p>
            <a:pPr marL="144000" indent="0">
              <a:buNone/>
            </a:pPr>
            <a:r>
              <a:rPr lang="en-GB" dirty="0">
                <a:effectLst/>
              </a:rPr>
              <a:t>The descriptions of RTC-5 APIs should be </a:t>
            </a:r>
            <a:r>
              <a:rPr lang="en-GB" dirty="0"/>
              <a:t>drafted based on </a:t>
            </a:r>
            <a:r>
              <a:rPr lang="en-GB" dirty="0">
                <a:effectLst/>
              </a:rPr>
              <a:t>the four M5 APIs with the following changes:</a:t>
            </a:r>
          </a:p>
          <a:p>
            <a:r>
              <a:rPr lang="en-GB" dirty="0">
                <a:effectLst/>
              </a:rPr>
              <a:t>Service </a:t>
            </a:r>
            <a:r>
              <a:rPr lang="en-GB" dirty="0"/>
              <a:t>Access Information API: </a:t>
            </a:r>
          </a:p>
          <a:p>
            <a:pPr lvl="1"/>
            <a:r>
              <a:rPr lang="en-GB" dirty="0"/>
              <a:t>Seems OK. </a:t>
            </a:r>
          </a:p>
          <a:p>
            <a:pPr lvl="1"/>
            <a:r>
              <a:rPr lang="en-GB" dirty="0"/>
              <a:t>Definition of data model should be modified to be suitable for iRTC services (especially for STUN/TURN location and discovery information of WebRTC Signalling Function)</a:t>
            </a:r>
            <a:endParaRPr lang="en-GB" dirty="0">
              <a:highlight>
                <a:srgbClr val="FFFF00"/>
              </a:highlight>
            </a:endParaRPr>
          </a:p>
          <a:p>
            <a:r>
              <a:rPr lang="en-GB" dirty="0"/>
              <a:t>Metrics Reporting API: </a:t>
            </a:r>
          </a:p>
          <a:p>
            <a:pPr lvl="1"/>
            <a:r>
              <a:rPr lang="en-GB" dirty="0"/>
              <a:t>Metrics </a:t>
            </a:r>
            <a:r>
              <a:rPr lang="en-GB" altLang="ja-JP" dirty="0"/>
              <a:t>suitable for RTC services </a:t>
            </a:r>
            <a:r>
              <a:rPr lang="en-GB" dirty="0"/>
              <a:t>should be defined.</a:t>
            </a:r>
          </a:p>
          <a:p>
            <a:r>
              <a:rPr lang="en-GB" dirty="0"/>
              <a:t>Dynamic Policies API: </a:t>
            </a:r>
          </a:p>
          <a:p>
            <a:pPr lvl="1"/>
            <a:r>
              <a:rPr lang="en-GB" dirty="0"/>
              <a:t>Seems readily applicable to QoS request in RTC. </a:t>
            </a:r>
          </a:p>
          <a:p>
            <a:pPr lvl="1"/>
            <a:r>
              <a:rPr lang="en-GB" dirty="0"/>
              <a:t>Flexibility/Granularity inherited from the policy template should be clarified whether it is suitable </a:t>
            </a:r>
            <a:r>
              <a:rPr lang="en-GB" altLang="ja-JP" dirty="0"/>
              <a:t>for RTC</a:t>
            </a:r>
            <a:r>
              <a:rPr lang="en-GB" dirty="0"/>
              <a:t>.</a:t>
            </a:r>
          </a:p>
          <a:p>
            <a:r>
              <a:rPr lang="en-GB" dirty="0"/>
              <a:t>Network Assistance API: </a:t>
            </a:r>
          </a:p>
          <a:p>
            <a:pPr lvl="1"/>
            <a:r>
              <a:rPr lang="en-GB" dirty="0"/>
              <a:t>Notification of QoS allocation changes is useful and should be maintained. </a:t>
            </a:r>
          </a:p>
          <a:p>
            <a:pPr lvl="1"/>
            <a:r>
              <a:rPr lang="en-GB" dirty="0"/>
              <a:t>QoS request for ongoing sessions needs further study. Is this feasible? </a:t>
            </a:r>
          </a:p>
          <a:p>
            <a:pPr lvl="1"/>
            <a:r>
              <a:rPr lang="en-GB" dirty="0"/>
              <a:t>The mechanisms implied in the M5 needs further study (e.g., bitrate recommendation rather than accept/reject decision on requested bandwidth, delivery boost for RTC)</a:t>
            </a:r>
          </a:p>
          <a:p>
            <a:pPr marL="144000" indent="0">
              <a:buNone/>
            </a:pPr>
            <a:endParaRPr lang="en-GB" dirty="0"/>
          </a:p>
          <a:p>
            <a:endParaRPr lang="en-GB" dirty="0"/>
          </a:p>
          <a:p>
            <a:endParaRPr lang="en-GB" dirty="0"/>
          </a:p>
          <a:p>
            <a:pPr marL="144000" indent="0">
              <a:buNone/>
            </a:pPr>
            <a:endParaRPr lang="en-GB" dirty="0">
              <a:effectLst/>
            </a:endParaRPr>
          </a:p>
          <a:p>
            <a:pPr marL="144000" indent="0">
              <a:buNone/>
            </a:pPr>
            <a:endParaRPr lang="en-GB" dirty="0">
              <a:effectLst/>
            </a:endParaRPr>
          </a:p>
        </p:txBody>
      </p:sp>
      <p:sp>
        <p:nvSpPr>
          <p:cNvPr id="3" name="タイトル 2">
            <a:extLst>
              <a:ext uri="{FF2B5EF4-FFF2-40B4-BE49-F238E27FC236}">
                <a16:creationId xmlns:a16="http://schemas.microsoft.com/office/drawing/2014/main" id="{B158D2E7-F032-40FD-931F-A3FEA61E3DDD}"/>
              </a:ext>
            </a:extLst>
          </p:cNvPr>
          <p:cNvSpPr>
            <a:spLocks noGrp="1"/>
          </p:cNvSpPr>
          <p:nvPr>
            <p:ph type="title"/>
          </p:nvPr>
        </p:nvSpPr>
        <p:spPr/>
        <p:txBody>
          <a:bodyPr/>
          <a:lstStyle/>
          <a:p>
            <a:r>
              <a:rPr lang="en-GB" dirty="0"/>
              <a:t>Proposal to </a:t>
            </a:r>
            <a:r>
              <a:rPr lang="en-GB" dirty="0" err="1"/>
              <a:t>iRTCW</a:t>
            </a:r>
            <a:endParaRPr lang="en-GB" dirty="0"/>
          </a:p>
        </p:txBody>
      </p:sp>
    </p:spTree>
    <p:extLst>
      <p:ext uri="{BB962C8B-B14F-4D97-AF65-F5344CB8AC3E}">
        <p14:creationId xmlns:p14="http://schemas.microsoft.com/office/powerpoint/2010/main" val="192850747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コンテンツ プレースホルダー 1">
            <a:extLst>
              <a:ext uri="{FF2B5EF4-FFF2-40B4-BE49-F238E27FC236}">
                <a16:creationId xmlns:a16="http://schemas.microsoft.com/office/drawing/2014/main" id="{A74B9FAC-9815-4E31-9FEE-5415A253C730}"/>
              </a:ext>
            </a:extLst>
          </p:cNvPr>
          <p:cNvSpPr>
            <a:spLocks noGrp="1"/>
          </p:cNvSpPr>
          <p:nvPr>
            <p:ph idx="1"/>
          </p:nvPr>
        </p:nvSpPr>
        <p:spPr/>
        <p:txBody>
          <a:bodyPr>
            <a:normAutofit fontScale="92500" lnSpcReduction="20000"/>
          </a:bodyPr>
          <a:lstStyle/>
          <a:p>
            <a:pPr marL="144000" indent="0">
              <a:buNone/>
            </a:pPr>
            <a:r>
              <a:rPr lang="en-GB" dirty="0"/>
              <a:t>This document tries to clarify the essential features of RTC-5 based on the analysis on the existing 5GMS’s M5 interface which seems similar to RTC-5 interface.</a:t>
            </a:r>
          </a:p>
          <a:p>
            <a:pPr marL="144000" indent="0">
              <a:buNone/>
            </a:pPr>
            <a:endParaRPr lang="en-GB" dirty="0"/>
          </a:p>
          <a:p>
            <a:pPr marL="144000" indent="0">
              <a:buNone/>
            </a:pPr>
            <a:r>
              <a:rPr lang="en-GB" dirty="0"/>
              <a:t>We have started the discussion about RTC-5, but there were some concerns about the details of RTC-5 and its separation. We found that RTC-5 features should be checked.</a:t>
            </a:r>
          </a:p>
          <a:p>
            <a:pPr marL="144000" indent="0">
              <a:buNone/>
            </a:pPr>
            <a:r>
              <a:rPr lang="en-GB" dirty="0"/>
              <a:t>In CS#3 and #4, QoS control is expected to be conducted using WebRTC signalling. This may create a problem that the same feature may be performed by WebRTC signalling and RTC-5. To tackle with this overlapping/redundant problem, RTC-5 should be clarified.</a:t>
            </a:r>
          </a:p>
          <a:p>
            <a:pPr marL="144000" indent="0">
              <a:buNone/>
            </a:pPr>
            <a:endParaRPr lang="en-GB" dirty="0"/>
          </a:p>
          <a:p>
            <a:pPr marL="144000" indent="0">
              <a:buNone/>
            </a:pPr>
            <a:r>
              <a:rPr lang="en-GB" dirty="0"/>
              <a:t>First, the features and APIs in TS 26.512 5GMS are extracted. Five APIs are relevant. (Slide #2, 3)</a:t>
            </a:r>
          </a:p>
          <a:p>
            <a:pPr marL="144000" indent="0">
              <a:buNone/>
            </a:pPr>
            <a:endParaRPr lang="en-GB" dirty="0"/>
          </a:p>
          <a:p>
            <a:pPr marL="144000" indent="0">
              <a:buNone/>
            </a:pPr>
            <a:r>
              <a:rPr lang="en-GB" dirty="0"/>
              <a:t>The functionality of the picked-up five APIs are summarized based on the description of Clause 4 in TS 26.512. (Slide #4)</a:t>
            </a:r>
          </a:p>
          <a:p>
            <a:pPr marL="144000" indent="0">
              <a:buNone/>
            </a:pPr>
            <a:endParaRPr lang="en-GB" dirty="0"/>
          </a:p>
          <a:p>
            <a:pPr marL="144000" indent="0">
              <a:buNone/>
            </a:pPr>
            <a:r>
              <a:rPr lang="en-GB" dirty="0"/>
              <a:t>Then, the applicability of the APIs in the context of RTC is discussed. (Slide #5)</a:t>
            </a:r>
          </a:p>
          <a:p>
            <a:pPr marL="144000" indent="0">
              <a:buNone/>
            </a:pPr>
            <a:endParaRPr lang="en-GB" dirty="0"/>
          </a:p>
          <a:p>
            <a:pPr marL="144000" indent="0">
              <a:buNone/>
            </a:pPr>
            <a:r>
              <a:rPr lang="en-GB" dirty="0"/>
              <a:t>Finally, the proposed RTC-5 features and possible APIs are examined. (Slide #6)</a:t>
            </a:r>
          </a:p>
          <a:p>
            <a:pPr marL="144000" indent="0">
              <a:buNone/>
            </a:pPr>
            <a:endParaRPr lang="en-GB" dirty="0"/>
          </a:p>
          <a:p>
            <a:pPr marL="144000" indent="0">
              <a:buNone/>
            </a:pPr>
            <a:r>
              <a:rPr lang="en-GB" b="1" u="sng" dirty="0"/>
              <a:t>Proposal</a:t>
            </a:r>
          </a:p>
          <a:p>
            <a:pPr marL="144000" indent="0">
              <a:buNone/>
            </a:pPr>
            <a:r>
              <a:rPr lang="en-GB" dirty="0"/>
              <a:t>Based on the analysis in this document, </a:t>
            </a:r>
          </a:p>
          <a:p>
            <a:r>
              <a:rPr lang="en-GB" dirty="0"/>
              <a:t>the description of RTC-5 features should be updated in GA4RTAR. </a:t>
            </a:r>
          </a:p>
          <a:p>
            <a:r>
              <a:rPr lang="en-GB" dirty="0"/>
              <a:t>API description should be included in </a:t>
            </a:r>
            <a:r>
              <a:rPr lang="en-GB" dirty="0" err="1"/>
              <a:t>iRTCW</a:t>
            </a:r>
            <a:r>
              <a:rPr lang="en-GB" dirty="0"/>
              <a:t> PD.</a:t>
            </a:r>
          </a:p>
        </p:txBody>
      </p:sp>
      <p:sp>
        <p:nvSpPr>
          <p:cNvPr id="3" name="タイトル 2">
            <a:extLst>
              <a:ext uri="{FF2B5EF4-FFF2-40B4-BE49-F238E27FC236}">
                <a16:creationId xmlns:a16="http://schemas.microsoft.com/office/drawing/2014/main" id="{6005B753-34BF-4396-9F4B-D65B5FFEFC81}"/>
              </a:ext>
            </a:extLst>
          </p:cNvPr>
          <p:cNvSpPr>
            <a:spLocks noGrp="1"/>
          </p:cNvSpPr>
          <p:nvPr>
            <p:ph type="title"/>
          </p:nvPr>
        </p:nvSpPr>
        <p:spPr/>
        <p:txBody>
          <a:bodyPr/>
          <a:lstStyle/>
          <a:p>
            <a:r>
              <a:rPr lang="en-GB" dirty="0"/>
              <a:t>Summary</a:t>
            </a:r>
          </a:p>
        </p:txBody>
      </p:sp>
    </p:spTree>
    <p:extLst>
      <p:ext uri="{BB962C8B-B14F-4D97-AF65-F5344CB8AC3E}">
        <p14:creationId xmlns:p14="http://schemas.microsoft.com/office/powerpoint/2010/main" val="279014006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コンテンツ プレースホルダー 1">
            <a:extLst>
              <a:ext uri="{FF2B5EF4-FFF2-40B4-BE49-F238E27FC236}">
                <a16:creationId xmlns:a16="http://schemas.microsoft.com/office/drawing/2014/main" id="{A74B9FAC-9815-4E31-9FEE-5415A253C730}"/>
              </a:ext>
            </a:extLst>
          </p:cNvPr>
          <p:cNvSpPr>
            <a:spLocks noGrp="1"/>
          </p:cNvSpPr>
          <p:nvPr>
            <p:ph idx="1"/>
          </p:nvPr>
        </p:nvSpPr>
        <p:spPr/>
        <p:txBody>
          <a:bodyPr>
            <a:normAutofit fontScale="92500" lnSpcReduction="20000"/>
          </a:bodyPr>
          <a:lstStyle/>
          <a:p>
            <a:pPr marL="144000" indent="0">
              <a:buNone/>
            </a:pPr>
            <a:r>
              <a:rPr lang="en-GB" dirty="0"/>
              <a:t>This document tries to clarify the essential features of RTC-5 based on the analysis on the existing 5GMS’s M5 interface which seems useful for designing RTC-5 interface.</a:t>
            </a:r>
          </a:p>
          <a:p>
            <a:pPr marL="144000" indent="0">
              <a:buNone/>
            </a:pPr>
            <a:endParaRPr lang="en-GB" dirty="0"/>
          </a:p>
          <a:p>
            <a:pPr marL="144000" indent="0">
              <a:buNone/>
            </a:pPr>
            <a:r>
              <a:rPr lang="en-GB" dirty="0"/>
              <a:t>[Motivation] The discussion about RTC-5 has been started, but there were some concerns about the details of RTC-5 and its separation. We found that RTC-5 features (already proposed) should be checked.</a:t>
            </a:r>
          </a:p>
          <a:p>
            <a:pPr marL="144000" indent="0">
              <a:buNone/>
            </a:pPr>
            <a:r>
              <a:rPr lang="en-GB" dirty="0"/>
              <a:t>In CS#3 and #4, QoS control is expected to be conducted using WebRTC signalling. This may create a problem that the same feature may be performed by WebRTC signalling and RTC-5. To tackle with this overlapping/redundant problem, RTC-5 should be clarified.</a:t>
            </a:r>
          </a:p>
          <a:p>
            <a:pPr marL="144000" indent="0">
              <a:buNone/>
            </a:pPr>
            <a:endParaRPr lang="en-GB" dirty="0"/>
          </a:p>
          <a:p>
            <a:pPr marL="144000" indent="0">
              <a:buNone/>
            </a:pPr>
            <a:r>
              <a:rPr lang="en-GB" dirty="0"/>
              <a:t>First, the features and APIs in TS 26.512 5GMS are extracted. Five APIs are relevant. (Slide #2, 3)</a:t>
            </a:r>
          </a:p>
          <a:p>
            <a:pPr marL="144000" indent="0">
              <a:buNone/>
            </a:pPr>
            <a:endParaRPr lang="en-GB" dirty="0"/>
          </a:p>
          <a:p>
            <a:pPr marL="144000" indent="0">
              <a:buNone/>
            </a:pPr>
            <a:r>
              <a:rPr lang="en-GB" dirty="0"/>
              <a:t>The functionality of the picked-up five APIs are summarized based on the description of Clause 4 in TS 26.512. (Slide #4)</a:t>
            </a:r>
          </a:p>
          <a:p>
            <a:pPr marL="144000" indent="0">
              <a:buNone/>
            </a:pPr>
            <a:endParaRPr lang="en-GB" dirty="0"/>
          </a:p>
          <a:p>
            <a:pPr marL="144000" indent="0">
              <a:buNone/>
            </a:pPr>
            <a:r>
              <a:rPr lang="en-GB" dirty="0"/>
              <a:t>Then, the applicability of the APIs in the context of RTC is discussed. (Slide #5)</a:t>
            </a:r>
          </a:p>
          <a:p>
            <a:pPr marL="144000" indent="0">
              <a:buNone/>
            </a:pPr>
            <a:endParaRPr lang="en-GB" dirty="0"/>
          </a:p>
          <a:p>
            <a:pPr marL="144000" indent="0">
              <a:buNone/>
            </a:pPr>
            <a:r>
              <a:rPr lang="en-GB" dirty="0"/>
              <a:t>Finally, the already-proposed RTC-5 features and possible four APIs are examined. (Slide #6)</a:t>
            </a:r>
          </a:p>
          <a:p>
            <a:pPr marL="144000" indent="0">
              <a:buNone/>
            </a:pPr>
            <a:endParaRPr lang="en-GB" dirty="0"/>
          </a:p>
          <a:p>
            <a:pPr marL="144000" indent="0">
              <a:buNone/>
            </a:pPr>
            <a:r>
              <a:rPr lang="en-GB" b="1" u="sng" dirty="0"/>
              <a:t>Proposal</a:t>
            </a:r>
          </a:p>
          <a:p>
            <a:pPr marL="144000" indent="0">
              <a:buNone/>
            </a:pPr>
            <a:r>
              <a:rPr lang="en-GB" dirty="0"/>
              <a:t>Based on the analysis in this document, </a:t>
            </a:r>
          </a:p>
          <a:p>
            <a:r>
              <a:rPr lang="en-GB" dirty="0"/>
              <a:t>the description of RTC-5 features should be updated in GA4RTAR. </a:t>
            </a:r>
          </a:p>
          <a:p>
            <a:r>
              <a:rPr lang="en-GB" dirty="0"/>
              <a:t>API description should be included in </a:t>
            </a:r>
            <a:r>
              <a:rPr lang="en-GB" dirty="0" err="1"/>
              <a:t>iRTCW</a:t>
            </a:r>
            <a:r>
              <a:rPr lang="en-GB" dirty="0"/>
              <a:t> PD.</a:t>
            </a:r>
          </a:p>
        </p:txBody>
      </p:sp>
      <p:sp>
        <p:nvSpPr>
          <p:cNvPr id="3" name="タイトル 2">
            <a:extLst>
              <a:ext uri="{FF2B5EF4-FFF2-40B4-BE49-F238E27FC236}">
                <a16:creationId xmlns:a16="http://schemas.microsoft.com/office/drawing/2014/main" id="{6005B753-34BF-4396-9F4B-D65B5FFEFC81}"/>
              </a:ext>
            </a:extLst>
          </p:cNvPr>
          <p:cNvSpPr>
            <a:spLocks noGrp="1"/>
          </p:cNvSpPr>
          <p:nvPr>
            <p:ph type="title"/>
          </p:nvPr>
        </p:nvSpPr>
        <p:spPr/>
        <p:txBody>
          <a:bodyPr/>
          <a:lstStyle/>
          <a:p>
            <a:r>
              <a:rPr lang="en-GB" dirty="0"/>
              <a:t>Summary</a:t>
            </a:r>
          </a:p>
        </p:txBody>
      </p:sp>
    </p:spTree>
    <p:extLst>
      <p:ext uri="{BB962C8B-B14F-4D97-AF65-F5344CB8AC3E}">
        <p14:creationId xmlns:p14="http://schemas.microsoft.com/office/powerpoint/2010/main" val="393197313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コンテンツ プレースホルダー 1"/>
          <p:cNvSpPr>
            <a:spLocks noGrp="1"/>
          </p:cNvSpPr>
          <p:nvPr>
            <p:ph idx="1"/>
          </p:nvPr>
        </p:nvSpPr>
        <p:spPr>
          <a:xfrm>
            <a:off x="275168" y="836712"/>
            <a:ext cx="9355667" cy="2088232"/>
          </a:xfrm>
        </p:spPr>
        <p:txBody>
          <a:bodyPr>
            <a:normAutofit/>
          </a:bodyPr>
          <a:lstStyle/>
          <a:p>
            <a:pPr marL="144000" indent="0">
              <a:buNone/>
            </a:pPr>
            <a:r>
              <a:rPr lang="en-GB" altLang="ja-JP" sz="1200" dirty="0"/>
              <a:t>According to TS 26.512, APIs related to M5 downlink interface can be extracted:</a:t>
            </a:r>
          </a:p>
          <a:p>
            <a:pPr>
              <a:buFont typeface="+mj-lt"/>
              <a:buAutoNum type="arabicPeriod"/>
            </a:pPr>
            <a:r>
              <a:rPr lang="en-GB" altLang="ja-JP" sz="1200" dirty="0"/>
              <a:t>Service Access Information API</a:t>
            </a:r>
          </a:p>
          <a:p>
            <a:pPr>
              <a:buFont typeface="+mj-lt"/>
              <a:buAutoNum type="arabicPeriod"/>
            </a:pPr>
            <a:r>
              <a:rPr lang="en-GB" altLang="ja-JP" sz="1200" dirty="0"/>
              <a:t>Metrics Reporting API</a:t>
            </a:r>
          </a:p>
          <a:p>
            <a:pPr>
              <a:buFont typeface="+mj-lt"/>
              <a:buAutoNum type="arabicPeriod"/>
            </a:pPr>
            <a:r>
              <a:rPr lang="en-GB" altLang="ja-JP" sz="1200" dirty="0"/>
              <a:t>Consumption Reporting API</a:t>
            </a:r>
          </a:p>
          <a:p>
            <a:pPr>
              <a:buFont typeface="+mj-lt"/>
              <a:buAutoNum type="arabicPeriod"/>
            </a:pPr>
            <a:r>
              <a:rPr lang="en-GB" altLang="ja-JP" sz="1200" dirty="0"/>
              <a:t>Dynamic Policies API</a:t>
            </a:r>
          </a:p>
          <a:p>
            <a:pPr>
              <a:buFont typeface="+mj-lt"/>
              <a:buAutoNum type="arabicPeriod"/>
            </a:pPr>
            <a:r>
              <a:rPr lang="en-GB" altLang="ja-JP" sz="1200" dirty="0"/>
              <a:t>Network Assistance API</a:t>
            </a:r>
          </a:p>
          <a:p>
            <a:pPr lvl="1"/>
            <a:endParaRPr lang="en-GB" altLang="ja-JP" sz="1200" dirty="0"/>
          </a:p>
          <a:p>
            <a:endParaRPr kumimoji="1" lang="ja-JP" altLang="en-US" sz="1200" dirty="0"/>
          </a:p>
        </p:txBody>
      </p:sp>
      <p:sp>
        <p:nvSpPr>
          <p:cNvPr id="3" name="タイトル 2"/>
          <p:cNvSpPr>
            <a:spLocks noGrp="1"/>
          </p:cNvSpPr>
          <p:nvPr>
            <p:ph type="title"/>
          </p:nvPr>
        </p:nvSpPr>
        <p:spPr/>
        <p:txBody>
          <a:bodyPr/>
          <a:lstStyle/>
          <a:p>
            <a:r>
              <a:rPr lang="en-GB" altLang="ja-JP" dirty="0"/>
              <a:t>APIs of M5d (for downlink) from Media Streaming</a:t>
            </a:r>
            <a:endParaRPr kumimoji="1" lang="ja-JP" altLang="en-US" dirty="0"/>
          </a:p>
        </p:txBody>
      </p:sp>
      <p:sp>
        <p:nvSpPr>
          <p:cNvPr id="5" name="テキスト ボックス 4">
            <a:extLst>
              <a:ext uri="{FF2B5EF4-FFF2-40B4-BE49-F238E27FC236}">
                <a16:creationId xmlns:a16="http://schemas.microsoft.com/office/drawing/2014/main" id="{71C2369B-739E-4ED4-9D64-0A962F1E45DC}"/>
              </a:ext>
            </a:extLst>
          </p:cNvPr>
          <p:cNvSpPr txBox="1"/>
          <p:nvPr/>
        </p:nvSpPr>
        <p:spPr>
          <a:xfrm>
            <a:off x="3875718" y="6309320"/>
            <a:ext cx="2154563" cy="576064"/>
          </a:xfrm>
          <a:prstGeom prst="rect">
            <a:avLst/>
          </a:prstGeom>
        </p:spPr>
        <p:txBody>
          <a:bodyPr vert="horz" wrap="none" lIns="0" tIns="45720" rIns="0" bIns="45720" rtlCol="0">
            <a:noAutofit/>
          </a:bodyPr>
          <a:lstStyle/>
          <a:p>
            <a:pPr marL="0" indent="0" algn="l">
              <a:buNone/>
            </a:pPr>
            <a:r>
              <a:rPr lang="en-GB" sz="1100" dirty="0">
                <a:solidFill>
                  <a:schemeClr val="tx1">
                    <a:lumMod val="85000"/>
                    <a:lumOff val="15000"/>
                  </a:schemeClr>
                </a:solidFill>
                <a:latin typeface="HGPｺﾞｼｯｸE" panose="020B0900000000000000" pitchFamily="50" charset="-128"/>
                <a:ea typeface="HGPｺﾞｼｯｸE" panose="020B0900000000000000" pitchFamily="50" charset="-128"/>
              </a:rPr>
              <a:t>APIs for downlink Media Streaming</a:t>
            </a:r>
          </a:p>
          <a:p>
            <a:pPr marL="0" indent="0" algn="l">
              <a:buNone/>
            </a:pPr>
            <a:r>
              <a:rPr lang="en-GB" sz="1100" dirty="0">
                <a:solidFill>
                  <a:schemeClr val="tx1">
                    <a:lumMod val="85000"/>
                    <a:lumOff val="15000"/>
                  </a:schemeClr>
                </a:solidFill>
                <a:latin typeface="HGPｺﾞｼｯｸE" panose="020B0900000000000000" pitchFamily="50" charset="-128"/>
                <a:ea typeface="HGPｺﾞｼｯｸE" panose="020B0900000000000000" pitchFamily="50" charset="-128"/>
              </a:rPr>
              <a:t>from Table 4.2-1 TS 26.512 </a:t>
            </a:r>
          </a:p>
        </p:txBody>
      </p:sp>
      <p:graphicFrame>
        <p:nvGraphicFramePr>
          <p:cNvPr id="6" name="表 5">
            <a:extLst>
              <a:ext uri="{FF2B5EF4-FFF2-40B4-BE49-F238E27FC236}">
                <a16:creationId xmlns:a16="http://schemas.microsoft.com/office/drawing/2014/main" id="{AA383BF8-3F7B-41D1-8EE4-5A31385786E4}"/>
              </a:ext>
            </a:extLst>
          </p:cNvPr>
          <p:cNvGraphicFramePr>
            <a:graphicFrameLocks noGrp="1"/>
          </p:cNvGraphicFramePr>
          <p:nvPr/>
        </p:nvGraphicFramePr>
        <p:xfrm>
          <a:off x="344488" y="2164040"/>
          <a:ext cx="9059545" cy="4145280"/>
        </p:xfrm>
        <a:graphic>
          <a:graphicData uri="http://schemas.openxmlformats.org/drawingml/2006/table">
            <a:tbl>
              <a:tblPr firstRow="1" firstCol="1" bandRow="1">
                <a:tableStyleId>{5940675A-B579-460E-94D1-54222C63F5DA}</a:tableStyleId>
              </a:tblPr>
              <a:tblGrid>
                <a:gridCol w="2185035">
                  <a:extLst>
                    <a:ext uri="{9D8B030D-6E8A-4147-A177-3AD203B41FA5}">
                      <a16:colId xmlns:a16="http://schemas.microsoft.com/office/drawing/2014/main" val="1275952100"/>
                    </a:ext>
                  </a:extLst>
                </a:gridCol>
                <a:gridCol w="1991995">
                  <a:extLst>
                    <a:ext uri="{9D8B030D-6E8A-4147-A177-3AD203B41FA5}">
                      <a16:colId xmlns:a16="http://schemas.microsoft.com/office/drawing/2014/main" val="1805276623"/>
                    </a:ext>
                  </a:extLst>
                </a:gridCol>
                <a:gridCol w="2185035">
                  <a:extLst>
                    <a:ext uri="{9D8B030D-6E8A-4147-A177-3AD203B41FA5}">
                      <a16:colId xmlns:a16="http://schemas.microsoft.com/office/drawing/2014/main" val="784658432"/>
                    </a:ext>
                  </a:extLst>
                </a:gridCol>
                <a:gridCol w="2185035">
                  <a:extLst>
                    <a:ext uri="{9D8B030D-6E8A-4147-A177-3AD203B41FA5}">
                      <a16:colId xmlns:a16="http://schemas.microsoft.com/office/drawing/2014/main" val="2099781140"/>
                    </a:ext>
                  </a:extLst>
                </a:gridCol>
                <a:gridCol w="512445">
                  <a:extLst>
                    <a:ext uri="{9D8B030D-6E8A-4147-A177-3AD203B41FA5}">
                      <a16:colId xmlns:a16="http://schemas.microsoft.com/office/drawing/2014/main" val="4230475024"/>
                    </a:ext>
                  </a:extLst>
                </a:gridCol>
              </a:tblGrid>
              <a:tr h="0">
                <a:tc rowSpan="2">
                  <a:txBody>
                    <a:bodyPr/>
                    <a:lstStyle/>
                    <a:p>
                      <a:pPr algn="ctr" hangingPunct="0"/>
                      <a:r>
                        <a:rPr lang="en-GB" sz="800" dirty="0">
                          <a:effectLst/>
                        </a:rPr>
                        <a:t>5GMSd feature</a:t>
                      </a:r>
                      <a:endParaRPr lang="en-GB" sz="800" b="1" dirty="0">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tc>
                <a:tc rowSpan="2">
                  <a:txBody>
                    <a:bodyPr/>
                    <a:lstStyle/>
                    <a:p>
                      <a:pPr algn="ctr" hangingPunct="0"/>
                      <a:r>
                        <a:rPr lang="en-GB" sz="800" dirty="0">
                          <a:effectLst/>
                        </a:rPr>
                        <a:t>Abstract</a:t>
                      </a:r>
                      <a:endParaRPr lang="en-GB" sz="800" b="1" dirty="0">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tc>
                <a:tc gridSpan="3">
                  <a:txBody>
                    <a:bodyPr/>
                    <a:lstStyle/>
                    <a:p>
                      <a:pPr algn="ctr" hangingPunct="0"/>
                      <a:r>
                        <a:rPr lang="en-GB" sz="800" dirty="0">
                          <a:effectLst/>
                        </a:rPr>
                        <a:t>Relevant APIs</a:t>
                      </a:r>
                      <a:endParaRPr lang="en-GB" sz="800" b="1" dirty="0">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882648000"/>
                  </a:ext>
                </a:extLst>
              </a:tr>
              <a:tr h="0">
                <a:tc vMerge="1">
                  <a:txBody>
                    <a:bodyPr/>
                    <a:lstStyle/>
                    <a:p>
                      <a:endParaRPr lang="en-GB"/>
                    </a:p>
                  </a:txBody>
                  <a:tcPr/>
                </a:tc>
                <a:tc vMerge="1">
                  <a:txBody>
                    <a:bodyPr/>
                    <a:lstStyle/>
                    <a:p>
                      <a:endParaRPr lang="en-GB"/>
                    </a:p>
                  </a:txBody>
                  <a:tcPr/>
                </a:tc>
                <a:tc>
                  <a:txBody>
                    <a:bodyPr/>
                    <a:lstStyle/>
                    <a:p>
                      <a:pPr algn="ctr" hangingPunct="0"/>
                      <a:r>
                        <a:rPr lang="en-GB" sz="800" dirty="0">
                          <a:effectLst/>
                        </a:rPr>
                        <a:t>Interface</a:t>
                      </a:r>
                      <a:endParaRPr lang="en-GB" sz="800" b="1" dirty="0">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tc>
                <a:tc>
                  <a:txBody>
                    <a:bodyPr/>
                    <a:lstStyle/>
                    <a:p>
                      <a:pPr algn="ctr" hangingPunct="0"/>
                      <a:r>
                        <a:rPr lang="en-GB" sz="800" dirty="0">
                          <a:effectLst/>
                        </a:rPr>
                        <a:t>API name</a:t>
                      </a:r>
                      <a:endParaRPr lang="en-GB" sz="800" b="1" dirty="0">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tc>
                <a:tc>
                  <a:txBody>
                    <a:bodyPr/>
                    <a:lstStyle/>
                    <a:p>
                      <a:pPr algn="ctr" hangingPunct="0"/>
                      <a:r>
                        <a:rPr lang="en-GB" sz="800" dirty="0">
                          <a:effectLst/>
                        </a:rPr>
                        <a:t>Clause</a:t>
                      </a:r>
                      <a:endParaRPr lang="en-GB" sz="800" b="1" dirty="0">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tc>
                <a:extLst>
                  <a:ext uri="{0D108BD9-81ED-4DB2-BD59-A6C34878D82A}">
                    <a16:rowId xmlns:a16="http://schemas.microsoft.com/office/drawing/2014/main" val="2765392691"/>
                  </a:ext>
                </a:extLst>
              </a:tr>
              <a:tr h="0">
                <a:tc>
                  <a:txBody>
                    <a:bodyPr/>
                    <a:lstStyle/>
                    <a:p>
                      <a:pPr hangingPunct="0"/>
                      <a:r>
                        <a:rPr lang="en-GB" sz="800" dirty="0">
                          <a:effectLst/>
                        </a:rPr>
                        <a:t>Content protocols discovery</a:t>
                      </a:r>
                      <a:endParaRPr lang="en-GB" sz="800" dirty="0">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tc>
                <a:tc>
                  <a:txBody>
                    <a:bodyPr/>
                    <a:lstStyle/>
                    <a:p>
                      <a:pPr hangingPunct="0"/>
                      <a:r>
                        <a:rPr lang="en-GB" sz="800" dirty="0">
                          <a:effectLst/>
                        </a:rPr>
                        <a:t>Used by the 5GMSd Application Provider to interrogate which content ingest protocols are supported by 5GMSd AS(s).</a:t>
                      </a:r>
                      <a:endParaRPr lang="en-GB" sz="800" dirty="0">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tc>
                <a:tc>
                  <a:txBody>
                    <a:bodyPr/>
                    <a:lstStyle/>
                    <a:p>
                      <a:pPr algn="ctr" hangingPunct="0"/>
                      <a:r>
                        <a:rPr lang="en-GB" sz="800" dirty="0">
                          <a:effectLst/>
                        </a:rPr>
                        <a:t>M1d</a:t>
                      </a:r>
                      <a:endParaRPr lang="en-GB" sz="800" dirty="0">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nchor="ctr"/>
                </a:tc>
                <a:tc>
                  <a:txBody>
                    <a:bodyPr/>
                    <a:lstStyle/>
                    <a:p>
                      <a:pPr hangingPunct="0"/>
                      <a:r>
                        <a:rPr lang="en-GB" sz="800" dirty="0">
                          <a:effectLst/>
                        </a:rPr>
                        <a:t>Content Protocols Discovery API</a:t>
                      </a:r>
                      <a:endParaRPr lang="en-GB" sz="800" dirty="0">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tc>
                <a:tc>
                  <a:txBody>
                    <a:bodyPr/>
                    <a:lstStyle/>
                    <a:p>
                      <a:pPr algn="ctr" hangingPunct="0"/>
                      <a:r>
                        <a:rPr lang="en-GB" sz="800" dirty="0">
                          <a:effectLst/>
                        </a:rPr>
                        <a:t>7.5</a:t>
                      </a:r>
                      <a:endParaRPr lang="en-GB" sz="800" dirty="0">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tc>
                <a:extLst>
                  <a:ext uri="{0D108BD9-81ED-4DB2-BD59-A6C34878D82A}">
                    <a16:rowId xmlns:a16="http://schemas.microsoft.com/office/drawing/2014/main" val="2839505912"/>
                  </a:ext>
                </a:extLst>
              </a:tr>
              <a:tr h="0">
                <a:tc rowSpan="8">
                  <a:txBody>
                    <a:bodyPr/>
                    <a:lstStyle/>
                    <a:p>
                      <a:pPr hangingPunct="0"/>
                      <a:r>
                        <a:rPr lang="en-GB" sz="800" dirty="0">
                          <a:effectLst/>
                        </a:rPr>
                        <a:t>Content hosting</a:t>
                      </a:r>
                      <a:endParaRPr lang="en-GB" sz="800" dirty="0">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tc>
                <a:tc rowSpan="8">
                  <a:txBody>
                    <a:bodyPr/>
                    <a:lstStyle/>
                    <a:p>
                      <a:pPr hangingPunct="0"/>
                      <a:r>
                        <a:rPr lang="en-GB" sz="800" dirty="0">
                          <a:effectLst/>
                        </a:rPr>
                        <a:t>Content is ingested, hosted and distributed by the 5GMSd AS according to a Content Hosting Configuration associated with a Provisioning Session.</a:t>
                      </a:r>
                      <a:endParaRPr lang="en-GB" sz="800" dirty="0">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tc>
                <a:tc rowSpan="4">
                  <a:txBody>
                    <a:bodyPr/>
                    <a:lstStyle/>
                    <a:p>
                      <a:pPr algn="ctr" hangingPunct="0"/>
                      <a:r>
                        <a:rPr lang="en-GB" sz="800" dirty="0">
                          <a:effectLst/>
                        </a:rPr>
                        <a:t>M1d</a:t>
                      </a:r>
                      <a:endParaRPr lang="en-GB" sz="800" dirty="0">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nchor="ctr"/>
                </a:tc>
                <a:tc>
                  <a:txBody>
                    <a:bodyPr/>
                    <a:lstStyle/>
                    <a:p>
                      <a:pPr hangingPunct="0"/>
                      <a:r>
                        <a:rPr lang="en-GB" sz="800" dirty="0">
                          <a:effectLst/>
                        </a:rPr>
                        <a:t>Provisioning Sessions API</a:t>
                      </a:r>
                      <a:endParaRPr lang="en-GB" sz="800" dirty="0">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tc>
                <a:tc>
                  <a:txBody>
                    <a:bodyPr/>
                    <a:lstStyle/>
                    <a:p>
                      <a:pPr algn="ctr" hangingPunct="0"/>
                      <a:r>
                        <a:rPr lang="en-GB" sz="800" dirty="0">
                          <a:effectLst/>
                        </a:rPr>
                        <a:t>7.2</a:t>
                      </a:r>
                      <a:endParaRPr lang="en-GB" sz="800" dirty="0">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tc>
                <a:extLst>
                  <a:ext uri="{0D108BD9-81ED-4DB2-BD59-A6C34878D82A}">
                    <a16:rowId xmlns:a16="http://schemas.microsoft.com/office/drawing/2014/main" val="739881604"/>
                  </a:ext>
                </a:extLst>
              </a:tr>
              <a:tr h="0">
                <a:tc vMerge="1">
                  <a:txBody>
                    <a:bodyPr/>
                    <a:lstStyle/>
                    <a:p>
                      <a:endParaRPr lang="en-GB"/>
                    </a:p>
                  </a:txBody>
                  <a:tcPr/>
                </a:tc>
                <a:tc vMerge="1">
                  <a:txBody>
                    <a:bodyPr/>
                    <a:lstStyle/>
                    <a:p>
                      <a:endParaRPr lang="en-GB"/>
                    </a:p>
                  </a:txBody>
                  <a:tcPr/>
                </a:tc>
                <a:tc vMerge="1">
                  <a:txBody>
                    <a:bodyPr/>
                    <a:lstStyle/>
                    <a:p>
                      <a:endParaRPr lang="en-GB"/>
                    </a:p>
                  </a:txBody>
                  <a:tcPr/>
                </a:tc>
                <a:tc>
                  <a:txBody>
                    <a:bodyPr/>
                    <a:lstStyle/>
                    <a:p>
                      <a:pPr hangingPunct="0"/>
                      <a:r>
                        <a:rPr lang="en-GB" sz="800" dirty="0">
                          <a:effectLst/>
                        </a:rPr>
                        <a:t>Server Certificates Provisioning API</a:t>
                      </a:r>
                      <a:endParaRPr lang="en-GB" sz="800" dirty="0">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tc>
                <a:tc>
                  <a:txBody>
                    <a:bodyPr/>
                    <a:lstStyle/>
                    <a:p>
                      <a:pPr algn="ctr" hangingPunct="0"/>
                      <a:r>
                        <a:rPr lang="en-GB" sz="800" dirty="0">
                          <a:effectLst/>
                        </a:rPr>
                        <a:t>7.3</a:t>
                      </a:r>
                      <a:endParaRPr lang="en-GB" sz="800" dirty="0">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tc>
                <a:extLst>
                  <a:ext uri="{0D108BD9-81ED-4DB2-BD59-A6C34878D82A}">
                    <a16:rowId xmlns:a16="http://schemas.microsoft.com/office/drawing/2014/main" val="1968600032"/>
                  </a:ext>
                </a:extLst>
              </a:tr>
              <a:tr h="0">
                <a:tc vMerge="1">
                  <a:txBody>
                    <a:bodyPr/>
                    <a:lstStyle/>
                    <a:p>
                      <a:endParaRPr lang="en-GB"/>
                    </a:p>
                  </a:txBody>
                  <a:tcPr/>
                </a:tc>
                <a:tc vMerge="1">
                  <a:txBody>
                    <a:bodyPr/>
                    <a:lstStyle/>
                    <a:p>
                      <a:endParaRPr lang="en-GB"/>
                    </a:p>
                  </a:txBody>
                  <a:tcPr/>
                </a:tc>
                <a:tc vMerge="1">
                  <a:txBody>
                    <a:bodyPr/>
                    <a:lstStyle/>
                    <a:p>
                      <a:endParaRPr lang="en-GB"/>
                    </a:p>
                  </a:txBody>
                  <a:tcPr/>
                </a:tc>
                <a:tc>
                  <a:txBody>
                    <a:bodyPr/>
                    <a:lstStyle/>
                    <a:p>
                      <a:pPr hangingPunct="0"/>
                      <a:r>
                        <a:rPr lang="en-GB" sz="800" dirty="0">
                          <a:effectLst/>
                        </a:rPr>
                        <a:t>Content Preparation Templates Provisioning API</a:t>
                      </a:r>
                      <a:endParaRPr lang="en-GB" sz="800" dirty="0">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tc>
                <a:tc>
                  <a:txBody>
                    <a:bodyPr/>
                    <a:lstStyle/>
                    <a:p>
                      <a:pPr algn="ctr" hangingPunct="0"/>
                      <a:r>
                        <a:rPr lang="en-GB" sz="800" dirty="0">
                          <a:effectLst/>
                        </a:rPr>
                        <a:t>7.4</a:t>
                      </a:r>
                      <a:endParaRPr lang="en-GB" sz="800" dirty="0">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tc>
                <a:extLst>
                  <a:ext uri="{0D108BD9-81ED-4DB2-BD59-A6C34878D82A}">
                    <a16:rowId xmlns:a16="http://schemas.microsoft.com/office/drawing/2014/main" val="1616108520"/>
                  </a:ext>
                </a:extLst>
              </a:tr>
              <a:tr h="0">
                <a:tc vMerge="1">
                  <a:txBody>
                    <a:bodyPr/>
                    <a:lstStyle/>
                    <a:p>
                      <a:endParaRPr lang="en-GB"/>
                    </a:p>
                  </a:txBody>
                  <a:tcPr/>
                </a:tc>
                <a:tc vMerge="1">
                  <a:txBody>
                    <a:bodyPr/>
                    <a:lstStyle/>
                    <a:p>
                      <a:endParaRPr lang="en-GB"/>
                    </a:p>
                  </a:txBody>
                  <a:tcPr/>
                </a:tc>
                <a:tc vMerge="1">
                  <a:txBody>
                    <a:bodyPr/>
                    <a:lstStyle/>
                    <a:p>
                      <a:endParaRPr lang="en-GB"/>
                    </a:p>
                  </a:txBody>
                  <a:tcPr/>
                </a:tc>
                <a:tc>
                  <a:txBody>
                    <a:bodyPr/>
                    <a:lstStyle/>
                    <a:p>
                      <a:pPr hangingPunct="0"/>
                      <a:r>
                        <a:rPr lang="en-GB" sz="800" dirty="0">
                          <a:effectLst/>
                        </a:rPr>
                        <a:t>Content Hosting Provisioning API</a:t>
                      </a:r>
                      <a:endParaRPr lang="en-GB" sz="800" dirty="0">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tc>
                <a:tc>
                  <a:txBody>
                    <a:bodyPr/>
                    <a:lstStyle/>
                    <a:p>
                      <a:pPr algn="ctr" hangingPunct="0"/>
                      <a:r>
                        <a:rPr lang="en-GB" sz="800" dirty="0">
                          <a:effectLst/>
                        </a:rPr>
                        <a:t>7.6</a:t>
                      </a:r>
                      <a:endParaRPr lang="en-GB" sz="800" dirty="0">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tc>
                <a:extLst>
                  <a:ext uri="{0D108BD9-81ED-4DB2-BD59-A6C34878D82A}">
                    <a16:rowId xmlns:a16="http://schemas.microsoft.com/office/drawing/2014/main" val="942264674"/>
                  </a:ext>
                </a:extLst>
              </a:tr>
              <a:tr h="0">
                <a:tc vMerge="1">
                  <a:txBody>
                    <a:bodyPr/>
                    <a:lstStyle/>
                    <a:p>
                      <a:endParaRPr lang="en-GB"/>
                    </a:p>
                  </a:txBody>
                  <a:tcPr/>
                </a:tc>
                <a:tc vMerge="1">
                  <a:txBody>
                    <a:bodyPr/>
                    <a:lstStyle/>
                    <a:p>
                      <a:endParaRPr lang="en-GB"/>
                    </a:p>
                  </a:txBody>
                  <a:tcPr/>
                </a:tc>
                <a:tc rowSpan="2">
                  <a:txBody>
                    <a:bodyPr/>
                    <a:lstStyle/>
                    <a:p>
                      <a:pPr algn="ctr" hangingPunct="0"/>
                      <a:r>
                        <a:rPr lang="en-GB" sz="800" dirty="0">
                          <a:effectLst/>
                        </a:rPr>
                        <a:t>M2d</a:t>
                      </a:r>
                      <a:endParaRPr lang="en-GB" sz="800" dirty="0">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nchor="ctr"/>
                </a:tc>
                <a:tc>
                  <a:txBody>
                    <a:bodyPr/>
                    <a:lstStyle/>
                    <a:p>
                      <a:pPr hangingPunct="0"/>
                      <a:r>
                        <a:rPr lang="en-GB" sz="800" dirty="0">
                          <a:effectLst/>
                        </a:rPr>
                        <a:t>HTTP-pull based content ingest protocol</a:t>
                      </a:r>
                      <a:endParaRPr lang="en-GB" sz="800" dirty="0">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tc>
                <a:tc>
                  <a:txBody>
                    <a:bodyPr/>
                    <a:lstStyle/>
                    <a:p>
                      <a:pPr algn="ctr" hangingPunct="0"/>
                      <a:r>
                        <a:rPr lang="en-GB" sz="800" dirty="0">
                          <a:effectLst/>
                        </a:rPr>
                        <a:t>8.2</a:t>
                      </a:r>
                      <a:endParaRPr lang="en-GB" sz="800" dirty="0">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tc>
                <a:extLst>
                  <a:ext uri="{0D108BD9-81ED-4DB2-BD59-A6C34878D82A}">
                    <a16:rowId xmlns:a16="http://schemas.microsoft.com/office/drawing/2014/main" val="4287204373"/>
                  </a:ext>
                </a:extLst>
              </a:tr>
              <a:tr h="0">
                <a:tc vMerge="1">
                  <a:txBody>
                    <a:bodyPr/>
                    <a:lstStyle/>
                    <a:p>
                      <a:endParaRPr lang="en-GB"/>
                    </a:p>
                  </a:txBody>
                  <a:tcPr/>
                </a:tc>
                <a:tc vMerge="1">
                  <a:txBody>
                    <a:bodyPr/>
                    <a:lstStyle/>
                    <a:p>
                      <a:endParaRPr lang="en-GB"/>
                    </a:p>
                  </a:txBody>
                  <a:tcPr/>
                </a:tc>
                <a:tc vMerge="1">
                  <a:txBody>
                    <a:bodyPr/>
                    <a:lstStyle/>
                    <a:p>
                      <a:endParaRPr lang="en-GB"/>
                    </a:p>
                  </a:txBody>
                  <a:tcPr/>
                </a:tc>
                <a:tc>
                  <a:txBody>
                    <a:bodyPr/>
                    <a:lstStyle/>
                    <a:p>
                      <a:pPr hangingPunct="0"/>
                      <a:r>
                        <a:rPr lang="en-GB" sz="800" dirty="0">
                          <a:effectLst/>
                        </a:rPr>
                        <a:t>DASH-IF push based content ingest protocol</a:t>
                      </a:r>
                      <a:endParaRPr lang="en-GB" sz="800" dirty="0">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tc>
                <a:tc>
                  <a:txBody>
                    <a:bodyPr/>
                    <a:lstStyle/>
                    <a:p>
                      <a:pPr algn="ctr" hangingPunct="0"/>
                      <a:r>
                        <a:rPr lang="en-GB" sz="800" dirty="0">
                          <a:effectLst/>
                        </a:rPr>
                        <a:t>8.3</a:t>
                      </a:r>
                      <a:endParaRPr lang="en-GB" sz="800" dirty="0">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tc>
                <a:extLst>
                  <a:ext uri="{0D108BD9-81ED-4DB2-BD59-A6C34878D82A}">
                    <a16:rowId xmlns:a16="http://schemas.microsoft.com/office/drawing/2014/main" val="3688156083"/>
                  </a:ext>
                </a:extLst>
              </a:tr>
              <a:tr h="0">
                <a:tc vMerge="1">
                  <a:txBody>
                    <a:bodyPr/>
                    <a:lstStyle/>
                    <a:p>
                      <a:endParaRPr lang="en-GB"/>
                    </a:p>
                  </a:txBody>
                  <a:tcPr/>
                </a:tc>
                <a:tc vMerge="1">
                  <a:txBody>
                    <a:bodyPr/>
                    <a:lstStyle/>
                    <a:p>
                      <a:endParaRPr lang="en-GB"/>
                    </a:p>
                  </a:txBody>
                  <a:tcPr/>
                </a:tc>
                <a:tc>
                  <a:txBody>
                    <a:bodyPr/>
                    <a:lstStyle/>
                    <a:p>
                      <a:pPr algn="ctr" hangingPunct="0"/>
                      <a:r>
                        <a:rPr lang="en-GB" sz="800" dirty="0">
                          <a:effectLst/>
                        </a:rPr>
                        <a:t>M4d</a:t>
                      </a:r>
                      <a:endParaRPr lang="en-GB" sz="800" dirty="0">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nchor="ctr"/>
                </a:tc>
                <a:tc>
                  <a:txBody>
                    <a:bodyPr/>
                    <a:lstStyle/>
                    <a:p>
                      <a:pPr hangingPunct="0"/>
                      <a:r>
                        <a:rPr lang="en-GB" sz="800" dirty="0">
                          <a:effectLst/>
                        </a:rPr>
                        <a:t>DASH [4] or 3GP [37]</a:t>
                      </a:r>
                      <a:endParaRPr lang="en-GB" sz="800" dirty="0">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tc>
                <a:tc>
                  <a:txBody>
                    <a:bodyPr/>
                    <a:lstStyle/>
                    <a:p>
                      <a:pPr algn="ctr" hangingPunct="0"/>
                      <a:r>
                        <a:rPr lang="en-GB" sz="800" dirty="0">
                          <a:effectLst/>
                        </a:rPr>
                        <a:t>10</a:t>
                      </a:r>
                      <a:endParaRPr lang="en-GB" sz="800" dirty="0">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tc>
                <a:extLst>
                  <a:ext uri="{0D108BD9-81ED-4DB2-BD59-A6C34878D82A}">
                    <a16:rowId xmlns:a16="http://schemas.microsoft.com/office/drawing/2014/main" val="3798666984"/>
                  </a:ext>
                </a:extLst>
              </a:tr>
              <a:tr h="0">
                <a:tc vMerge="1">
                  <a:txBody>
                    <a:bodyPr/>
                    <a:lstStyle/>
                    <a:p>
                      <a:endParaRPr lang="en-GB"/>
                    </a:p>
                  </a:txBody>
                  <a:tcPr/>
                </a:tc>
                <a:tc vMerge="1">
                  <a:txBody>
                    <a:bodyPr/>
                    <a:lstStyle/>
                    <a:p>
                      <a:endParaRPr lang="en-GB"/>
                    </a:p>
                  </a:txBody>
                  <a:tcPr/>
                </a:tc>
                <a:tc>
                  <a:txBody>
                    <a:bodyPr/>
                    <a:lstStyle/>
                    <a:p>
                      <a:pPr algn="ctr" hangingPunct="0"/>
                      <a:r>
                        <a:rPr lang="en-GB" sz="800" dirty="0">
                          <a:effectLst/>
                        </a:rPr>
                        <a:t>M5d</a:t>
                      </a:r>
                      <a:endParaRPr lang="en-GB" sz="800" dirty="0">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nchor="ctr">
                    <a:solidFill>
                      <a:schemeClr val="accent4">
                        <a:lumMod val="20000"/>
                        <a:lumOff val="80000"/>
                      </a:schemeClr>
                    </a:solidFill>
                  </a:tcPr>
                </a:tc>
                <a:tc>
                  <a:txBody>
                    <a:bodyPr/>
                    <a:lstStyle/>
                    <a:p>
                      <a:pPr hangingPunct="0"/>
                      <a:r>
                        <a:rPr lang="en-GB" sz="800" dirty="0">
                          <a:effectLst/>
                        </a:rPr>
                        <a:t>Service Access Information API</a:t>
                      </a:r>
                      <a:endParaRPr lang="en-GB" sz="800" dirty="0">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solidFill>
                      <a:schemeClr val="accent4">
                        <a:lumMod val="20000"/>
                        <a:lumOff val="80000"/>
                      </a:schemeClr>
                    </a:solidFill>
                  </a:tcPr>
                </a:tc>
                <a:tc>
                  <a:txBody>
                    <a:bodyPr/>
                    <a:lstStyle/>
                    <a:p>
                      <a:pPr algn="ctr" hangingPunct="0"/>
                      <a:r>
                        <a:rPr lang="en-GB" sz="800" dirty="0">
                          <a:effectLst/>
                        </a:rPr>
                        <a:t>11.2</a:t>
                      </a:r>
                      <a:endParaRPr lang="en-GB" sz="800" dirty="0">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tc>
                <a:extLst>
                  <a:ext uri="{0D108BD9-81ED-4DB2-BD59-A6C34878D82A}">
                    <a16:rowId xmlns:a16="http://schemas.microsoft.com/office/drawing/2014/main" val="1685402747"/>
                  </a:ext>
                </a:extLst>
              </a:tr>
              <a:tr h="0">
                <a:tc rowSpan="4">
                  <a:txBody>
                    <a:bodyPr/>
                    <a:lstStyle/>
                    <a:p>
                      <a:pPr hangingPunct="0"/>
                      <a:r>
                        <a:rPr lang="en-GB" sz="800" dirty="0">
                          <a:effectLst/>
                        </a:rPr>
                        <a:t>Metrics reporting</a:t>
                      </a:r>
                      <a:endParaRPr lang="en-GB" sz="800" dirty="0">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tc>
                <a:tc rowSpan="4">
                  <a:txBody>
                    <a:bodyPr/>
                    <a:lstStyle/>
                    <a:p>
                      <a:pPr hangingPunct="0"/>
                      <a:r>
                        <a:rPr lang="en-GB" sz="800" dirty="0">
                          <a:effectLst/>
                        </a:rPr>
                        <a:t>The 5GMSd Client uploads metrics reports to the 5GMSd AF according to a provisioned Metrics Reporting Configuration it obtains from the Service Access Information for its Provisioning Session.</a:t>
                      </a:r>
                      <a:endParaRPr lang="en-GB" sz="800" dirty="0">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tc>
                <a:tc rowSpan="2">
                  <a:txBody>
                    <a:bodyPr/>
                    <a:lstStyle/>
                    <a:p>
                      <a:pPr algn="ctr" hangingPunct="0"/>
                      <a:r>
                        <a:rPr lang="en-GB" sz="800" dirty="0">
                          <a:effectLst/>
                        </a:rPr>
                        <a:t>M1d</a:t>
                      </a:r>
                      <a:endParaRPr lang="en-GB" sz="800" dirty="0">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nchor="ctr"/>
                </a:tc>
                <a:tc>
                  <a:txBody>
                    <a:bodyPr/>
                    <a:lstStyle/>
                    <a:p>
                      <a:pPr hangingPunct="0"/>
                      <a:r>
                        <a:rPr lang="en-GB" sz="800" dirty="0">
                          <a:effectLst/>
                        </a:rPr>
                        <a:t>Provisioning Sessions API</a:t>
                      </a:r>
                      <a:endParaRPr lang="en-GB" sz="800" dirty="0">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tc>
                <a:tc>
                  <a:txBody>
                    <a:bodyPr/>
                    <a:lstStyle/>
                    <a:p>
                      <a:pPr algn="ctr" hangingPunct="0"/>
                      <a:r>
                        <a:rPr lang="en-GB" sz="800" dirty="0">
                          <a:effectLst/>
                        </a:rPr>
                        <a:t>7.2</a:t>
                      </a:r>
                      <a:endParaRPr lang="en-GB" sz="800" dirty="0">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tc>
                <a:extLst>
                  <a:ext uri="{0D108BD9-81ED-4DB2-BD59-A6C34878D82A}">
                    <a16:rowId xmlns:a16="http://schemas.microsoft.com/office/drawing/2014/main" val="618039535"/>
                  </a:ext>
                </a:extLst>
              </a:tr>
              <a:tr h="0">
                <a:tc vMerge="1">
                  <a:txBody>
                    <a:bodyPr/>
                    <a:lstStyle/>
                    <a:p>
                      <a:endParaRPr lang="en-GB"/>
                    </a:p>
                  </a:txBody>
                  <a:tcPr/>
                </a:tc>
                <a:tc vMerge="1">
                  <a:txBody>
                    <a:bodyPr/>
                    <a:lstStyle/>
                    <a:p>
                      <a:endParaRPr lang="en-GB"/>
                    </a:p>
                  </a:txBody>
                  <a:tcPr/>
                </a:tc>
                <a:tc vMerge="1">
                  <a:txBody>
                    <a:bodyPr/>
                    <a:lstStyle/>
                    <a:p>
                      <a:endParaRPr lang="en-GB"/>
                    </a:p>
                  </a:txBody>
                  <a:tcPr/>
                </a:tc>
                <a:tc>
                  <a:txBody>
                    <a:bodyPr/>
                    <a:lstStyle/>
                    <a:p>
                      <a:pPr hangingPunct="0"/>
                      <a:r>
                        <a:rPr lang="en-GB" sz="800" dirty="0">
                          <a:effectLst/>
                        </a:rPr>
                        <a:t>Metrics Reporting Provisioning API</a:t>
                      </a:r>
                      <a:endParaRPr lang="en-GB" sz="800" dirty="0">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tc>
                <a:tc>
                  <a:txBody>
                    <a:bodyPr/>
                    <a:lstStyle/>
                    <a:p>
                      <a:pPr algn="ctr" hangingPunct="0"/>
                      <a:r>
                        <a:rPr lang="en-GB" sz="800" dirty="0">
                          <a:effectLst/>
                        </a:rPr>
                        <a:t>7.8</a:t>
                      </a:r>
                      <a:endParaRPr lang="en-GB" sz="800" dirty="0">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tc>
                <a:extLst>
                  <a:ext uri="{0D108BD9-81ED-4DB2-BD59-A6C34878D82A}">
                    <a16:rowId xmlns:a16="http://schemas.microsoft.com/office/drawing/2014/main" val="4134587848"/>
                  </a:ext>
                </a:extLst>
              </a:tr>
              <a:tr h="0">
                <a:tc vMerge="1">
                  <a:txBody>
                    <a:bodyPr/>
                    <a:lstStyle/>
                    <a:p>
                      <a:endParaRPr lang="en-GB"/>
                    </a:p>
                  </a:txBody>
                  <a:tcPr/>
                </a:tc>
                <a:tc vMerge="1">
                  <a:txBody>
                    <a:bodyPr/>
                    <a:lstStyle/>
                    <a:p>
                      <a:endParaRPr lang="en-GB"/>
                    </a:p>
                  </a:txBody>
                  <a:tcPr/>
                </a:tc>
                <a:tc rowSpan="2">
                  <a:txBody>
                    <a:bodyPr/>
                    <a:lstStyle/>
                    <a:p>
                      <a:pPr algn="ctr" hangingPunct="0"/>
                      <a:r>
                        <a:rPr lang="en-GB" sz="800" dirty="0">
                          <a:effectLst/>
                        </a:rPr>
                        <a:t>M5d</a:t>
                      </a:r>
                      <a:endParaRPr lang="en-GB" sz="800" dirty="0">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nchor="ctr">
                    <a:solidFill>
                      <a:schemeClr val="accent4">
                        <a:lumMod val="20000"/>
                        <a:lumOff val="80000"/>
                      </a:schemeClr>
                    </a:solidFill>
                  </a:tcPr>
                </a:tc>
                <a:tc>
                  <a:txBody>
                    <a:bodyPr/>
                    <a:lstStyle/>
                    <a:p>
                      <a:pPr hangingPunct="0"/>
                      <a:r>
                        <a:rPr lang="en-GB" sz="800" dirty="0">
                          <a:effectLst/>
                        </a:rPr>
                        <a:t>Service Access Information API</a:t>
                      </a:r>
                      <a:endParaRPr lang="en-GB" sz="800" dirty="0">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solidFill>
                      <a:schemeClr val="accent4">
                        <a:lumMod val="20000"/>
                        <a:lumOff val="80000"/>
                      </a:schemeClr>
                    </a:solidFill>
                  </a:tcPr>
                </a:tc>
                <a:tc>
                  <a:txBody>
                    <a:bodyPr/>
                    <a:lstStyle/>
                    <a:p>
                      <a:pPr algn="ctr" hangingPunct="0"/>
                      <a:r>
                        <a:rPr lang="en-GB" sz="800" dirty="0">
                          <a:effectLst/>
                        </a:rPr>
                        <a:t>11.2</a:t>
                      </a:r>
                      <a:endParaRPr lang="en-GB" sz="800" dirty="0">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tc>
                <a:extLst>
                  <a:ext uri="{0D108BD9-81ED-4DB2-BD59-A6C34878D82A}">
                    <a16:rowId xmlns:a16="http://schemas.microsoft.com/office/drawing/2014/main" val="1655474671"/>
                  </a:ext>
                </a:extLst>
              </a:tr>
              <a:tr h="0">
                <a:tc vMerge="1">
                  <a:txBody>
                    <a:bodyPr/>
                    <a:lstStyle/>
                    <a:p>
                      <a:endParaRPr lang="en-GB"/>
                    </a:p>
                  </a:txBody>
                  <a:tcPr/>
                </a:tc>
                <a:tc vMerge="1">
                  <a:txBody>
                    <a:bodyPr/>
                    <a:lstStyle/>
                    <a:p>
                      <a:endParaRPr lang="en-GB"/>
                    </a:p>
                  </a:txBody>
                  <a:tcPr/>
                </a:tc>
                <a:tc vMerge="1">
                  <a:txBody>
                    <a:bodyPr/>
                    <a:lstStyle/>
                    <a:p>
                      <a:endParaRPr lang="en-GB"/>
                    </a:p>
                  </a:txBody>
                  <a:tcPr/>
                </a:tc>
                <a:tc>
                  <a:txBody>
                    <a:bodyPr/>
                    <a:lstStyle/>
                    <a:p>
                      <a:pPr hangingPunct="0"/>
                      <a:r>
                        <a:rPr lang="en-GB" sz="800" dirty="0">
                          <a:effectLst/>
                        </a:rPr>
                        <a:t>Metrics Reporting API</a:t>
                      </a:r>
                      <a:endParaRPr lang="en-GB" sz="800" dirty="0">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solidFill>
                      <a:schemeClr val="accent4">
                        <a:lumMod val="20000"/>
                        <a:lumOff val="80000"/>
                      </a:schemeClr>
                    </a:solidFill>
                  </a:tcPr>
                </a:tc>
                <a:tc>
                  <a:txBody>
                    <a:bodyPr/>
                    <a:lstStyle/>
                    <a:p>
                      <a:pPr algn="ctr" hangingPunct="0"/>
                      <a:r>
                        <a:rPr lang="en-GB" sz="800" dirty="0">
                          <a:effectLst/>
                        </a:rPr>
                        <a:t>11.4</a:t>
                      </a:r>
                      <a:endParaRPr lang="en-GB" sz="800" dirty="0">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tc>
                <a:extLst>
                  <a:ext uri="{0D108BD9-81ED-4DB2-BD59-A6C34878D82A}">
                    <a16:rowId xmlns:a16="http://schemas.microsoft.com/office/drawing/2014/main" val="1805968603"/>
                  </a:ext>
                </a:extLst>
              </a:tr>
              <a:tr h="0">
                <a:tc rowSpan="4">
                  <a:txBody>
                    <a:bodyPr/>
                    <a:lstStyle/>
                    <a:p>
                      <a:pPr hangingPunct="0"/>
                      <a:r>
                        <a:rPr lang="en-GB" sz="800" dirty="0">
                          <a:effectLst/>
                        </a:rPr>
                        <a:t>Consumption reporting</a:t>
                      </a:r>
                      <a:endParaRPr lang="en-GB" sz="800" dirty="0">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tc>
                <a:tc rowSpan="4">
                  <a:txBody>
                    <a:bodyPr/>
                    <a:lstStyle/>
                    <a:p>
                      <a:pPr hangingPunct="0"/>
                      <a:r>
                        <a:rPr lang="en-GB" sz="800" dirty="0">
                          <a:effectLst/>
                        </a:rPr>
                        <a:t>The 5GMSd Client provides feedback reports on currently consumed content according to a provisioned Consumption Reporting Configuration it obtains from the Service Access Information for its Provisioning Session.</a:t>
                      </a:r>
                      <a:endParaRPr lang="en-GB" sz="800" dirty="0">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tc>
                <a:tc rowSpan="2">
                  <a:txBody>
                    <a:bodyPr/>
                    <a:lstStyle/>
                    <a:p>
                      <a:pPr algn="ctr" hangingPunct="0"/>
                      <a:r>
                        <a:rPr lang="en-GB" sz="800" dirty="0">
                          <a:effectLst/>
                        </a:rPr>
                        <a:t>M1d</a:t>
                      </a:r>
                      <a:endParaRPr lang="en-GB" sz="800" dirty="0">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nchor="ctr"/>
                </a:tc>
                <a:tc>
                  <a:txBody>
                    <a:bodyPr/>
                    <a:lstStyle/>
                    <a:p>
                      <a:pPr hangingPunct="0"/>
                      <a:r>
                        <a:rPr lang="en-GB" sz="800" dirty="0">
                          <a:effectLst/>
                        </a:rPr>
                        <a:t>Provisioning Sessions API</a:t>
                      </a:r>
                      <a:endParaRPr lang="en-GB" sz="800" dirty="0">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tc>
                <a:tc>
                  <a:txBody>
                    <a:bodyPr/>
                    <a:lstStyle/>
                    <a:p>
                      <a:pPr algn="ctr" hangingPunct="0"/>
                      <a:r>
                        <a:rPr lang="en-GB" sz="800" dirty="0">
                          <a:effectLst/>
                        </a:rPr>
                        <a:t>7.2</a:t>
                      </a:r>
                      <a:endParaRPr lang="en-GB" sz="800" dirty="0">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tc>
                <a:extLst>
                  <a:ext uri="{0D108BD9-81ED-4DB2-BD59-A6C34878D82A}">
                    <a16:rowId xmlns:a16="http://schemas.microsoft.com/office/drawing/2014/main" val="1120934639"/>
                  </a:ext>
                </a:extLst>
              </a:tr>
              <a:tr h="0">
                <a:tc vMerge="1">
                  <a:txBody>
                    <a:bodyPr/>
                    <a:lstStyle/>
                    <a:p>
                      <a:endParaRPr lang="en-GB"/>
                    </a:p>
                  </a:txBody>
                  <a:tcPr/>
                </a:tc>
                <a:tc vMerge="1">
                  <a:txBody>
                    <a:bodyPr/>
                    <a:lstStyle/>
                    <a:p>
                      <a:endParaRPr lang="en-GB"/>
                    </a:p>
                  </a:txBody>
                  <a:tcPr/>
                </a:tc>
                <a:tc vMerge="1">
                  <a:txBody>
                    <a:bodyPr/>
                    <a:lstStyle/>
                    <a:p>
                      <a:endParaRPr lang="en-GB"/>
                    </a:p>
                  </a:txBody>
                  <a:tcPr/>
                </a:tc>
                <a:tc>
                  <a:txBody>
                    <a:bodyPr/>
                    <a:lstStyle/>
                    <a:p>
                      <a:pPr hangingPunct="0"/>
                      <a:r>
                        <a:rPr lang="en-GB" sz="800" dirty="0">
                          <a:effectLst/>
                        </a:rPr>
                        <a:t>Consumption Reporting Provisioning API</a:t>
                      </a:r>
                      <a:endParaRPr lang="en-GB" sz="800" dirty="0">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tc>
                <a:tc>
                  <a:txBody>
                    <a:bodyPr/>
                    <a:lstStyle/>
                    <a:p>
                      <a:pPr algn="ctr" hangingPunct="0"/>
                      <a:r>
                        <a:rPr lang="en-GB" sz="800" dirty="0">
                          <a:effectLst/>
                        </a:rPr>
                        <a:t>7.7</a:t>
                      </a:r>
                      <a:endParaRPr lang="en-GB" sz="800" dirty="0">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tc>
                <a:extLst>
                  <a:ext uri="{0D108BD9-81ED-4DB2-BD59-A6C34878D82A}">
                    <a16:rowId xmlns:a16="http://schemas.microsoft.com/office/drawing/2014/main" val="226250332"/>
                  </a:ext>
                </a:extLst>
              </a:tr>
              <a:tr h="0">
                <a:tc vMerge="1">
                  <a:txBody>
                    <a:bodyPr/>
                    <a:lstStyle/>
                    <a:p>
                      <a:endParaRPr lang="en-GB"/>
                    </a:p>
                  </a:txBody>
                  <a:tcPr/>
                </a:tc>
                <a:tc vMerge="1">
                  <a:txBody>
                    <a:bodyPr/>
                    <a:lstStyle/>
                    <a:p>
                      <a:endParaRPr lang="en-GB"/>
                    </a:p>
                  </a:txBody>
                  <a:tcPr/>
                </a:tc>
                <a:tc rowSpan="2">
                  <a:txBody>
                    <a:bodyPr/>
                    <a:lstStyle/>
                    <a:p>
                      <a:pPr algn="ctr" hangingPunct="0"/>
                      <a:r>
                        <a:rPr lang="en-GB" sz="800" dirty="0">
                          <a:effectLst/>
                        </a:rPr>
                        <a:t>M5d</a:t>
                      </a:r>
                      <a:endParaRPr lang="en-GB" sz="800" dirty="0">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nchor="ctr">
                    <a:solidFill>
                      <a:schemeClr val="accent4">
                        <a:lumMod val="20000"/>
                        <a:lumOff val="80000"/>
                      </a:schemeClr>
                    </a:solidFill>
                  </a:tcPr>
                </a:tc>
                <a:tc>
                  <a:txBody>
                    <a:bodyPr/>
                    <a:lstStyle/>
                    <a:p>
                      <a:pPr hangingPunct="0"/>
                      <a:r>
                        <a:rPr lang="en-GB" sz="800" dirty="0">
                          <a:effectLst/>
                        </a:rPr>
                        <a:t>Service Access Information API</a:t>
                      </a:r>
                      <a:endParaRPr lang="en-GB" sz="800" dirty="0">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solidFill>
                      <a:schemeClr val="accent4">
                        <a:lumMod val="20000"/>
                        <a:lumOff val="80000"/>
                      </a:schemeClr>
                    </a:solidFill>
                  </a:tcPr>
                </a:tc>
                <a:tc>
                  <a:txBody>
                    <a:bodyPr/>
                    <a:lstStyle/>
                    <a:p>
                      <a:pPr algn="ctr" hangingPunct="0"/>
                      <a:r>
                        <a:rPr lang="en-GB" sz="800" dirty="0">
                          <a:effectLst/>
                        </a:rPr>
                        <a:t>11.2</a:t>
                      </a:r>
                      <a:endParaRPr lang="en-GB" sz="800" dirty="0">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tc>
                <a:extLst>
                  <a:ext uri="{0D108BD9-81ED-4DB2-BD59-A6C34878D82A}">
                    <a16:rowId xmlns:a16="http://schemas.microsoft.com/office/drawing/2014/main" val="1632313197"/>
                  </a:ext>
                </a:extLst>
              </a:tr>
              <a:tr h="0">
                <a:tc vMerge="1">
                  <a:txBody>
                    <a:bodyPr/>
                    <a:lstStyle/>
                    <a:p>
                      <a:endParaRPr lang="en-GB"/>
                    </a:p>
                  </a:txBody>
                  <a:tcPr/>
                </a:tc>
                <a:tc vMerge="1">
                  <a:txBody>
                    <a:bodyPr/>
                    <a:lstStyle/>
                    <a:p>
                      <a:endParaRPr lang="en-GB"/>
                    </a:p>
                  </a:txBody>
                  <a:tcPr/>
                </a:tc>
                <a:tc vMerge="1">
                  <a:txBody>
                    <a:bodyPr/>
                    <a:lstStyle/>
                    <a:p>
                      <a:endParaRPr lang="en-GB"/>
                    </a:p>
                  </a:txBody>
                  <a:tcPr/>
                </a:tc>
                <a:tc>
                  <a:txBody>
                    <a:bodyPr/>
                    <a:lstStyle/>
                    <a:p>
                      <a:pPr hangingPunct="0"/>
                      <a:r>
                        <a:rPr lang="en-GB" sz="800" dirty="0">
                          <a:effectLst/>
                        </a:rPr>
                        <a:t>Consumption Reporting API</a:t>
                      </a:r>
                      <a:endParaRPr lang="en-GB" sz="800" dirty="0">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solidFill>
                      <a:schemeClr val="accent4">
                        <a:lumMod val="20000"/>
                        <a:lumOff val="80000"/>
                      </a:schemeClr>
                    </a:solidFill>
                  </a:tcPr>
                </a:tc>
                <a:tc>
                  <a:txBody>
                    <a:bodyPr/>
                    <a:lstStyle/>
                    <a:p>
                      <a:pPr algn="ctr" hangingPunct="0"/>
                      <a:r>
                        <a:rPr lang="en-GB" sz="800" dirty="0">
                          <a:effectLst/>
                        </a:rPr>
                        <a:t>11.3</a:t>
                      </a:r>
                      <a:endParaRPr lang="en-GB" sz="800" dirty="0">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tc>
                <a:extLst>
                  <a:ext uri="{0D108BD9-81ED-4DB2-BD59-A6C34878D82A}">
                    <a16:rowId xmlns:a16="http://schemas.microsoft.com/office/drawing/2014/main" val="2537692599"/>
                  </a:ext>
                </a:extLst>
              </a:tr>
              <a:tr h="0">
                <a:tc rowSpan="4">
                  <a:txBody>
                    <a:bodyPr/>
                    <a:lstStyle/>
                    <a:p>
                      <a:pPr hangingPunct="0"/>
                      <a:r>
                        <a:rPr lang="en-GB" sz="800" dirty="0">
                          <a:effectLst/>
                        </a:rPr>
                        <a:t>Dynamic Policy invocation</a:t>
                      </a:r>
                      <a:endParaRPr lang="en-GB" sz="800" dirty="0">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tc>
                <a:tc rowSpan="4">
                  <a:txBody>
                    <a:bodyPr/>
                    <a:lstStyle/>
                    <a:p>
                      <a:pPr hangingPunct="0"/>
                      <a:r>
                        <a:rPr lang="en-GB" sz="800" dirty="0">
                          <a:effectLst/>
                        </a:rPr>
                        <a:t>The 5GMSd Client activates different traffic treatment policies selected from a set of Policy Templates configured in its Provisioning Session.</a:t>
                      </a:r>
                      <a:endParaRPr lang="en-GB" sz="800" dirty="0">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tc>
                <a:tc rowSpan="2">
                  <a:txBody>
                    <a:bodyPr/>
                    <a:lstStyle/>
                    <a:p>
                      <a:pPr algn="ctr" hangingPunct="0"/>
                      <a:r>
                        <a:rPr lang="en-GB" sz="800" dirty="0">
                          <a:effectLst/>
                        </a:rPr>
                        <a:t>M1d</a:t>
                      </a:r>
                      <a:endParaRPr lang="en-GB" sz="800" dirty="0">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nchor="ctr"/>
                </a:tc>
                <a:tc>
                  <a:txBody>
                    <a:bodyPr/>
                    <a:lstStyle/>
                    <a:p>
                      <a:pPr hangingPunct="0"/>
                      <a:r>
                        <a:rPr lang="en-GB" sz="800" dirty="0">
                          <a:effectLst/>
                        </a:rPr>
                        <a:t>Provisioning Sessions API</a:t>
                      </a:r>
                      <a:endParaRPr lang="en-GB" sz="800" dirty="0">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tc>
                <a:tc>
                  <a:txBody>
                    <a:bodyPr/>
                    <a:lstStyle/>
                    <a:p>
                      <a:pPr algn="ctr" hangingPunct="0"/>
                      <a:r>
                        <a:rPr lang="en-GB" sz="800" dirty="0">
                          <a:effectLst/>
                        </a:rPr>
                        <a:t>7.2</a:t>
                      </a:r>
                      <a:endParaRPr lang="en-GB" sz="800" dirty="0">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tc>
                <a:extLst>
                  <a:ext uri="{0D108BD9-81ED-4DB2-BD59-A6C34878D82A}">
                    <a16:rowId xmlns:a16="http://schemas.microsoft.com/office/drawing/2014/main" val="1440535550"/>
                  </a:ext>
                </a:extLst>
              </a:tr>
              <a:tr h="0">
                <a:tc vMerge="1">
                  <a:txBody>
                    <a:bodyPr/>
                    <a:lstStyle/>
                    <a:p>
                      <a:endParaRPr lang="en-GB"/>
                    </a:p>
                  </a:txBody>
                  <a:tcPr/>
                </a:tc>
                <a:tc vMerge="1">
                  <a:txBody>
                    <a:bodyPr/>
                    <a:lstStyle/>
                    <a:p>
                      <a:endParaRPr lang="en-GB"/>
                    </a:p>
                  </a:txBody>
                  <a:tcPr/>
                </a:tc>
                <a:tc vMerge="1">
                  <a:txBody>
                    <a:bodyPr/>
                    <a:lstStyle/>
                    <a:p>
                      <a:endParaRPr lang="en-GB"/>
                    </a:p>
                  </a:txBody>
                  <a:tcPr/>
                </a:tc>
                <a:tc>
                  <a:txBody>
                    <a:bodyPr/>
                    <a:lstStyle/>
                    <a:p>
                      <a:pPr hangingPunct="0"/>
                      <a:r>
                        <a:rPr lang="en-GB" sz="800" dirty="0">
                          <a:effectLst/>
                        </a:rPr>
                        <a:t>Policy Templates Provisioning API</a:t>
                      </a:r>
                      <a:endParaRPr lang="en-GB" sz="800" dirty="0">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tc>
                <a:tc>
                  <a:txBody>
                    <a:bodyPr/>
                    <a:lstStyle/>
                    <a:p>
                      <a:pPr algn="ctr" hangingPunct="0"/>
                      <a:r>
                        <a:rPr lang="en-GB" sz="800" dirty="0">
                          <a:effectLst/>
                        </a:rPr>
                        <a:t>7.9</a:t>
                      </a:r>
                      <a:endParaRPr lang="en-GB" sz="800" dirty="0">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tc>
                <a:extLst>
                  <a:ext uri="{0D108BD9-81ED-4DB2-BD59-A6C34878D82A}">
                    <a16:rowId xmlns:a16="http://schemas.microsoft.com/office/drawing/2014/main" val="1848464011"/>
                  </a:ext>
                </a:extLst>
              </a:tr>
              <a:tr h="0">
                <a:tc vMerge="1">
                  <a:txBody>
                    <a:bodyPr/>
                    <a:lstStyle/>
                    <a:p>
                      <a:endParaRPr lang="en-GB"/>
                    </a:p>
                  </a:txBody>
                  <a:tcPr/>
                </a:tc>
                <a:tc vMerge="1">
                  <a:txBody>
                    <a:bodyPr/>
                    <a:lstStyle/>
                    <a:p>
                      <a:endParaRPr lang="en-GB"/>
                    </a:p>
                  </a:txBody>
                  <a:tcPr/>
                </a:tc>
                <a:tc rowSpan="2">
                  <a:txBody>
                    <a:bodyPr/>
                    <a:lstStyle/>
                    <a:p>
                      <a:pPr algn="ctr" hangingPunct="0"/>
                      <a:r>
                        <a:rPr lang="en-GB" sz="800" dirty="0">
                          <a:effectLst/>
                        </a:rPr>
                        <a:t>M5d</a:t>
                      </a:r>
                      <a:endParaRPr lang="en-GB" sz="800" dirty="0">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nchor="ctr">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hangingPunct="0"/>
                      <a:r>
                        <a:rPr lang="en-GB" sz="800" dirty="0">
                          <a:effectLst/>
                        </a:rPr>
                        <a:t>Service Access Information API</a:t>
                      </a:r>
                      <a:endParaRPr lang="en-GB" sz="800" dirty="0">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solidFill>
                      <a:schemeClr val="accent4">
                        <a:lumMod val="20000"/>
                        <a:lumOff val="80000"/>
                      </a:schemeClr>
                    </a:solidFill>
                  </a:tcPr>
                </a:tc>
                <a:tc>
                  <a:txBody>
                    <a:bodyPr/>
                    <a:lstStyle/>
                    <a:p>
                      <a:pPr algn="ctr" hangingPunct="0"/>
                      <a:r>
                        <a:rPr lang="en-GB" sz="800" dirty="0">
                          <a:effectLst/>
                        </a:rPr>
                        <a:t>11.2</a:t>
                      </a:r>
                      <a:endParaRPr lang="en-GB" sz="800" dirty="0">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tc>
                <a:extLst>
                  <a:ext uri="{0D108BD9-81ED-4DB2-BD59-A6C34878D82A}">
                    <a16:rowId xmlns:a16="http://schemas.microsoft.com/office/drawing/2014/main" val="1111786124"/>
                  </a:ext>
                </a:extLst>
              </a:tr>
              <a:tr h="0">
                <a:tc vMerge="1">
                  <a:txBody>
                    <a:bodyPr/>
                    <a:lstStyle/>
                    <a:p>
                      <a:endParaRPr lang="en-GB"/>
                    </a:p>
                  </a:txBody>
                  <a:tcPr/>
                </a:tc>
                <a:tc vMerge="1">
                  <a:txBody>
                    <a:bodyPr/>
                    <a:lstStyle/>
                    <a:p>
                      <a:endParaRPr lang="en-GB"/>
                    </a:p>
                  </a:txBody>
                  <a:tcPr/>
                </a:tc>
                <a:tc vMerge="1">
                  <a:txBody>
                    <a:bodyPr/>
                    <a:lstStyle/>
                    <a:p>
                      <a:endParaRPr lang="en-GB"/>
                    </a:p>
                  </a:txBody>
                  <a:tcPr/>
                </a:tc>
                <a:tc>
                  <a:txBody>
                    <a:bodyPr/>
                    <a:lstStyle/>
                    <a:p>
                      <a:pPr hangingPunct="0"/>
                      <a:r>
                        <a:rPr lang="en-GB" sz="800" dirty="0">
                          <a:effectLst/>
                        </a:rPr>
                        <a:t>Dynamic Policies API</a:t>
                      </a:r>
                      <a:endParaRPr lang="en-GB" sz="800" dirty="0">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hangingPunct="0"/>
                      <a:r>
                        <a:rPr lang="en-GB" sz="800" dirty="0">
                          <a:effectLst/>
                        </a:rPr>
                        <a:t>11.5</a:t>
                      </a:r>
                      <a:endParaRPr lang="en-GB" sz="800" dirty="0">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788016376"/>
                  </a:ext>
                </a:extLst>
              </a:tr>
              <a:tr h="0">
                <a:tc rowSpan="2">
                  <a:txBody>
                    <a:bodyPr/>
                    <a:lstStyle/>
                    <a:p>
                      <a:pPr hangingPunct="0"/>
                      <a:r>
                        <a:rPr lang="en-GB" sz="800" dirty="0">
                          <a:effectLst/>
                        </a:rPr>
                        <a:t>Network Assistance</a:t>
                      </a:r>
                      <a:endParaRPr lang="en-GB" sz="800" dirty="0">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tc>
                <a:tc rowSpan="2">
                  <a:txBody>
                    <a:bodyPr/>
                    <a:lstStyle/>
                    <a:p>
                      <a:pPr hangingPunct="0"/>
                      <a:r>
                        <a:rPr lang="en-GB" sz="800" dirty="0">
                          <a:effectLst/>
                        </a:rPr>
                        <a:t>The 5GMSd Client requests bit rate recommendations and delivery boosts from the 5GMSd AF.</a:t>
                      </a:r>
                      <a:endParaRPr lang="en-GB" sz="800" dirty="0">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lnR w="12700" cap="flat" cmpd="sng" algn="ctr">
                      <a:solidFill>
                        <a:schemeClr val="tx1"/>
                      </a:solidFill>
                      <a:prstDash val="solid"/>
                      <a:round/>
                      <a:headEnd type="none" w="med" len="med"/>
                      <a:tailEnd type="none" w="med" len="med"/>
                    </a:lnR>
                  </a:tcPr>
                </a:tc>
                <a:tc rowSpan="2">
                  <a:txBody>
                    <a:bodyPr/>
                    <a:lstStyle/>
                    <a:p>
                      <a:pPr algn="ctr" hangingPunct="0"/>
                      <a:r>
                        <a:rPr lang="en-GB" sz="800" dirty="0">
                          <a:effectLst/>
                        </a:rPr>
                        <a:t>M5d</a:t>
                      </a:r>
                      <a:endParaRPr lang="en-GB" sz="800" dirty="0">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hangingPunct="0"/>
                      <a:r>
                        <a:rPr lang="en-GB" sz="800" dirty="0">
                          <a:effectLst/>
                        </a:rPr>
                        <a:t>Service Access Information API</a:t>
                      </a:r>
                      <a:endParaRPr lang="en-GB" sz="800" dirty="0">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lnT w="12700" cap="flat" cmpd="sng" algn="ctr">
                      <a:solidFill>
                        <a:schemeClr val="tx1"/>
                      </a:solidFill>
                      <a:prstDash val="solid"/>
                      <a:round/>
                      <a:headEnd type="none" w="med" len="med"/>
                      <a:tailEnd type="none" w="med" len="med"/>
                    </a:lnT>
                    <a:solidFill>
                      <a:schemeClr val="accent4">
                        <a:lumMod val="20000"/>
                        <a:lumOff val="80000"/>
                      </a:schemeClr>
                    </a:solidFill>
                  </a:tcPr>
                </a:tc>
                <a:tc>
                  <a:txBody>
                    <a:bodyPr/>
                    <a:lstStyle/>
                    <a:p>
                      <a:pPr algn="ctr" hangingPunct="0"/>
                      <a:r>
                        <a:rPr lang="en-GB" sz="800" dirty="0">
                          <a:effectLst/>
                        </a:rPr>
                        <a:t>11.2</a:t>
                      </a:r>
                      <a:endParaRPr lang="en-GB" sz="800" dirty="0">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tcPr>
                </a:tc>
                <a:extLst>
                  <a:ext uri="{0D108BD9-81ED-4DB2-BD59-A6C34878D82A}">
                    <a16:rowId xmlns:a16="http://schemas.microsoft.com/office/drawing/2014/main" val="1384113257"/>
                  </a:ext>
                </a:extLst>
              </a:tr>
              <a:tr h="0">
                <a:tc vMerge="1">
                  <a:txBody>
                    <a:bodyPr/>
                    <a:lstStyle/>
                    <a:p>
                      <a:endParaRPr lang="en-GB"/>
                    </a:p>
                  </a:txBody>
                  <a:tcPr/>
                </a:tc>
                <a:tc vMerge="1">
                  <a:txBody>
                    <a:bodyPr/>
                    <a:lstStyle/>
                    <a:p>
                      <a:endParaRPr lang="en-GB"/>
                    </a:p>
                  </a:txBody>
                  <a:tcPr/>
                </a:tc>
                <a:tc vMerge="1">
                  <a:txBody>
                    <a:bodyPr/>
                    <a:lstStyle/>
                    <a:p>
                      <a:endParaRPr lang="en-GB"/>
                    </a:p>
                  </a:txBody>
                  <a:tcPr/>
                </a:tc>
                <a:tc>
                  <a:txBody>
                    <a:bodyPr/>
                    <a:lstStyle/>
                    <a:p>
                      <a:pPr hangingPunct="0"/>
                      <a:r>
                        <a:rPr lang="en-GB" sz="800" dirty="0">
                          <a:effectLst/>
                        </a:rPr>
                        <a:t>Network Assistance API</a:t>
                      </a:r>
                      <a:endParaRPr lang="en-GB" sz="800" dirty="0">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lnB w="12700" cap="flat" cmpd="sng" algn="ctr">
                      <a:solidFill>
                        <a:schemeClr val="tx1"/>
                      </a:solidFill>
                      <a:prstDash val="solid"/>
                      <a:round/>
                      <a:headEnd type="none" w="med" len="med"/>
                      <a:tailEnd type="none" w="med" len="med"/>
                    </a:lnB>
                    <a:solidFill>
                      <a:schemeClr val="accent4">
                        <a:lumMod val="20000"/>
                        <a:lumOff val="80000"/>
                      </a:schemeClr>
                    </a:solidFill>
                  </a:tcPr>
                </a:tc>
                <a:tc>
                  <a:txBody>
                    <a:bodyPr/>
                    <a:lstStyle/>
                    <a:p>
                      <a:pPr algn="ctr" hangingPunct="0"/>
                      <a:r>
                        <a:rPr lang="en-GB" sz="800" dirty="0">
                          <a:effectLst/>
                        </a:rPr>
                        <a:t>11.6</a:t>
                      </a:r>
                      <a:endParaRPr lang="en-GB" sz="800" dirty="0">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505119955"/>
                  </a:ext>
                </a:extLst>
              </a:tr>
            </a:tbl>
          </a:graphicData>
        </a:graphic>
      </p:graphicFrame>
      <p:sp>
        <p:nvSpPr>
          <p:cNvPr id="4" name="テキスト ボックス 3">
            <a:extLst>
              <a:ext uri="{FF2B5EF4-FFF2-40B4-BE49-F238E27FC236}">
                <a16:creationId xmlns:a16="http://schemas.microsoft.com/office/drawing/2014/main" id="{EF9F8FE2-6AED-4628-9AC2-8B955D550E19}"/>
              </a:ext>
            </a:extLst>
          </p:cNvPr>
          <p:cNvSpPr txBox="1"/>
          <p:nvPr/>
        </p:nvSpPr>
        <p:spPr>
          <a:xfrm>
            <a:off x="7257256" y="1879919"/>
            <a:ext cx="1800200" cy="322664"/>
          </a:xfrm>
          <a:prstGeom prst="rect">
            <a:avLst/>
          </a:prstGeom>
        </p:spPr>
        <p:txBody>
          <a:bodyPr vert="horz" wrap="none" lIns="0" tIns="45720" rIns="0" bIns="45720" rtlCol="0">
            <a:noAutofit/>
          </a:bodyPr>
          <a:lstStyle/>
          <a:p>
            <a:pPr marL="0" indent="0" algn="l">
              <a:buNone/>
            </a:pPr>
            <a:r>
              <a:rPr lang="en-GB" sz="1100" dirty="0">
                <a:solidFill>
                  <a:schemeClr val="tx1">
                    <a:lumMod val="85000"/>
                    <a:lumOff val="15000"/>
                  </a:schemeClr>
                </a:solidFill>
                <a:latin typeface="HGPｺﾞｼｯｸE" panose="020B0900000000000000" pitchFamily="50" charset="-128"/>
                <a:ea typeface="HGPｺﾞｼｯｸE" panose="020B0900000000000000" pitchFamily="50" charset="-128"/>
              </a:rPr>
              <a:t>M5 related APIs are marked </a:t>
            </a:r>
          </a:p>
        </p:txBody>
      </p:sp>
      <p:sp>
        <p:nvSpPr>
          <p:cNvPr id="7" name="正方形/長方形 6">
            <a:extLst>
              <a:ext uri="{FF2B5EF4-FFF2-40B4-BE49-F238E27FC236}">
                <a16:creationId xmlns:a16="http://schemas.microsoft.com/office/drawing/2014/main" id="{DDA66A86-CB0B-422E-B0CB-79DBD54F5277}"/>
              </a:ext>
            </a:extLst>
          </p:cNvPr>
          <p:cNvSpPr/>
          <p:nvPr/>
        </p:nvSpPr>
        <p:spPr>
          <a:xfrm>
            <a:off x="9005809" y="1944536"/>
            <a:ext cx="338336" cy="122312"/>
          </a:xfrm>
          <a:prstGeom prst="rect">
            <a:avLst/>
          </a:prstGeom>
          <a:solidFill>
            <a:schemeClr val="accent4">
              <a:lumMod val="20000"/>
              <a:lumOff val="80000"/>
            </a:schemeClr>
          </a:solidFill>
          <a:ln w="3175" cap="flat" cmpd="sng" algn="ctr">
            <a:solidFill>
              <a:schemeClr val="tx1">
                <a:lumMod val="85000"/>
                <a:lumOff val="15000"/>
              </a:schemeClr>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777836"/>
            <a:endParaRPr kumimoji="0" lang="en-GB" sz="1400" kern="0" dirty="0">
              <a:solidFill>
                <a:schemeClr val="tx1">
                  <a:lumMod val="85000"/>
                  <a:lumOff val="15000"/>
                </a:schemeClr>
              </a:solidFill>
              <a:latin typeface="HGPｺﾞｼｯｸE" panose="020B0900000000000000" pitchFamily="50" charset="-128"/>
              <a:ea typeface="HGPｺﾞｼｯｸE" panose="020B0900000000000000" pitchFamily="50" charset="-128"/>
              <a:cs typeface="メイリオ" panose="020B0604030504040204" pitchFamily="50" charset="-128"/>
            </a:endParaRPr>
          </a:p>
        </p:txBody>
      </p:sp>
    </p:spTree>
    <p:extLst>
      <p:ext uri="{BB962C8B-B14F-4D97-AF65-F5344CB8AC3E}">
        <p14:creationId xmlns:p14="http://schemas.microsoft.com/office/powerpoint/2010/main" val="91143572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コンテンツ プレースホルダー 1"/>
          <p:cNvSpPr>
            <a:spLocks noGrp="1"/>
          </p:cNvSpPr>
          <p:nvPr>
            <p:ph idx="1"/>
          </p:nvPr>
        </p:nvSpPr>
        <p:spPr>
          <a:xfrm>
            <a:off x="275168" y="908720"/>
            <a:ext cx="9355667" cy="2088232"/>
          </a:xfrm>
        </p:spPr>
        <p:txBody>
          <a:bodyPr>
            <a:normAutofit/>
          </a:bodyPr>
          <a:lstStyle/>
          <a:p>
            <a:pPr marL="144000" indent="0">
              <a:buNone/>
            </a:pPr>
            <a:r>
              <a:rPr lang="en-GB" altLang="ja-JP" sz="1200" dirty="0"/>
              <a:t>Regarding M5 u</a:t>
            </a:r>
            <a:r>
              <a:rPr kumimoji="1" lang="en-GB" altLang="ja-JP" sz="1200" dirty="0"/>
              <a:t>plink interface, except the consumption reporting, same </a:t>
            </a:r>
            <a:r>
              <a:rPr lang="en-GB" altLang="ja-JP" sz="1200" dirty="0"/>
              <a:t>APIs can be extracted</a:t>
            </a:r>
            <a:r>
              <a:rPr kumimoji="1" lang="en-GB" altLang="ja-JP" sz="1200" dirty="0"/>
              <a:t>.</a:t>
            </a:r>
          </a:p>
          <a:p>
            <a:pPr>
              <a:buFont typeface="+mj-lt"/>
              <a:buAutoNum type="arabicPeriod"/>
            </a:pPr>
            <a:r>
              <a:rPr lang="en-GB" altLang="ja-JP" sz="1200" dirty="0"/>
              <a:t>Service Access Information API</a:t>
            </a:r>
          </a:p>
          <a:p>
            <a:pPr>
              <a:buFont typeface="+mj-lt"/>
              <a:buAutoNum type="arabicPeriod"/>
            </a:pPr>
            <a:r>
              <a:rPr lang="en-GB" altLang="ja-JP" sz="1200" dirty="0"/>
              <a:t>Metrics Reporting API</a:t>
            </a:r>
          </a:p>
          <a:p>
            <a:pPr>
              <a:buFont typeface="+mj-lt"/>
              <a:buAutoNum type="arabicPeriod"/>
            </a:pPr>
            <a:r>
              <a:rPr lang="en-GB" altLang="ja-JP" sz="1200" dirty="0"/>
              <a:t>Dynamic Policies API</a:t>
            </a:r>
          </a:p>
          <a:p>
            <a:pPr>
              <a:buFont typeface="+mj-lt"/>
              <a:buAutoNum type="arabicPeriod"/>
            </a:pPr>
            <a:r>
              <a:rPr lang="en-GB" altLang="ja-JP" sz="1200" dirty="0"/>
              <a:t>Network Assistance API</a:t>
            </a:r>
          </a:p>
          <a:p>
            <a:pPr marL="144000" indent="0">
              <a:buNone/>
            </a:pPr>
            <a:endParaRPr kumimoji="1" lang="ja-JP" altLang="en-US" sz="1200" dirty="0"/>
          </a:p>
        </p:txBody>
      </p:sp>
      <p:sp>
        <p:nvSpPr>
          <p:cNvPr id="3" name="タイトル 2"/>
          <p:cNvSpPr>
            <a:spLocks noGrp="1"/>
          </p:cNvSpPr>
          <p:nvPr>
            <p:ph type="title"/>
          </p:nvPr>
        </p:nvSpPr>
        <p:spPr/>
        <p:txBody>
          <a:bodyPr/>
          <a:lstStyle/>
          <a:p>
            <a:r>
              <a:rPr lang="en-GB" altLang="ja-JP" dirty="0"/>
              <a:t>APIs of M5u (for uplink) from Media Streaming</a:t>
            </a:r>
            <a:endParaRPr kumimoji="1" lang="ja-JP" altLang="en-US" dirty="0"/>
          </a:p>
        </p:txBody>
      </p:sp>
      <p:sp>
        <p:nvSpPr>
          <p:cNvPr id="7" name="テキスト ボックス 6">
            <a:extLst>
              <a:ext uri="{FF2B5EF4-FFF2-40B4-BE49-F238E27FC236}">
                <a16:creationId xmlns:a16="http://schemas.microsoft.com/office/drawing/2014/main" id="{C66B793E-0775-46C6-BD68-CB59DB5A4401}"/>
              </a:ext>
            </a:extLst>
          </p:cNvPr>
          <p:cNvSpPr txBox="1"/>
          <p:nvPr/>
        </p:nvSpPr>
        <p:spPr>
          <a:xfrm>
            <a:off x="3944888" y="4959112"/>
            <a:ext cx="2154563" cy="576064"/>
          </a:xfrm>
          <a:prstGeom prst="rect">
            <a:avLst/>
          </a:prstGeom>
        </p:spPr>
        <p:txBody>
          <a:bodyPr vert="horz" wrap="none" lIns="0" tIns="45720" rIns="0" bIns="45720" rtlCol="0">
            <a:noAutofit/>
          </a:bodyPr>
          <a:lstStyle/>
          <a:p>
            <a:pPr marL="0" indent="0" algn="l">
              <a:buNone/>
            </a:pPr>
            <a:r>
              <a:rPr lang="en-GB" sz="1100" dirty="0">
                <a:solidFill>
                  <a:schemeClr val="tx1">
                    <a:lumMod val="85000"/>
                    <a:lumOff val="15000"/>
                  </a:schemeClr>
                </a:solidFill>
                <a:latin typeface="HGPｺﾞｼｯｸE" panose="020B0900000000000000" pitchFamily="50" charset="-128"/>
                <a:ea typeface="HGPｺﾞｼｯｸE" panose="020B0900000000000000" pitchFamily="50" charset="-128"/>
              </a:rPr>
              <a:t>APIs for uplink Media Streaming</a:t>
            </a:r>
          </a:p>
          <a:p>
            <a:pPr marL="0" indent="0" algn="l">
              <a:buNone/>
            </a:pPr>
            <a:r>
              <a:rPr lang="en-GB" sz="1100" dirty="0">
                <a:solidFill>
                  <a:schemeClr val="tx1">
                    <a:lumMod val="85000"/>
                    <a:lumOff val="15000"/>
                  </a:schemeClr>
                </a:solidFill>
                <a:latin typeface="HGPｺﾞｼｯｸE" panose="020B0900000000000000" pitchFamily="50" charset="-128"/>
                <a:ea typeface="HGPｺﾞｼｯｸE" panose="020B0900000000000000" pitchFamily="50" charset="-128"/>
              </a:rPr>
              <a:t>from Table 4.2-1 TS 26.512 </a:t>
            </a:r>
          </a:p>
        </p:txBody>
      </p:sp>
      <p:graphicFrame>
        <p:nvGraphicFramePr>
          <p:cNvPr id="14" name="表 13">
            <a:extLst>
              <a:ext uri="{FF2B5EF4-FFF2-40B4-BE49-F238E27FC236}">
                <a16:creationId xmlns:a16="http://schemas.microsoft.com/office/drawing/2014/main" id="{473665A4-57FB-4F4D-A3DC-0F8E92033E9E}"/>
              </a:ext>
            </a:extLst>
          </p:cNvPr>
          <p:cNvGraphicFramePr>
            <a:graphicFrameLocks noGrp="1"/>
          </p:cNvGraphicFramePr>
          <p:nvPr/>
        </p:nvGraphicFramePr>
        <p:xfrm>
          <a:off x="344488" y="2132856"/>
          <a:ext cx="9059545" cy="2682240"/>
        </p:xfrm>
        <a:graphic>
          <a:graphicData uri="http://schemas.openxmlformats.org/drawingml/2006/table">
            <a:tbl>
              <a:tblPr firstRow="1" firstCol="1" bandRow="1">
                <a:tableStyleId>{5940675A-B579-460E-94D1-54222C63F5DA}</a:tableStyleId>
              </a:tblPr>
              <a:tblGrid>
                <a:gridCol w="2185035">
                  <a:extLst>
                    <a:ext uri="{9D8B030D-6E8A-4147-A177-3AD203B41FA5}">
                      <a16:colId xmlns:a16="http://schemas.microsoft.com/office/drawing/2014/main" val="3560378248"/>
                    </a:ext>
                  </a:extLst>
                </a:gridCol>
                <a:gridCol w="1991995">
                  <a:extLst>
                    <a:ext uri="{9D8B030D-6E8A-4147-A177-3AD203B41FA5}">
                      <a16:colId xmlns:a16="http://schemas.microsoft.com/office/drawing/2014/main" val="2212962947"/>
                    </a:ext>
                  </a:extLst>
                </a:gridCol>
                <a:gridCol w="2185035">
                  <a:extLst>
                    <a:ext uri="{9D8B030D-6E8A-4147-A177-3AD203B41FA5}">
                      <a16:colId xmlns:a16="http://schemas.microsoft.com/office/drawing/2014/main" val="1273959191"/>
                    </a:ext>
                  </a:extLst>
                </a:gridCol>
                <a:gridCol w="2185035">
                  <a:extLst>
                    <a:ext uri="{9D8B030D-6E8A-4147-A177-3AD203B41FA5}">
                      <a16:colId xmlns:a16="http://schemas.microsoft.com/office/drawing/2014/main" val="2862828414"/>
                    </a:ext>
                  </a:extLst>
                </a:gridCol>
                <a:gridCol w="512445">
                  <a:extLst>
                    <a:ext uri="{9D8B030D-6E8A-4147-A177-3AD203B41FA5}">
                      <a16:colId xmlns:a16="http://schemas.microsoft.com/office/drawing/2014/main" val="3638267762"/>
                    </a:ext>
                  </a:extLst>
                </a:gridCol>
              </a:tblGrid>
              <a:tr h="0">
                <a:tc rowSpan="2">
                  <a:txBody>
                    <a:bodyPr/>
                    <a:lstStyle/>
                    <a:p>
                      <a:pPr algn="ctr" hangingPunct="0"/>
                      <a:r>
                        <a:rPr lang="en-GB" sz="800" dirty="0">
                          <a:effectLst/>
                        </a:rPr>
                        <a:t>5GMSu feature</a:t>
                      </a:r>
                      <a:endParaRPr lang="en-GB" sz="800" b="1" dirty="0">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tc>
                <a:tc rowSpan="2">
                  <a:txBody>
                    <a:bodyPr/>
                    <a:lstStyle/>
                    <a:p>
                      <a:pPr algn="ctr" hangingPunct="0"/>
                      <a:r>
                        <a:rPr lang="en-GB" sz="800" dirty="0">
                          <a:effectLst/>
                        </a:rPr>
                        <a:t>Abstract</a:t>
                      </a:r>
                      <a:endParaRPr lang="en-GB" sz="800" b="1" dirty="0">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tc>
                <a:tc gridSpan="3">
                  <a:txBody>
                    <a:bodyPr/>
                    <a:lstStyle/>
                    <a:p>
                      <a:pPr algn="ctr" hangingPunct="0"/>
                      <a:r>
                        <a:rPr lang="en-GB" sz="800" dirty="0">
                          <a:effectLst/>
                        </a:rPr>
                        <a:t>Relevant APIs</a:t>
                      </a:r>
                      <a:endParaRPr lang="en-GB" sz="800" b="1" dirty="0">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1253026953"/>
                  </a:ext>
                </a:extLst>
              </a:tr>
              <a:tr h="0">
                <a:tc vMerge="1">
                  <a:txBody>
                    <a:bodyPr/>
                    <a:lstStyle/>
                    <a:p>
                      <a:endParaRPr lang="en-GB"/>
                    </a:p>
                  </a:txBody>
                  <a:tcPr/>
                </a:tc>
                <a:tc vMerge="1">
                  <a:txBody>
                    <a:bodyPr/>
                    <a:lstStyle/>
                    <a:p>
                      <a:endParaRPr lang="en-GB"/>
                    </a:p>
                  </a:txBody>
                  <a:tcPr/>
                </a:tc>
                <a:tc>
                  <a:txBody>
                    <a:bodyPr/>
                    <a:lstStyle/>
                    <a:p>
                      <a:pPr algn="ctr" hangingPunct="0"/>
                      <a:r>
                        <a:rPr lang="en-GB" sz="800" dirty="0">
                          <a:effectLst/>
                        </a:rPr>
                        <a:t>Interface</a:t>
                      </a:r>
                      <a:endParaRPr lang="en-GB" sz="800" b="1" dirty="0">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tc>
                <a:tc>
                  <a:txBody>
                    <a:bodyPr/>
                    <a:lstStyle/>
                    <a:p>
                      <a:pPr algn="ctr" hangingPunct="0"/>
                      <a:r>
                        <a:rPr lang="en-GB" sz="800" dirty="0">
                          <a:effectLst/>
                        </a:rPr>
                        <a:t>API name</a:t>
                      </a:r>
                      <a:endParaRPr lang="en-GB" sz="800" b="1" dirty="0">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tc>
                <a:tc>
                  <a:txBody>
                    <a:bodyPr/>
                    <a:lstStyle/>
                    <a:p>
                      <a:pPr algn="ctr" hangingPunct="0"/>
                      <a:r>
                        <a:rPr lang="en-GB" sz="800" dirty="0">
                          <a:effectLst/>
                        </a:rPr>
                        <a:t>Clause</a:t>
                      </a:r>
                      <a:endParaRPr lang="en-GB" sz="800" b="1" dirty="0">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tc>
                <a:extLst>
                  <a:ext uri="{0D108BD9-81ED-4DB2-BD59-A6C34878D82A}">
                    <a16:rowId xmlns:a16="http://schemas.microsoft.com/office/drawing/2014/main" val="3081034294"/>
                  </a:ext>
                </a:extLst>
              </a:tr>
              <a:tr h="0">
                <a:tc>
                  <a:txBody>
                    <a:bodyPr/>
                    <a:lstStyle/>
                    <a:p>
                      <a:pPr hangingPunct="0"/>
                      <a:r>
                        <a:rPr lang="en-GB" sz="800" dirty="0">
                          <a:effectLst/>
                        </a:rPr>
                        <a:t>Content protocols discovery</a:t>
                      </a:r>
                      <a:endParaRPr lang="en-GB" sz="800" dirty="0">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tc>
                <a:tc>
                  <a:txBody>
                    <a:bodyPr/>
                    <a:lstStyle/>
                    <a:p>
                      <a:pPr hangingPunct="0"/>
                      <a:r>
                        <a:rPr lang="en-GB" sz="800" dirty="0">
                          <a:effectLst/>
                        </a:rPr>
                        <a:t>Used by the 5GMSu Application Provider to query which content egest protocols are supported by 5GMSu AS(s).</a:t>
                      </a:r>
                      <a:endParaRPr lang="en-GB" sz="800" dirty="0">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tc>
                <a:tc>
                  <a:txBody>
                    <a:bodyPr/>
                    <a:lstStyle/>
                    <a:p>
                      <a:pPr algn="ctr" hangingPunct="0"/>
                      <a:r>
                        <a:rPr lang="en-GB" sz="800" dirty="0">
                          <a:effectLst/>
                        </a:rPr>
                        <a:t>M1u</a:t>
                      </a:r>
                      <a:endParaRPr lang="en-GB" sz="800" dirty="0">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tc>
                <a:tc>
                  <a:txBody>
                    <a:bodyPr/>
                    <a:lstStyle/>
                    <a:p>
                      <a:pPr hangingPunct="0"/>
                      <a:r>
                        <a:rPr lang="en-GB" sz="800" dirty="0">
                          <a:effectLst/>
                        </a:rPr>
                        <a:t>Content Protocols Discovery API</a:t>
                      </a:r>
                      <a:endParaRPr lang="en-GB" sz="800" dirty="0">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tc>
                <a:tc>
                  <a:txBody>
                    <a:bodyPr/>
                    <a:lstStyle/>
                    <a:p>
                      <a:pPr algn="ctr" hangingPunct="0"/>
                      <a:r>
                        <a:rPr lang="en-GB" sz="800" dirty="0">
                          <a:effectLst/>
                        </a:rPr>
                        <a:t>7.5</a:t>
                      </a:r>
                      <a:endParaRPr lang="en-GB" sz="800" dirty="0">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tc>
                <a:extLst>
                  <a:ext uri="{0D108BD9-81ED-4DB2-BD59-A6C34878D82A}">
                    <a16:rowId xmlns:a16="http://schemas.microsoft.com/office/drawing/2014/main" val="4128029539"/>
                  </a:ext>
                </a:extLst>
              </a:tr>
              <a:tr h="0">
                <a:tc>
                  <a:txBody>
                    <a:bodyPr/>
                    <a:lstStyle/>
                    <a:p>
                      <a:pPr hangingPunct="0"/>
                      <a:r>
                        <a:rPr lang="en-GB" sz="800" dirty="0">
                          <a:effectLst/>
                        </a:rPr>
                        <a:t>Content preparation</a:t>
                      </a:r>
                      <a:endParaRPr lang="en-GB" sz="800" dirty="0">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tc>
                <a:tc>
                  <a:txBody>
                    <a:bodyPr/>
                    <a:lstStyle/>
                    <a:p>
                      <a:pPr hangingPunct="0"/>
                      <a:r>
                        <a:rPr lang="en-GB" sz="800" dirty="0">
                          <a:effectLst/>
                        </a:rPr>
                        <a:t>Supports manipulation by the 5GMSu AS of streaming media content uploaded by 5GMSu Client over M4u, prior to egest of the manipulated content over M2u.</a:t>
                      </a:r>
                      <a:endParaRPr lang="en-GB" sz="800" dirty="0">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tc>
                <a:tc>
                  <a:txBody>
                    <a:bodyPr/>
                    <a:lstStyle/>
                    <a:p>
                      <a:pPr algn="ctr" hangingPunct="0"/>
                      <a:r>
                        <a:rPr lang="en-GB" sz="800" dirty="0">
                          <a:effectLst/>
                        </a:rPr>
                        <a:t>M1u</a:t>
                      </a:r>
                      <a:endParaRPr lang="en-GB" sz="800" dirty="0">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tc>
                <a:tc>
                  <a:txBody>
                    <a:bodyPr/>
                    <a:lstStyle/>
                    <a:p>
                      <a:pPr hangingPunct="0"/>
                      <a:r>
                        <a:rPr lang="en-GB" sz="800" dirty="0">
                          <a:effectLst/>
                        </a:rPr>
                        <a:t>Content Preparation Templates Provisioning API</a:t>
                      </a:r>
                      <a:endParaRPr lang="en-GB" sz="800" dirty="0">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tc>
                <a:tc>
                  <a:txBody>
                    <a:bodyPr/>
                    <a:lstStyle/>
                    <a:p>
                      <a:pPr algn="ctr" hangingPunct="0"/>
                      <a:r>
                        <a:rPr lang="en-GB" sz="800" dirty="0">
                          <a:effectLst/>
                        </a:rPr>
                        <a:t>7.4</a:t>
                      </a:r>
                      <a:endParaRPr lang="en-GB" sz="800" dirty="0">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tc>
                <a:extLst>
                  <a:ext uri="{0D108BD9-81ED-4DB2-BD59-A6C34878D82A}">
                    <a16:rowId xmlns:a16="http://schemas.microsoft.com/office/drawing/2014/main" val="665830502"/>
                  </a:ext>
                </a:extLst>
              </a:tr>
              <a:tr h="0">
                <a:tc rowSpan="4">
                  <a:txBody>
                    <a:bodyPr/>
                    <a:lstStyle/>
                    <a:p>
                      <a:pPr hangingPunct="0"/>
                      <a:r>
                        <a:rPr lang="en-GB" sz="800" dirty="0">
                          <a:effectLst/>
                        </a:rPr>
                        <a:t>Metrics reporting</a:t>
                      </a:r>
                      <a:endParaRPr lang="en-GB" sz="800" dirty="0">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tc>
                <a:tc rowSpan="4">
                  <a:txBody>
                    <a:bodyPr/>
                    <a:lstStyle/>
                    <a:p>
                      <a:pPr hangingPunct="0"/>
                      <a:r>
                        <a:rPr lang="en-GB" sz="800" dirty="0">
                          <a:effectLst/>
                        </a:rPr>
                        <a:t>The 5GMSu Client uploads metrics reports to the 5GMSu AF according to a provisioned Metrics Reporting Configuration it obtains from the Service Access Information for its Provisioning Session.</a:t>
                      </a:r>
                      <a:endParaRPr lang="en-GB" sz="800" dirty="0">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tc>
                <a:tc rowSpan="2">
                  <a:txBody>
                    <a:bodyPr/>
                    <a:lstStyle/>
                    <a:p>
                      <a:pPr algn="ctr" hangingPunct="0"/>
                      <a:r>
                        <a:rPr lang="en-GB" sz="800" dirty="0">
                          <a:effectLst/>
                        </a:rPr>
                        <a:t>M1u</a:t>
                      </a:r>
                      <a:endParaRPr lang="en-GB" sz="800" dirty="0">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tc>
                <a:tc>
                  <a:txBody>
                    <a:bodyPr/>
                    <a:lstStyle/>
                    <a:p>
                      <a:pPr hangingPunct="0"/>
                      <a:r>
                        <a:rPr lang="en-GB" sz="800" dirty="0">
                          <a:effectLst/>
                        </a:rPr>
                        <a:t>Provisioning Sessions API</a:t>
                      </a:r>
                      <a:endParaRPr lang="en-GB" sz="800" dirty="0">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tc>
                <a:tc>
                  <a:txBody>
                    <a:bodyPr/>
                    <a:lstStyle/>
                    <a:p>
                      <a:pPr algn="ctr" hangingPunct="0"/>
                      <a:r>
                        <a:rPr lang="en-GB" sz="800" dirty="0">
                          <a:effectLst/>
                        </a:rPr>
                        <a:t>7.2</a:t>
                      </a:r>
                      <a:endParaRPr lang="en-GB" sz="800" dirty="0">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tc>
                <a:extLst>
                  <a:ext uri="{0D108BD9-81ED-4DB2-BD59-A6C34878D82A}">
                    <a16:rowId xmlns:a16="http://schemas.microsoft.com/office/drawing/2014/main" val="1362032209"/>
                  </a:ext>
                </a:extLst>
              </a:tr>
              <a:tr h="0">
                <a:tc vMerge="1">
                  <a:txBody>
                    <a:bodyPr/>
                    <a:lstStyle/>
                    <a:p>
                      <a:endParaRPr lang="en-GB"/>
                    </a:p>
                  </a:txBody>
                  <a:tcPr/>
                </a:tc>
                <a:tc vMerge="1">
                  <a:txBody>
                    <a:bodyPr/>
                    <a:lstStyle/>
                    <a:p>
                      <a:endParaRPr lang="en-GB"/>
                    </a:p>
                  </a:txBody>
                  <a:tcPr/>
                </a:tc>
                <a:tc vMerge="1">
                  <a:txBody>
                    <a:bodyPr/>
                    <a:lstStyle/>
                    <a:p>
                      <a:endParaRPr lang="en-GB"/>
                    </a:p>
                  </a:txBody>
                  <a:tcPr/>
                </a:tc>
                <a:tc>
                  <a:txBody>
                    <a:bodyPr/>
                    <a:lstStyle/>
                    <a:p>
                      <a:pPr hangingPunct="0"/>
                      <a:r>
                        <a:rPr lang="en-GB" sz="800" dirty="0">
                          <a:effectLst/>
                        </a:rPr>
                        <a:t>Metrics Reporting Provisioning API</a:t>
                      </a:r>
                      <a:endParaRPr lang="en-GB" sz="800" dirty="0">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tc>
                <a:tc>
                  <a:txBody>
                    <a:bodyPr/>
                    <a:lstStyle/>
                    <a:p>
                      <a:pPr algn="ctr" hangingPunct="0"/>
                      <a:r>
                        <a:rPr lang="en-GB" sz="800" dirty="0">
                          <a:effectLst/>
                        </a:rPr>
                        <a:t>7.8</a:t>
                      </a:r>
                      <a:endParaRPr lang="en-GB" sz="800" dirty="0">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tc>
                <a:extLst>
                  <a:ext uri="{0D108BD9-81ED-4DB2-BD59-A6C34878D82A}">
                    <a16:rowId xmlns:a16="http://schemas.microsoft.com/office/drawing/2014/main" val="897219080"/>
                  </a:ext>
                </a:extLst>
              </a:tr>
              <a:tr h="0">
                <a:tc vMerge="1">
                  <a:txBody>
                    <a:bodyPr/>
                    <a:lstStyle/>
                    <a:p>
                      <a:endParaRPr lang="en-GB"/>
                    </a:p>
                  </a:txBody>
                  <a:tcPr/>
                </a:tc>
                <a:tc vMerge="1">
                  <a:txBody>
                    <a:bodyPr/>
                    <a:lstStyle/>
                    <a:p>
                      <a:endParaRPr lang="en-GB"/>
                    </a:p>
                  </a:txBody>
                  <a:tcPr/>
                </a:tc>
                <a:tc rowSpan="2">
                  <a:txBody>
                    <a:bodyPr/>
                    <a:lstStyle/>
                    <a:p>
                      <a:pPr algn="ctr" hangingPunct="0"/>
                      <a:r>
                        <a:rPr lang="en-GB" sz="800" dirty="0">
                          <a:effectLst/>
                        </a:rPr>
                        <a:t>M5u</a:t>
                      </a:r>
                      <a:endParaRPr lang="en-GB" sz="800" dirty="0">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solidFill>
                      <a:schemeClr val="accent4">
                        <a:lumMod val="20000"/>
                        <a:lumOff val="80000"/>
                      </a:schemeClr>
                    </a:solidFill>
                  </a:tcPr>
                </a:tc>
                <a:tc>
                  <a:txBody>
                    <a:bodyPr/>
                    <a:lstStyle/>
                    <a:p>
                      <a:pPr hangingPunct="0"/>
                      <a:r>
                        <a:rPr lang="en-GB" sz="800" dirty="0">
                          <a:effectLst/>
                        </a:rPr>
                        <a:t>Service Access Information API</a:t>
                      </a:r>
                      <a:endParaRPr lang="en-GB" sz="800" dirty="0">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solidFill>
                      <a:schemeClr val="accent4">
                        <a:lumMod val="20000"/>
                        <a:lumOff val="80000"/>
                      </a:schemeClr>
                    </a:solidFill>
                  </a:tcPr>
                </a:tc>
                <a:tc>
                  <a:txBody>
                    <a:bodyPr/>
                    <a:lstStyle/>
                    <a:p>
                      <a:pPr algn="ctr" hangingPunct="0"/>
                      <a:r>
                        <a:rPr lang="en-GB" sz="800" dirty="0">
                          <a:effectLst/>
                        </a:rPr>
                        <a:t>11.2</a:t>
                      </a:r>
                      <a:endParaRPr lang="en-GB" sz="800" dirty="0">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tc>
                <a:extLst>
                  <a:ext uri="{0D108BD9-81ED-4DB2-BD59-A6C34878D82A}">
                    <a16:rowId xmlns:a16="http://schemas.microsoft.com/office/drawing/2014/main" val="4020772252"/>
                  </a:ext>
                </a:extLst>
              </a:tr>
              <a:tr h="0">
                <a:tc vMerge="1">
                  <a:txBody>
                    <a:bodyPr/>
                    <a:lstStyle/>
                    <a:p>
                      <a:endParaRPr lang="en-GB"/>
                    </a:p>
                  </a:txBody>
                  <a:tcPr/>
                </a:tc>
                <a:tc vMerge="1">
                  <a:txBody>
                    <a:bodyPr/>
                    <a:lstStyle/>
                    <a:p>
                      <a:endParaRPr lang="en-GB"/>
                    </a:p>
                  </a:txBody>
                  <a:tcPr/>
                </a:tc>
                <a:tc vMerge="1">
                  <a:txBody>
                    <a:bodyPr/>
                    <a:lstStyle/>
                    <a:p>
                      <a:endParaRPr lang="en-GB"/>
                    </a:p>
                  </a:txBody>
                  <a:tcPr/>
                </a:tc>
                <a:tc>
                  <a:txBody>
                    <a:bodyPr/>
                    <a:lstStyle/>
                    <a:p>
                      <a:pPr hangingPunct="0"/>
                      <a:r>
                        <a:rPr lang="en-GB" sz="800" dirty="0">
                          <a:effectLst/>
                        </a:rPr>
                        <a:t>Metrics Reporting API</a:t>
                      </a:r>
                      <a:endParaRPr lang="en-GB" sz="800" dirty="0">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solidFill>
                      <a:schemeClr val="accent4">
                        <a:lumMod val="20000"/>
                        <a:lumOff val="80000"/>
                      </a:schemeClr>
                    </a:solidFill>
                  </a:tcPr>
                </a:tc>
                <a:tc>
                  <a:txBody>
                    <a:bodyPr/>
                    <a:lstStyle/>
                    <a:p>
                      <a:pPr algn="ctr" hangingPunct="0"/>
                      <a:r>
                        <a:rPr lang="en-GB" sz="800" dirty="0">
                          <a:effectLst/>
                        </a:rPr>
                        <a:t>11.4</a:t>
                      </a:r>
                      <a:endParaRPr lang="en-GB" sz="800" dirty="0">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tc>
                <a:extLst>
                  <a:ext uri="{0D108BD9-81ED-4DB2-BD59-A6C34878D82A}">
                    <a16:rowId xmlns:a16="http://schemas.microsoft.com/office/drawing/2014/main" val="4122968102"/>
                  </a:ext>
                </a:extLst>
              </a:tr>
              <a:tr h="0">
                <a:tc rowSpan="4">
                  <a:txBody>
                    <a:bodyPr/>
                    <a:lstStyle/>
                    <a:p>
                      <a:pPr hangingPunct="0"/>
                      <a:r>
                        <a:rPr lang="en-GB" sz="800" dirty="0">
                          <a:effectLst/>
                        </a:rPr>
                        <a:t>Dynamic Policy invocation</a:t>
                      </a:r>
                      <a:endParaRPr lang="en-GB" sz="800" dirty="0">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tc>
                <a:tc rowSpan="4">
                  <a:txBody>
                    <a:bodyPr/>
                    <a:lstStyle/>
                    <a:p>
                      <a:pPr hangingPunct="0"/>
                      <a:r>
                        <a:rPr lang="en-GB" sz="800" dirty="0">
                          <a:effectLst/>
                        </a:rPr>
                        <a:t>The 5GMSu Client activates different traffic treatment policies selected from a set of Policy Templates configured in its Provisioning Session.</a:t>
                      </a:r>
                      <a:endParaRPr lang="en-GB" sz="800" dirty="0">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tc>
                <a:tc rowSpan="2">
                  <a:txBody>
                    <a:bodyPr/>
                    <a:lstStyle/>
                    <a:p>
                      <a:pPr algn="ctr" hangingPunct="0"/>
                      <a:r>
                        <a:rPr lang="en-GB" sz="800" dirty="0">
                          <a:effectLst/>
                        </a:rPr>
                        <a:t>M1u</a:t>
                      </a:r>
                      <a:endParaRPr lang="en-GB" sz="800" dirty="0">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tc>
                <a:tc>
                  <a:txBody>
                    <a:bodyPr/>
                    <a:lstStyle/>
                    <a:p>
                      <a:pPr hangingPunct="0"/>
                      <a:r>
                        <a:rPr lang="en-GB" sz="800" dirty="0">
                          <a:effectLst/>
                        </a:rPr>
                        <a:t>Provisioning Sessions API</a:t>
                      </a:r>
                      <a:endParaRPr lang="en-GB" sz="800" dirty="0">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tc>
                <a:tc>
                  <a:txBody>
                    <a:bodyPr/>
                    <a:lstStyle/>
                    <a:p>
                      <a:pPr algn="ctr" hangingPunct="0"/>
                      <a:r>
                        <a:rPr lang="en-GB" sz="800" dirty="0">
                          <a:effectLst/>
                        </a:rPr>
                        <a:t>7.2</a:t>
                      </a:r>
                      <a:endParaRPr lang="en-GB" sz="800" dirty="0">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tc>
                <a:extLst>
                  <a:ext uri="{0D108BD9-81ED-4DB2-BD59-A6C34878D82A}">
                    <a16:rowId xmlns:a16="http://schemas.microsoft.com/office/drawing/2014/main" val="2648183444"/>
                  </a:ext>
                </a:extLst>
              </a:tr>
              <a:tr h="0">
                <a:tc vMerge="1">
                  <a:txBody>
                    <a:bodyPr/>
                    <a:lstStyle/>
                    <a:p>
                      <a:endParaRPr lang="en-GB"/>
                    </a:p>
                  </a:txBody>
                  <a:tcPr/>
                </a:tc>
                <a:tc vMerge="1">
                  <a:txBody>
                    <a:bodyPr/>
                    <a:lstStyle/>
                    <a:p>
                      <a:endParaRPr lang="en-GB"/>
                    </a:p>
                  </a:txBody>
                  <a:tcPr/>
                </a:tc>
                <a:tc vMerge="1">
                  <a:txBody>
                    <a:bodyPr/>
                    <a:lstStyle/>
                    <a:p>
                      <a:endParaRPr lang="en-GB"/>
                    </a:p>
                  </a:txBody>
                  <a:tcPr/>
                </a:tc>
                <a:tc>
                  <a:txBody>
                    <a:bodyPr/>
                    <a:lstStyle/>
                    <a:p>
                      <a:pPr hangingPunct="0"/>
                      <a:r>
                        <a:rPr lang="en-GB" sz="800" dirty="0">
                          <a:effectLst/>
                        </a:rPr>
                        <a:t>Policy Templates Provisioning API</a:t>
                      </a:r>
                      <a:endParaRPr lang="en-GB" sz="800" dirty="0">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tc>
                <a:tc>
                  <a:txBody>
                    <a:bodyPr/>
                    <a:lstStyle/>
                    <a:p>
                      <a:pPr algn="ctr" hangingPunct="0"/>
                      <a:r>
                        <a:rPr lang="en-GB" sz="800" dirty="0">
                          <a:effectLst/>
                        </a:rPr>
                        <a:t>7.9</a:t>
                      </a:r>
                      <a:endParaRPr lang="en-GB" sz="800" dirty="0">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tc>
                <a:extLst>
                  <a:ext uri="{0D108BD9-81ED-4DB2-BD59-A6C34878D82A}">
                    <a16:rowId xmlns:a16="http://schemas.microsoft.com/office/drawing/2014/main" val="2163334820"/>
                  </a:ext>
                </a:extLst>
              </a:tr>
              <a:tr h="37688">
                <a:tc vMerge="1">
                  <a:txBody>
                    <a:bodyPr/>
                    <a:lstStyle/>
                    <a:p>
                      <a:endParaRPr lang="en-GB"/>
                    </a:p>
                  </a:txBody>
                  <a:tcPr/>
                </a:tc>
                <a:tc vMerge="1">
                  <a:txBody>
                    <a:bodyPr/>
                    <a:lstStyle/>
                    <a:p>
                      <a:endParaRPr lang="en-GB"/>
                    </a:p>
                  </a:txBody>
                  <a:tcPr/>
                </a:tc>
                <a:tc rowSpan="2">
                  <a:txBody>
                    <a:bodyPr/>
                    <a:lstStyle/>
                    <a:p>
                      <a:pPr algn="ctr" hangingPunct="0"/>
                      <a:r>
                        <a:rPr lang="en-GB" sz="800" dirty="0">
                          <a:effectLst/>
                        </a:rPr>
                        <a:t>M5u</a:t>
                      </a:r>
                      <a:endParaRPr lang="en-GB" sz="800" dirty="0">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solidFill>
                      <a:schemeClr val="accent4">
                        <a:lumMod val="20000"/>
                        <a:lumOff val="80000"/>
                      </a:schemeClr>
                    </a:solidFill>
                  </a:tcPr>
                </a:tc>
                <a:tc>
                  <a:txBody>
                    <a:bodyPr/>
                    <a:lstStyle/>
                    <a:p>
                      <a:pPr hangingPunct="0"/>
                      <a:r>
                        <a:rPr lang="en-GB" sz="800" dirty="0">
                          <a:effectLst/>
                        </a:rPr>
                        <a:t>Service Access Information API</a:t>
                      </a:r>
                      <a:endParaRPr lang="en-GB" sz="800" dirty="0">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solidFill>
                      <a:schemeClr val="accent4">
                        <a:lumMod val="20000"/>
                        <a:lumOff val="80000"/>
                      </a:schemeClr>
                    </a:solidFill>
                  </a:tcPr>
                </a:tc>
                <a:tc>
                  <a:txBody>
                    <a:bodyPr/>
                    <a:lstStyle/>
                    <a:p>
                      <a:pPr algn="ctr" hangingPunct="0"/>
                      <a:r>
                        <a:rPr lang="en-GB" sz="800" dirty="0">
                          <a:effectLst/>
                        </a:rPr>
                        <a:t>11.2</a:t>
                      </a:r>
                      <a:endParaRPr lang="en-GB" sz="800" dirty="0">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tc>
                <a:extLst>
                  <a:ext uri="{0D108BD9-81ED-4DB2-BD59-A6C34878D82A}">
                    <a16:rowId xmlns:a16="http://schemas.microsoft.com/office/drawing/2014/main" val="211713595"/>
                  </a:ext>
                </a:extLst>
              </a:tr>
              <a:tr h="0">
                <a:tc vMerge="1">
                  <a:txBody>
                    <a:bodyPr/>
                    <a:lstStyle/>
                    <a:p>
                      <a:endParaRPr lang="en-GB"/>
                    </a:p>
                  </a:txBody>
                  <a:tcPr/>
                </a:tc>
                <a:tc vMerge="1">
                  <a:txBody>
                    <a:bodyPr/>
                    <a:lstStyle/>
                    <a:p>
                      <a:endParaRPr lang="en-GB"/>
                    </a:p>
                  </a:txBody>
                  <a:tcPr/>
                </a:tc>
                <a:tc vMerge="1">
                  <a:txBody>
                    <a:bodyPr/>
                    <a:lstStyle/>
                    <a:p>
                      <a:endParaRPr lang="en-GB"/>
                    </a:p>
                  </a:txBody>
                  <a:tcPr/>
                </a:tc>
                <a:tc>
                  <a:txBody>
                    <a:bodyPr/>
                    <a:lstStyle/>
                    <a:p>
                      <a:pPr hangingPunct="0"/>
                      <a:r>
                        <a:rPr lang="en-GB" sz="800" dirty="0">
                          <a:effectLst/>
                        </a:rPr>
                        <a:t>Dynamic Policies API</a:t>
                      </a:r>
                      <a:endParaRPr lang="en-GB" sz="800" dirty="0">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solidFill>
                      <a:schemeClr val="accent4">
                        <a:lumMod val="20000"/>
                        <a:lumOff val="80000"/>
                      </a:schemeClr>
                    </a:solidFill>
                  </a:tcPr>
                </a:tc>
                <a:tc>
                  <a:txBody>
                    <a:bodyPr/>
                    <a:lstStyle/>
                    <a:p>
                      <a:pPr algn="ctr" hangingPunct="0"/>
                      <a:r>
                        <a:rPr lang="en-GB" sz="800" dirty="0">
                          <a:effectLst/>
                        </a:rPr>
                        <a:t>11.5</a:t>
                      </a:r>
                      <a:endParaRPr lang="en-GB" sz="800" dirty="0">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tc>
                <a:extLst>
                  <a:ext uri="{0D108BD9-81ED-4DB2-BD59-A6C34878D82A}">
                    <a16:rowId xmlns:a16="http://schemas.microsoft.com/office/drawing/2014/main" val="3197761976"/>
                  </a:ext>
                </a:extLst>
              </a:tr>
              <a:tr h="0">
                <a:tc rowSpan="2">
                  <a:txBody>
                    <a:bodyPr/>
                    <a:lstStyle/>
                    <a:p>
                      <a:pPr hangingPunct="0"/>
                      <a:r>
                        <a:rPr lang="en-GB" sz="800" dirty="0">
                          <a:effectLst/>
                        </a:rPr>
                        <a:t>Network Assistance</a:t>
                      </a:r>
                      <a:endParaRPr lang="en-GB" sz="800" dirty="0">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tc>
                <a:tc rowSpan="2">
                  <a:txBody>
                    <a:bodyPr/>
                    <a:lstStyle/>
                    <a:p>
                      <a:pPr hangingPunct="0"/>
                      <a:r>
                        <a:rPr lang="en-GB" sz="800" dirty="0">
                          <a:effectLst/>
                        </a:rPr>
                        <a:t>The 5GMSu Client requests bit rate recommendations and delivery boosts from the 5GMSu AF.</a:t>
                      </a:r>
                      <a:endParaRPr lang="en-GB" sz="800" dirty="0">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tc>
                <a:tc rowSpan="2">
                  <a:txBody>
                    <a:bodyPr/>
                    <a:lstStyle/>
                    <a:p>
                      <a:pPr algn="ctr" hangingPunct="0"/>
                      <a:r>
                        <a:rPr lang="en-GB" sz="800" dirty="0">
                          <a:effectLst/>
                        </a:rPr>
                        <a:t>M5u</a:t>
                      </a:r>
                      <a:endParaRPr lang="en-GB" sz="800" dirty="0">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solidFill>
                      <a:schemeClr val="accent4">
                        <a:lumMod val="20000"/>
                        <a:lumOff val="80000"/>
                      </a:schemeClr>
                    </a:solidFill>
                  </a:tcPr>
                </a:tc>
                <a:tc>
                  <a:txBody>
                    <a:bodyPr/>
                    <a:lstStyle/>
                    <a:p>
                      <a:pPr hangingPunct="0"/>
                      <a:r>
                        <a:rPr lang="en-GB" sz="800" dirty="0">
                          <a:effectLst/>
                        </a:rPr>
                        <a:t>Service Access Information API</a:t>
                      </a:r>
                      <a:endParaRPr lang="en-GB" sz="800" dirty="0">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solidFill>
                      <a:schemeClr val="accent4">
                        <a:lumMod val="20000"/>
                        <a:lumOff val="80000"/>
                      </a:schemeClr>
                    </a:solidFill>
                  </a:tcPr>
                </a:tc>
                <a:tc>
                  <a:txBody>
                    <a:bodyPr/>
                    <a:lstStyle/>
                    <a:p>
                      <a:pPr algn="ctr" hangingPunct="0"/>
                      <a:r>
                        <a:rPr lang="en-GB" sz="800" dirty="0">
                          <a:effectLst/>
                        </a:rPr>
                        <a:t>11.2</a:t>
                      </a:r>
                      <a:endParaRPr lang="en-GB" sz="800" dirty="0">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tc>
                <a:extLst>
                  <a:ext uri="{0D108BD9-81ED-4DB2-BD59-A6C34878D82A}">
                    <a16:rowId xmlns:a16="http://schemas.microsoft.com/office/drawing/2014/main" val="1263905337"/>
                  </a:ext>
                </a:extLst>
              </a:tr>
              <a:tr h="0">
                <a:tc vMerge="1">
                  <a:txBody>
                    <a:bodyPr/>
                    <a:lstStyle/>
                    <a:p>
                      <a:endParaRPr lang="en-GB"/>
                    </a:p>
                  </a:txBody>
                  <a:tcPr/>
                </a:tc>
                <a:tc vMerge="1">
                  <a:txBody>
                    <a:bodyPr/>
                    <a:lstStyle/>
                    <a:p>
                      <a:endParaRPr lang="en-GB"/>
                    </a:p>
                  </a:txBody>
                  <a:tcPr/>
                </a:tc>
                <a:tc vMerge="1">
                  <a:txBody>
                    <a:bodyPr/>
                    <a:lstStyle/>
                    <a:p>
                      <a:endParaRPr lang="en-GB"/>
                    </a:p>
                  </a:txBody>
                  <a:tcPr/>
                </a:tc>
                <a:tc>
                  <a:txBody>
                    <a:bodyPr/>
                    <a:lstStyle/>
                    <a:p>
                      <a:pPr hangingPunct="0"/>
                      <a:r>
                        <a:rPr lang="en-GB" sz="800" dirty="0">
                          <a:effectLst/>
                        </a:rPr>
                        <a:t>Network Assistance API</a:t>
                      </a:r>
                      <a:endParaRPr lang="en-GB" sz="800" dirty="0">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solidFill>
                      <a:schemeClr val="accent4">
                        <a:lumMod val="20000"/>
                        <a:lumOff val="80000"/>
                      </a:schemeClr>
                    </a:solidFill>
                  </a:tcPr>
                </a:tc>
                <a:tc>
                  <a:txBody>
                    <a:bodyPr/>
                    <a:lstStyle/>
                    <a:p>
                      <a:pPr algn="ctr" hangingPunct="0"/>
                      <a:r>
                        <a:rPr lang="en-GB" sz="800" dirty="0">
                          <a:effectLst/>
                        </a:rPr>
                        <a:t>11.6</a:t>
                      </a:r>
                      <a:endParaRPr lang="en-GB" sz="800" dirty="0">
                        <a:effectLst/>
                        <a:latin typeface="Arial" panose="020B0604020202020204" pitchFamily="34" charset="0"/>
                        <a:ea typeface="游明朝" panose="02020400000000000000" pitchFamily="18" charset="-128"/>
                        <a:cs typeface="Times New Roman" panose="02020603050405020304" pitchFamily="18" charset="0"/>
                      </a:endParaRPr>
                    </a:p>
                  </a:txBody>
                  <a:tcPr marL="68580" marR="68580" marT="0" marB="0"/>
                </a:tc>
                <a:extLst>
                  <a:ext uri="{0D108BD9-81ED-4DB2-BD59-A6C34878D82A}">
                    <a16:rowId xmlns:a16="http://schemas.microsoft.com/office/drawing/2014/main" val="1639350965"/>
                  </a:ext>
                </a:extLst>
              </a:tr>
            </a:tbl>
          </a:graphicData>
        </a:graphic>
      </p:graphicFrame>
      <p:sp>
        <p:nvSpPr>
          <p:cNvPr id="9" name="テキスト ボックス 8">
            <a:extLst>
              <a:ext uri="{FF2B5EF4-FFF2-40B4-BE49-F238E27FC236}">
                <a16:creationId xmlns:a16="http://schemas.microsoft.com/office/drawing/2014/main" id="{0E2831DA-92A0-49C1-8071-610A01B7A3A5}"/>
              </a:ext>
            </a:extLst>
          </p:cNvPr>
          <p:cNvSpPr txBox="1"/>
          <p:nvPr/>
        </p:nvSpPr>
        <p:spPr>
          <a:xfrm>
            <a:off x="7257256" y="1879919"/>
            <a:ext cx="1800200" cy="322664"/>
          </a:xfrm>
          <a:prstGeom prst="rect">
            <a:avLst/>
          </a:prstGeom>
        </p:spPr>
        <p:txBody>
          <a:bodyPr vert="horz" wrap="none" lIns="0" tIns="45720" rIns="0" bIns="45720" rtlCol="0">
            <a:noAutofit/>
          </a:bodyPr>
          <a:lstStyle/>
          <a:p>
            <a:pPr marL="0" indent="0" algn="l">
              <a:buNone/>
            </a:pPr>
            <a:r>
              <a:rPr lang="en-GB" sz="1100" dirty="0">
                <a:solidFill>
                  <a:schemeClr val="tx1">
                    <a:lumMod val="85000"/>
                    <a:lumOff val="15000"/>
                  </a:schemeClr>
                </a:solidFill>
                <a:latin typeface="HGPｺﾞｼｯｸE" panose="020B0900000000000000" pitchFamily="50" charset="-128"/>
                <a:ea typeface="HGPｺﾞｼｯｸE" panose="020B0900000000000000" pitchFamily="50" charset="-128"/>
              </a:rPr>
              <a:t>M5 related APIs are marked </a:t>
            </a:r>
          </a:p>
        </p:txBody>
      </p:sp>
      <p:sp>
        <p:nvSpPr>
          <p:cNvPr id="10" name="正方形/長方形 9">
            <a:extLst>
              <a:ext uri="{FF2B5EF4-FFF2-40B4-BE49-F238E27FC236}">
                <a16:creationId xmlns:a16="http://schemas.microsoft.com/office/drawing/2014/main" id="{32E71358-539C-447E-925E-A4633ED7DF7B}"/>
              </a:ext>
            </a:extLst>
          </p:cNvPr>
          <p:cNvSpPr/>
          <p:nvPr/>
        </p:nvSpPr>
        <p:spPr>
          <a:xfrm>
            <a:off x="9005809" y="1944536"/>
            <a:ext cx="338336" cy="122312"/>
          </a:xfrm>
          <a:prstGeom prst="rect">
            <a:avLst/>
          </a:prstGeom>
          <a:solidFill>
            <a:schemeClr val="accent4">
              <a:lumMod val="20000"/>
              <a:lumOff val="80000"/>
            </a:schemeClr>
          </a:solidFill>
          <a:ln w="3175" cap="flat" cmpd="sng" algn="ctr">
            <a:solidFill>
              <a:schemeClr val="tx1">
                <a:lumMod val="85000"/>
                <a:lumOff val="15000"/>
              </a:schemeClr>
            </a:solidFill>
            <a:prstDash val="solid"/>
            <a:round/>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777836"/>
            <a:endParaRPr kumimoji="0" lang="en-GB" sz="1400" kern="0" dirty="0">
              <a:solidFill>
                <a:schemeClr val="tx1">
                  <a:lumMod val="85000"/>
                  <a:lumOff val="15000"/>
                </a:schemeClr>
              </a:solidFill>
              <a:latin typeface="HGPｺﾞｼｯｸE" panose="020B0900000000000000" pitchFamily="50" charset="-128"/>
              <a:ea typeface="HGPｺﾞｼｯｸE" panose="020B0900000000000000" pitchFamily="50" charset="-128"/>
              <a:cs typeface="メイリオ" panose="020B0604030504040204" pitchFamily="50" charset="-128"/>
            </a:endParaRPr>
          </a:p>
        </p:txBody>
      </p:sp>
    </p:spTree>
    <p:extLst>
      <p:ext uri="{BB962C8B-B14F-4D97-AF65-F5344CB8AC3E}">
        <p14:creationId xmlns:p14="http://schemas.microsoft.com/office/powerpoint/2010/main" val="389420159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 4">
            <a:extLst>
              <a:ext uri="{FF2B5EF4-FFF2-40B4-BE49-F238E27FC236}">
                <a16:creationId xmlns:a16="http://schemas.microsoft.com/office/drawing/2014/main" id="{8CD823B8-9EDB-42A9-A151-7AF83C2CE865}"/>
              </a:ext>
            </a:extLst>
          </p:cNvPr>
          <p:cNvGraphicFramePr>
            <a:graphicFrameLocks noGrp="1"/>
          </p:cNvGraphicFramePr>
          <p:nvPr>
            <p:ph idx="1"/>
            <p:extLst>
              <p:ext uri="{D42A27DB-BD31-4B8C-83A1-F6EECF244321}">
                <p14:modId xmlns:p14="http://schemas.microsoft.com/office/powerpoint/2010/main" val="1415903681"/>
              </p:ext>
            </p:extLst>
          </p:nvPr>
        </p:nvGraphicFramePr>
        <p:xfrm>
          <a:off x="275164" y="1556792"/>
          <a:ext cx="9355668" cy="4813905"/>
        </p:xfrm>
        <a:graphic>
          <a:graphicData uri="http://schemas.openxmlformats.org/drawingml/2006/table">
            <a:tbl>
              <a:tblPr firstRow="1" bandRow="1">
                <a:tableStyleId>{5940675A-B579-460E-94D1-54222C63F5DA}</a:tableStyleId>
              </a:tblPr>
              <a:tblGrid>
                <a:gridCol w="2445838">
                  <a:extLst>
                    <a:ext uri="{9D8B030D-6E8A-4147-A177-3AD203B41FA5}">
                      <a16:colId xmlns:a16="http://schemas.microsoft.com/office/drawing/2014/main" val="1614657762"/>
                    </a:ext>
                  </a:extLst>
                </a:gridCol>
                <a:gridCol w="6909830">
                  <a:extLst>
                    <a:ext uri="{9D8B030D-6E8A-4147-A177-3AD203B41FA5}">
                      <a16:colId xmlns:a16="http://schemas.microsoft.com/office/drawing/2014/main" val="171772636"/>
                    </a:ext>
                  </a:extLst>
                </a:gridCol>
              </a:tblGrid>
              <a:tr h="82102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400" dirty="0">
                          <a:effectLst/>
                        </a:rPr>
                        <a:t>Service Access Information API</a:t>
                      </a:r>
                      <a:endParaRPr lang="en-GB" sz="1400" dirty="0">
                        <a:effectLst/>
                        <a:latin typeface="Arial" panose="020B0604020202020204" pitchFamily="34" charset="0"/>
                        <a:ea typeface="游明朝" panose="02020400000000000000" pitchFamily="18" charset="-128"/>
                        <a:cs typeface="Times New Roman" panose="02020603050405020304" pitchFamily="18" charset="0"/>
                      </a:endParaRPr>
                    </a:p>
                    <a:p>
                      <a:endParaRPr lang="en-GB" sz="1400" dirty="0"/>
                    </a:p>
                  </a:txBody>
                  <a:tcPr/>
                </a:tc>
                <a:tc>
                  <a:txBody>
                    <a:bodyPr/>
                    <a:lstStyle/>
                    <a:p>
                      <a:pPr marL="171450" indent="-171450">
                        <a:buFont typeface="Arial" panose="020B0604020202020204" pitchFamily="34" charset="0"/>
                        <a:buChar char="•"/>
                      </a:pPr>
                      <a:r>
                        <a:rPr lang="en-GB" sz="1400" b="1" dirty="0"/>
                        <a:t>MSH acquires </a:t>
                      </a:r>
                      <a:r>
                        <a:rPr lang="en-GB" sz="1400" dirty="0"/>
                        <a:t>the set of parameters and addresses (=entry point of media) for streaming session </a:t>
                      </a:r>
                    </a:p>
                    <a:p>
                      <a:pPr marL="171450" indent="-171450">
                        <a:buFont typeface="Arial" panose="020B0604020202020204" pitchFamily="34" charset="0"/>
                        <a:buChar char="•"/>
                      </a:pPr>
                      <a:r>
                        <a:rPr lang="en-GB" sz="1400" dirty="0"/>
                        <a:t>This information is provided by AF (or out channel via M8/5GMS-aware Apps)</a:t>
                      </a:r>
                    </a:p>
                    <a:p>
                      <a:pPr marL="171450" indent="-171450">
                        <a:buFont typeface="Arial" panose="020B0604020202020204" pitchFamily="34" charset="0"/>
                        <a:buChar char="•"/>
                      </a:pPr>
                      <a:r>
                        <a:rPr lang="en-GB" sz="1400" dirty="0"/>
                        <a:t>MSH periodically checks the update of Service Access Information</a:t>
                      </a:r>
                    </a:p>
                  </a:txBody>
                  <a:tcPr/>
                </a:tc>
                <a:extLst>
                  <a:ext uri="{0D108BD9-81ED-4DB2-BD59-A6C34878D82A}">
                    <a16:rowId xmlns:a16="http://schemas.microsoft.com/office/drawing/2014/main" val="59131196"/>
                  </a:ext>
                </a:extLst>
              </a:tr>
              <a:tr h="82102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400" dirty="0">
                          <a:effectLst/>
                        </a:rPr>
                        <a:t>Metrics Reporting API</a:t>
                      </a:r>
                      <a:endParaRPr lang="en-GB" sz="1400" dirty="0">
                        <a:effectLst/>
                        <a:latin typeface="Arial" panose="020B0604020202020204" pitchFamily="34" charset="0"/>
                        <a:ea typeface="游明朝" panose="02020400000000000000" pitchFamily="18" charset="-128"/>
                        <a:cs typeface="Times New Roman" panose="02020603050405020304" pitchFamily="18" charset="0"/>
                      </a:endParaRPr>
                    </a:p>
                    <a:p>
                      <a:endParaRPr lang="en-GB" sz="1400" dirty="0"/>
                    </a:p>
                  </a:txBody>
                  <a:tcPr/>
                </a:tc>
                <a:tc>
                  <a:txBody>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400" b="1" dirty="0"/>
                        <a:t>MSH sends </a:t>
                      </a:r>
                      <a:r>
                        <a:rPr lang="en-GB" sz="1400" dirty="0"/>
                        <a:t>metrics to AF based on configured metric schemes.</a:t>
                      </a:r>
                    </a:p>
                    <a:p>
                      <a:pPr marL="171450" indent="-171450">
                        <a:buFont typeface="Arial" panose="020B0604020202020204" pitchFamily="34" charset="0"/>
                        <a:buChar char="•"/>
                      </a:pPr>
                      <a:r>
                        <a:rPr lang="en-GB" sz="1400" dirty="0"/>
                        <a:t>Metrics are 3GPP-defined or non-3GPP-defined (mainly used for progressive download)</a:t>
                      </a:r>
                      <a:br>
                        <a:rPr lang="en-GB" sz="1400" dirty="0"/>
                      </a:br>
                      <a:r>
                        <a:rPr lang="en-GB" sz="1400" dirty="0"/>
                        <a:t>e.g., </a:t>
                      </a:r>
                      <a:r>
                        <a:rPr lang="en-GB" altLang="ja-JP" sz="1400" dirty="0"/>
                        <a:t>Average throughput, initial playout delay, buffer level</a:t>
                      </a:r>
                      <a:endParaRPr lang="en-GB" sz="1400" dirty="0"/>
                    </a:p>
                  </a:txBody>
                  <a:tcPr/>
                </a:tc>
                <a:extLst>
                  <a:ext uri="{0D108BD9-81ED-4DB2-BD59-A6C34878D82A}">
                    <a16:rowId xmlns:a16="http://schemas.microsoft.com/office/drawing/2014/main" val="1654679291"/>
                  </a:ext>
                </a:extLst>
              </a:tr>
              <a:tr h="82102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400" dirty="0">
                          <a:effectLst/>
                        </a:rPr>
                        <a:t>Consumption Reporting API</a:t>
                      </a:r>
                      <a:endParaRPr lang="en-GB" sz="1400" dirty="0">
                        <a:effectLst/>
                        <a:latin typeface="Arial" panose="020B0604020202020204" pitchFamily="34" charset="0"/>
                        <a:ea typeface="游明朝" panose="02020400000000000000" pitchFamily="18" charset="-128"/>
                        <a:cs typeface="Times New Roman" panose="02020603050405020304" pitchFamily="18" charset="0"/>
                      </a:endParaRPr>
                    </a:p>
                    <a:p>
                      <a:endParaRPr lang="en-GB" sz="1400" dirty="0"/>
                    </a:p>
                  </a:txBody>
                  <a:tcPr/>
                </a:tc>
                <a:tc>
                  <a:txBody>
                    <a:bodyPr/>
                    <a:lstStyle/>
                    <a:p>
                      <a:pPr marL="171450" indent="-171450">
                        <a:buFont typeface="Arial" panose="020B0604020202020204" pitchFamily="34" charset="0"/>
                        <a:buChar char="•"/>
                      </a:pPr>
                      <a:r>
                        <a:rPr lang="en-GB" sz="1400" b="1" dirty="0"/>
                        <a:t>MSH periodically sends </a:t>
                      </a:r>
                      <a:r>
                        <a:rPr lang="en-GB" sz="1400" dirty="0"/>
                        <a:t>consumption report according to the sample percentage value (the state of media player’s media consumption amount in client terminal, which is related to buffer management and fetching fragments of a static media content such as progressive download)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GB" sz="1400" dirty="0"/>
                        <a:t>Service Access Information indicates the use of Consumption reporting by AF</a:t>
                      </a:r>
                    </a:p>
                  </a:txBody>
                  <a:tcPr/>
                </a:tc>
                <a:extLst>
                  <a:ext uri="{0D108BD9-81ED-4DB2-BD59-A6C34878D82A}">
                    <a16:rowId xmlns:a16="http://schemas.microsoft.com/office/drawing/2014/main" val="1032428956"/>
                  </a:ext>
                </a:extLst>
              </a:tr>
              <a:tr h="82102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400" dirty="0">
                          <a:effectLst/>
                        </a:rPr>
                        <a:t>Dynamic Policies API</a:t>
                      </a:r>
                      <a:endParaRPr lang="en-GB" sz="1400" dirty="0">
                        <a:effectLst/>
                        <a:latin typeface="Arial" panose="020B0604020202020204" pitchFamily="34" charset="0"/>
                        <a:ea typeface="游明朝" panose="02020400000000000000" pitchFamily="18" charset="-128"/>
                        <a:cs typeface="Times New Roman" panose="02020603050405020304" pitchFamily="18" charset="0"/>
                      </a:endParaRPr>
                    </a:p>
                    <a:p>
                      <a:endParaRPr lang="en-GB" sz="1400" dirty="0"/>
                    </a:p>
                  </a:txBody>
                  <a:tcPr/>
                </a:tc>
                <a:tc>
                  <a:txBody>
                    <a:bodyPr/>
                    <a:lstStyle/>
                    <a:p>
                      <a:pPr marL="171450" indent="-171450">
                        <a:buFont typeface="Arial" panose="020B0604020202020204" pitchFamily="34" charset="0"/>
                        <a:buChar char="•"/>
                      </a:pPr>
                      <a:r>
                        <a:rPr lang="en-GB" sz="1400" b="1" dirty="0" err="1"/>
                        <a:t>MSH</a:t>
                      </a:r>
                      <a:r>
                        <a:rPr lang="en-GB" sz="1400" b="1" dirty="0"/>
                        <a:t> requests </a:t>
                      </a:r>
                      <a:r>
                        <a:rPr lang="en-GB" sz="1400" dirty="0"/>
                        <a:t>AF that a Policy Template is applied to an application flow</a:t>
                      </a:r>
                    </a:p>
                    <a:p>
                      <a:pPr marL="171450" indent="-171450">
                        <a:buFont typeface="Arial" panose="020B0604020202020204" pitchFamily="34" charset="0"/>
                        <a:buChar char="•"/>
                      </a:pPr>
                      <a:r>
                        <a:rPr lang="en-GB" sz="1400" dirty="0"/>
                        <a:t>A Policy Template includes QoS properties and charging treatments</a:t>
                      </a:r>
                    </a:p>
                    <a:p>
                      <a:pPr marL="171450" indent="-171450">
                        <a:buFont typeface="Arial" panose="020B0604020202020204" pitchFamily="34" charset="0"/>
                        <a:buChar char="•"/>
                      </a:pPr>
                      <a:r>
                        <a:rPr lang="en-GB" sz="1400" dirty="0"/>
                        <a:t>A Policy Template is used with Service provisioning ID, Service Data Flow information to invoke N33/N5 by AF</a:t>
                      </a:r>
                    </a:p>
                  </a:txBody>
                  <a:tcPr/>
                </a:tc>
                <a:extLst>
                  <a:ext uri="{0D108BD9-81ED-4DB2-BD59-A6C34878D82A}">
                    <a16:rowId xmlns:a16="http://schemas.microsoft.com/office/drawing/2014/main" val="3092454046"/>
                  </a:ext>
                </a:extLst>
              </a:tr>
              <a:tr h="82102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400" dirty="0">
                          <a:effectLst/>
                        </a:rPr>
                        <a:t>Network Assistance API</a:t>
                      </a:r>
                      <a:endParaRPr lang="en-GB" sz="1400" dirty="0">
                        <a:effectLst/>
                        <a:latin typeface="Arial" panose="020B0604020202020204" pitchFamily="34" charset="0"/>
                        <a:ea typeface="游明朝" panose="02020400000000000000" pitchFamily="18" charset="-128"/>
                        <a:cs typeface="Times New Roman" panose="02020603050405020304" pitchFamily="18" charset="0"/>
                      </a:endParaRPr>
                    </a:p>
                    <a:p>
                      <a:endParaRPr lang="en-GB" sz="1400" dirty="0"/>
                    </a:p>
                  </a:txBody>
                  <a:tcPr/>
                </a:tc>
                <a:tc>
                  <a:txBody>
                    <a:bodyPr/>
                    <a:lstStyle/>
                    <a:p>
                      <a:pPr marL="171450" indent="-171450">
                        <a:buFont typeface="Arial" panose="020B0604020202020204" pitchFamily="34" charset="0"/>
                        <a:buChar char="•"/>
                      </a:pPr>
                      <a:r>
                        <a:rPr lang="en-GB" sz="1400" b="1" dirty="0"/>
                        <a:t>5GMS Client requests </a:t>
                      </a:r>
                      <a:r>
                        <a:rPr lang="en-GB" sz="1400" dirty="0"/>
                        <a:t>QoS from PCF via AF (delivery boost)</a:t>
                      </a:r>
                    </a:p>
                    <a:p>
                      <a:pPr marL="171450" indent="-171450">
                        <a:buFont typeface="Arial" panose="020B0604020202020204" pitchFamily="34" charset="0"/>
                        <a:buChar char="•"/>
                      </a:pPr>
                      <a:r>
                        <a:rPr lang="en-GB" sz="1400" b="1" dirty="0"/>
                        <a:t>5GMS Client receives</a:t>
                      </a:r>
                      <a:r>
                        <a:rPr lang="en-GB" sz="1400" dirty="0"/>
                        <a:t> bitrate recommendation (for selecting media resolution). </a:t>
                      </a:r>
                    </a:p>
                  </a:txBody>
                  <a:tcPr/>
                </a:tc>
                <a:extLst>
                  <a:ext uri="{0D108BD9-81ED-4DB2-BD59-A6C34878D82A}">
                    <a16:rowId xmlns:a16="http://schemas.microsoft.com/office/drawing/2014/main" val="4011799015"/>
                  </a:ext>
                </a:extLst>
              </a:tr>
            </a:tbl>
          </a:graphicData>
        </a:graphic>
      </p:graphicFrame>
      <p:sp>
        <p:nvSpPr>
          <p:cNvPr id="3" name="タイトル 2">
            <a:extLst>
              <a:ext uri="{FF2B5EF4-FFF2-40B4-BE49-F238E27FC236}">
                <a16:creationId xmlns:a16="http://schemas.microsoft.com/office/drawing/2014/main" id="{AAEE63E7-725E-4392-818A-379656B5E447}"/>
              </a:ext>
            </a:extLst>
          </p:cNvPr>
          <p:cNvSpPr>
            <a:spLocks noGrp="1"/>
          </p:cNvSpPr>
          <p:nvPr>
            <p:ph type="title"/>
          </p:nvPr>
        </p:nvSpPr>
        <p:spPr/>
        <p:txBody>
          <a:bodyPr/>
          <a:lstStyle/>
          <a:p>
            <a:r>
              <a:rPr lang="en-GB" dirty="0"/>
              <a:t>M5-related </a:t>
            </a:r>
            <a:r>
              <a:rPr lang="en-GB" dirty="0" err="1"/>
              <a:t>APIs’summary</a:t>
            </a:r>
            <a:r>
              <a:rPr lang="en-GB" dirty="0"/>
              <a:t> (NTT’s interpretation)</a:t>
            </a:r>
          </a:p>
        </p:txBody>
      </p:sp>
      <p:sp>
        <p:nvSpPr>
          <p:cNvPr id="7" name="コンテンツ プレースホルダー 1">
            <a:extLst>
              <a:ext uri="{FF2B5EF4-FFF2-40B4-BE49-F238E27FC236}">
                <a16:creationId xmlns:a16="http://schemas.microsoft.com/office/drawing/2014/main" id="{9B7BDCE2-62D0-4AC3-A428-1E1AA3F62008}"/>
              </a:ext>
            </a:extLst>
          </p:cNvPr>
          <p:cNvSpPr txBox="1">
            <a:spLocks/>
          </p:cNvSpPr>
          <p:nvPr/>
        </p:nvSpPr>
        <p:spPr>
          <a:xfrm>
            <a:off x="275168" y="908720"/>
            <a:ext cx="9355667" cy="2088232"/>
          </a:xfrm>
          <a:prstGeom prst="rect">
            <a:avLst/>
          </a:prstGeom>
          <a:ln w="19050">
            <a:noFill/>
          </a:ln>
        </p:spPr>
        <p:txBody>
          <a:bodyPr vert="horz" lIns="0" tIns="45720" rIns="0" bIns="45720" rtlCol="0">
            <a:normAutofit/>
          </a:bodyPr>
          <a:lstStyle>
            <a:lvl1pPr marL="432000" indent="-288000" algn="l" defTabSz="914400" rtl="0" eaLnBrk="1" latinLnBrk="0" hangingPunct="1">
              <a:lnSpc>
                <a:spcPct val="108000"/>
              </a:lnSpc>
              <a:spcBef>
                <a:spcPts val="24"/>
              </a:spcBef>
              <a:buFont typeface="Arial" panose="020B0604020202020204" pitchFamily="34" charset="0"/>
              <a:buChar char="•"/>
              <a:defRPr kumimoji="1" sz="1800" kern="1200" baseline="0">
                <a:solidFill>
                  <a:schemeClr val="tx1">
                    <a:lumMod val="85000"/>
                    <a:lumOff val="15000"/>
                  </a:schemeClr>
                </a:solidFill>
                <a:latin typeface="HGPｺﾞｼｯｸE" panose="020B0900000000000000" pitchFamily="50" charset="-128"/>
                <a:ea typeface="HGPｺﾞｼｯｸE" panose="020B0900000000000000" pitchFamily="50" charset="-128"/>
                <a:cs typeface="HGPｺﾞｼｯｸE" panose="020B0900000000000000" pitchFamily="50" charset="-128"/>
              </a:defRPr>
            </a:lvl1pPr>
            <a:lvl2pPr marL="792000" indent="-288000" algn="l" defTabSz="914400" rtl="0" eaLnBrk="1" latinLnBrk="0" hangingPunct="1">
              <a:lnSpc>
                <a:spcPct val="108000"/>
              </a:lnSpc>
              <a:spcBef>
                <a:spcPts val="24"/>
              </a:spcBef>
              <a:buFont typeface="Arial" panose="020B0604020202020204" pitchFamily="34" charset="0"/>
              <a:buChar char="–"/>
              <a:defRPr kumimoji="1" sz="1800" kern="1200">
                <a:solidFill>
                  <a:schemeClr val="tx1">
                    <a:lumMod val="85000"/>
                    <a:lumOff val="15000"/>
                  </a:schemeClr>
                </a:solidFill>
                <a:latin typeface="HGPｺﾞｼｯｸE" panose="020B0900000000000000" pitchFamily="50" charset="-128"/>
                <a:ea typeface="HGPｺﾞｼｯｸE" panose="020B0900000000000000" pitchFamily="50" charset="-128"/>
                <a:cs typeface="HGPｺﾞｼｯｸE" panose="020B0900000000000000" pitchFamily="50" charset="-128"/>
              </a:defRPr>
            </a:lvl2pPr>
            <a:lvl3pPr marL="1152000" indent="-288000" algn="l" defTabSz="914400" rtl="0" eaLnBrk="1" latinLnBrk="0" hangingPunct="1">
              <a:lnSpc>
                <a:spcPct val="108000"/>
              </a:lnSpc>
              <a:spcBef>
                <a:spcPts val="24"/>
              </a:spcBef>
              <a:buFont typeface="Arial" panose="020B0604020202020204" pitchFamily="34" charset="0"/>
              <a:buChar char="•"/>
              <a:defRPr kumimoji="1" sz="1800" kern="1200" baseline="0">
                <a:solidFill>
                  <a:schemeClr val="tx1">
                    <a:lumMod val="85000"/>
                    <a:lumOff val="15000"/>
                  </a:schemeClr>
                </a:solidFill>
                <a:latin typeface="HGPｺﾞｼｯｸE" panose="020B0900000000000000" pitchFamily="50" charset="-128"/>
                <a:ea typeface="HGPｺﾞｼｯｸE" panose="020B0900000000000000" pitchFamily="50" charset="-128"/>
                <a:cs typeface="HGPｺﾞｼｯｸE" panose="020B0900000000000000" pitchFamily="50" charset="-128"/>
              </a:defRPr>
            </a:lvl3pPr>
            <a:lvl4pPr marL="1512000" indent="-288000" algn="l" defTabSz="914400" rtl="0" eaLnBrk="1" latinLnBrk="0" hangingPunct="1">
              <a:lnSpc>
                <a:spcPct val="108000"/>
              </a:lnSpc>
              <a:spcBef>
                <a:spcPts val="24"/>
              </a:spcBef>
              <a:buFont typeface="Arial" panose="020B0604020202020204" pitchFamily="34" charset="0"/>
              <a:buChar char="–"/>
              <a:defRPr kumimoji="1" sz="1800" kern="1200" baseline="0">
                <a:solidFill>
                  <a:schemeClr val="tx1">
                    <a:lumMod val="85000"/>
                    <a:lumOff val="15000"/>
                  </a:schemeClr>
                </a:solidFill>
                <a:latin typeface="HGPｺﾞｼｯｸE" panose="020B0900000000000000" pitchFamily="50" charset="-128"/>
                <a:ea typeface="HGPｺﾞｼｯｸE" panose="020B0900000000000000" pitchFamily="50" charset="-128"/>
                <a:cs typeface="HGPｺﾞｼｯｸE" panose="020B0900000000000000" pitchFamily="50" charset="-128"/>
              </a:defRPr>
            </a:lvl4pPr>
            <a:lvl5pPr marL="1872000" indent="-288000" algn="l" defTabSz="914400" rtl="0" eaLnBrk="1" latinLnBrk="0" hangingPunct="1">
              <a:lnSpc>
                <a:spcPct val="108000"/>
              </a:lnSpc>
              <a:spcBef>
                <a:spcPts val="24"/>
              </a:spcBef>
              <a:buFont typeface="Arial" panose="020B0604020202020204" pitchFamily="34" charset="0"/>
              <a:buChar char="»"/>
              <a:defRPr kumimoji="1" sz="1800" kern="1200">
                <a:solidFill>
                  <a:schemeClr val="tx1">
                    <a:lumMod val="85000"/>
                    <a:lumOff val="15000"/>
                  </a:schemeClr>
                </a:solidFill>
                <a:latin typeface="HGPｺﾞｼｯｸE" panose="020B0900000000000000" pitchFamily="50" charset="-128"/>
                <a:ea typeface="HGPｺﾞｼｯｸE" panose="020B0900000000000000" pitchFamily="50" charset="-128"/>
                <a:cs typeface="HGPｺﾞｼｯｸE" panose="020B0900000000000000" pitchFamily="50" charset="-128"/>
              </a:defRPr>
            </a:lvl5pPr>
            <a:lvl6pPr marL="25146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9pPr>
          </a:lstStyle>
          <a:p>
            <a:pPr marL="144000" indent="0">
              <a:buFont typeface="Arial" panose="020B0604020202020204" pitchFamily="34" charset="0"/>
              <a:buNone/>
            </a:pPr>
            <a:r>
              <a:rPr lang="en-GB" altLang="ja-JP" sz="1400" dirty="0"/>
              <a:t>This table shows the extracted M5 related APIs and brief summary of them based on the description of Clause 4 in TS26.512. </a:t>
            </a:r>
            <a:endParaRPr lang="ja-JP" altLang="en-US" sz="1400" dirty="0"/>
          </a:p>
        </p:txBody>
      </p:sp>
    </p:spTree>
    <p:extLst>
      <p:ext uri="{BB962C8B-B14F-4D97-AF65-F5344CB8AC3E}">
        <p14:creationId xmlns:p14="http://schemas.microsoft.com/office/powerpoint/2010/main" val="81046751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2">
            <a:extLst>
              <a:ext uri="{FF2B5EF4-FFF2-40B4-BE49-F238E27FC236}">
                <a16:creationId xmlns:a16="http://schemas.microsoft.com/office/drawing/2014/main" id="{B158D2E7-F032-40FD-931F-A3FEA61E3DDD}"/>
              </a:ext>
            </a:extLst>
          </p:cNvPr>
          <p:cNvSpPr>
            <a:spLocks noGrp="1"/>
          </p:cNvSpPr>
          <p:nvPr>
            <p:ph type="title"/>
          </p:nvPr>
        </p:nvSpPr>
        <p:spPr/>
        <p:txBody>
          <a:bodyPr/>
          <a:lstStyle/>
          <a:p>
            <a:r>
              <a:rPr lang="en-GB" dirty="0"/>
              <a:t>Evaluation - Applicability of M5 APIs to RTC-5</a:t>
            </a:r>
          </a:p>
        </p:txBody>
      </p:sp>
      <p:graphicFrame>
        <p:nvGraphicFramePr>
          <p:cNvPr id="4" name="表 4">
            <a:extLst>
              <a:ext uri="{FF2B5EF4-FFF2-40B4-BE49-F238E27FC236}">
                <a16:creationId xmlns:a16="http://schemas.microsoft.com/office/drawing/2014/main" id="{87779756-446D-414C-A1E8-6ECCFF1B552C}"/>
              </a:ext>
            </a:extLst>
          </p:cNvPr>
          <p:cNvGraphicFramePr>
            <a:graphicFrameLocks/>
          </p:cNvGraphicFramePr>
          <p:nvPr>
            <p:extLst>
              <p:ext uri="{D42A27DB-BD31-4B8C-83A1-F6EECF244321}">
                <p14:modId xmlns:p14="http://schemas.microsoft.com/office/powerpoint/2010/main" val="1789382242"/>
              </p:ext>
            </p:extLst>
          </p:nvPr>
        </p:nvGraphicFramePr>
        <p:xfrm>
          <a:off x="275695" y="1907302"/>
          <a:ext cx="9355668" cy="4084320"/>
        </p:xfrm>
        <a:graphic>
          <a:graphicData uri="http://schemas.openxmlformats.org/drawingml/2006/table">
            <a:tbl>
              <a:tblPr firstRow="1" bandRow="1">
                <a:tableStyleId>{5940675A-B579-460E-94D1-54222C63F5DA}</a:tableStyleId>
              </a:tblPr>
              <a:tblGrid>
                <a:gridCol w="2445838">
                  <a:extLst>
                    <a:ext uri="{9D8B030D-6E8A-4147-A177-3AD203B41FA5}">
                      <a16:colId xmlns:a16="http://schemas.microsoft.com/office/drawing/2014/main" val="1614657762"/>
                    </a:ext>
                  </a:extLst>
                </a:gridCol>
                <a:gridCol w="6909830">
                  <a:extLst>
                    <a:ext uri="{9D8B030D-6E8A-4147-A177-3AD203B41FA5}">
                      <a16:colId xmlns:a16="http://schemas.microsoft.com/office/drawing/2014/main" val="171772636"/>
                    </a:ext>
                  </a:extLst>
                </a:gridCol>
              </a:tblGrid>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400" dirty="0">
                          <a:effectLst/>
                        </a:rPr>
                        <a:t>Service Access Information API</a:t>
                      </a:r>
                      <a:endParaRPr lang="en-GB" sz="1400" dirty="0">
                        <a:effectLst/>
                        <a:latin typeface="Arial" panose="020B0604020202020204" pitchFamily="34" charset="0"/>
                        <a:ea typeface="游明朝" panose="02020400000000000000" pitchFamily="18" charset="-128"/>
                        <a:cs typeface="Times New Roman" panose="02020603050405020304" pitchFamily="18" charset="0"/>
                      </a:endParaRPr>
                    </a:p>
                    <a:p>
                      <a:endParaRPr lang="en-GB" sz="1400" dirty="0"/>
                    </a:p>
                  </a:txBody>
                  <a:tcPr/>
                </a:tc>
                <a:tc>
                  <a:txBody>
                    <a:bodyPr/>
                    <a:lstStyle/>
                    <a:p>
                      <a:pPr marL="0" indent="0">
                        <a:buFont typeface="Arial" panose="020B0604020202020204" pitchFamily="34" charset="0"/>
                        <a:buNone/>
                      </a:pPr>
                      <a:r>
                        <a:rPr lang="en-GB" altLang="ja-JP" sz="1400" b="1" dirty="0">
                          <a:solidFill>
                            <a:srgbClr val="0070C0"/>
                          </a:solidFill>
                        </a:rPr>
                        <a:t>This API is useful </a:t>
                      </a:r>
                      <a:r>
                        <a:rPr lang="en-GB" altLang="ja-JP" sz="1400" dirty="0"/>
                        <a:t>for a client terminal to get information about a specific VR/AR conference and the connection to it (e.g., media server’s IP address and media format). However, </a:t>
                      </a:r>
                      <a:r>
                        <a:rPr lang="en-GB" altLang="ja-JP" sz="1400" b="1" dirty="0"/>
                        <a:t>this API should be </a:t>
                      </a:r>
                      <a:r>
                        <a:rPr lang="en-GB" altLang="ja-JP" sz="1400" b="1" u="none" dirty="0"/>
                        <a:t>optional </a:t>
                      </a:r>
                      <a:r>
                        <a:rPr lang="en-GB" altLang="ja-JP" sz="1400" dirty="0"/>
                        <a:t>when M8-like service-specific signalling is available for this purpose.</a:t>
                      </a:r>
                    </a:p>
                  </a:txBody>
                  <a:tcPr/>
                </a:tc>
                <a:extLst>
                  <a:ext uri="{0D108BD9-81ED-4DB2-BD59-A6C34878D82A}">
                    <a16:rowId xmlns:a16="http://schemas.microsoft.com/office/drawing/2014/main" val="59131196"/>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400" dirty="0">
                          <a:effectLst/>
                        </a:rPr>
                        <a:t>Metrics Reporting API</a:t>
                      </a:r>
                      <a:endParaRPr lang="en-GB" sz="1400" dirty="0">
                        <a:effectLst/>
                        <a:latin typeface="Arial" panose="020B0604020202020204" pitchFamily="34" charset="0"/>
                        <a:ea typeface="游明朝" panose="02020400000000000000" pitchFamily="18" charset="-128"/>
                        <a:cs typeface="Times New Roman" panose="02020603050405020304" pitchFamily="18" charset="0"/>
                      </a:endParaRPr>
                    </a:p>
                    <a:p>
                      <a:endParaRPr lang="en-GB" sz="14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altLang="ja-JP" sz="1400" b="1" dirty="0">
                          <a:solidFill>
                            <a:srgbClr val="0070C0"/>
                          </a:solidFill>
                        </a:rPr>
                        <a:t>This API is useful </a:t>
                      </a:r>
                      <a:r>
                        <a:rPr lang="en-GB" altLang="ja-JP" sz="1400" dirty="0"/>
                        <a:t>in RTC-5, but </a:t>
                      </a:r>
                      <a:r>
                        <a:rPr lang="en-GB" altLang="ja-JP" sz="1400" b="1" dirty="0"/>
                        <a:t>specific metrics should be clarified for RTC</a:t>
                      </a:r>
                      <a:r>
                        <a:rPr lang="en-GB" altLang="ja-JP" sz="1400" dirty="0"/>
                        <a:t>. Example RTC metrics are for AF to estimate the state of a terminal or network congestion between a terminal and AF. </a:t>
                      </a:r>
                      <a:r>
                        <a:rPr lang="en-GB" altLang="ja-JP" sz="1400" dirty="0" err="1"/>
                        <a:t>iRTC</a:t>
                      </a:r>
                      <a:r>
                        <a:rPr lang="en-GB" altLang="ja-JP" sz="1400" dirty="0"/>
                        <a:t> services are not defined to use progressive download like media streaming but use RTP and Data Channel.</a:t>
                      </a:r>
                    </a:p>
                  </a:txBody>
                  <a:tcPr/>
                </a:tc>
                <a:extLst>
                  <a:ext uri="{0D108BD9-81ED-4DB2-BD59-A6C34878D82A}">
                    <a16:rowId xmlns:a16="http://schemas.microsoft.com/office/drawing/2014/main" val="1654679291"/>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400" dirty="0">
                          <a:effectLst/>
                        </a:rPr>
                        <a:t>Consumption Reporting API</a:t>
                      </a:r>
                      <a:endParaRPr lang="en-GB" sz="1400" dirty="0">
                        <a:effectLst/>
                        <a:latin typeface="Arial" panose="020B0604020202020204" pitchFamily="34" charset="0"/>
                        <a:ea typeface="游明朝" panose="02020400000000000000" pitchFamily="18" charset="-128"/>
                        <a:cs typeface="Times New Roman" panose="02020603050405020304" pitchFamily="18" charset="0"/>
                      </a:endParaRPr>
                    </a:p>
                    <a:p>
                      <a:endParaRPr lang="en-GB" sz="1400" dirty="0"/>
                    </a:p>
                  </a:txBody>
                  <a:tcPr/>
                </a:tc>
                <a:tc>
                  <a:txBody>
                    <a:bodyPr/>
                    <a:lstStyle/>
                    <a:p>
                      <a:pPr marL="0" indent="0">
                        <a:buFont typeface="Arial" panose="020B0604020202020204" pitchFamily="34" charset="0"/>
                        <a:buNone/>
                      </a:pPr>
                      <a:r>
                        <a:rPr lang="en-US" altLang="ja-JP" sz="1400" b="1" dirty="0">
                          <a:solidFill>
                            <a:schemeClr val="accent2"/>
                          </a:solidFill>
                        </a:rPr>
                        <a:t>This API does not seem useful</a:t>
                      </a:r>
                      <a:r>
                        <a:rPr lang="en-US" altLang="ja-JP" sz="1400" dirty="0">
                          <a:solidFill>
                            <a:schemeClr val="accent2"/>
                          </a:solidFill>
                        </a:rPr>
                        <a:t> </a:t>
                      </a:r>
                      <a:r>
                        <a:rPr lang="en-US" altLang="ja-JP" sz="1400" dirty="0"/>
                        <a:t>because real-time media is consumed almost immediately and does not need to indicate the position of media playback.</a:t>
                      </a:r>
                    </a:p>
                  </a:txBody>
                  <a:tcPr/>
                </a:tc>
                <a:extLst>
                  <a:ext uri="{0D108BD9-81ED-4DB2-BD59-A6C34878D82A}">
                    <a16:rowId xmlns:a16="http://schemas.microsoft.com/office/drawing/2014/main" val="1032428956"/>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400" dirty="0">
                          <a:effectLst/>
                        </a:rPr>
                        <a:t>Dynamic Policies API</a:t>
                      </a:r>
                      <a:endParaRPr lang="en-GB" sz="1400" dirty="0">
                        <a:effectLst/>
                        <a:latin typeface="Arial" panose="020B0604020202020204" pitchFamily="34" charset="0"/>
                        <a:ea typeface="游明朝" panose="02020400000000000000" pitchFamily="18" charset="-128"/>
                        <a:cs typeface="Times New Roman" panose="02020603050405020304" pitchFamily="18" charset="0"/>
                      </a:endParaRPr>
                    </a:p>
                    <a:p>
                      <a:endParaRPr lang="en-GB" sz="1400" dirty="0"/>
                    </a:p>
                  </a:txBody>
                  <a:tcPr/>
                </a:tc>
                <a:tc>
                  <a:txBody>
                    <a:bodyPr/>
                    <a:lstStyle/>
                    <a:p>
                      <a:pPr marL="0" indent="0">
                        <a:buFont typeface="Arial" panose="020B0604020202020204" pitchFamily="34" charset="0"/>
                        <a:buNone/>
                      </a:pPr>
                      <a:r>
                        <a:rPr lang="en-GB" altLang="ja-JP" sz="1400" b="1" dirty="0">
                          <a:solidFill>
                            <a:srgbClr val="0070C0"/>
                          </a:solidFill>
                        </a:rPr>
                        <a:t>This API is useful </a:t>
                      </a:r>
                      <a:r>
                        <a:rPr lang="en-GB" altLang="ja-JP" sz="1400" dirty="0"/>
                        <a:t>in RTC-5 to request QoS and charging policy to AF at session setup. </a:t>
                      </a:r>
                      <a:r>
                        <a:rPr lang="en-GB" altLang="ja-JP" sz="1400" b="1" dirty="0"/>
                        <a:t>Flexibility of template for RTC should be clarified</a:t>
                      </a:r>
                      <a:r>
                        <a:rPr lang="en-GB" altLang="ja-JP" sz="1400" dirty="0"/>
                        <a:t>.</a:t>
                      </a:r>
                    </a:p>
                  </a:txBody>
                  <a:tcPr/>
                </a:tc>
                <a:extLst>
                  <a:ext uri="{0D108BD9-81ED-4DB2-BD59-A6C34878D82A}">
                    <a16:rowId xmlns:a16="http://schemas.microsoft.com/office/drawing/2014/main" val="3092454046"/>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400" dirty="0">
                          <a:effectLst/>
                        </a:rPr>
                        <a:t>Network Assistance API</a:t>
                      </a:r>
                      <a:endParaRPr lang="en-GB" sz="1400" dirty="0">
                        <a:effectLst/>
                        <a:latin typeface="Arial" panose="020B0604020202020204" pitchFamily="34" charset="0"/>
                        <a:ea typeface="游明朝" panose="02020400000000000000" pitchFamily="18" charset="-128"/>
                        <a:cs typeface="Times New Roman" panose="02020603050405020304" pitchFamily="18" charset="0"/>
                      </a:endParaRPr>
                    </a:p>
                    <a:p>
                      <a:endParaRPr lang="en-GB" sz="1400" dirty="0"/>
                    </a:p>
                  </a:txBody>
                  <a:tcPr/>
                </a:tc>
                <a:tc>
                  <a:txBody>
                    <a:bodyPr/>
                    <a:lstStyle/>
                    <a:p>
                      <a:pPr marL="0" indent="0">
                        <a:buFont typeface="Arial" panose="020B0604020202020204" pitchFamily="34" charset="0"/>
                        <a:buNone/>
                      </a:pPr>
                      <a:r>
                        <a:rPr lang="en-GB" altLang="ja-JP" sz="1400" b="1" dirty="0">
                          <a:solidFill>
                            <a:srgbClr val="0070C0"/>
                          </a:solidFill>
                        </a:rPr>
                        <a:t>This API is useful </a:t>
                      </a:r>
                      <a:r>
                        <a:rPr lang="en-GB" altLang="ja-JP" sz="1400" dirty="0"/>
                        <a:t>in RTC-5 to request temporary bandwidth increase (like delivery boost). Also, bitrate recommendation feature is useful for terminals to get supplemental network information which cannot be measured by terminals. (Based on the information, terminal may trigger the adjustment of bitrate by selecting media resolution.)</a:t>
                      </a:r>
                    </a:p>
                  </a:txBody>
                  <a:tcPr/>
                </a:tc>
                <a:extLst>
                  <a:ext uri="{0D108BD9-81ED-4DB2-BD59-A6C34878D82A}">
                    <a16:rowId xmlns:a16="http://schemas.microsoft.com/office/drawing/2014/main" val="4011799015"/>
                  </a:ext>
                </a:extLst>
              </a:tr>
            </a:tbl>
          </a:graphicData>
        </a:graphic>
      </p:graphicFrame>
      <p:sp>
        <p:nvSpPr>
          <p:cNvPr id="6" name="コンテンツ プレースホルダー 1">
            <a:extLst>
              <a:ext uri="{FF2B5EF4-FFF2-40B4-BE49-F238E27FC236}">
                <a16:creationId xmlns:a16="http://schemas.microsoft.com/office/drawing/2014/main" id="{E2B7CF48-6609-4B81-96AB-FC39E4FCAD7C}"/>
              </a:ext>
            </a:extLst>
          </p:cNvPr>
          <p:cNvSpPr txBox="1">
            <a:spLocks/>
          </p:cNvSpPr>
          <p:nvPr/>
        </p:nvSpPr>
        <p:spPr>
          <a:xfrm>
            <a:off x="275168" y="908720"/>
            <a:ext cx="9355667" cy="1080120"/>
          </a:xfrm>
          <a:prstGeom prst="rect">
            <a:avLst/>
          </a:prstGeom>
          <a:ln w="19050">
            <a:noFill/>
          </a:ln>
        </p:spPr>
        <p:txBody>
          <a:bodyPr vert="horz" lIns="0" tIns="45720" rIns="0" bIns="45720" rtlCol="0">
            <a:normAutofit/>
          </a:bodyPr>
          <a:lstStyle>
            <a:lvl1pPr marL="432000" indent="-288000" algn="l" defTabSz="914400" rtl="0" eaLnBrk="1" latinLnBrk="0" hangingPunct="1">
              <a:lnSpc>
                <a:spcPct val="108000"/>
              </a:lnSpc>
              <a:spcBef>
                <a:spcPts val="24"/>
              </a:spcBef>
              <a:buFont typeface="Arial" panose="020B0604020202020204" pitchFamily="34" charset="0"/>
              <a:buChar char="•"/>
              <a:defRPr kumimoji="1" sz="1800" kern="1200" baseline="0">
                <a:solidFill>
                  <a:schemeClr val="tx1">
                    <a:lumMod val="85000"/>
                    <a:lumOff val="15000"/>
                  </a:schemeClr>
                </a:solidFill>
                <a:latin typeface="HGPｺﾞｼｯｸE" panose="020B0900000000000000" pitchFamily="50" charset="-128"/>
                <a:ea typeface="HGPｺﾞｼｯｸE" panose="020B0900000000000000" pitchFamily="50" charset="-128"/>
                <a:cs typeface="HGPｺﾞｼｯｸE" panose="020B0900000000000000" pitchFamily="50" charset="-128"/>
              </a:defRPr>
            </a:lvl1pPr>
            <a:lvl2pPr marL="792000" indent="-288000" algn="l" defTabSz="914400" rtl="0" eaLnBrk="1" latinLnBrk="0" hangingPunct="1">
              <a:lnSpc>
                <a:spcPct val="108000"/>
              </a:lnSpc>
              <a:spcBef>
                <a:spcPts val="24"/>
              </a:spcBef>
              <a:buFont typeface="Arial" panose="020B0604020202020204" pitchFamily="34" charset="0"/>
              <a:buChar char="–"/>
              <a:defRPr kumimoji="1" sz="1800" kern="1200">
                <a:solidFill>
                  <a:schemeClr val="tx1">
                    <a:lumMod val="85000"/>
                    <a:lumOff val="15000"/>
                  </a:schemeClr>
                </a:solidFill>
                <a:latin typeface="HGPｺﾞｼｯｸE" panose="020B0900000000000000" pitchFamily="50" charset="-128"/>
                <a:ea typeface="HGPｺﾞｼｯｸE" panose="020B0900000000000000" pitchFamily="50" charset="-128"/>
                <a:cs typeface="HGPｺﾞｼｯｸE" panose="020B0900000000000000" pitchFamily="50" charset="-128"/>
              </a:defRPr>
            </a:lvl2pPr>
            <a:lvl3pPr marL="1152000" indent="-288000" algn="l" defTabSz="914400" rtl="0" eaLnBrk="1" latinLnBrk="0" hangingPunct="1">
              <a:lnSpc>
                <a:spcPct val="108000"/>
              </a:lnSpc>
              <a:spcBef>
                <a:spcPts val="24"/>
              </a:spcBef>
              <a:buFont typeface="Arial" panose="020B0604020202020204" pitchFamily="34" charset="0"/>
              <a:buChar char="•"/>
              <a:defRPr kumimoji="1" sz="1800" kern="1200" baseline="0">
                <a:solidFill>
                  <a:schemeClr val="tx1">
                    <a:lumMod val="85000"/>
                    <a:lumOff val="15000"/>
                  </a:schemeClr>
                </a:solidFill>
                <a:latin typeface="HGPｺﾞｼｯｸE" panose="020B0900000000000000" pitchFamily="50" charset="-128"/>
                <a:ea typeface="HGPｺﾞｼｯｸE" panose="020B0900000000000000" pitchFamily="50" charset="-128"/>
                <a:cs typeface="HGPｺﾞｼｯｸE" panose="020B0900000000000000" pitchFamily="50" charset="-128"/>
              </a:defRPr>
            </a:lvl3pPr>
            <a:lvl4pPr marL="1512000" indent="-288000" algn="l" defTabSz="914400" rtl="0" eaLnBrk="1" latinLnBrk="0" hangingPunct="1">
              <a:lnSpc>
                <a:spcPct val="108000"/>
              </a:lnSpc>
              <a:spcBef>
                <a:spcPts val="24"/>
              </a:spcBef>
              <a:buFont typeface="Arial" panose="020B0604020202020204" pitchFamily="34" charset="0"/>
              <a:buChar char="–"/>
              <a:defRPr kumimoji="1" sz="1800" kern="1200" baseline="0">
                <a:solidFill>
                  <a:schemeClr val="tx1">
                    <a:lumMod val="85000"/>
                    <a:lumOff val="15000"/>
                  </a:schemeClr>
                </a:solidFill>
                <a:latin typeface="HGPｺﾞｼｯｸE" panose="020B0900000000000000" pitchFamily="50" charset="-128"/>
                <a:ea typeface="HGPｺﾞｼｯｸE" panose="020B0900000000000000" pitchFamily="50" charset="-128"/>
                <a:cs typeface="HGPｺﾞｼｯｸE" panose="020B0900000000000000" pitchFamily="50" charset="-128"/>
              </a:defRPr>
            </a:lvl4pPr>
            <a:lvl5pPr marL="1872000" indent="-288000" algn="l" defTabSz="914400" rtl="0" eaLnBrk="1" latinLnBrk="0" hangingPunct="1">
              <a:lnSpc>
                <a:spcPct val="108000"/>
              </a:lnSpc>
              <a:spcBef>
                <a:spcPts val="24"/>
              </a:spcBef>
              <a:buFont typeface="Arial" panose="020B0604020202020204" pitchFamily="34" charset="0"/>
              <a:buChar char="»"/>
              <a:defRPr kumimoji="1" sz="1800" kern="1200">
                <a:solidFill>
                  <a:schemeClr val="tx1">
                    <a:lumMod val="85000"/>
                    <a:lumOff val="15000"/>
                  </a:schemeClr>
                </a:solidFill>
                <a:latin typeface="HGPｺﾞｼｯｸE" panose="020B0900000000000000" pitchFamily="50" charset="-128"/>
                <a:ea typeface="HGPｺﾞｼｯｸE" panose="020B0900000000000000" pitchFamily="50" charset="-128"/>
                <a:cs typeface="HGPｺﾞｼｯｸE" panose="020B0900000000000000" pitchFamily="50" charset="-128"/>
              </a:defRPr>
            </a:lvl5pPr>
            <a:lvl6pPr marL="25146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9pPr>
          </a:lstStyle>
          <a:p>
            <a:pPr marL="144000" indent="0">
              <a:buFont typeface="Arial" panose="020B0604020202020204" pitchFamily="34" charset="0"/>
              <a:buNone/>
            </a:pPr>
            <a:r>
              <a:rPr lang="en-GB" altLang="ja-JP" sz="1400" dirty="0"/>
              <a:t>The table below evaluates M5 APIs on its applicability to RTC-5.</a:t>
            </a:r>
          </a:p>
          <a:p>
            <a:pPr marL="144000" indent="0">
              <a:buFont typeface="Arial" panose="020B0604020202020204" pitchFamily="34" charset="0"/>
              <a:buNone/>
            </a:pPr>
            <a:r>
              <a:rPr lang="en-GB" altLang="ja-JP" sz="1400" dirty="0"/>
              <a:t>Consumption Reporting API is unique to media streaming and is not necessary for real-time communication.</a:t>
            </a:r>
          </a:p>
          <a:p>
            <a:pPr marL="144000" indent="0">
              <a:buNone/>
            </a:pPr>
            <a:r>
              <a:rPr lang="en-GB" sz="1400" dirty="0">
                <a:effectLst/>
              </a:rPr>
              <a:t>Service Access Information API, Metrics Reporting API, Dynamic Policies API, and Network Assistance API seem to be useful for RTP/Data channel media transmission, which can be diverted to RTC-5. (some modification may be needed)</a:t>
            </a:r>
            <a:endParaRPr lang="en-GB" sz="1400" dirty="0">
              <a:effectLst/>
              <a:latin typeface="Arial" panose="020B0604020202020204" pitchFamily="34" charset="0"/>
              <a:ea typeface="游明朝" panose="02020400000000000000" pitchFamily="18" charset="-128"/>
              <a:cs typeface="Times New Roman" panose="02020603050405020304" pitchFamily="18" charset="0"/>
            </a:endParaRPr>
          </a:p>
        </p:txBody>
      </p:sp>
    </p:spTree>
    <p:extLst>
      <p:ext uri="{BB962C8B-B14F-4D97-AF65-F5344CB8AC3E}">
        <p14:creationId xmlns:p14="http://schemas.microsoft.com/office/powerpoint/2010/main" val="416430979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コンテンツ プレースホルダー 1">
            <a:extLst>
              <a:ext uri="{FF2B5EF4-FFF2-40B4-BE49-F238E27FC236}">
                <a16:creationId xmlns:a16="http://schemas.microsoft.com/office/drawing/2014/main" id="{32409A79-D298-43E7-BAD5-48BACABC3397}"/>
              </a:ext>
            </a:extLst>
          </p:cNvPr>
          <p:cNvSpPr>
            <a:spLocks noGrp="1"/>
          </p:cNvSpPr>
          <p:nvPr>
            <p:ph idx="1"/>
          </p:nvPr>
        </p:nvSpPr>
        <p:spPr>
          <a:xfrm>
            <a:off x="275168" y="908720"/>
            <a:ext cx="9355667" cy="3466596"/>
          </a:xfrm>
        </p:spPr>
        <p:txBody>
          <a:bodyPr>
            <a:normAutofit fontScale="77500" lnSpcReduction="20000"/>
          </a:bodyPr>
          <a:lstStyle/>
          <a:p>
            <a:pPr marL="144000" indent="0">
              <a:buNone/>
            </a:pPr>
            <a:r>
              <a:rPr lang="en-GB" b="1" dirty="0"/>
              <a:t>S4a220028 </a:t>
            </a:r>
            <a:r>
              <a:rPr lang="en-GB" dirty="0"/>
              <a:t>says </a:t>
            </a:r>
          </a:p>
          <a:p>
            <a:pPr marL="144000" indent="0">
              <a:buNone/>
            </a:pPr>
            <a:r>
              <a:rPr lang="en-GB" dirty="0"/>
              <a:t>0.   Some explanations about configuration information </a:t>
            </a:r>
            <a:r>
              <a:rPr lang="en-GB" dirty="0">
                <a:solidFill>
                  <a:schemeClr val="accent2"/>
                </a:solidFill>
              </a:rPr>
              <a:t>(the paragraph may need further enhancements)</a:t>
            </a:r>
          </a:p>
          <a:p>
            <a:pPr marL="486900" indent="-342900">
              <a:buFont typeface="+mj-lt"/>
              <a:buAutoNum type="arabicPeriod"/>
            </a:pPr>
            <a:r>
              <a:rPr lang="en-GB" dirty="0"/>
              <a:t>MSH informs the MSH </a:t>
            </a:r>
            <a:r>
              <a:rPr lang="en-GB" i="1" dirty="0"/>
              <a:t>(mistake of AF?) </a:t>
            </a:r>
            <a:r>
              <a:rPr lang="en-GB" dirty="0"/>
              <a:t>about a WebRTC session and its state</a:t>
            </a:r>
          </a:p>
          <a:p>
            <a:pPr marL="486900" indent="-342900">
              <a:buFont typeface="+mj-lt"/>
              <a:buAutoNum type="arabicPeriod"/>
            </a:pPr>
            <a:r>
              <a:rPr lang="en-GB" dirty="0"/>
              <a:t>MSH requests QoS allocation for a starting or modified session</a:t>
            </a:r>
          </a:p>
          <a:p>
            <a:pPr marL="486900" indent="-342900">
              <a:buFont typeface="+mj-lt"/>
              <a:buAutoNum type="arabicPeriod"/>
            </a:pPr>
            <a:r>
              <a:rPr lang="en-GB" dirty="0"/>
              <a:t>MSH receives notification about changes to the QoS allocation for the ongoing WebRTC session</a:t>
            </a:r>
          </a:p>
          <a:p>
            <a:pPr marL="486900" indent="-342900">
              <a:buFont typeface="+mj-lt"/>
              <a:buAutoNum type="arabicPeriod"/>
            </a:pPr>
            <a:r>
              <a:rPr lang="en-GB" dirty="0"/>
              <a:t>MSH receives updates exchanges information about the WebRTC session with the 5G-RTC STUN/TURN/</a:t>
            </a:r>
            <a:r>
              <a:rPr lang="en-GB" dirty="0" err="1"/>
              <a:t>Signaling</a:t>
            </a:r>
            <a:r>
              <a:rPr lang="en-GB" dirty="0"/>
              <a:t> Server, e.g. to identify a WebRTC session and associate it with a QoS template </a:t>
            </a:r>
            <a:r>
              <a:rPr lang="en-GB" dirty="0">
                <a:solidFill>
                  <a:schemeClr val="accent2"/>
                </a:solidFill>
              </a:rPr>
              <a:t>(This needs further clarification)</a:t>
            </a:r>
          </a:p>
          <a:p>
            <a:pPr marL="144000" indent="0">
              <a:buNone/>
            </a:pPr>
            <a:endParaRPr lang="en-GB" dirty="0"/>
          </a:p>
          <a:p>
            <a:pPr marL="144000" indent="0">
              <a:buNone/>
            </a:pPr>
            <a:r>
              <a:rPr lang="en-GB" dirty="0"/>
              <a:t>According to the evaluation on the applicability of M5, the following APIs should be considered for RTC:</a:t>
            </a:r>
          </a:p>
          <a:p>
            <a:r>
              <a:rPr lang="en-GB" dirty="0">
                <a:effectLst/>
              </a:rPr>
              <a:t>Service Access Information API</a:t>
            </a:r>
          </a:p>
          <a:p>
            <a:r>
              <a:rPr lang="en-GB" dirty="0">
                <a:effectLst/>
              </a:rPr>
              <a:t>Metrics Reporting API</a:t>
            </a:r>
          </a:p>
          <a:p>
            <a:r>
              <a:rPr lang="en-GB" dirty="0">
                <a:effectLst/>
              </a:rPr>
              <a:t>Dynamic Policies API</a:t>
            </a:r>
          </a:p>
          <a:p>
            <a:r>
              <a:rPr lang="en-GB" dirty="0">
                <a:effectLst/>
              </a:rPr>
              <a:t>Network Assistance API</a:t>
            </a:r>
          </a:p>
          <a:p>
            <a:endParaRPr lang="en-GB" dirty="0"/>
          </a:p>
          <a:p>
            <a:pPr marL="144000" indent="0">
              <a:buNone/>
            </a:pPr>
            <a:r>
              <a:rPr lang="en-GB" sz="2100" b="1" dirty="0"/>
              <a:t>Some RTC-5 features currently proposed may need some clarification and enhancements.</a:t>
            </a:r>
          </a:p>
          <a:p>
            <a:pPr marL="144000" indent="0">
              <a:buNone/>
            </a:pPr>
            <a:r>
              <a:rPr lang="en-GB" sz="2100" b="1" dirty="0"/>
              <a:t>RTC-5 APIs should be drafted based on M5 evaluation.</a:t>
            </a:r>
          </a:p>
          <a:p>
            <a:endParaRPr lang="en-GB" dirty="0"/>
          </a:p>
          <a:p>
            <a:pPr marL="144000" indent="0">
              <a:buNone/>
            </a:pPr>
            <a:endParaRPr lang="en-GB" dirty="0">
              <a:effectLst/>
            </a:endParaRPr>
          </a:p>
          <a:p>
            <a:pPr marL="486900" indent="-342900">
              <a:buFont typeface="+mj-lt"/>
              <a:buAutoNum type="alphaLcPeriod"/>
            </a:pPr>
            <a:endParaRPr lang="en-GB" dirty="0">
              <a:effectLst/>
            </a:endParaRPr>
          </a:p>
          <a:p>
            <a:endParaRPr lang="en-GB" altLang="ja-JP" dirty="0">
              <a:cs typeface="Times New Roman" panose="02020603050405020304" pitchFamily="18" charset="0"/>
            </a:endParaRPr>
          </a:p>
        </p:txBody>
      </p:sp>
      <p:sp>
        <p:nvSpPr>
          <p:cNvPr id="3" name="タイトル 2">
            <a:extLst>
              <a:ext uri="{FF2B5EF4-FFF2-40B4-BE49-F238E27FC236}">
                <a16:creationId xmlns:a16="http://schemas.microsoft.com/office/drawing/2014/main" id="{B158D2E7-F032-40FD-931F-A3FEA61E3DDD}"/>
              </a:ext>
            </a:extLst>
          </p:cNvPr>
          <p:cNvSpPr>
            <a:spLocks noGrp="1"/>
          </p:cNvSpPr>
          <p:nvPr>
            <p:ph type="title"/>
          </p:nvPr>
        </p:nvSpPr>
        <p:spPr/>
        <p:txBody>
          <a:bodyPr/>
          <a:lstStyle/>
          <a:p>
            <a:r>
              <a:rPr lang="en-GB" dirty="0"/>
              <a:t>Clarification of RTC-5 based on M5 evaluation</a:t>
            </a:r>
          </a:p>
        </p:txBody>
      </p:sp>
      <p:graphicFrame>
        <p:nvGraphicFramePr>
          <p:cNvPr id="6" name="表 6">
            <a:extLst>
              <a:ext uri="{FF2B5EF4-FFF2-40B4-BE49-F238E27FC236}">
                <a16:creationId xmlns:a16="http://schemas.microsoft.com/office/drawing/2014/main" id="{CEA71021-02B5-4E73-96AA-8A73B5F54F09}"/>
              </a:ext>
            </a:extLst>
          </p:cNvPr>
          <p:cNvGraphicFramePr>
            <a:graphicFrameLocks noGrp="1"/>
          </p:cNvGraphicFramePr>
          <p:nvPr>
            <p:extLst>
              <p:ext uri="{D42A27DB-BD31-4B8C-83A1-F6EECF244321}">
                <p14:modId xmlns:p14="http://schemas.microsoft.com/office/powerpoint/2010/main" val="1163236180"/>
              </p:ext>
            </p:extLst>
          </p:nvPr>
        </p:nvGraphicFramePr>
        <p:xfrm>
          <a:off x="488504" y="4365104"/>
          <a:ext cx="3960440" cy="2372360"/>
        </p:xfrm>
        <a:graphic>
          <a:graphicData uri="http://schemas.openxmlformats.org/drawingml/2006/table">
            <a:tbl>
              <a:tblPr firstRow="1" bandRow="1">
                <a:tableStyleId>{7E9639D4-E3E2-4D34-9284-5A2195B3D0D7}</a:tableStyleId>
              </a:tblPr>
              <a:tblGrid>
                <a:gridCol w="3960440">
                  <a:extLst>
                    <a:ext uri="{9D8B030D-6E8A-4147-A177-3AD203B41FA5}">
                      <a16:colId xmlns:a16="http://schemas.microsoft.com/office/drawing/2014/main" val="895699066"/>
                    </a:ext>
                  </a:extLst>
                </a:gridCol>
              </a:tblGrid>
              <a:tr h="370840">
                <a:tc>
                  <a:txBody>
                    <a:bodyPr/>
                    <a:lstStyle/>
                    <a:p>
                      <a:r>
                        <a:rPr lang="en-GB" sz="1400" dirty="0"/>
                        <a:t>RTC-5 features (proposed in S4a220028)</a:t>
                      </a:r>
                      <a:endParaRPr lang="en-GB" sz="1400" dirty="0">
                        <a:latin typeface="HGPｺﾞｼｯｸE" panose="020B0900000000000000" pitchFamily="50" charset="-128"/>
                        <a:ea typeface="HGPｺﾞｼｯｸE" panose="020B0900000000000000" pitchFamily="50" charset="-128"/>
                      </a:endParaRPr>
                    </a:p>
                  </a:txBody>
                  <a:tcPr/>
                </a:tc>
                <a:extLst>
                  <a:ext uri="{0D108BD9-81ED-4DB2-BD59-A6C34878D82A}">
                    <a16:rowId xmlns:a16="http://schemas.microsoft.com/office/drawing/2014/main" val="1512444069"/>
                  </a:ext>
                </a:extLst>
              </a:tr>
              <a:tr h="370840">
                <a:tc>
                  <a:txBody>
                    <a:bodyPr/>
                    <a:lstStyle/>
                    <a:p>
                      <a:r>
                        <a:rPr lang="en-GB" sz="1400" dirty="0">
                          <a:solidFill>
                            <a:schemeClr val="accent2"/>
                          </a:solidFill>
                        </a:rPr>
                        <a:t>(Feature 0. ??)</a:t>
                      </a:r>
                      <a:endParaRPr lang="en-GB" sz="1400" dirty="0">
                        <a:solidFill>
                          <a:schemeClr val="accent2"/>
                        </a:solidFill>
                        <a:latin typeface="HGPｺﾞｼｯｸE" panose="020B0900000000000000" pitchFamily="50" charset="-128"/>
                        <a:ea typeface="HGPｺﾞｼｯｸE" panose="020B0900000000000000" pitchFamily="50" charset="-128"/>
                      </a:endParaRPr>
                    </a:p>
                  </a:txBody>
                  <a:tcPr/>
                </a:tc>
                <a:extLst>
                  <a:ext uri="{0D108BD9-81ED-4DB2-BD59-A6C34878D82A}">
                    <a16:rowId xmlns:a16="http://schemas.microsoft.com/office/drawing/2014/main" val="1328308536"/>
                  </a:ext>
                </a:extLst>
              </a:tr>
              <a:tr h="370840">
                <a:tc>
                  <a:txBody>
                    <a:bodyPr/>
                    <a:lstStyle/>
                    <a:p>
                      <a:r>
                        <a:rPr lang="en-GB" sz="1400" dirty="0"/>
                        <a:t>Feature 1. Session state information (MSH</a:t>
                      </a:r>
                      <a:r>
                        <a:rPr lang="en-GB" altLang="ja-JP" sz="1400" dirty="0"/>
                        <a:t>-&gt;AF</a:t>
                      </a:r>
                      <a:r>
                        <a:rPr lang="en-GB" sz="1400" dirty="0"/>
                        <a:t>)</a:t>
                      </a:r>
                      <a:endParaRPr lang="en-GB" sz="1400" dirty="0">
                        <a:latin typeface="HGPｺﾞｼｯｸE" panose="020B0900000000000000" pitchFamily="50" charset="-128"/>
                        <a:ea typeface="HGPｺﾞｼｯｸE" panose="020B0900000000000000" pitchFamily="50" charset="-128"/>
                      </a:endParaRPr>
                    </a:p>
                  </a:txBody>
                  <a:tcPr/>
                </a:tc>
                <a:extLst>
                  <a:ext uri="{0D108BD9-81ED-4DB2-BD59-A6C34878D82A}">
                    <a16:rowId xmlns:a16="http://schemas.microsoft.com/office/drawing/2014/main" val="530339566"/>
                  </a:ext>
                </a:extLst>
              </a:tr>
              <a:tr h="370840">
                <a:tc>
                  <a:txBody>
                    <a:bodyPr/>
                    <a:lstStyle/>
                    <a:p>
                      <a:r>
                        <a:rPr lang="en-GB" sz="1400" dirty="0"/>
                        <a:t>Feature 2. QoS request (MSH-&gt;AF)</a:t>
                      </a:r>
                      <a:endParaRPr lang="en-GB" sz="1400" dirty="0">
                        <a:latin typeface="HGPｺﾞｼｯｸE" panose="020B0900000000000000" pitchFamily="50" charset="-128"/>
                        <a:ea typeface="HGPｺﾞｼｯｸE" panose="020B0900000000000000" pitchFamily="50" charset="-128"/>
                      </a:endParaRPr>
                    </a:p>
                  </a:txBody>
                  <a:tcPr/>
                </a:tc>
                <a:extLst>
                  <a:ext uri="{0D108BD9-81ED-4DB2-BD59-A6C34878D82A}">
                    <a16:rowId xmlns:a16="http://schemas.microsoft.com/office/drawing/2014/main" val="3314956386"/>
                  </a:ext>
                </a:extLst>
              </a:tr>
              <a:tr h="370840">
                <a:tc>
                  <a:txBody>
                    <a:bodyPr/>
                    <a:lstStyle/>
                    <a:p>
                      <a:r>
                        <a:rPr lang="en-GB" sz="1400" dirty="0"/>
                        <a:t>Feature 3. QoS allocation changes (AF-&gt;MSH)</a:t>
                      </a:r>
                      <a:endParaRPr lang="en-GB" sz="1400" dirty="0">
                        <a:latin typeface="HGPｺﾞｼｯｸE" panose="020B0900000000000000" pitchFamily="50" charset="-128"/>
                        <a:ea typeface="HGPｺﾞｼｯｸE" panose="020B0900000000000000" pitchFamily="50" charset="-128"/>
                      </a:endParaRPr>
                    </a:p>
                  </a:txBody>
                  <a:tcPr/>
                </a:tc>
                <a:extLst>
                  <a:ext uri="{0D108BD9-81ED-4DB2-BD59-A6C34878D82A}">
                    <a16:rowId xmlns:a16="http://schemas.microsoft.com/office/drawing/2014/main" val="2633316498"/>
                  </a:ext>
                </a:extLst>
              </a:tr>
              <a:tr h="370840">
                <a:tc>
                  <a:txBody>
                    <a:bodyPr/>
                    <a:lstStyle/>
                    <a:p>
                      <a:r>
                        <a:rPr lang="en-GB" sz="1400" dirty="0"/>
                        <a:t>Feature 4. RTC session information </a:t>
                      </a:r>
                    </a:p>
                    <a:p>
                      <a:r>
                        <a:rPr lang="en-GB" sz="1400" dirty="0"/>
                        <a:t>              with QoS Template (AF-&gt;MSH) </a:t>
                      </a:r>
                      <a:r>
                        <a:rPr lang="en-GB" sz="1400" dirty="0">
                          <a:solidFill>
                            <a:schemeClr val="accent2"/>
                          </a:solidFill>
                        </a:rPr>
                        <a:t>??</a:t>
                      </a:r>
                      <a:endParaRPr lang="en-GB" sz="1400" dirty="0">
                        <a:solidFill>
                          <a:schemeClr val="accent2"/>
                        </a:solidFill>
                        <a:latin typeface="HGPｺﾞｼｯｸE" panose="020B0900000000000000" pitchFamily="50" charset="-128"/>
                        <a:ea typeface="HGPｺﾞｼｯｸE" panose="020B0900000000000000" pitchFamily="50" charset="-128"/>
                      </a:endParaRPr>
                    </a:p>
                  </a:txBody>
                  <a:tcPr/>
                </a:tc>
                <a:extLst>
                  <a:ext uri="{0D108BD9-81ED-4DB2-BD59-A6C34878D82A}">
                    <a16:rowId xmlns:a16="http://schemas.microsoft.com/office/drawing/2014/main" val="3121085324"/>
                  </a:ext>
                </a:extLst>
              </a:tr>
            </a:tbl>
          </a:graphicData>
        </a:graphic>
      </p:graphicFrame>
      <p:graphicFrame>
        <p:nvGraphicFramePr>
          <p:cNvPr id="11" name="表 6">
            <a:extLst>
              <a:ext uri="{FF2B5EF4-FFF2-40B4-BE49-F238E27FC236}">
                <a16:creationId xmlns:a16="http://schemas.microsoft.com/office/drawing/2014/main" id="{C0644A93-DC28-435E-AF50-D18C48E02585}"/>
              </a:ext>
            </a:extLst>
          </p:cNvPr>
          <p:cNvGraphicFramePr>
            <a:graphicFrameLocks noGrp="1"/>
          </p:cNvGraphicFramePr>
          <p:nvPr>
            <p:extLst>
              <p:ext uri="{D42A27DB-BD31-4B8C-83A1-F6EECF244321}">
                <p14:modId xmlns:p14="http://schemas.microsoft.com/office/powerpoint/2010/main" val="354004817"/>
              </p:ext>
            </p:extLst>
          </p:nvPr>
        </p:nvGraphicFramePr>
        <p:xfrm>
          <a:off x="5385048" y="4365104"/>
          <a:ext cx="3960440" cy="2214880"/>
        </p:xfrm>
        <a:graphic>
          <a:graphicData uri="http://schemas.openxmlformats.org/drawingml/2006/table">
            <a:tbl>
              <a:tblPr firstRow="1" bandRow="1">
                <a:tableStyleId>{7E9639D4-E3E2-4D34-9284-5A2195B3D0D7}</a:tableStyleId>
              </a:tblPr>
              <a:tblGrid>
                <a:gridCol w="3960440">
                  <a:extLst>
                    <a:ext uri="{9D8B030D-6E8A-4147-A177-3AD203B41FA5}">
                      <a16:colId xmlns:a16="http://schemas.microsoft.com/office/drawing/2014/main" val="895699066"/>
                    </a:ext>
                  </a:extLst>
                </a:gridCol>
              </a:tblGrid>
              <a:tr h="370840">
                <a:tc>
                  <a:txBody>
                    <a:bodyPr/>
                    <a:lstStyle/>
                    <a:p>
                      <a:r>
                        <a:rPr lang="en-US" altLang="ja-JP" sz="1400" dirty="0"/>
                        <a:t>Derived</a:t>
                      </a:r>
                      <a:r>
                        <a:rPr lang="ja-JP" altLang="en-US" sz="1400" dirty="0"/>
                        <a:t> </a:t>
                      </a:r>
                      <a:r>
                        <a:rPr lang="en-GB" altLang="ja-JP" sz="1400" dirty="0"/>
                        <a:t>from M5</a:t>
                      </a:r>
                      <a:endParaRPr lang="en-GB" sz="1400" dirty="0">
                        <a:latin typeface="HGPｺﾞｼｯｸE" panose="020B0900000000000000" pitchFamily="50" charset="-128"/>
                        <a:ea typeface="HGPｺﾞｼｯｸE" panose="020B0900000000000000" pitchFamily="50" charset="-128"/>
                      </a:endParaRPr>
                    </a:p>
                  </a:txBody>
                  <a:tcPr/>
                </a:tc>
                <a:extLst>
                  <a:ext uri="{0D108BD9-81ED-4DB2-BD59-A6C34878D82A}">
                    <a16:rowId xmlns:a16="http://schemas.microsoft.com/office/drawing/2014/main" val="1512444069"/>
                  </a:ext>
                </a:extLst>
              </a:tr>
              <a:tr h="370840">
                <a:tc>
                  <a:txBody>
                    <a:bodyPr/>
                    <a:lstStyle/>
                    <a:p>
                      <a:r>
                        <a:rPr lang="en-GB" sz="1400" dirty="0"/>
                        <a:t>Service Access Information API</a:t>
                      </a:r>
                      <a:endParaRPr lang="en-GB" sz="1400" dirty="0">
                        <a:latin typeface="HGPｺﾞｼｯｸE" panose="020B0900000000000000" pitchFamily="50" charset="-128"/>
                        <a:ea typeface="HGPｺﾞｼｯｸE" panose="020B0900000000000000" pitchFamily="50" charset="-128"/>
                      </a:endParaRPr>
                    </a:p>
                  </a:txBody>
                  <a:tcPr/>
                </a:tc>
                <a:extLst>
                  <a:ext uri="{0D108BD9-81ED-4DB2-BD59-A6C34878D82A}">
                    <a16:rowId xmlns:a16="http://schemas.microsoft.com/office/drawing/2014/main" val="530339566"/>
                  </a:ext>
                </a:extLst>
              </a:tr>
              <a:tr h="370840">
                <a:tc>
                  <a:txBody>
                    <a:bodyPr/>
                    <a:lstStyle/>
                    <a:p>
                      <a:r>
                        <a:rPr lang="en-GB" sz="1400" dirty="0"/>
                        <a:t>Metrics Reporting API</a:t>
                      </a:r>
                      <a:endParaRPr lang="en-GB" sz="1400" dirty="0">
                        <a:latin typeface="HGPｺﾞｼｯｸE" panose="020B0900000000000000" pitchFamily="50" charset="-128"/>
                        <a:ea typeface="HGPｺﾞｼｯｸE" panose="020B0900000000000000" pitchFamily="50" charset="-128"/>
                      </a:endParaRPr>
                    </a:p>
                  </a:txBody>
                  <a:tcPr/>
                </a:tc>
                <a:extLst>
                  <a:ext uri="{0D108BD9-81ED-4DB2-BD59-A6C34878D82A}">
                    <a16:rowId xmlns:a16="http://schemas.microsoft.com/office/drawing/2014/main" val="3314956386"/>
                  </a:ext>
                </a:extLst>
              </a:tr>
              <a:tr h="370840">
                <a:tc>
                  <a:txBody>
                    <a:bodyPr/>
                    <a:lstStyle/>
                    <a:p>
                      <a:r>
                        <a:rPr lang="en-GB" sz="1400" dirty="0"/>
                        <a:t>Dynamic Policies API (request/response)</a:t>
                      </a:r>
                      <a:endParaRPr lang="en-GB" sz="1400" dirty="0">
                        <a:latin typeface="HGPｺﾞｼｯｸE" panose="020B0900000000000000" pitchFamily="50" charset="-128"/>
                        <a:ea typeface="HGPｺﾞｼｯｸE" panose="020B0900000000000000" pitchFamily="50" charset="-128"/>
                      </a:endParaRPr>
                    </a:p>
                  </a:txBody>
                  <a:tcPr/>
                </a:tc>
                <a:extLst>
                  <a:ext uri="{0D108BD9-81ED-4DB2-BD59-A6C34878D82A}">
                    <a16:rowId xmlns:a16="http://schemas.microsoft.com/office/drawing/2014/main" val="2633316498"/>
                  </a:ext>
                </a:extLst>
              </a:tr>
              <a:tr h="370840">
                <a:tc>
                  <a:txBody>
                    <a:bodyPr/>
                    <a:lstStyle/>
                    <a:p>
                      <a:r>
                        <a:rPr lang="en-GB" sz="1400" dirty="0"/>
                        <a:t>Network Assistance API </a:t>
                      </a:r>
                    </a:p>
                    <a:p>
                      <a:r>
                        <a:rPr lang="en-GB" sz="1400" dirty="0"/>
                        <a:t>(request/response)</a:t>
                      </a:r>
                      <a:r>
                        <a:rPr lang="en-GB" sz="1400" dirty="0">
                          <a:solidFill>
                            <a:schemeClr val="accent2"/>
                          </a:solidFill>
                        </a:rPr>
                        <a:t>??</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400" dirty="0"/>
                        <a:t>(notification)</a:t>
                      </a:r>
                      <a:endParaRPr lang="en-GB" sz="1400" dirty="0">
                        <a:latin typeface="HGPｺﾞｼｯｸE" panose="020B0900000000000000" pitchFamily="50" charset="-128"/>
                        <a:ea typeface="HGPｺﾞｼｯｸE" panose="020B0900000000000000" pitchFamily="50" charset="-128"/>
                      </a:endParaRPr>
                    </a:p>
                  </a:txBody>
                  <a:tcPr/>
                </a:tc>
                <a:extLst>
                  <a:ext uri="{0D108BD9-81ED-4DB2-BD59-A6C34878D82A}">
                    <a16:rowId xmlns:a16="http://schemas.microsoft.com/office/drawing/2014/main" val="3121085324"/>
                  </a:ext>
                </a:extLst>
              </a:tr>
            </a:tbl>
          </a:graphicData>
        </a:graphic>
      </p:graphicFrame>
      <p:cxnSp>
        <p:nvCxnSpPr>
          <p:cNvPr id="24" name="直線矢印コネクタ 23">
            <a:extLst>
              <a:ext uri="{FF2B5EF4-FFF2-40B4-BE49-F238E27FC236}">
                <a16:creationId xmlns:a16="http://schemas.microsoft.com/office/drawing/2014/main" id="{7021F3EA-9161-44CF-A3CB-6DCBDC5F45E7}"/>
              </a:ext>
            </a:extLst>
          </p:cNvPr>
          <p:cNvCxnSpPr>
            <a:cxnSpLocks/>
          </p:cNvCxnSpPr>
          <p:nvPr/>
        </p:nvCxnSpPr>
        <p:spPr>
          <a:xfrm flipH="1" flipV="1">
            <a:off x="4448944" y="6013490"/>
            <a:ext cx="932276" cy="439846"/>
          </a:xfrm>
          <a:prstGeom prst="straightConnector1">
            <a:avLst/>
          </a:prstGeom>
          <a:ln w="19050">
            <a:headEnd type="arrow" w="med" len="med"/>
            <a:tailEnd type="arrow" w="med" len="med"/>
          </a:ln>
        </p:spPr>
        <p:style>
          <a:lnRef idx="1">
            <a:schemeClr val="dk1"/>
          </a:lnRef>
          <a:fillRef idx="0">
            <a:schemeClr val="dk1"/>
          </a:fillRef>
          <a:effectRef idx="0">
            <a:schemeClr val="dk1"/>
          </a:effectRef>
          <a:fontRef idx="minor">
            <a:schemeClr val="tx1"/>
          </a:fontRef>
        </p:style>
      </p:cxnSp>
      <p:sp>
        <p:nvSpPr>
          <p:cNvPr id="25" name="テキスト ボックス 24">
            <a:extLst>
              <a:ext uri="{FF2B5EF4-FFF2-40B4-BE49-F238E27FC236}">
                <a16:creationId xmlns:a16="http://schemas.microsoft.com/office/drawing/2014/main" id="{14CAB510-1AFF-4771-B996-9A6D25F4E5B8}"/>
              </a:ext>
            </a:extLst>
          </p:cNvPr>
          <p:cNvSpPr txBox="1"/>
          <p:nvPr/>
        </p:nvSpPr>
        <p:spPr>
          <a:xfrm>
            <a:off x="4804742" y="6579984"/>
            <a:ext cx="4536504" cy="842424"/>
          </a:xfrm>
          <a:prstGeom prst="rect">
            <a:avLst/>
          </a:prstGeom>
        </p:spPr>
        <p:txBody>
          <a:bodyPr vert="horz" wrap="none" lIns="0" tIns="45720" rIns="0" bIns="45720" rtlCol="0">
            <a:noAutofit/>
          </a:bodyPr>
          <a:lstStyle/>
          <a:p>
            <a:pPr marL="0" indent="0" algn="l">
              <a:buNone/>
            </a:pPr>
            <a:r>
              <a:rPr lang="en-GB" sz="1200" dirty="0">
                <a:solidFill>
                  <a:schemeClr val="tx1">
                    <a:lumMod val="85000"/>
                    <a:lumOff val="15000"/>
                  </a:schemeClr>
                </a:solidFill>
                <a:latin typeface="HGPｺﾞｼｯｸE" panose="020B0900000000000000" pitchFamily="50" charset="-128"/>
                <a:ea typeface="HGPｺﾞｼｯｸE" panose="020B0900000000000000" pitchFamily="50" charset="-128"/>
              </a:rPr>
              <a:t>Correspondence between RTC-5 feature and M5</a:t>
            </a:r>
          </a:p>
        </p:txBody>
      </p:sp>
      <p:cxnSp>
        <p:nvCxnSpPr>
          <p:cNvPr id="27" name="直線矢印コネクタ 26">
            <a:extLst>
              <a:ext uri="{FF2B5EF4-FFF2-40B4-BE49-F238E27FC236}">
                <a16:creationId xmlns:a16="http://schemas.microsoft.com/office/drawing/2014/main" id="{8E853C71-0CF6-4230-BEA4-02ED28293B59}"/>
              </a:ext>
            </a:extLst>
          </p:cNvPr>
          <p:cNvCxnSpPr>
            <a:cxnSpLocks/>
          </p:cNvCxnSpPr>
          <p:nvPr/>
        </p:nvCxnSpPr>
        <p:spPr>
          <a:xfrm flipH="1">
            <a:off x="4448944" y="5661248"/>
            <a:ext cx="932276" cy="0"/>
          </a:xfrm>
          <a:prstGeom prst="straightConnector1">
            <a:avLst/>
          </a:prstGeom>
          <a:ln w="19050">
            <a:headEnd type="arrow" w="med" len="med"/>
            <a:tailEnd type="arrow" w="med" len="med"/>
          </a:ln>
        </p:spPr>
        <p:style>
          <a:lnRef idx="1">
            <a:schemeClr val="dk1"/>
          </a:lnRef>
          <a:fillRef idx="0">
            <a:schemeClr val="dk1"/>
          </a:fillRef>
          <a:effectRef idx="0">
            <a:schemeClr val="dk1"/>
          </a:effectRef>
          <a:fontRef idx="minor">
            <a:schemeClr val="tx1"/>
          </a:fontRef>
        </p:style>
      </p:cxnSp>
      <p:cxnSp>
        <p:nvCxnSpPr>
          <p:cNvPr id="28" name="直線矢印コネクタ 27">
            <a:extLst>
              <a:ext uri="{FF2B5EF4-FFF2-40B4-BE49-F238E27FC236}">
                <a16:creationId xmlns:a16="http://schemas.microsoft.com/office/drawing/2014/main" id="{664F1051-A79C-4AF5-929F-A892278A0569}"/>
              </a:ext>
            </a:extLst>
          </p:cNvPr>
          <p:cNvCxnSpPr>
            <a:cxnSpLocks/>
          </p:cNvCxnSpPr>
          <p:nvPr/>
        </p:nvCxnSpPr>
        <p:spPr>
          <a:xfrm flipH="1">
            <a:off x="4448944" y="5301208"/>
            <a:ext cx="932276" cy="0"/>
          </a:xfrm>
          <a:prstGeom prst="straightConnector1">
            <a:avLst/>
          </a:prstGeom>
          <a:ln w="19050">
            <a:headEnd type="arrow" w="med" len="med"/>
            <a:tailEnd type="arrow" w="med" len="med"/>
          </a:ln>
        </p:spPr>
        <p:style>
          <a:lnRef idx="1">
            <a:schemeClr val="dk1"/>
          </a:lnRef>
          <a:fillRef idx="0">
            <a:schemeClr val="dk1"/>
          </a:fillRef>
          <a:effectRef idx="0">
            <a:schemeClr val="dk1"/>
          </a:effectRef>
          <a:fontRef idx="minor">
            <a:schemeClr val="tx1"/>
          </a:fontRef>
        </p:style>
      </p:cxnSp>
      <p:cxnSp>
        <p:nvCxnSpPr>
          <p:cNvPr id="29" name="直線矢印コネクタ 28">
            <a:extLst>
              <a:ext uri="{FF2B5EF4-FFF2-40B4-BE49-F238E27FC236}">
                <a16:creationId xmlns:a16="http://schemas.microsoft.com/office/drawing/2014/main" id="{E884D6C8-AF44-43A5-AEC6-4CFACC5459DF}"/>
              </a:ext>
            </a:extLst>
          </p:cNvPr>
          <p:cNvCxnSpPr>
            <a:cxnSpLocks/>
          </p:cNvCxnSpPr>
          <p:nvPr/>
        </p:nvCxnSpPr>
        <p:spPr>
          <a:xfrm flipH="1">
            <a:off x="4448944" y="4941168"/>
            <a:ext cx="932276" cy="0"/>
          </a:xfrm>
          <a:prstGeom prst="straightConnector1">
            <a:avLst/>
          </a:prstGeom>
          <a:ln w="19050">
            <a:prstDash val="sysDot"/>
            <a:headEnd type="arrow" w="med" len="med"/>
            <a:tailEnd type="arrow" w="med" len="med"/>
          </a:ln>
        </p:spPr>
        <p:style>
          <a:lnRef idx="1">
            <a:schemeClr val="dk1"/>
          </a:lnRef>
          <a:fillRef idx="0">
            <a:schemeClr val="dk1"/>
          </a:fillRef>
          <a:effectRef idx="0">
            <a:schemeClr val="dk1"/>
          </a:effectRef>
          <a:fontRef idx="minor">
            <a:schemeClr val="tx1"/>
          </a:fontRef>
        </p:style>
      </p:cxnSp>
      <p:cxnSp>
        <p:nvCxnSpPr>
          <p:cNvPr id="30" name="直線矢印コネクタ 29">
            <a:extLst>
              <a:ext uri="{FF2B5EF4-FFF2-40B4-BE49-F238E27FC236}">
                <a16:creationId xmlns:a16="http://schemas.microsoft.com/office/drawing/2014/main" id="{9376C8DC-861C-4BF3-B99F-2A8F8C887D1E}"/>
              </a:ext>
            </a:extLst>
          </p:cNvPr>
          <p:cNvCxnSpPr>
            <a:cxnSpLocks/>
          </p:cNvCxnSpPr>
          <p:nvPr/>
        </p:nvCxnSpPr>
        <p:spPr>
          <a:xfrm flipH="1" flipV="1">
            <a:off x="4448944" y="5733256"/>
            <a:ext cx="932276" cy="504056"/>
          </a:xfrm>
          <a:prstGeom prst="straightConnector1">
            <a:avLst/>
          </a:prstGeom>
          <a:ln w="19050">
            <a:headEnd type="arrow" w="med" len="med"/>
            <a:tailEnd type="arrow" w="med" len="med"/>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207094273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コンテンツ プレースホルダー 1">
            <a:extLst>
              <a:ext uri="{FF2B5EF4-FFF2-40B4-BE49-F238E27FC236}">
                <a16:creationId xmlns:a16="http://schemas.microsoft.com/office/drawing/2014/main" id="{8389FA9F-A02E-440E-9FC9-09AF256B8053}"/>
              </a:ext>
            </a:extLst>
          </p:cNvPr>
          <p:cNvSpPr>
            <a:spLocks noGrp="1"/>
          </p:cNvSpPr>
          <p:nvPr>
            <p:ph idx="1"/>
          </p:nvPr>
        </p:nvSpPr>
        <p:spPr/>
        <p:txBody>
          <a:bodyPr/>
          <a:lstStyle/>
          <a:p>
            <a:pPr marL="144000" indent="0">
              <a:buNone/>
            </a:pPr>
            <a:r>
              <a:rPr lang="en-GB" dirty="0"/>
              <a:t>Regarding RTC-5,</a:t>
            </a:r>
          </a:p>
          <a:p>
            <a:pPr marL="144000" indent="0">
              <a:buNone/>
            </a:pPr>
            <a:r>
              <a:rPr lang="en-GB" dirty="0"/>
              <a:t>the description of Feature 0 should be refined to support Service access information API clearly, and </a:t>
            </a:r>
          </a:p>
          <a:p>
            <a:pPr marL="144000" indent="0">
              <a:buNone/>
            </a:pPr>
            <a:r>
              <a:rPr lang="en-GB" dirty="0"/>
              <a:t>the description of Feature 4 should be clarified.</a:t>
            </a:r>
          </a:p>
        </p:txBody>
      </p:sp>
      <p:sp>
        <p:nvSpPr>
          <p:cNvPr id="3" name="タイトル 2">
            <a:extLst>
              <a:ext uri="{FF2B5EF4-FFF2-40B4-BE49-F238E27FC236}">
                <a16:creationId xmlns:a16="http://schemas.microsoft.com/office/drawing/2014/main" id="{BD83206D-0547-4F65-9C95-1CE0A9702915}"/>
              </a:ext>
            </a:extLst>
          </p:cNvPr>
          <p:cNvSpPr>
            <a:spLocks noGrp="1"/>
          </p:cNvSpPr>
          <p:nvPr>
            <p:ph type="title"/>
          </p:nvPr>
        </p:nvSpPr>
        <p:spPr/>
        <p:txBody>
          <a:bodyPr/>
          <a:lstStyle/>
          <a:p>
            <a:r>
              <a:rPr lang="en-GB" dirty="0"/>
              <a:t>Proposal to GA4RTAR</a:t>
            </a:r>
          </a:p>
        </p:txBody>
      </p:sp>
    </p:spTree>
    <p:extLst>
      <p:ext uri="{BB962C8B-B14F-4D97-AF65-F5344CB8AC3E}">
        <p14:creationId xmlns:p14="http://schemas.microsoft.com/office/powerpoint/2010/main" val="3513171529"/>
      </p:ext>
    </p:extLst>
  </p:cSld>
  <p:clrMapOvr>
    <a:masterClrMapping/>
  </p:clrMapOvr>
</p:sld>
</file>

<file path=ppt/theme/theme1.xml><?xml version="1.0" encoding="utf-8"?>
<a:theme xmlns:a="http://schemas.openxmlformats.org/drawingml/2006/main" name="Office ​​テーマ">
  <a:themeElements>
    <a:clrScheme name="ユーザー定義 3">
      <a:dk1>
        <a:sysClr val="windowText" lastClr="000000"/>
      </a:dk1>
      <a:lt1>
        <a:srgbClr val="FFFFFF"/>
      </a:lt1>
      <a:dk2>
        <a:srgbClr val="01214F"/>
      </a:dk2>
      <a:lt2>
        <a:srgbClr val="128FFF"/>
      </a:lt2>
      <a:accent1>
        <a:srgbClr val="93C4FF"/>
      </a:accent1>
      <a:accent2>
        <a:srgbClr val="E94343"/>
      </a:accent2>
      <a:accent3>
        <a:srgbClr val="36AAF2"/>
      </a:accent3>
      <a:accent4>
        <a:srgbClr val="FE9700"/>
      </a:accent4>
      <a:accent5>
        <a:srgbClr val="862A88"/>
      </a:accent5>
      <a:accent6>
        <a:srgbClr val="6FBE28"/>
      </a:accent6>
      <a:hlink>
        <a:srgbClr val="E94343"/>
      </a:hlink>
      <a:folHlink>
        <a:srgbClr val="C91717"/>
      </a:folHlink>
    </a:clrScheme>
    <a:fontScheme name="ユーザー定義 1">
      <a:majorFont>
        <a:latin typeface="Segoe UI"/>
        <a:ea typeface="メイリオ"/>
        <a:cs typeface=""/>
      </a:majorFont>
      <a:minorFont>
        <a:latin typeface="Segoe UI"/>
        <a:ea typeface="メイリオ"/>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28575" cap="flat" cmpd="sng" algn="ctr">
          <a:solidFill>
            <a:schemeClr val="tx1">
              <a:lumMod val="85000"/>
              <a:lumOff val="15000"/>
            </a:schemeClr>
          </a:solidFill>
          <a:prstDash val="solid"/>
          <a:round/>
          <a:headEnd type="none" w="med" len="med"/>
          <a:tailEnd type="none" w="med" len="med"/>
        </a:ln>
        <a:effectLst/>
      </a:spPr>
      <a:bodyPr rtlCol="0" anchor="ctr"/>
      <a:lstStyle>
        <a:defPPr algn="ctr" defTabSz="777836">
          <a:defRPr kumimoji="0" sz="1400" kern="0" dirty="0">
            <a:solidFill>
              <a:schemeClr val="tx1">
                <a:lumMod val="85000"/>
                <a:lumOff val="15000"/>
              </a:schemeClr>
            </a:solidFill>
            <a:latin typeface="HGPｺﾞｼｯｸE" panose="020B0900000000000000" pitchFamily="50" charset="-128"/>
            <a:ea typeface="HGPｺﾞｼｯｸE" panose="020B0900000000000000" pitchFamily="50" charset="-128"/>
            <a:cs typeface="メイリオ" panose="020B0604030504040204" pitchFamily="50" charset="-128"/>
          </a:defRPr>
        </a:defPPr>
      </a:lstStyle>
      <a:style>
        <a:lnRef idx="1">
          <a:schemeClr val="accent1"/>
        </a:lnRef>
        <a:fillRef idx="3">
          <a:schemeClr val="accent1"/>
        </a:fillRef>
        <a:effectRef idx="2">
          <a:schemeClr val="accent1"/>
        </a:effectRef>
        <a:fontRef idx="minor">
          <a:schemeClr val="lt1"/>
        </a:fontRef>
      </a:style>
    </a:spDef>
    <a:txDef>
      <a:spPr/>
      <a:bodyPr vert="horz" wrap="none" lIns="0" tIns="45720" rIns="0" bIns="45720" rtlCol="0">
        <a:noAutofit/>
      </a:bodyPr>
      <a:lstStyle>
        <a:defPPr marL="0" indent="0" algn="l">
          <a:buNone/>
          <a:defRPr sz="1100" dirty="0">
            <a:solidFill>
              <a:schemeClr val="tx1">
                <a:lumMod val="85000"/>
                <a:lumOff val="15000"/>
              </a:schemeClr>
            </a:solidFill>
            <a:latin typeface="HGPｺﾞｼｯｸE" panose="020B0900000000000000" pitchFamily="50" charset="-128"/>
            <a:ea typeface="HGPｺﾞｼｯｸE" panose="020B0900000000000000" pitchFamily="50" charset="-128"/>
          </a:defRPr>
        </a:defPPr>
      </a:lstStyle>
    </a:txDef>
  </a:objectDefaults>
  <a:extraClrSchemeLst/>
  <a:extLst>
    <a:ext uri="{05A4C25C-085E-4340-85A3-A5531E510DB2}">
      <thm15:themeFamily xmlns:thm15="http://schemas.microsoft.com/office/thememl/2012/main" name="mytemplate.potx" id="{CEB34952-F68C-4D3A-A64E-A893461D4621}" vid="{9B0B7DD6-3853-4E32-9B20-41F0EFEA8FE7}"/>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mytemplate</Template>
  <TotalTime>4436</TotalTime>
  <Words>2470</Words>
  <Application>Microsoft Office PowerPoint</Application>
  <PresentationFormat>A4 210 x 297 mm</PresentationFormat>
  <Paragraphs>291</Paragraphs>
  <Slides>12</Slides>
  <Notes>0</Notes>
  <HiddenSlides>0</HiddenSlides>
  <MMClips>0</MMClips>
  <ScaleCrop>false</ScaleCrop>
  <HeadingPairs>
    <vt:vector size="6" baseType="variant">
      <vt:variant>
        <vt:lpstr>使用されているフォント</vt:lpstr>
      </vt:variant>
      <vt:variant>
        <vt:i4>5</vt:i4>
      </vt:variant>
      <vt:variant>
        <vt:lpstr>テーマ</vt:lpstr>
      </vt:variant>
      <vt:variant>
        <vt:i4>1</vt:i4>
      </vt:variant>
      <vt:variant>
        <vt:lpstr>スライド タイトル</vt:lpstr>
      </vt:variant>
      <vt:variant>
        <vt:i4>12</vt:i4>
      </vt:variant>
    </vt:vector>
  </HeadingPairs>
  <TitlesOfParts>
    <vt:vector size="18" baseType="lpstr">
      <vt:lpstr>HGPｺﾞｼｯｸE</vt:lpstr>
      <vt:lpstr>Arial</vt:lpstr>
      <vt:lpstr>Calibri</vt:lpstr>
      <vt:lpstr>Segoe UI</vt:lpstr>
      <vt:lpstr>Times New Roman</vt:lpstr>
      <vt:lpstr>Office ​​テーマ</vt:lpstr>
      <vt:lpstr>Proposals for RTC-5 features and APIs  based on M5 analysis</vt:lpstr>
      <vt:lpstr>Summary</vt:lpstr>
      <vt:lpstr>Summary</vt:lpstr>
      <vt:lpstr>APIs of M5d (for downlink) from Media Streaming</vt:lpstr>
      <vt:lpstr>APIs of M5u (for uplink) from Media Streaming</vt:lpstr>
      <vt:lpstr>M5-related APIs’summary (NTT’s interpretation)</vt:lpstr>
      <vt:lpstr>Evaluation - Applicability of M5 APIs to RTC-5</vt:lpstr>
      <vt:lpstr>Clarification of RTC-5 based on M5 evaluation</vt:lpstr>
      <vt:lpstr>Proposal to GA4RTAR</vt:lpstr>
      <vt:lpstr>Proposal to GA4RTAR (Specific)</vt:lpstr>
      <vt:lpstr>Proposal to iRTCW</vt:lpstr>
      <vt:lpstr>Proposal to iRTCW</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APIs for Media Streaming</dc:title>
  <dc:creator>Rihito Suzuki（鈴木璃人）</dc:creator>
  <cp:lastModifiedBy>Rihito Suzuki（鈴木璃人）</cp:lastModifiedBy>
  <cp:revision>146</cp:revision>
  <cp:lastPrinted>2017-05-12T01:19:33Z</cp:lastPrinted>
  <dcterms:created xsi:type="dcterms:W3CDTF">2022-10-06T04:41:28Z</dcterms:created>
  <dcterms:modified xsi:type="dcterms:W3CDTF">2022-10-14T07:37:49Z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dbb4fa5d-3ac5-4415-967c-34900a0e1c6f_Enabled">
    <vt:lpwstr>true</vt:lpwstr>
  </property>
  <property fmtid="{D5CDD505-2E9C-101B-9397-08002B2CF9AE}" pid="3" name="MSIP_Label_dbb4fa5d-3ac5-4415-967c-34900a0e1c6f_SetDate">
    <vt:lpwstr>2022-04-05T08:30:52Z</vt:lpwstr>
  </property>
  <property fmtid="{D5CDD505-2E9C-101B-9397-08002B2CF9AE}" pid="4" name="MSIP_Label_dbb4fa5d-3ac5-4415-967c-34900a0e1c6f_Method">
    <vt:lpwstr>Privileged</vt:lpwstr>
  </property>
  <property fmtid="{D5CDD505-2E9C-101B-9397-08002B2CF9AE}" pid="5" name="MSIP_Label_dbb4fa5d-3ac5-4415-967c-34900a0e1c6f_Name">
    <vt:lpwstr>dbb4fa5d-3ac5-4415-967c-34900a0e1c6f</vt:lpwstr>
  </property>
  <property fmtid="{D5CDD505-2E9C-101B-9397-08002B2CF9AE}" pid="6" name="MSIP_Label_dbb4fa5d-3ac5-4415-967c-34900a0e1c6f_SiteId">
    <vt:lpwstr>a629ef32-67ba-47a6-8eb3-ec43935644fc</vt:lpwstr>
  </property>
  <property fmtid="{D5CDD505-2E9C-101B-9397-08002B2CF9AE}" pid="7" name="MSIP_Label_dbb4fa5d-3ac5-4415-967c-34900a0e1c6f_ActionId">
    <vt:lpwstr>c396b655-b816-4bbb-bf8f-8f949ba192b5</vt:lpwstr>
  </property>
  <property fmtid="{D5CDD505-2E9C-101B-9397-08002B2CF9AE}" pid="8" name="MSIP_Label_dbb4fa5d-3ac5-4415-967c-34900a0e1c6f_ContentBits">
    <vt:lpwstr>0</vt:lpwstr>
  </property>
</Properties>
</file>