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9"/>
  </p:notesMasterIdLst>
  <p:sldIdLst>
    <p:sldId id="258" r:id="rId2"/>
    <p:sldId id="276" r:id="rId3"/>
    <p:sldId id="257" r:id="rId4"/>
    <p:sldId id="273" r:id="rId5"/>
    <p:sldId id="274" r:id="rId6"/>
    <p:sldId id="277" r:id="rId7"/>
    <p:sldId id="278" r:id="rId8"/>
    <p:sldId id="279" r:id="rId9"/>
    <p:sldId id="280" r:id="rId10"/>
    <p:sldId id="281" r:id="rId11"/>
    <p:sldId id="266" r:id="rId12"/>
    <p:sldId id="282" r:id="rId13"/>
    <p:sldId id="283" r:id="rId14"/>
    <p:sldId id="271" r:id="rId15"/>
    <p:sldId id="268" r:id="rId16"/>
    <p:sldId id="269" r:id="rId17"/>
    <p:sldId id="272" r:id="rId18"/>
  </p:sldIdLst>
  <p:sldSz cx="9906000" cy="6858000" type="A4"/>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p15:clr>
            <a:srgbClr val="A4A3A4"/>
          </p15:clr>
        </p15:guide>
        <p15:guide id="2" orient="horz" pos="576">
          <p15:clr>
            <a:srgbClr val="A4A3A4"/>
          </p15:clr>
        </p15:guide>
        <p15:guide id="3" pos="3120">
          <p15:clr>
            <a:srgbClr val="A4A3A4"/>
          </p15:clr>
        </p15:guide>
        <p15:guide id="4" pos="173">
          <p15:clr>
            <a:srgbClr val="A4A3A4"/>
          </p15:clr>
        </p15:guide>
        <p15:guide id="5" pos="6067">
          <p15:clr>
            <a:srgbClr val="A4A3A4"/>
          </p15:clr>
        </p15:guide>
        <p15:guide id="6" pos="2141">
          <p15:clr>
            <a:srgbClr val="A4A3A4"/>
          </p15:clr>
        </p15:guide>
        <p15:guide id="7" pos="4099">
          <p15:clr>
            <a:srgbClr val="A4A3A4"/>
          </p15:clr>
        </p15:guide>
        <p15:guide id="8" pos="1653">
          <p15:clr>
            <a:srgbClr val="A4A3A4"/>
          </p15:clr>
        </p15:guide>
        <p15:guide id="9" pos="459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FF99"/>
    <a:srgbClr val="FF3399"/>
    <a:srgbClr val="CCFFCC"/>
    <a:srgbClr val="FFFFCC"/>
    <a:srgbClr val="008600"/>
    <a:srgbClr val="00094C"/>
    <a:srgbClr val="FFCCFF"/>
    <a:srgbClr val="B7DE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7" autoAdjust="0"/>
    <p:restoredTop sz="95440" autoAdjust="0"/>
  </p:normalViewPr>
  <p:slideViewPr>
    <p:cSldViewPr>
      <p:cViewPr varScale="1">
        <p:scale>
          <a:sx n="128" d="100"/>
          <a:sy n="128" d="100"/>
        </p:scale>
        <p:origin x="546" y="114"/>
      </p:cViewPr>
      <p:guideLst>
        <p:guide orient="horz" pos="4110"/>
        <p:guide orient="horz" pos="576"/>
        <p:guide pos="3120"/>
        <p:guide pos="173"/>
        <p:guide pos="6067"/>
        <p:guide pos="2141"/>
        <p:guide pos="4099"/>
        <p:guide pos="1653"/>
        <p:guide pos="459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1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A5AB1BCE-7473-496F-AFC7-17690A2C969D}" type="datetimeFigureOut">
              <a:rPr kumimoji="1" lang="ja-JP" altLang="en-US" smtClean="0"/>
              <a:t>2022/9/30</a:t>
            </a:fld>
            <a:endParaRPr kumimoji="1" lang="ja-JP" altLang="en-US"/>
          </a:p>
        </p:txBody>
      </p:sp>
      <p:sp>
        <p:nvSpPr>
          <p:cNvPr id="4" name="スライド イメージ プレースホルダー 3"/>
          <p:cNvSpPr>
            <a:spLocks noGrp="1" noRot="1" noChangeAspect="1"/>
          </p:cNvSpPr>
          <p:nvPr>
            <p:ph type="sldImg" idx="2"/>
          </p:nvPr>
        </p:nvSpPr>
        <p:spPr>
          <a:xfrm>
            <a:off x="712788" y="746125"/>
            <a:ext cx="5381625"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77144812-8A9B-4623-87C2-8E60271A00F1}" type="slidenum">
              <a:rPr kumimoji="1" lang="ja-JP" altLang="en-US" smtClean="0"/>
              <a:t>‹#›</a:t>
            </a:fld>
            <a:endParaRPr kumimoji="1" lang="ja-JP" altLang="en-US"/>
          </a:p>
        </p:txBody>
      </p:sp>
    </p:spTree>
    <p:extLst>
      <p:ext uri="{BB962C8B-B14F-4D97-AF65-F5344CB8AC3E}">
        <p14:creationId xmlns:p14="http://schemas.microsoft.com/office/powerpoint/2010/main" val="3513603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6" name="正方形/長方形 5"/>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8"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343150"/>
            <a:ext cx="9355667" cy="1913534"/>
          </a:xfrm>
        </p:spPr>
        <p:txBody>
          <a:bodyPr lIns="0" rIns="0" anchor="ctr" anchorCtr="0">
            <a:normAutofit/>
          </a:bodyPr>
          <a:lstStyle>
            <a:lvl1pPr algn="ctr">
              <a:defRPr sz="4800" b="1">
                <a:latin typeface="HGPｺﾞｼｯｸE" panose="020B0900000000000000" pitchFamily="50" charset="-128"/>
                <a:ea typeface="HGPｺﾞｼｯｸE" panose="020B0900000000000000" pitchFamily="50" charset="-128"/>
              </a:defRPr>
            </a:lvl1pPr>
          </a:lstStyle>
          <a:p>
            <a:r>
              <a:rPr kumimoji="1" lang="ja-JP" altLang="en-US" dirty="0"/>
              <a:t>タイトル</a:t>
            </a:r>
          </a:p>
        </p:txBody>
      </p:sp>
      <p:sp>
        <p:nvSpPr>
          <p:cNvPr id="4" name="テキスト プレースホルダー 3"/>
          <p:cNvSpPr>
            <a:spLocks noGrp="1"/>
          </p:cNvSpPr>
          <p:nvPr>
            <p:ph type="body" sz="quarter" idx="10" hasCustomPrompt="1"/>
          </p:nvPr>
        </p:nvSpPr>
        <p:spPr>
          <a:xfrm>
            <a:off x="275167" y="5158895"/>
            <a:ext cx="9355667" cy="348813"/>
          </a:xfrm>
          <a:ln>
            <a:noFill/>
          </a:ln>
        </p:spPr>
        <p:txBody>
          <a:bodyPr anchor="b" anchorCtr="0">
            <a:spAutoFit/>
          </a:bodyPr>
          <a:lstStyle>
            <a:lvl1pPr marL="0" indent="0" algn="r">
              <a:lnSpc>
                <a:spcPts val="2000"/>
              </a:lnSpc>
              <a:buNone/>
              <a:defRPr sz="20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所属・役職</a:t>
            </a:r>
          </a:p>
        </p:txBody>
      </p:sp>
      <p:sp>
        <p:nvSpPr>
          <p:cNvPr id="5" name="テキスト プレースホルダー 3"/>
          <p:cNvSpPr>
            <a:spLocks noGrp="1"/>
          </p:cNvSpPr>
          <p:nvPr>
            <p:ph type="body" sz="quarter" idx="11" hasCustomPrompt="1"/>
          </p:nvPr>
        </p:nvSpPr>
        <p:spPr>
          <a:xfrm>
            <a:off x="275167" y="5473020"/>
            <a:ext cx="9355667" cy="501997"/>
          </a:xfrm>
          <a:ln>
            <a:noFill/>
          </a:ln>
        </p:spPr>
        <p:txBody>
          <a:bodyPr anchor="t" anchorCtr="0">
            <a:spAutoFit/>
          </a:bodyPr>
          <a:lstStyle>
            <a:lvl1pPr marL="0" indent="0" algn="r">
              <a:buNone/>
              <a:defRPr sz="28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作成者氏名</a:t>
            </a:r>
          </a:p>
        </p:txBody>
      </p:sp>
      <p:sp>
        <p:nvSpPr>
          <p:cNvPr id="2" name="正方形/長方形 1"/>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507788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5" name="正方形/長方形 4"/>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6"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945973"/>
            <a:ext cx="9355667" cy="707886"/>
          </a:xfrm>
        </p:spPr>
        <p:txBody>
          <a:bodyPr lIns="0" rIns="0" anchor="ctr" anchorCtr="0">
            <a:spAutoFit/>
          </a:bodyPr>
          <a:lstStyle>
            <a:lvl1pPr algn="ctr">
              <a:defRPr sz="4000" b="1">
                <a:latin typeface="HGPｺﾞｼｯｸE" panose="020B0900000000000000" pitchFamily="50" charset="-128"/>
                <a:ea typeface="HGPｺﾞｼｯｸE" panose="020B0900000000000000" pitchFamily="50" charset="-128"/>
              </a:defRPr>
            </a:lvl1pPr>
          </a:lstStyle>
          <a:p>
            <a:r>
              <a:rPr kumimoji="1" lang="ja-JP" altLang="en-US" dirty="0"/>
              <a:t>セクション見出し</a:t>
            </a:r>
          </a:p>
        </p:txBody>
      </p:sp>
      <p:sp>
        <p:nvSpPr>
          <p:cNvPr id="4" name="正方形/長方形 3"/>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189017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テキスト中心">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75168" y="908720"/>
            <a:ext cx="9355667" cy="5616624"/>
          </a:xfrm>
        </p:spPr>
        <p:txBody>
          <a:bodyPr lIns="0" rIns="0"/>
          <a:lstStyle>
            <a:lvl1pPr>
              <a:defRPr>
                <a:latin typeface="HGPｺﾞｼｯｸE" panose="020B0900000000000000" pitchFamily="50" charset="-128"/>
                <a:ea typeface="HGPｺﾞｼｯｸE" panose="020B0900000000000000" pitchFamily="50" charset="-128"/>
              </a:defRPr>
            </a:lvl1pPr>
            <a:lvl2pPr>
              <a:defRPr>
                <a:latin typeface="HGPｺﾞｼｯｸE" panose="020B0900000000000000" pitchFamily="50" charset="-128"/>
                <a:ea typeface="HGPｺﾞｼｯｸE" panose="020B0900000000000000" pitchFamily="50" charset="-128"/>
              </a:defRPr>
            </a:lvl2pPr>
            <a:lvl3pPr>
              <a:defRPr>
                <a:latin typeface="HGPｺﾞｼｯｸE" panose="020B0900000000000000" pitchFamily="50" charset="-128"/>
                <a:ea typeface="HGPｺﾞｼｯｸE" panose="020B0900000000000000" pitchFamily="50" charset="-128"/>
              </a:defRPr>
            </a:lvl3pPr>
            <a:lvl4pPr>
              <a:defRPr>
                <a:latin typeface="HGPｺﾞｼｯｸE" panose="020B0900000000000000" pitchFamily="50" charset="-128"/>
                <a:ea typeface="HGPｺﾞｼｯｸE" panose="020B0900000000000000" pitchFamily="50" charset="-128"/>
              </a:defRPr>
            </a:lvl4pPr>
            <a:lvl5pPr>
              <a:defRPr>
                <a:latin typeface="HGPｺﾞｼｯｸE" panose="020B0900000000000000" pitchFamily="50" charset="-128"/>
                <a:ea typeface="HGPｺﾞｼｯｸE" panose="020B09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タイトル プレースホルダー 1"/>
          <p:cNvSpPr>
            <a:spLocks noGrp="1"/>
          </p:cNvSpPr>
          <p:nvPr>
            <p:ph type="title" hasCustomPrompt="1"/>
          </p:nvPr>
        </p:nvSpPr>
        <p:spPr>
          <a:xfrm>
            <a:off x="275168" y="188640"/>
            <a:ext cx="9341908" cy="576000"/>
          </a:xfrm>
          <a:prstGeom prst="rect">
            <a:avLst/>
          </a:prstGeom>
        </p:spPr>
        <p:txBody>
          <a:bodyPr vert="horz" lIns="0" tIns="45720" rIns="0" bIns="45720" rtlCol="0" anchor="t" anchorCtr="0">
            <a:normAutofit/>
          </a:bodyPr>
          <a:lstStyle>
            <a:lvl1pPr>
              <a:defRPr>
                <a:latin typeface="HGPｺﾞｼｯｸE" panose="020B0900000000000000" pitchFamily="50" charset="-128"/>
                <a:ea typeface="HGPｺﾞｼｯｸE" panose="020B0900000000000000" pitchFamily="50" charset="-128"/>
              </a:defRPr>
            </a:lvl1pPr>
          </a:lstStyle>
          <a:p>
            <a:r>
              <a:rPr kumimoji="1" lang="ja-JP" altLang="en-US" dirty="0"/>
              <a:t>スライドタイトル</a:t>
            </a:r>
          </a:p>
        </p:txBody>
      </p:sp>
    </p:spTree>
    <p:extLst>
      <p:ext uri="{BB962C8B-B14F-4D97-AF65-F5344CB8AC3E}">
        <p14:creationId xmlns:p14="http://schemas.microsoft.com/office/powerpoint/2010/main" val="1241129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13" name="タイトル プレースホルダー 1"/>
          <p:cNvSpPr>
            <a:spLocks noGrp="1"/>
          </p:cNvSpPr>
          <p:nvPr>
            <p:ph type="title" hasCustomPrompt="1"/>
          </p:nvPr>
        </p:nvSpPr>
        <p:spPr>
          <a:xfrm>
            <a:off x="275168" y="214040"/>
            <a:ext cx="9341908"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4133628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ページ番号のみ">
    <p:spTree>
      <p:nvGrpSpPr>
        <p:cNvPr id="1" name=""/>
        <p:cNvGrpSpPr/>
        <p:nvPr/>
      </p:nvGrpSpPr>
      <p:grpSpPr>
        <a:xfrm>
          <a:off x="0" y="0"/>
          <a:ext cx="0" cy="0"/>
          <a:chOff x="0" y="0"/>
          <a:chExt cx="0" cy="0"/>
        </a:xfrm>
      </p:grpSpPr>
    </p:spTree>
    <p:extLst>
      <p:ext uri="{BB962C8B-B14F-4D97-AF65-F5344CB8AC3E}">
        <p14:creationId xmlns:p14="http://schemas.microsoft.com/office/powerpoint/2010/main" val="441826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ページ番号のみ_ロゴなし">
    <p:spTree>
      <p:nvGrpSpPr>
        <p:cNvPr id="1" name=""/>
        <p:cNvGrpSpPr/>
        <p:nvPr/>
      </p:nvGrpSpPr>
      <p:grpSpPr>
        <a:xfrm>
          <a:off x="0" y="0"/>
          <a:ext cx="0" cy="0"/>
          <a:chOff x="0" y="0"/>
          <a:chExt cx="0" cy="0"/>
        </a:xfrm>
      </p:grpSpPr>
      <p:sp>
        <p:nvSpPr>
          <p:cNvPr id="2" name="正方形/長方形 1"/>
          <p:cNvSpPr/>
          <p:nvPr userDrawn="1"/>
        </p:nvSpPr>
        <p:spPr>
          <a:xfrm>
            <a:off x="8541399" y="116632"/>
            <a:ext cx="1248139"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53213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1 つの角を丸めた四角形 16"/>
          <p:cNvSpPr/>
          <p:nvPr/>
        </p:nvSpPr>
        <p:spPr>
          <a:xfrm flipH="1">
            <a:off x="9552093" y="6643960"/>
            <a:ext cx="353907" cy="215116"/>
          </a:xfrm>
          <a:prstGeom prst="round1Rect">
            <a:avLst>
              <a:gd name="adj" fmla="val 23869"/>
            </a:avLst>
          </a:prstGeom>
          <a:solidFill>
            <a:schemeClr val="accent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777836"/>
            <a:fld id="{E507812B-8B4B-45C6-95D7-43070A15817D}" type="slidenum">
              <a:rPr kumimoji="0" lang="ja-JP" altLang="en-US" sz="1050" kern="0" smtClean="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rPr>
              <a:t>‹#›</a:t>
            </a:fld>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24" name="Picture 2" descr="C:\Users\Nishimoto\Desktop\_save\背景青の-地球のみ青に5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 y="0"/>
            <a:ext cx="2801074" cy="27360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グループ化 8"/>
          <p:cNvGrpSpPr/>
          <p:nvPr/>
        </p:nvGrpSpPr>
        <p:grpSpPr>
          <a:xfrm>
            <a:off x="8739814" y="236221"/>
            <a:ext cx="902881" cy="284967"/>
            <a:chOff x="1946275" y="-2255838"/>
            <a:chExt cx="4313238" cy="1474788"/>
          </a:xfrm>
        </p:grpSpPr>
        <p:sp>
          <p:nvSpPr>
            <p:cNvPr id="10" name="Freeform 7"/>
            <p:cNvSpPr>
              <a:spLocks/>
            </p:cNvSpPr>
            <p:nvPr/>
          </p:nvSpPr>
          <p:spPr bwMode="auto">
            <a:xfrm>
              <a:off x="1946275" y="-1944688"/>
              <a:ext cx="781050" cy="784225"/>
            </a:xfrm>
            <a:custGeom>
              <a:avLst/>
              <a:gdLst>
                <a:gd name="T0" fmla="*/ 492 w 492"/>
                <a:gd name="T1" fmla="*/ 0 h 494"/>
                <a:gd name="T2" fmla="*/ 267 w 492"/>
                <a:gd name="T3" fmla="*/ 0 h 494"/>
                <a:gd name="T4" fmla="*/ 267 w 492"/>
                <a:gd name="T5" fmla="*/ 97 h 494"/>
                <a:gd name="T6" fmla="*/ 324 w 492"/>
                <a:gd name="T7" fmla="*/ 97 h 494"/>
                <a:gd name="T8" fmla="*/ 324 w 492"/>
                <a:gd name="T9" fmla="*/ 286 h 494"/>
                <a:gd name="T10" fmla="*/ 168 w 492"/>
                <a:gd name="T11" fmla="*/ 0 h 494"/>
                <a:gd name="T12" fmla="*/ 0 w 492"/>
                <a:gd name="T13" fmla="*/ 0 h 494"/>
                <a:gd name="T14" fmla="*/ 0 w 492"/>
                <a:gd name="T15" fmla="*/ 95 h 494"/>
                <a:gd name="T16" fmla="*/ 59 w 492"/>
                <a:gd name="T17" fmla="*/ 95 h 494"/>
                <a:gd name="T18" fmla="*/ 59 w 492"/>
                <a:gd name="T19" fmla="*/ 400 h 494"/>
                <a:gd name="T20" fmla="*/ 0 w 492"/>
                <a:gd name="T21" fmla="*/ 400 h 494"/>
                <a:gd name="T22" fmla="*/ 0 w 492"/>
                <a:gd name="T23" fmla="*/ 494 h 494"/>
                <a:gd name="T24" fmla="*/ 227 w 492"/>
                <a:gd name="T25" fmla="*/ 494 h 494"/>
                <a:gd name="T26" fmla="*/ 227 w 492"/>
                <a:gd name="T27" fmla="*/ 400 h 494"/>
                <a:gd name="T28" fmla="*/ 168 w 492"/>
                <a:gd name="T29" fmla="*/ 400 h 494"/>
                <a:gd name="T30" fmla="*/ 168 w 492"/>
                <a:gd name="T31" fmla="*/ 213 h 494"/>
                <a:gd name="T32" fmla="*/ 326 w 492"/>
                <a:gd name="T33" fmla="*/ 494 h 494"/>
                <a:gd name="T34" fmla="*/ 435 w 492"/>
                <a:gd name="T35" fmla="*/ 494 h 494"/>
                <a:gd name="T36" fmla="*/ 435 w 492"/>
                <a:gd name="T37" fmla="*/ 95 h 494"/>
                <a:gd name="T38" fmla="*/ 492 w 492"/>
                <a:gd name="T39" fmla="*/ 95 h 494"/>
                <a:gd name="T40" fmla="*/ 492 w 492"/>
                <a:gd name="T41"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2" h="494">
                  <a:moveTo>
                    <a:pt x="492" y="0"/>
                  </a:moveTo>
                  <a:lnTo>
                    <a:pt x="267" y="0"/>
                  </a:lnTo>
                  <a:lnTo>
                    <a:pt x="267" y="97"/>
                  </a:lnTo>
                  <a:lnTo>
                    <a:pt x="324" y="97"/>
                  </a:lnTo>
                  <a:lnTo>
                    <a:pt x="324" y="286"/>
                  </a:lnTo>
                  <a:lnTo>
                    <a:pt x="168" y="0"/>
                  </a:lnTo>
                  <a:lnTo>
                    <a:pt x="0" y="0"/>
                  </a:lnTo>
                  <a:lnTo>
                    <a:pt x="0" y="95"/>
                  </a:lnTo>
                  <a:lnTo>
                    <a:pt x="59" y="95"/>
                  </a:lnTo>
                  <a:lnTo>
                    <a:pt x="59" y="400"/>
                  </a:lnTo>
                  <a:lnTo>
                    <a:pt x="0" y="400"/>
                  </a:lnTo>
                  <a:lnTo>
                    <a:pt x="0" y="494"/>
                  </a:lnTo>
                  <a:lnTo>
                    <a:pt x="227" y="494"/>
                  </a:lnTo>
                  <a:lnTo>
                    <a:pt x="227" y="400"/>
                  </a:lnTo>
                  <a:lnTo>
                    <a:pt x="168" y="400"/>
                  </a:lnTo>
                  <a:lnTo>
                    <a:pt x="168" y="213"/>
                  </a:lnTo>
                  <a:lnTo>
                    <a:pt x="326" y="494"/>
                  </a:lnTo>
                  <a:lnTo>
                    <a:pt x="435" y="494"/>
                  </a:lnTo>
                  <a:lnTo>
                    <a:pt x="435" y="95"/>
                  </a:lnTo>
                  <a:lnTo>
                    <a:pt x="492" y="95"/>
                  </a:lnTo>
                  <a:lnTo>
                    <a:pt x="4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1" name="Freeform 8"/>
            <p:cNvSpPr>
              <a:spLocks/>
            </p:cNvSpPr>
            <p:nvPr/>
          </p:nvSpPr>
          <p:spPr bwMode="auto">
            <a:xfrm>
              <a:off x="2786063" y="-1944688"/>
              <a:ext cx="690563" cy="784225"/>
            </a:xfrm>
            <a:custGeom>
              <a:avLst/>
              <a:gdLst>
                <a:gd name="T0" fmla="*/ 0 w 435"/>
                <a:gd name="T1" fmla="*/ 0 h 494"/>
                <a:gd name="T2" fmla="*/ 0 w 435"/>
                <a:gd name="T3" fmla="*/ 189 h 494"/>
                <a:gd name="T4" fmla="*/ 95 w 435"/>
                <a:gd name="T5" fmla="*/ 189 h 494"/>
                <a:gd name="T6" fmla="*/ 95 w 435"/>
                <a:gd name="T7" fmla="*/ 100 h 494"/>
                <a:gd name="T8" fmla="*/ 154 w 435"/>
                <a:gd name="T9" fmla="*/ 100 h 494"/>
                <a:gd name="T10" fmla="*/ 154 w 435"/>
                <a:gd name="T11" fmla="*/ 400 h 494"/>
                <a:gd name="T12" fmla="*/ 83 w 435"/>
                <a:gd name="T13" fmla="*/ 400 h 494"/>
                <a:gd name="T14" fmla="*/ 83 w 435"/>
                <a:gd name="T15" fmla="*/ 494 h 494"/>
                <a:gd name="T16" fmla="*/ 352 w 435"/>
                <a:gd name="T17" fmla="*/ 494 h 494"/>
                <a:gd name="T18" fmla="*/ 352 w 435"/>
                <a:gd name="T19" fmla="*/ 400 h 494"/>
                <a:gd name="T20" fmla="*/ 282 w 435"/>
                <a:gd name="T21" fmla="*/ 400 h 494"/>
                <a:gd name="T22" fmla="*/ 282 w 435"/>
                <a:gd name="T23" fmla="*/ 100 h 494"/>
                <a:gd name="T24" fmla="*/ 338 w 435"/>
                <a:gd name="T25" fmla="*/ 100 h 494"/>
                <a:gd name="T26" fmla="*/ 338 w 435"/>
                <a:gd name="T27" fmla="*/ 189 h 494"/>
                <a:gd name="T28" fmla="*/ 435 w 435"/>
                <a:gd name="T29" fmla="*/ 189 h 494"/>
                <a:gd name="T30" fmla="*/ 435 w 435"/>
                <a:gd name="T31" fmla="*/ 0 h 494"/>
                <a:gd name="T32" fmla="*/ 0 w 43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94">
                  <a:moveTo>
                    <a:pt x="0" y="0"/>
                  </a:moveTo>
                  <a:lnTo>
                    <a:pt x="0" y="189"/>
                  </a:lnTo>
                  <a:lnTo>
                    <a:pt x="95" y="189"/>
                  </a:lnTo>
                  <a:lnTo>
                    <a:pt x="95" y="100"/>
                  </a:lnTo>
                  <a:lnTo>
                    <a:pt x="154" y="100"/>
                  </a:lnTo>
                  <a:lnTo>
                    <a:pt x="154" y="400"/>
                  </a:lnTo>
                  <a:lnTo>
                    <a:pt x="83" y="400"/>
                  </a:lnTo>
                  <a:lnTo>
                    <a:pt x="83" y="494"/>
                  </a:lnTo>
                  <a:lnTo>
                    <a:pt x="352" y="494"/>
                  </a:lnTo>
                  <a:lnTo>
                    <a:pt x="352" y="400"/>
                  </a:lnTo>
                  <a:lnTo>
                    <a:pt x="282" y="400"/>
                  </a:lnTo>
                  <a:lnTo>
                    <a:pt x="282" y="100"/>
                  </a:lnTo>
                  <a:lnTo>
                    <a:pt x="338" y="100"/>
                  </a:lnTo>
                  <a:lnTo>
                    <a:pt x="338" y="189"/>
                  </a:lnTo>
                  <a:lnTo>
                    <a:pt x="435" y="189"/>
                  </a:lnTo>
                  <a:lnTo>
                    <a:pt x="43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2" name="Freeform 9"/>
            <p:cNvSpPr>
              <a:spLocks/>
            </p:cNvSpPr>
            <p:nvPr/>
          </p:nvSpPr>
          <p:spPr bwMode="auto">
            <a:xfrm>
              <a:off x="3533775" y="-1944688"/>
              <a:ext cx="688975" cy="784225"/>
            </a:xfrm>
            <a:custGeom>
              <a:avLst/>
              <a:gdLst>
                <a:gd name="T0" fmla="*/ 0 w 434"/>
                <a:gd name="T1" fmla="*/ 0 h 494"/>
                <a:gd name="T2" fmla="*/ 0 w 434"/>
                <a:gd name="T3" fmla="*/ 189 h 494"/>
                <a:gd name="T4" fmla="*/ 94 w 434"/>
                <a:gd name="T5" fmla="*/ 189 h 494"/>
                <a:gd name="T6" fmla="*/ 94 w 434"/>
                <a:gd name="T7" fmla="*/ 100 h 494"/>
                <a:gd name="T8" fmla="*/ 153 w 434"/>
                <a:gd name="T9" fmla="*/ 100 h 494"/>
                <a:gd name="T10" fmla="*/ 153 w 434"/>
                <a:gd name="T11" fmla="*/ 400 h 494"/>
                <a:gd name="T12" fmla="*/ 85 w 434"/>
                <a:gd name="T13" fmla="*/ 400 h 494"/>
                <a:gd name="T14" fmla="*/ 85 w 434"/>
                <a:gd name="T15" fmla="*/ 494 h 494"/>
                <a:gd name="T16" fmla="*/ 352 w 434"/>
                <a:gd name="T17" fmla="*/ 494 h 494"/>
                <a:gd name="T18" fmla="*/ 352 w 434"/>
                <a:gd name="T19" fmla="*/ 400 h 494"/>
                <a:gd name="T20" fmla="*/ 281 w 434"/>
                <a:gd name="T21" fmla="*/ 400 h 494"/>
                <a:gd name="T22" fmla="*/ 281 w 434"/>
                <a:gd name="T23" fmla="*/ 100 h 494"/>
                <a:gd name="T24" fmla="*/ 340 w 434"/>
                <a:gd name="T25" fmla="*/ 100 h 494"/>
                <a:gd name="T26" fmla="*/ 340 w 434"/>
                <a:gd name="T27" fmla="*/ 189 h 494"/>
                <a:gd name="T28" fmla="*/ 434 w 434"/>
                <a:gd name="T29" fmla="*/ 189 h 494"/>
                <a:gd name="T30" fmla="*/ 434 w 434"/>
                <a:gd name="T31" fmla="*/ 0 h 494"/>
                <a:gd name="T32" fmla="*/ 0 w 434"/>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4" h="494">
                  <a:moveTo>
                    <a:pt x="0" y="0"/>
                  </a:moveTo>
                  <a:lnTo>
                    <a:pt x="0" y="189"/>
                  </a:lnTo>
                  <a:lnTo>
                    <a:pt x="94" y="189"/>
                  </a:lnTo>
                  <a:lnTo>
                    <a:pt x="94" y="100"/>
                  </a:lnTo>
                  <a:lnTo>
                    <a:pt x="153" y="100"/>
                  </a:lnTo>
                  <a:lnTo>
                    <a:pt x="153" y="400"/>
                  </a:lnTo>
                  <a:lnTo>
                    <a:pt x="85" y="400"/>
                  </a:lnTo>
                  <a:lnTo>
                    <a:pt x="85" y="494"/>
                  </a:lnTo>
                  <a:lnTo>
                    <a:pt x="352" y="494"/>
                  </a:lnTo>
                  <a:lnTo>
                    <a:pt x="352" y="400"/>
                  </a:lnTo>
                  <a:lnTo>
                    <a:pt x="281" y="400"/>
                  </a:lnTo>
                  <a:lnTo>
                    <a:pt x="281" y="100"/>
                  </a:lnTo>
                  <a:lnTo>
                    <a:pt x="340" y="100"/>
                  </a:lnTo>
                  <a:lnTo>
                    <a:pt x="340" y="189"/>
                  </a:lnTo>
                  <a:lnTo>
                    <a:pt x="434" y="189"/>
                  </a:lnTo>
                  <a:lnTo>
                    <a:pt x="43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3" name="Freeform 10"/>
            <p:cNvSpPr>
              <a:spLocks noEditPoints="1"/>
            </p:cNvSpPr>
            <p:nvPr/>
          </p:nvSpPr>
          <p:spPr bwMode="auto">
            <a:xfrm>
              <a:off x="4568825" y="-2255838"/>
              <a:ext cx="1690688" cy="1474788"/>
            </a:xfrm>
            <a:custGeom>
              <a:avLst/>
              <a:gdLst>
                <a:gd name="T0" fmla="*/ 407 w 451"/>
                <a:gd name="T1" fmla="*/ 79 h 393"/>
                <a:gd name="T2" fmla="*/ 278 w 451"/>
                <a:gd name="T3" fmla="*/ 0 h 393"/>
                <a:gd name="T4" fmla="*/ 226 w 451"/>
                <a:gd name="T5" fmla="*/ 9 h 393"/>
                <a:gd name="T6" fmla="*/ 174 w 451"/>
                <a:gd name="T7" fmla="*/ 0 h 393"/>
                <a:gd name="T8" fmla="*/ 45 w 451"/>
                <a:gd name="T9" fmla="*/ 79 h 393"/>
                <a:gd name="T10" fmla="*/ 78 w 451"/>
                <a:gd name="T11" fmla="*/ 332 h 393"/>
                <a:gd name="T12" fmla="*/ 226 w 451"/>
                <a:gd name="T13" fmla="*/ 393 h 393"/>
                <a:gd name="T14" fmla="*/ 374 w 451"/>
                <a:gd name="T15" fmla="*/ 332 h 393"/>
                <a:gd name="T16" fmla="*/ 407 w 451"/>
                <a:gd name="T17" fmla="*/ 79 h 393"/>
                <a:gd name="T18" fmla="*/ 211 w 451"/>
                <a:gd name="T19" fmla="*/ 74 h 393"/>
                <a:gd name="T20" fmla="*/ 226 w 451"/>
                <a:gd name="T21" fmla="*/ 62 h 393"/>
                <a:gd name="T22" fmla="*/ 226 w 451"/>
                <a:gd name="T23" fmla="*/ 62 h 393"/>
                <a:gd name="T24" fmla="*/ 226 w 451"/>
                <a:gd name="T25" fmla="*/ 62 h 393"/>
                <a:gd name="T26" fmla="*/ 226 w 451"/>
                <a:gd name="T27" fmla="*/ 62 h 393"/>
                <a:gd name="T28" fmla="*/ 226 w 451"/>
                <a:gd name="T29" fmla="*/ 62 h 393"/>
                <a:gd name="T30" fmla="*/ 241 w 451"/>
                <a:gd name="T31" fmla="*/ 74 h 393"/>
                <a:gd name="T32" fmla="*/ 264 w 451"/>
                <a:gd name="T33" fmla="*/ 137 h 393"/>
                <a:gd name="T34" fmla="*/ 226 w 451"/>
                <a:gd name="T35" fmla="*/ 172 h 393"/>
                <a:gd name="T36" fmla="*/ 188 w 451"/>
                <a:gd name="T37" fmla="*/ 137 h 393"/>
                <a:gd name="T38" fmla="*/ 211 w 451"/>
                <a:gd name="T39" fmla="*/ 74 h 393"/>
                <a:gd name="T40" fmla="*/ 226 w 451"/>
                <a:gd name="T41" fmla="*/ 343 h 393"/>
                <a:gd name="T42" fmla="*/ 66 w 451"/>
                <a:gd name="T43" fmla="*/ 184 h 393"/>
                <a:gd name="T44" fmla="*/ 103 w 451"/>
                <a:gd name="T45" fmla="*/ 84 h 393"/>
                <a:gd name="T46" fmla="*/ 171 w 451"/>
                <a:gd name="T47" fmla="*/ 49 h 393"/>
                <a:gd name="T48" fmla="*/ 171 w 451"/>
                <a:gd name="T49" fmla="*/ 49 h 393"/>
                <a:gd name="T50" fmla="*/ 138 w 451"/>
                <a:gd name="T51" fmla="*/ 139 h 393"/>
                <a:gd name="T52" fmla="*/ 162 w 451"/>
                <a:gd name="T53" fmla="*/ 194 h 393"/>
                <a:gd name="T54" fmla="*/ 226 w 451"/>
                <a:gd name="T55" fmla="*/ 222 h 393"/>
                <a:gd name="T56" fmla="*/ 289 w 451"/>
                <a:gd name="T57" fmla="*/ 194 h 393"/>
                <a:gd name="T58" fmla="*/ 314 w 451"/>
                <a:gd name="T59" fmla="*/ 139 h 393"/>
                <a:gd name="T60" fmla="*/ 280 w 451"/>
                <a:gd name="T61" fmla="*/ 49 h 393"/>
                <a:gd name="T62" fmla="*/ 281 w 451"/>
                <a:gd name="T63" fmla="*/ 49 h 393"/>
                <a:gd name="T64" fmla="*/ 349 w 451"/>
                <a:gd name="T65" fmla="*/ 84 h 393"/>
                <a:gd name="T66" fmla="*/ 385 w 451"/>
                <a:gd name="T67" fmla="*/ 184 h 393"/>
                <a:gd name="T68" fmla="*/ 226 w 451"/>
                <a:gd name="T69" fmla="*/ 34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1" h="393">
                  <a:moveTo>
                    <a:pt x="407" y="79"/>
                  </a:moveTo>
                  <a:cubicBezTo>
                    <a:pt x="371" y="16"/>
                    <a:pt x="317" y="0"/>
                    <a:pt x="278" y="0"/>
                  </a:cubicBezTo>
                  <a:cubicBezTo>
                    <a:pt x="260" y="0"/>
                    <a:pt x="243" y="2"/>
                    <a:pt x="226" y="9"/>
                  </a:cubicBezTo>
                  <a:cubicBezTo>
                    <a:pt x="209" y="2"/>
                    <a:pt x="192" y="0"/>
                    <a:pt x="174" y="0"/>
                  </a:cubicBezTo>
                  <a:cubicBezTo>
                    <a:pt x="135" y="0"/>
                    <a:pt x="81" y="16"/>
                    <a:pt x="45" y="79"/>
                  </a:cubicBezTo>
                  <a:cubicBezTo>
                    <a:pt x="0" y="157"/>
                    <a:pt x="6" y="262"/>
                    <a:pt x="78" y="332"/>
                  </a:cubicBezTo>
                  <a:cubicBezTo>
                    <a:pt x="114" y="368"/>
                    <a:pt x="165" y="393"/>
                    <a:pt x="226" y="393"/>
                  </a:cubicBezTo>
                  <a:cubicBezTo>
                    <a:pt x="287" y="393"/>
                    <a:pt x="338" y="368"/>
                    <a:pt x="374" y="332"/>
                  </a:cubicBezTo>
                  <a:cubicBezTo>
                    <a:pt x="446" y="262"/>
                    <a:pt x="451" y="157"/>
                    <a:pt x="407" y="79"/>
                  </a:cubicBezTo>
                  <a:close/>
                  <a:moveTo>
                    <a:pt x="211" y="74"/>
                  </a:moveTo>
                  <a:cubicBezTo>
                    <a:pt x="216" y="69"/>
                    <a:pt x="221" y="65"/>
                    <a:pt x="226" y="62"/>
                  </a:cubicBezTo>
                  <a:cubicBezTo>
                    <a:pt x="226" y="62"/>
                    <a:pt x="226" y="62"/>
                    <a:pt x="226" y="62"/>
                  </a:cubicBezTo>
                  <a:cubicBezTo>
                    <a:pt x="226" y="62"/>
                    <a:pt x="226" y="62"/>
                    <a:pt x="226" y="62"/>
                  </a:cubicBezTo>
                  <a:cubicBezTo>
                    <a:pt x="226" y="62"/>
                    <a:pt x="226" y="62"/>
                    <a:pt x="226" y="62"/>
                  </a:cubicBezTo>
                  <a:cubicBezTo>
                    <a:pt x="226" y="62"/>
                    <a:pt x="226" y="62"/>
                    <a:pt x="226" y="62"/>
                  </a:cubicBezTo>
                  <a:cubicBezTo>
                    <a:pt x="231" y="65"/>
                    <a:pt x="236" y="69"/>
                    <a:pt x="241" y="74"/>
                  </a:cubicBezTo>
                  <a:cubicBezTo>
                    <a:pt x="260" y="95"/>
                    <a:pt x="265" y="116"/>
                    <a:pt x="264" y="137"/>
                  </a:cubicBezTo>
                  <a:cubicBezTo>
                    <a:pt x="262" y="161"/>
                    <a:pt x="241" y="172"/>
                    <a:pt x="226" y="172"/>
                  </a:cubicBezTo>
                  <a:cubicBezTo>
                    <a:pt x="211" y="172"/>
                    <a:pt x="189" y="161"/>
                    <a:pt x="188" y="137"/>
                  </a:cubicBezTo>
                  <a:cubicBezTo>
                    <a:pt x="187" y="116"/>
                    <a:pt x="192" y="95"/>
                    <a:pt x="211" y="74"/>
                  </a:cubicBezTo>
                  <a:close/>
                  <a:moveTo>
                    <a:pt x="226" y="343"/>
                  </a:moveTo>
                  <a:cubicBezTo>
                    <a:pt x="138" y="343"/>
                    <a:pt x="66" y="272"/>
                    <a:pt x="66" y="184"/>
                  </a:cubicBezTo>
                  <a:cubicBezTo>
                    <a:pt x="66" y="150"/>
                    <a:pt x="77" y="111"/>
                    <a:pt x="103" y="84"/>
                  </a:cubicBezTo>
                  <a:cubicBezTo>
                    <a:pt x="127" y="60"/>
                    <a:pt x="142" y="53"/>
                    <a:pt x="171" y="49"/>
                  </a:cubicBezTo>
                  <a:cubicBezTo>
                    <a:pt x="171" y="49"/>
                    <a:pt x="171" y="49"/>
                    <a:pt x="171" y="49"/>
                  </a:cubicBezTo>
                  <a:cubicBezTo>
                    <a:pt x="136" y="84"/>
                    <a:pt x="138" y="139"/>
                    <a:pt x="138" y="139"/>
                  </a:cubicBezTo>
                  <a:cubicBezTo>
                    <a:pt x="140" y="161"/>
                    <a:pt x="148" y="179"/>
                    <a:pt x="162" y="194"/>
                  </a:cubicBezTo>
                  <a:cubicBezTo>
                    <a:pt x="179" y="212"/>
                    <a:pt x="201" y="222"/>
                    <a:pt x="226" y="222"/>
                  </a:cubicBezTo>
                  <a:cubicBezTo>
                    <a:pt x="251" y="222"/>
                    <a:pt x="273" y="212"/>
                    <a:pt x="289" y="194"/>
                  </a:cubicBezTo>
                  <a:cubicBezTo>
                    <a:pt x="304" y="179"/>
                    <a:pt x="312" y="161"/>
                    <a:pt x="314" y="139"/>
                  </a:cubicBezTo>
                  <a:cubicBezTo>
                    <a:pt x="314" y="139"/>
                    <a:pt x="315" y="84"/>
                    <a:pt x="280" y="49"/>
                  </a:cubicBezTo>
                  <a:cubicBezTo>
                    <a:pt x="281" y="49"/>
                    <a:pt x="281" y="49"/>
                    <a:pt x="281" y="49"/>
                  </a:cubicBezTo>
                  <a:cubicBezTo>
                    <a:pt x="310" y="53"/>
                    <a:pt x="325" y="60"/>
                    <a:pt x="349" y="84"/>
                  </a:cubicBezTo>
                  <a:cubicBezTo>
                    <a:pt x="375" y="111"/>
                    <a:pt x="385" y="150"/>
                    <a:pt x="385" y="184"/>
                  </a:cubicBezTo>
                  <a:cubicBezTo>
                    <a:pt x="385" y="272"/>
                    <a:pt x="314" y="343"/>
                    <a:pt x="226" y="343"/>
                  </a:cubicBez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grpSp>
      <p:sp>
        <p:nvSpPr>
          <p:cNvPr id="2" name="タイトル プレースホルダー 1"/>
          <p:cNvSpPr>
            <a:spLocks noGrp="1"/>
          </p:cNvSpPr>
          <p:nvPr>
            <p:ph type="title"/>
          </p:nvPr>
        </p:nvSpPr>
        <p:spPr>
          <a:xfrm>
            <a:off x="275168" y="214040"/>
            <a:ext cx="9355667" cy="576064"/>
          </a:xfrm>
          <a:prstGeom prst="rect">
            <a:avLst/>
          </a:prstGeom>
        </p:spPr>
        <p:txBody>
          <a:bodyPr vert="horz" lIns="0" tIns="45720" rIns="0" bIns="45720" rtlCol="0" anchor="t" anchorCtr="0">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275168" y="908720"/>
            <a:ext cx="9355667" cy="5616624"/>
          </a:xfrm>
          <a:prstGeom prst="rect">
            <a:avLst/>
          </a:prstGeom>
          <a:ln w="19050">
            <a:solidFill>
              <a:schemeClr val="tx1">
                <a:lumMod val="85000"/>
                <a:lumOff val="15000"/>
              </a:schemeClr>
            </a:solidFill>
          </a:ln>
        </p:spPr>
        <p:txBody>
          <a:bodyPr vert="horz" lIns="0" tIns="45720" rIns="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912308157"/>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64" r:id="rId3"/>
    <p:sldLayoutId id="2147483666" r:id="rId4"/>
    <p:sldLayoutId id="2147483667" r:id="rId5"/>
    <p:sldLayoutId id="2147483668" r:id="rId6"/>
  </p:sldLayoutIdLst>
  <p:hf hdr="0" ftr="0" dt="0"/>
  <p:txStyles>
    <p:titleStyle>
      <a:lvl1pPr algn="l" defTabSz="914400" rtl="0" eaLnBrk="1" latinLnBrk="0" hangingPunct="1">
        <a:spcBef>
          <a:spcPct val="0"/>
        </a:spcBef>
        <a:buNone/>
        <a:defRPr kumimoji="1" sz="2400" b="1" kern="1200" baseline="0">
          <a:solidFill>
            <a:schemeClr val="tx2"/>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p:titleStyle>
    <p:body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84D525C-9E2A-41B1-A149-FC436BEB5553}"/>
              </a:ext>
            </a:extLst>
          </p:cNvPr>
          <p:cNvSpPr>
            <a:spLocks noGrp="1"/>
          </p:cNvSpPr>
          <p:nvPr>
            <p:ph type="ctrTitle"/>
          </p:nvPr>
        </p:nvSpPr>
        <p:spPr/>
        <p:txBody>
          <a:bodyPr/>
          <a:lstStyle/>
          <a:p>
            <a:r>
              <a:rPr lang="en-GB" dirty="0"/>
              <a:t>Functional requirements for WebRTC signalling</a:t>
            </a:r>
          </a:p>
        </p:txBody>
      </p:sp>
      <p:sp>
        <p:nvSpPr>
          <p:cNvPr id="3" name="テキスト プレースホルダー 2">
            <a:extLst>
              <a:ext uri="{FF2B5EF4-FFF2-40B4-BE49-F238E27FC236}">
                <a16:creationId xmlns:a16="http://schemas.microsoft.com/office/drawing/2014/main" id="{A1E14F33-0E42-4C9D-9169-5C38449E1765}"/>
              </a:ext>
            </a:extLst>
          </p:cNvPr>
          <p:cNvSpPr>
            <a:spLocks noGrp="1"/>
          </p:cNvSpPr>
          <p:nvPr>
            <p:ph type="body" sz="quarter" idx="10"/>
          </p:nvPr>
        </p:nvSpPr>
        <p:spPr/>
        <p:txBody>
          <a:bodyPr/>
          <a:lstStyle/>
          <a:p>
            <a:pPr algn="ctr"/>
            <a:r>
              <a:rPr lang="en-GB" dirty="0"/>
              <a:t>S</a:t>
            </a:r>
            <a:r>
              <a:rPr lang="en-US" dirty="0"/>
              <a:t>4aR220040</a:t>
            </a:r>
            <a:endParaRPr lang="en-GB" dirty="0"/>
          </a:p>
        </p:txBody>
      </p:sp>
      <p:sp>
        <p:nvSpPr>
          <p:cNvPr id="4" name="テキスト プレースホルダー 3">
            <a:extLst>
              <a:ext uri="{FF2B5EF4-FFF2-40B4-BE49-F238E27FC236}">
                <a16:creationId xmlns:a16="http://schemas.microsoft.com/office/drawing/2014/main" id="{7BD71AD8-82AC-4E14-8EDF-6D3F7210F160}"/>
              </a:ext>
            </a:extLst>
          </p:cNvPr>
          <p:cNvSpPr>
            <a:spLocks noGrp="1"/>
          </p:cNvSpPr>
          <p:nvPr>
            <p:ph type="body" sz="quarter" idx="11"/>
          </p:nvPr>
        </p:nvSpPr>
        <p:spPr/>
        <p:txBody>
          <a:bodyPr/>
          <a:lstStyle/>
          <a:p>
            <a:pPr algn="ctr"/>
            <a:r>
              <a:rPr lang="en-GB" dirty="0"/>
              <a:t>NTT</a:t>
            </a:r>
          </a:p>
        </p:txBody>
      </p:sp>
    </p:spTree>
    <p:extLst>
      <p:ext uri="{BB962C8B-B14F-4D97-AF65-F5344CB8AC3E}">
        <p14:creationId xmlns:p14="http://schemas.microsoft.com/office/powerpoint/2010/main" val="1720712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Information about an immersive RTC conference (e.g., starting date, open duration, title, participants) or the list of the scheduled immersive RTC conferences is provided.</a:t>
            </a:r>
          </a:p>
          <a:p>
            <a:r>
              <a:rPr lang="en-GB" dirty="0"/>
              <a:t>Information about the state of the immersive RTC conference (e.g., ongoing or closed, start time, the current attendees) is also provided.</a:t>
            </a:r>
          </a:p>
          <a:p>
            <a:pPr marL="144000" indent="0">
              <a:buNone/>
            </a:pPr>
            <a:endParaRPr lang="en-GB" dirty="0"/>
          </a:p>
          <a:p>
            <a:pPr marL="144000" indent="0">
              <a:buNone/>
            </a:pPr>
            <a:endParaRPr lang="en-GB" dirty="0"/>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Conference Notification</a:t>
            </a:r>
            <a:br>
              <a:rPr lang="en-GB" altLang="ja-JP" dirty="0"/>
            </a:br>
            <a:endParaRPr lang="en-GB" dirty="0"/>
          </a:p>
        </p:txBody>
      </p:sp>
    </p:spTree>
    <p:extLst>
      <p:ext uri="{BB962C8B-B14F-4D97-AF65-F5344CB8AC3E}">
        <p14:creationId xmlns:p14="http://schemas.microsoft.com/office/powerpoint/2010/main" val="1220541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A new immersive RTC conference is created, assigning related information (i.e., Date, Duration, Title, Participants).</a:t>
            </a:r>
          </a:p>
          <a:p>
            <a:pPr marL="144000" indent="0">
              <a:buNone/>
            </a:pPr>
            <a:endParaRPr lang="en-GB" dirty="0"/>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Conference </a:t>
            </a:r>
            <a:r>
              <a:rPr lang="en-GB" altLang="ja-JP" dirty="0"/>
              <a:t>Setup</a:t>
            </a:r>
            <a:endParaRPr lang="en-GB" dirty="0"/>
          </a:p>
        </p:txBody>
      </p:sp>
    </p:spTree>
    <p:extLst>
      <p:ext uri="{BB962C8B-B14F-4D97-AF65-F5344CB8AC3E}">
        <p14:creationId xmlns:p14="http://schemas.microsoft.com/office/powerpoint/2010/main" val="3866192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A WebRTC Endpoint modifies the setting of an immersive RTC conference (i.e., Date, Duration, Title, Participants).</a:t>
            </a:r>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Conference </a:t>
            </a:r>
            <a:r>
              <a:rPr lang="en-GB" altLang="ja-JP" dirty="0"/>
              <a:t>Modification</a:t>
            </a:r>
            <a:endParaRPr lang="en-GB" dirty="0"/>
          </a:p>
        </p:txBody>
      </p:sp>
    </p:spTree>
    <p:extLst>
      <p:ext uri="{BB962C8B-B14F-4D97-AF65-F5344CB8AC3E}">
        <p14:creationId xmlns:p14="http://schemas.microsoft.com/office/powerpoint/2010/main" val="768094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A WebRTC Endpoint gets the list of available WebRTC Signalling Servers and ICE-related information (e.g., the list of TURN servers)</a:t>
            </a:r>
          </a:p>
          <a:p>
            <a:r>
              <a:rPr lang="en-GB" dirty="0"/>
              <a:t>A WebRTC Endpoint gets the information about the service entity (e.g., an instance in the Media Function) that provides an immersive RTC service. The information includes the list of available service entities, their media information, and their names.</a:t>
            </a:r>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Network Information Notification</a:t>
            </a:r>
            <a:endParaRPr lang="en-GB" dirty="0"/>
          </a:p>
        </p:txBody>
      </p:sp>
    </p:spTree>
    <p:extLst>
      <p:ext uri="{BB962C8B-B14F-4D97-AF65-F5344CB8AC3E}">
        <p14:creationId xmlns:p14="http://schemas.microsoft.com/office/powerpoint/2010/main" val="3265504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A WebRTC Endpoint notifies the WebRTC Signalling Server of the media supported by the WebRTC Endpoint.</a:t>
            </a:r>
          </a:p>
          <a:p>
            <a:r>
              <a:rPr lang="en-GB" dirty="0"/>
              <a:t>A WebRTC Endpoint notifies the WebRTC Signalling Server of the preference of media and service (e.g., incoming call rejection).</a:t>
            </a:r>
          </a:p>
          <a:p>
            <a:r>
              <a:rPr lang="en-GB" dirty="0"/>
              <a:t>A WebRTC Endpoint notifies the WebRTC Signalling Server of the state of its user (e.g., active/inactive).</a:t>
            </a:r>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Endpoint Information Notification</a:t>
            </a:r>
            <a:endParaRPr lang="en-GB" dirty="0"/>
          </a:p>
        </p:txBody>
      </p:sp>
    </p:spTree>
    <p:extLst>
      <p:ext uri="{BB962C8B-B14F-4D97-AF65-F5344CB8AC3E}">
        <p14:creationId xmlns:p14="http://schemas.microsoft.com/office/powerpoint/2010/main" val="2302724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A user configures his or her own user profile (i.e., Name, Profile picture, Status).</a:t>
            </a:r>
          </a:p>
          <a:p>
            <a:r>
              <a:rPr lang="en-GB" dirty="0"/>
              <a:t>A user changes the scope of disclosure of his or her own user profile.</a:t>
            </a:r>
          </a:p>
          <a:p>
            <a:r>
              <a:rPr lang="en-GB" dirty="0"/>
              <a:t>Optionally, when supported, contact list is modified.</a:t>
            </a:r>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User Information Configuration </a:t>
            </a:r>
            <a:endParaRPr lang="en-GB" dirty="0"/>
          </a:p>
        </p:txBody>
      </p:sp>
    </p:spTree>
    <p:extLst>
      <p:ext uri="{BB962C8B-B14F-4D97-AF65-F5344CB8AC3E}">
        <p14:creationId xmlns:p14="http://schemas.microsoft.com/office/powerpoint/2010/main" val="3269015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r>
              <a:rPr lang="en-GB" dirty="0"/>
              <a:t>This method can be provided by Web interface.</a:t>
            </a:r>
          </a:p>
          <a:p>
            <a:pPr marL="144000" indent="0">
              <a:buNone/>
            </a:pPr>
            <a:endParaRPr lang="en-GB" dirty="0"/>
          </a:p>
          <a:p>
            <a:pPr marL="144000" indent="0">
              <a:buNone/>
            </a:pPr>
            <a:r>
              <a:rPr lang="en-GB" dirty="0"/>
              <a:t>By the method:</a:t>
            </a:r>
          </a:p>
          <a:p>
            <a:r>
              <a:rPr lang="en-GB" dirty="0"/>
              <a:t>A user gets his or her own user profile.</a:t>
            </a:r>
          </a:p>
          <a:p>
            <a:r>
              <a:rPr lang="en-GB" dirty="0"/>
              <a:t>A user gets other’s user profile if permitted.</a:t>
            </a:r>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User Information Acquisition</a:t>
            </a:r>
            <a:endParaRPr lang="en-GB" dirty="0"/>
          </a:p>
        </p:txBody>
      </p:sp>
    </p:spTree>
    <p:extLst>
      <p:ext uri="{BB962C8B-B14F-4D97-AF65-F5344CB8AC3E}">
        <p14:creationId xmlns:p14="http://schemas.microsoft.com/office/powerpoint/2010/main" val="1380268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A user sends an instant message for their absence.</a:t>
            </a:r>
          </a:p>
          <a:p>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rmAutofit/>
          </a:bodyPr>
          <a:lstStyle/>
          <a:p>
            <a:r>
              <a:rPr lang="en-US" altLang="ja-JP" dirty="0"/>
              <a:t>Signalling Methods – Message Notification</a:t>
            </a:r>
            <a:endParaRPr lang="en-GB" dirty="0"/>
          </a:p>
        </p:txBody>
      </p:sp>
    </p:spTree>
    <p:extLst>
      <p:ext uri="{BB962C8B-B14F-4D97-AF65-F5344CB8AC3E}">
        <p14:creationId xmlns:p14="http://schemas.microsoft.com/office/powerpoint/2010/main" val="4173669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7853" y="908720"/>
            <a:ext cx="9355667" cy="5616624"/>
          </a:xfrm>
          <a:ln>
            <a:noFill/>
          </a:ln>
        </p:spPr>
        <p:txBody>
          <a:bodyPr>
            <a:normAutofit/>
          </a:bodyPr>
          <a:lstStyle/>
          <a:p>
            <a:pPr marL="144000" indent="0">
              <a:buNone/>
            </a:pPr>
            <a:r>
              <a:rPr lang="en-GB" altLang="ja-JP" dirty="0"/>
              <a:t>This document proposes possible signalling methods and their functional requirements. </a:t>
            </a:r>
          </a:p>
          <a:p>
            <a:pPr marL="144000" indent="0">
              <a:buNone/>
            </a:pPr>
            <a:endParaRPr lang="en-GB" altLang="ja-JP" dirty="0"/>
          </a:p>
          <a:p>
            <a:pPr marL="144000" indent="0">
              <a:buNone/>
            </a:pPr>
            <a:r>
              <a:rPr lang="en-GB" altLang="ja-JP" dirty="0"/>
              <a:t>The minimal set of the methods and requirements should be covered in iRTCW and advanced ones should be in FS_eiRTCW. </a:t>
            </a:r>
          </a:p>
          <a:p>
            <a:pPr marL="144000" indent="0">
              <a:buNone/>
            </a:pPr>
            <a:endParaRPr lang="en-GB" altLang="ja-JP" dirty="0"/>
          </a:p>
          <a:p>
            <a:pPr marL="144000" indent="0">
              <a:buNone/>
            </a:pPr>
            <a:r>
              <a:rPr lang="en-GB" altLang="ja-JP" dirty="0"/>
              <a:t>All of the methods should be coded in a JSON format, which is extensible and can be supported by a wide range of web-based technologies.</a:t>
            </a:r>
          </a:p>
          <a:p>
            <a:pPr marL="144000" indent="0">
              <a:buNone/>
            </a:pPr>
            <a:endParaRPr lang="en-GB" altLang="ja-JP" dirty="0"/>
          </a:p>
          <a:p>
            <a:pPr marL="144000" indent="0">
              <a:buNone/>
            </a:pPr>
            <a:r>
              <a:rPr lang="en-GB" altLang="ja-JP" dirty="0"/>
              <a:t>Connection model and assumptions are based on Collaboration Scenario 4, which covers the features of Collaboration Scenario 3.</a:t>
            </a:r>
          </a:p>
          <a:p>
            <a:pPr marL="144000" indent="0">
              <a:buNone/>
            </a:pPr>
            <a:endParaRPr lang="en-GB" altLang="ja-JP" dirty="0"/>
          </a:p>
          <a:p>
            <a:pPr marL="144000" indent="0">
              <a:buNone/>
            </a:pPr>
            <a:r>
              <a:rPr lang="en-GB" altLang="ja-JP" dirty="0"/>
              <a:t>Discussion points are:</a:t>
            </a:r>
          </a:p>
          <a:p>
            <a:pPr marL="486900" indent="-342900">
              <a:buFont typeface="+mj-lt"/>
              <a:buAutoNum type="arabicPeriod"/>
            </a:pPr>
            <a:r>
              <a:rPr lang="en-US" altLang="ja-JP" dirty="0"/>
              <a:t>The minimal signalling methods to be specified in iRTCW (as Version 1).</a:t>
            </a:r>
          </a:p>
          <a:p>
            <a:pPr marL="486900" indent="-342900">
              <a:buFont typeface="+mj-lt"/>
              <a:buAutoNum type="arabicPeriod"/>
            </a:pPr>
            <a:r>
              <a:rPr lang="en-GB" altLang="ja-JP" dirty="0"/>
              <a:t>The methods to be investigated in FS_eiRTCW (targeting at Version 2).</a:t>
            </a:r>
          </a:p>
          <a:p>
            <a:pPr marL="144000" indent="0">
              <a:buNone/>
            </a:pPr>
            <a:endParaRPr lang="en-GB" altLang="ja-JP" dirty="0"/>
          </a:p>
          <a:p>
            <a:pPr marL="144000" indent="0">
              <a:buNone/>
            </a:pPr>
            <a:r>
              <a:rPr lang="en-US" altLang="ja-JP" dirty="0"/>
              <a:t>According to the discussion and the slides after p3,</a:t>
            </a:r>
            <a:r>
              <a:rPr lang="en-GB" altLang="ja-JP" dirty="0"/>
              <a:t> </a:t>
            </a:r>
            <a:r>
              <a:rPr lang="en-GB" altLang="ja-JP" dirty="0" err="1"/>
              <a:t>iRTCW</a:t>
            </a:r>
            <a:r>
              <a:rPr lang="en-GB" altLang="ja-JP" dirty="0"/>
              <a:t> and </a:t>
            </a:r>
            <a:r>
              <a:rPr lang="en-GB" altLang="ja-JP" dirty="0" err="1"/>
              <a:t>FS_eiRTCW’s</a:t>
            </a:r>
            <a:r>
              <a:rPr lang="en-GB" altLang="ja-JP" dirty="0"/>
              <a:t> PD should be updated.</a:t>
            </a:r>
          </a:p>
          <a:p>
            <a:pPr marL="144000" indent="0">
              <a:buNone/>
            </a:pPr>
            <a:endParaRPr lang="en-US" altLang="ja-JP" dirty="0">
              <a:highlight>
                <a:srgbClr val="FFFF00"/>
              </a:highlight>
            </a:endParaRPr>
          </a:p>
          <a:p>
            <a:pPr marL="144000" indent="0">
              <a:buNone/>
            </a:pPr>
            <a:endParaRPr kumimoji="1" lang="ja-JP" altLang="en-US" dirty="0"/>
          </a:p>
        </p:txBody>
      </p:sp>
      <p:sp>
        <p:nvSpPr>
          <p:cNvPr id="3" name="タイトル 2"/>
          <p:cNvSpPr>
            <a:spLocks noGrp="1"/>
          </p:cNvSpPr>
          <p:nvPr>
            <p:ph type="title"/>
          </p:nvPr>
        </p:nvSpPr>
        <p:spPr/>
        <p:txBody>
          <a:bodyPr/>
          <a:lstStyle/>
          <a:p>
            <a:r>
              <a:rPr kumimoji="1" lang="en-GB" altLang="ja-JP" dirty="0"/>
              <a:t>Summary</a:t>
            </a:r>
            <a:endParaRPr kumimoji="1" lang="ja-JP" altLang="en-US" dirty="0"/>
          </a:p>
        </p:txBody>
      </p:sp>
    </p:spTree>
    <p:extLst>
      <p:ext uri="{BB962C8B-B14F-4D97-AF65-F5344CB8AC3E}">
        <p14:creationId xmlns:p14="http://schemas.microsoft.com/office/powerpoint/2010/main" val="1674080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447875CF-04F6-4DFD-9B44-5538C8BCB3DE}"/>
              </a:ext>
            </a:extLst>
          </p:cNvPr>
          <p:cNvSpPr>
            <a:spLocks noGrp="1"/>
          </p:cNvSpPr>
          <p:nvPr>
            <p:ph idx="1"/>
          </p:nvPr>
        </p:nvSpPr>
        <p:spPr>
          <a:xfrm>
            <a:off x="280465" y="764640"/>
            <a:ext cx="9355667" cy="1080120"/>
          </a:xfrm>
          <a:ln>
            <a:noFill/>
          </a:ln>
        </p:spPr>
        <p:txBody>
          <a:bodyPr>
            <a:normAutofit/>
          </a:bodyPr>
          <a:lstStyle/>
          <a:p>
            <a:pPr marL="144000" indent="0">
              <a:buNone/>
            </a:pPr>
            <a:r>
              <a:rPr lang="en-GB" sz="1400" dirty="0"/>
              <a:t>Following is the list of signalling methods and shows:</a:t>
            </a:r>
          </a:p>
          <a:p>
            <a:r>
              <a:rPr lang="en-GB" sz="1400" dirty="0"/>
              <a:t>Whether it is available in minimal or advanced signalling</a:t>
            </a:r>
          </a:p>
          <a:p>
            <a:r>
              <a:rPr lang="en-GB" sz="1400" dirty="0"/>
              <a:t>Which functional block provides</a:t>
            </a:r>
          </a:p>
          <a:p>
            <a:r>
              <a:rPr lang="en-GB" sz="1400" dirty="0"/>
              <a:t>Where the signal is used</a:t>
            </a:r>
          </a:p>
        </p:txBody>
      </p:sp>
      <p:sp>
        <p:nvSpPr>
          <p:cNvPr id="3" name="タイトル 2">
            <a:extLst>
              <a:ext uri="{FF2B5EF4-FFF2-40B4-BE49-F238E27FC236}">
                <a16:creationId xmlns:a16="http://schemas.microsoft.com/office/drawing/2014/main" id="{A766D0F0-CCC4-4948-A71B-EC3663AB39B2}"/>
              </a:ext>
            </a:extLst>
          </p:cNvPr>
          <p:cNvSpPr>
            <a:spLocks noGrp="1"/>
          </p:cNvSpPr>
          <p:nvPr>
            <p:ph type="title"/>
          </p:nvPr>
        </p:nvSpPr>
        <p:spPr/>
        <p:txBody>
          <a:bodyPr/>
          <a:lstStyle/>
          <a:p>
            <a:r>
              <a:rPr lang="en-US" altLang="ja-JP" dirty="0"/>
              <a:t>Overview</a:t>
            </a:r>
            <a:endParaRPr lang="en-GB" dirty="0"/>
          </a:p>
        </p:txBody>
      </p:sp>
      <p:graphicFrame>
        <p:nvGraphicFramePr>
          <p:cNvPr id="4" name="表 4">
            <a:extLst>
              <a:ext uri="{FF2B5EF4-FFF2-40B4-BE49-F238E27FC236}">
                <a16:creationId xmlns:a16="http://schemas.microsoft.com/office/drawing/2014/main" id="{E6B311DF-B68C-4DC3-A3E7-EBA7EFC1CEA7}"/>
              </a:ext>
            </a:extLst>
          </p:cNvPr>
          <p:cNvGraphicFramePr>
            <a:graphicFrameLocks noGrp="1"/>
          </p:cNvGraphicFramePr>
          <p:nvPr>
            <p:extLst>
              <p:ext uri="{D42A27DB-BD31-4B8C-83A1-F6EECF244321}">
                <p14:modId xmlns:p14="http://schemas.microsoft.com/office/powerpoint/2010/main" val="1543311863"/>
              </p:ext>
            </p:extLst>
          </p:nvPr>
        </p:nvGraphicFramePr>
        <p:xfrm>
          <a:off x="344488" y="1844824"/>
          <a:ext cx="9341908" cy="4907280"/>
        </p:xfrm>
        <a:graphic>
          <a:graphicData uri="http://schemas.openxmlformats.org/drawingml/2006/table">
            <a:tbl>
              <a:tblPr firstRow="1" bandRow="1">
                <a:tableStyleId>{5940675A-B579-460E-94D1-54222C63F5DA}</a:tableStyleId>
              </a:tblPr>
              <a:tblGrid>
                <a:gridCol w="3165664">
                  <a:extLst>
                    <a:ext uri="{9D8B030D-6E8A-4147-A177-3AD203B41FA5}">
                      <a16:colId xmlns:a16="http://schemas.microsoft.com/office/drawing/2014/main" val="169013915"/>
                    </a:ext>
                  </a:extLst>
                </a:gridCol>
                <a:gridCol w="2304256">
                  <a:extLst>
                    <a:ext uri="{9D8B030D-6E8A-4147-A177-3AD203B41FA5}">
                      <a16:colId xmlns:a16="http://schemas.microsoft.com/office/drawing/2014/main" val="114713084"/>
                    </a:ext>
                  </a:extLst>
                </a:gridCol>
                <a:gridCol w="1897276">
                  <a:extLst>
                    <a:ext uri="{9D8B030D-6E8A-4147-A177-3AD203B41FA5}">
                      <a16:colId xmlns:a16="http://schemas.microsoft.com/office/drawing/2014/main" val="1281237919"/>
                    </a:ext>
                  </a:extLst>
                </a:gridCol>
                <a:gridCol w="1974712">
                  <a:extLst>
                    <a:ext uri="{9D8B030D-6E8A-4147-A177-3AD203B41FA5}">
                      <a16:colId xmlns:a16="http://schemas.microsoft.com/office/drawing/2014/main" val="2857871123"/>
                    </a:ext>
                  </a:extLst>
                </a:gridCol>
              </a:tblGrid>
              <a:tr h="332791">
                <a:tc>
                  <a:txBody>
                    <a:bodyPr/>
                    <a:lstStyle/>
                    <a:p>
                      <a:r>
                        <a:rPr lang="en-GB" sz="1200" dirty="0">
                          <a:latin typeface="HGPｺﾞｼｯｸE" panose="020B0900000000000000" pitchFamily="50" charset="-128"/>
                          <a:ea typeface="HGPｺﾞｼｯｸE" panose="020B0900000000000000" pitchFamily="50" charset="-128"/>
                        </a:rPr>
                        <a:t>Signalling Method Name</a:t>
                      </a:r>
                    </a:p>
                  </a:txBody>
                  <a:tcPr>
                    <a:solidFill>
                      <a:schemeClr val="bg1">
                        <a:lumMod val="85000"/>
                      </a:schemeClr>
                    </a:solidFill>
                  </a:tcPr>
                </a:tc>
                <a:tc>
                  <a:txBody>
                    <a:bodyPr/>
                    <a:lstStyle/>
                    <a:p>
                      <a:r>
                        <a:rPr lang="en-GB" sz="1200" dirty="0">
                          <a:latin typeface="HGPｺﾞｼｯｸE" panose="020B0900000000000000" pitchFamily="50" charset="-128"/>
                          <a:ea typeface="HGPｺﾞｼｯｸE" panose="020B0900000000000000" pitchFamily="50" charset="-128"/>
                        </a:rPr>
                        <a:t>iRTCW/FS_eiRTCW</a:t>
                      </a:r>
                    </a:p>
                  </a:txBody>
                  <a:tcPr>
                    <a:solidFill>
                      <a:schemeClr val="bg1">
                        <a:lumMod val="85000"/>
                      </a:schemeClr>
                    </a:solidFill>
                  </a:tcPr>
                </a:tc>
                <a:tc>
                  <a:txBody>
                    <a:bodyPr/>
                    <a:lstStyle/>
                    <a:p>
                      <a:r>
                        <a:rPr lang="en-GB" sz="1200" dirty="0">
                          <a:latin typeface="HGPｺﾞｼｯｸE" panose="020B0900000000000000" pitchFamily="50" charset="-128"/>
                          <a:ea typeface="HGPｺﾞｼｯｸE" panose="020B0900000000000000" pitchFamily="50" charset="-128"/>
                        </a:rPr>
                        <a:t>Provided by WSF/WEBF</a:t>
                      </a:r>
                    </a:p>
                  </a:txBody>
                  <a:tcPr>
                    <a:solidFill>
                      <a:schemeClr val="bg1">
                        <a:lumMod val="85000"/>
                      </a:schemeClr>
                    </a:solidFill>
                  </a:tcPr>
                </a:tc>
                <a:tc>
                  <a:txBody>
                    <a:bodyPr/>
                    <a:lstStyle/>
                    <a:p>
                      <a:r>
                        <a:rPr lang="en-GB" sz="1200" dirty="0">
                          <a:latin typeface="HGPｺﾞｼｯｸE" panose="020B0900000000000000" pitchFamily="50" charset="-128"/>
                          <a:ea typeface="HGPｺﾞｼｯｸE" panose="020B0900000000000000" pitchFamily="50" charset="-128"/>
                        </a:rPr>
                        <a:t>Area of use Intra/Inter-operator</a:t>
                      </a:r>
                    </a:p>
                  </a:txBody>
                  <a:tcPr>
                    <a:solidFill>
                      <a:schemeClr val="bg1">
                        <a:lumMod val="85000"/>
                      </a:schemeClr>
                    </a:solidFill>
                  </a:tcPr>
                </a:tc>
                <a:extLst>
                  <a:ext uri="{0D108BD9-81ED-4DB2-BD59-A6C34878D82A}">
                    <a16:rowId xmlns:a16="http://schemas.microsoft.com/office/drawing/2014/main" val="277516807"/>
                  </a:ext>
                </a:extLst>
              </a:tr>
              <a:tr h="370840">
                <a:tc>
                  <a:txBody>
                    <a:bodyPr/>
                    <a:lstStyle/>
                    <a:p>
                      <a:pPr marL="0" indent="0">
                        <a:buNone/>
                      </a:pPr>
                      <a:r>
                        <a:rPr lang="en-GB" sz="1200" dirty="0">
                          <a:latin typeface="HGPｺﾞｼｯｸE" panose="020B0900000000000000" pitchFamily="50" charset="-128"/>
                          <a:ea typeface="HGPｺﾞｼｯｸE" panose="020B0900000000000000" pitchFamily="50" charset="-128"/>
                        </a:rPr>
                        <a:t>1. Registration</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1641275438"/>
                  </a:ext>
                </a:extLst>
              </a:tr>
              <a:tr h="370840">
                <a:tc>
                  <a:txBody>
                    <a:bodyPr/>
                    <a:lstStyle/>
                    <a:p>
                      <a:r>
                        <a:rPr lang="en-GB" sz="1200" dirty="0">
                          <a:latin typeface="HGPｺﾞｼｯｸE" panose="020B0900000000000000" pitchFamily="50" charset="-128"/>
                          <a:ea typeface="HGPｺﾞｼｯｸE" panose="020B0900000000000000" pitchFamily="50" charset="-128"/>
                        </a:rPr>
                        <a:t>2. Session Setup</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iRTCW and 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2791797425"/>
                  </a:ext>
                </a:extLst>
              </a:tr>
              <a:tr h="370840">
                <a:tc>
                  <a:txBody>
                    <a:bodyPr/>
                    <a:lstStyle/>
                    <a:p>
                      <a:r>
                        <a:rPr lang="en-GB" sz="1200" dirty="0">
                          <a:latin typeface="HGPｺﾞｼｯｸE" panose="020B0900000000000000" pitchFamily="50" charset="-128"/>
                          <a:ea typeface="HGPｺﾞｼｯｸE" panose="020B0900000000000000" pitchFamily="50" charset="-128"/>
                        </a:rPr>
                        <a:t>3. Session Disconnection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iRTCW and 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1179941354"/>
                  </a:ext>
                </a:extLst>
              </a:tr>
              <a:tr h="370840">
                <a:tc>
                  <a:txBody>
                    <a:bodyPr/>
                    <a:lstStyle/>
                    <a:p>
                      <a:r>
                        <a:rPr lang="en-GB" sz="1200" dirty="0">
                          <a:latin typeface="HGPｺﾞｼｯｸE" panose="020B0900000000000000" pitchFamily="50" charset="-128"/>
                          <a:ea typeface="HGPｺﾞｼｯｸE" panose="020B0900000000000000" pitchFamily="50" charset="-128"/>
                        </a:rPr>
                        <a:t>4. Session Modification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3093092677"/>
                  </a:ext>
                </a:extLst>
              </a:tr>
              <a:tr h="370840">
                <a:tc>
                  <a:txBody>
                    <a:bodyPr/>
                    <a:lstStyle/>
                    <a:p>
                      <a:r>
                        <a:rPr lang="en-GB" sz="1200" dirty="0">
                          <a:latin typeface="HGPｺﾞｼｯｸE" panose="020B0900000000000000" pitchFamily="50" charset="-128"/>
                          <a:ea typeface="HGPｺﾞｼｯｸE" panose="020B0900000000000000" pitchFamily="50" charset="-128"/>
                        </a:rPr>
                        <a:t>5. Conference Notification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2662905546"/>
                  </a:ext>
                </a:extLst>
              </a:tr>
              <a:tr h="370840">
                <a:tc>
                  <a:txBody>
                    <a:bodyPr/>
                    <a:lstStyle/>
                    <a:p>
                      <a:r>
                        <a:rPr lang="en-GB" sz="1200" dirty="0">
                          <a:latin typeface="HGPｺﾞｼｯｸE" panose="020B0900000000000000" pitchFamily="50" charset="-128"/>
                          <a:ea typeface="HGPｺﾞｼｯｸE" panose="020B0900000000000000" pitchFamily="50" charset="-128"/>
                        </a:rPr>
                        <a:t>6. Conference Setup</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933403182"/>
                  </a:ext>
                </a:extLst>
              </a:tr>
              <a:tr h="370840">
                <a:tc>
                  <a:txBody>
                    <a:bodyPr/>
                    <a:lstStyle/>
                    <a:p>
                      <a:r>
                        <a:rPr lang="en-GB" sz="1200" dirty="0">
                          <a:latin typeface="HGPｺﾞｼｯｸE" panose="020B0900000000000000" pitchFamily="50" charset="-128"/>
                          <a:ea typeface="HGPｺﾞｼｯｸE" panose="020B0900000000000000" pitchFamily="50" charset="-128"/>
                        </a:rPr>
                        <a:t>7. Conference Modification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2624939715"/>
                  </a:ext>
                </a:extLst>
              </a:tr>
              <a:tr h="370840">
                <a:tc>
                  <a:txBody>
                    <a:bodyPr/>
                    <a:lstStyle/>
                    <a:p>
                      <a:r>
                        <a:rPr lang="en-GB" sz="1200" dirty="0">
                          <a:latin typeface="HGPｺﾞｼｯｸE" panose="020B0900000000000000" pitchFamily="50" charset="-128"/>
                          <a:ea typeface="HGPｺﾞｼｯｸE" panose="020B0900000000000000" pitchFamily="50" charset="-128"/>
                        </a:rPr>
                        <a:t>8. Network Information Notification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4261039613"/>
                  </a:ext>
                </a:extLst>
              </a:tr>
              <a:tr h="370840">
                <a:tc>
                  <a:txBody>
                    <a:bodyPr/>
                    <a:lstStyle/>
                    <a:p>
                      <a:r>
                        <a:rPr lang="en-GB" sz="1200" dirty="0">
                          <a:latin typeface="HGPｺﾞｼｯｸE" panose="020B0900000000000000" pitchFamily="50" charset="-128"/>
                          <a:ea typeface="HGPｺﾞｼｯｸE" panose="020B0900000000000000" pitchFamily="50" charset="-128"/>
                        </a:rPr>
                        <a:t>9. Endpoint Information Notification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313252538"/>
                  </a:ext>
                </a:extLst>
              </a:tr>
              <a:tr h="370840">
                <a:tc>
                  <a:txBody>
                    <a:bodyPr/>
                    <a:lstStyle/>
                    <a:p>
                      <a:r>
                        <a:rPr lang="en-GB" sz="1200" dirty="0">
                          <a:latin typeface="HGPｺﾞｼｯｸE" panose="020B0900000000000000" pitchFamily="50" charset="-128"/>
                          <a:ea typeface="HGPｺﾞｼｯｸE" panose="020B0900000000000000" pitchFamily="50" charset="-128"/>
                        </a:rPr>
                        <a:t>10. User Information Configuration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980272558"/>
                  </a:ext>
                </a:extLst>
              </a:tr>
              <a:tr h="370840">
                <a:tc>
                  <a:txBody>
                    <a:bodyPr/>
                    <a:lstStyle/>
                    <a:p>
                      <a:r>
                        <a:rPr lang="en-GB" sz="1200" dirty="0">
                          <a:latin typeface="HGPｺﾞｼｯｸE" panose="020B0900000000000000" pitchFamily="50" charset="-128"/>
                          <a:ea typeface="HGPｺﾞｼｯｸE" panose="020B0900000000000000" pitchFamily="50" charset="-128"/>
                        </a:rPr>
                        <a:t>11. User Information Acquisition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 or WEBF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Intra-operator</a:t>
                      </a:r>
                    </a:p>
                  </a:txBody>
                  <a:tcPr>
                    <a:solidFill>
                      <a:schemeClr val="bg1"/>
                    </a:solidFill>
                  </a:tcPr>
                </a:tc>
                <a:extLst>
                  <a:ext uri="{0D108BD9-81ED-4DB2-BD59-A6C34878D82A}">
                    <a16:rowId xmlns:a16="http://schemas.microsoft.com/office/drawing/2014/main" val="505228986"/>
                  </a:ext>
                </a:extLst>
              </a:tr>
              <a:tr h="370840">
                <a:tc>
                  <a:txBody>
                    <a:bodyPr/>
                    <a:lstStyle/>
                    <a:p>
                      <a:r>
                        <a:rPr lang="en-GB" sz="1200" dirty="0">
                          <a:latin typeface="HGPｺﾞｼｯｸE" panose="020B0900000000000000" pitchFamily="50" charset="-128"/>
                          <a:ea typeface="HGPｺﾞｼｯｸE" panose="020B0900000000000000" pitchFamily="50" charset="-128"/>
                        </a:rPr>
                        <a:t>12. Message Notification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FS_eiRTCW</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WSF</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HGPｺﾞｼｯｸE" panose="020B0900000000000000" pitchFamily="50" charset="-128"/>
                          <a:ea typeface="HGPｺﾞｼｯｸE" panose="020B0900000000000000" pitchFamily="50" charset="-128"/>
                        </a:rPr>
                        <a:t>Intra- or Inter-operator</a:t>
                      </a:r>
                    </a:p>
                  </a:txBody>
                  <a:tcPr>
                    <a:solidFill>
                      <a:schemeClr val="bg1"/>
                    </a:solidFill>
                  </a:tcPr>
                </a:tc>
                <a:extLst>
                  <a:ext uri="{0D108BD9-81ED-4DB2-BD59-A6C34878D82A}">
                    <a16:rowId xmlns:a16="http://schemas.microsoft.com/office/drawing/2014/main" val="3343525452"/>
                  </a:ext>
                </a:extLst>
              </a:tr>
            </a:tbl>
          </a:graphicData>
        </a:graphic>
      </p:graphicFrame>
      <p:sp>
        <p:nvSpPr>
          <p:cNvPr id="5" name="四角形: 角を丸くする 4">
            <a:extLst>
              <a:ext uri="{FF2B5EF4-FFF2-40B4-BE49-F238E27FC236}">
                <a16:creationId xmlns:a16="http://schemas.microsoft.com/office/drawing/2014/main" id="{9AB415A9-BBFD-4CCB-BECA-7F441B479F4E}"/>
              </a:ext>
            </a:extLst>
          </p:cNvPr>
          <p:cNvSpPr/>
          <p:nvPr/>
        </p:nvSpPr>
        <p:spPr>
          <a:xfrm>
            <a:off x="404448" y="2730781"/>
            <a:ext cx="2342485" cy="633705"/>
          </a:xfrm>
          <a:prstGeom prst="roundRect">
            <a:avLst/>
          </a:prstGeom>
          <a:noFill/>
          <a:ln w="28575" cap="flat" cmpd="sng" algn="ctr">
            <a:solidFill>
              <a:schemeClr val="accent2"/>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en-GB"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
        <p:nvSpPr>
          <p:cNvPr id="6" name="テキスト ボックス 5">
            <a:extLst>
              <a:ext uri="{FF2B5EF4-FFF2-40B4-BE49-F238E27FC236}">
                <a16:creationId xmlns:a16="http://schemas.microsoft.com/office/drawing/2014/main" id="{67CBA38A-D512-4045-BBE2-CFE15B9A0EEB}"/>
              </a:ext>
            </a:extLst>
          </p:cNvPr>
          <p:cNvSpPr txBox="1"/>
          <p:nvPr/>
        </p:nvSpPr>
        <p:spPr>
          <a:xfrm>
            <a:off x="1832533" y="2723287"/>
            <a:ext cx="914400" cy="914400"/>
          </a:xfrm>
          <a:prstGeom prst="rect">
            <a:avLst/>
          </a:prstGeom>
        </p:spPr>
        <p:txBody>
          <a:bodyPr vert="horz" wrap="none" lIns="0" tIns="45720" rIns="0" bIns="45720" rtlCol="0">
            <a:noAutofit/>
          </a:bodyPr>
          <a:lstStyle/>
          <a:p>
            <a:pPr marL="0" indent="0" algn="l">
              <a:buNone/>
            </a:pPr>
            <a:r>
              <a:rPr lang="en-GB" sz="1100" dirty="0">
                <a:solidFill>
                  <a:schemeClr val="accent2"/>
                </a:solidFill>
                <a:latin typeface="HGPｺﾞｼｯｸE" panose="020B0900000000000000" pitchFamily="50" charset="-128"/>
                <a:ea typeface="HGPｺﾞｼｯｸE" panose="020B0900000000000000" pitchFamily="50" charset="-128"/>
              </a:rPr>
              <a:t>Minimal set 1</a:t>
            </a:r>
          </a:p>
        </p:txBody>
      </p:sp>
      <p:sp>
        <p:nvSpPr>
          <p:cNvPr id="7" name="四角形: 角を丸くする 6">
            <a:extLst>
              <a:ext uri="{FF2B5EF4-FFF2-40B4-BE49-F238E27FC236}">
                <a16:creationId xmlns:a16="http://schemas.microsoft.com/office/drawing/2014/main" id="{DA3FDDD9-B648-45A2-985A-04CDC30430B7}"/>
              </a:ext>
            </a:extLst>
          </p:cNvPr>
          <p:cNvSpPr/>
          <p:nvPr/>
        </p:nvSpPr>
        <p:spPr>
          <a:xfrm>
            <a:off x="56456" y="2221723"/>
            <a:ext cx="3312368" cy="1207277"/>
          </a:xfrm>
          <a:prstGeom prst="roundRect">
            <a:avLst/>
          </a:prstGeom>
          <a:noFill/>
          <a:ln w="28575" cap="flat" cmpd="sng" algn="ctr">
            <a:solidFill>
              <a:schemeClr val="accent4"/>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en-GB"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
        <p:nvSpPr>
          <p:cNvPr id="9" name="テキスト ボックス 8">
            <a:extLst>
              <a:ext uri="{FF2B5EF4-FFF2-40B4-BE49-F238E27FC236}">
                <a16:creationId xmlns:a16="http://schemas.microsoft.com/office/drawing/2014/main" id="{1E7151C2-8403-4623-988C-3E7D3DFEF447}"/>
              </a:ext>
            </a:extLst>
          </p:cNvPr>
          <p:cNvSpPr txBox="1"/>
          <p:nvPr/>
        </p:nvSpPr>
        <p:spPr>
          <a:xfrm>
            <a:off x="2327575" y="2276808"/>
            <a:ext cx="914400" cy="914400"/>
          </a:xfrm>
          <a:prstGeom prst="rect">
            <a:avLst/>
          </a:prstGeom>
        </p:spPr>
        <p:txBody>
          <a:bodyPr vert="horz" wrap="none" lIns="0" tIns="45720" rIns="0" bIns="45720" rtlCol="0">
            <a:noAutofit/>
          </a:bodyPr>
          <a:lstStyle/>
          <a:p>
            <a:pPr marL="0" indent="0" algn="l">
              <a:buNone/>
            </a:pPr>
            <a:r>
              <a:rPr lang="en-GB" sz="1100" dirty="0">
                <a:solidFill>
                  <a:schemeClr val="accent4">
                    <a:lumMod val="75000"/>
                  </a:schemeClr>
                </a:solidFill>
                <a:latin typeface="HGPｺﾞｼｯｸE" panose="020B0900000000000000" pitchFamily="50" charset="-128"/>
                <a:ea typeface="HGPｺﾞｼｯｸE" panose="020B0900000000000000" pitchFamily="50" charset="-128"/>
              </a:rPr>
              <a:t>Minimal set 2</a:t>
            </a:r>
          </a:p>
        </p:txBody>
      </p:sp>
      <p:sp>
        <p:nvSpPr>
          <p:cNvPr id="12" name="四角形: 角を丸くする 11">
            <a:extLst>
              <a:ext uri="{FF2B5EF4-FFF2-40B4-BE49-F238E27FC236}">
                <a16:creationId xmlns:a16="http://schemas.microsoft.com/office/drawing/2014/main" id="{341E7610-BAE3-4459-A7EE-A14E98DC3EE3}"/>
              </a:ext>
            </a:extLst>
          </p:cNvPr>
          <p:cNvSpPr/>
          <p:nvPr/>
        </p:nvSpPr>
        <p:spPr>
          <a:xfrm>
            <a:off x="219604" y="2564904"/>
            <a:ext cx="2861188" cy="1296144"/>
          </a:xfrm>
          <a:prstGeom prst="roundRect">
            <a:avLst/>
          </a:prstGeom>
          <a:noFill/>
          <a:ln w="28575" cap="flat" cmpd="sng" algn="ctr">
            <a:solidFill>
              <a:schemeClr val="accent6">
                <a:lumMod val="7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en-GB"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
        <p:nvSpPr>
          <p:cNvPr id="14" name="テキスト ボックス 13">
            <a:extLst>
              <a:ext uri="{FF2B5EF4-FFF2-40B4-BE49-F238E27FC236}">
                <a16:creationId xmlns:a16="http://schemas.microsoft.com/office/drawing/2014/main" id="{0CEDBA4B-79B0-4A40-9C63-B9DF10E538A3}"/>
              </a:ext>
            </a:extLst>
          </p:cNvPr>
          <p:cNvSpPr txBox="1"/>
          <p:nvPr/>
        </p:nvSpPr>
        <p:spPr>
          <a:xfrm>
            <a:off x="2166429" y="3486231"/>
            <a:ext cx="914400" cy="914400"/>
          </a:xfrm>
          <a:prstGeom prst="rect">
            <a:avLst/>
          </a:prstGeom>
        </p:spPr>
        <p:txBody>
          <a:bodyPr vert="horz" wrap="none" lIns="0" tIns="45720" rIns="0" bIns="45720" rtlCol="0">
            <a:noAutofit/>
          </a:bodyPr>
          <a:lstStyle/>
          <a:p>
            <a:pPr marL="0" indent="0" algn="l">
              <a:buNone/>
            </a:pPr>
            <a:r>
              <a:rPr lang="en-GB" sz="1100" dirty="0">
                <a:solidFill>
                  <a:schemeClr val="accent6">
                    <a:lumMod val="75000"/>
                  </a:schemeClr>
                </a:solidFill>
                <a:latin typeface="HGPｺﾞｼｯｸE" panose="020B0900000000000000" pitchFamily="50" charset="-128"/>
                <a:ea typeface="HGPｺﾞｼｯｸE" panose="020B0900000000000000" pitchFamily="50" charset="-128"/>
              </a:rPr>
              <a:t>Minimal set 3</a:t>
            </a:r>
          </a:p>
        </p:txBody>
      </p:sp>
    </p:spTree>
    <p:extLst>
      <p:ext uri="{BB962C8B-B14F-4D97-AF65-F5344CB8AC3E}">
        <p14:creationId xmlns:p14="http://schemas.microsoft.com/office/powerpoint/2010/main" val="1936165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ln>
            <a:noFill/>
          </a:ln>
        </p:spPr>
        <p:txBody>
          <a:bodyPr/>
          <a:lstStyle/>
          <a:p>
            <a:pPr marL="144000" indent="0">
              <a:buNone/>
            </a:pPr>
            <a:r>
              <a:rPr kumimoji="1" lang="en-GB" altLang="ja-JP" dirty="0"/>
              <a:t>The proposed methods are based on the following assumptions:</a:t>
            </a:r>
          </a:p>
          <a:p>
            <a:r>
              <a:rPr lang="en-GB" b="1" u="sng" dirty="0">
                <a:effectLst/>
                <a:cs typeface="Times New Roman" panose="02020603050405020304" pitchFamily="18" charset="0"/>
              </a:rPr>
              <a:t>The multiple operator model (i.e., Collaboration Scenario #4) </a:t>
            </a:r>
            <a:r>
              <a:rPr lang="en-GB" sz="1800" dirty="0">
                <a:effectLst/>
                <a:cs typeface="Times New Roman" panose="02020603050405020304" pitchFamily="18" charset="0"/>
              </a:rPr>
              <a:t>is assumed to see the complete picture first. The single operator model can easily be derived later.</a:t>
            </a:r>
          </a:p>
          <a:p>
            <a:endParaRPr lang="en-GB" sz="1800" dirty="0">
              <a:effectLst/>
              <a:cs typeface="Times New Roman" panose="02020603050405020304" pitchFamily="18" charset="0"/>
            </a:endParaRPr>
          </a:p>
          <a:p>
            <a:r>
              <a:rPr lang="en-GB" sz="1800" dirty="0">
                <a:effectLst/>
                <a:cs typeface="Times New Roman" panose="02020603050405020304" pitchFamily="18" charset="0"/>
              </a:rPr>
              <a:t>One of the operators is responsible for an immersive RTC service as the </a:t>
            </a:r>
            <a:r>
              <a:rPr lang="en-GB" b="1" u="sng" dirty="0">
                <a:effectLst/>
                <a:cs typeface="Times New Roman" panose="02020603050405020304" pitchFamily="18" charset="0"/>
              </a:rPr>
              <a:t>host</a:t>
            </a:r>
            <a:r>
              <a:rPr lang="en-GB" sz="1800" dirty="0">
                <a:effectLst/>
                <a:cs typeface="Times New Roman" panose="02020603050405020304" pitchFamily="18" charset="0"/>
              </a:rPr>
              <a:t> operator. The other collaborative operators, as </a:t>
            </a:r>
            <a:r>
              <a:rPr lang="en-GB" b="1" u="sng" dirty="0">
                <a:effectLst/>
                <a:cs typeface="Times New Roman" panose="02020603050405020304" pitchFamily="18" charset="0"/>
              </a:rPr>
              <a:t>guest</a:t>
            </a:r>
            <a:r>
              <a:rPr lang="en-GB" sz="1800" dirty="0">
                <a:effectLst/>
                <a:cs typeface="Times New Roman" panose="02020603050405020304" pitchFamily="18" charset="0"/>
              </a:rPr>
              <a:t> operators, simply provide the connectivity to the </a:t>
            </a:r>
            <a:r>
              <a:rPr lang="en-GB" dirty="0">
                <a:cs typeface="Times New Roman" panose="02020603050405020304" pitchFamily="18" charset="0"/>
              </a:rPr>
              <a:t>host-side</a:t>
            </a:r>
            <a:r>
              <a:rPr lang="en-GB" sz="1800" dirty="0">
                <a:effectLst/>
                <a:cs typeface="Times New Roman" panose="02020603050405020304" pitchFamily="18" charset="0"/>
              </a:rPr>
              <a:t> operator.</a:t>
            </a:r>
          </a:p>
          <a:p>
            <a:r>
              <a:rPr lang="en-GB" sz="1800" dirty="0">
                <a:effectLst/>
                <a:cs typeface="Times New Roman" panose="02020603050405020304" pitchFamily="18" charset="0"/>
              </a:rPr>
              <a:t>A UE which subscribes to the host operator can set up a VR conference room as an immersive RTC service. The UE can invite other UEs for the VR room.</a:t>
            </a:r>
          </a:p>
          <a:p>
            <a:r>
              <a:rPr lang="en-GB" dirty="0">
                <a:effectLst/>
                <a:cs typeface="Times New Roman" panose="02020603050405020304" pitchFamily="18" charset="0"/>
              </a:rPr>
              <a:t>Other UEs in the host operator can join the service. </a:t>
            </a:r>
          </a:p>
          <a:p>
            <a:r>
              <a:rPr lang="en-GB" dirty="0">
                <a:effectLst/>
                <a:cs typeface="Times New Roman" panose="02020603050405020304" pitchFamily="18" charset="0"/>
              </a:rPr>
              <a:t>Other UEs in the guest operators can join the service, too. </a:t>
            </a:r>
          </a:p>
          <a:p>
            <a:endParaRPr lang="en-GB" dirty="0">
              <a:effectLst/>
              <a:cs typeface="Times New Roman" panose="02020603050405020304" pitchFamily="18" charset="0"/>
            </a:endParaRPr>
          </a:p>
          <a:p>
            <a:r>
              <a:rPr lang="en-GB" sz="1800" dirty="0">
                <a:effectLst/>
                <a:cs typeface="Times New Roman" panose="02020603050405020304" pitchFamily="18" charset="0"/>
              </a:rPr>
              <a:t>All operators are assumed to have its own </a:t>
            </a:r>
            <a:r>
              <a:rPr lang="en-GB" b="1" u="sng" dirty="0">
                <a:cs typeface="Times New Roman" panose="02020603050405020304" pitchFamily="18" charset="0"/>
              </a:rPr>
              <a:t>connection controller (i.e., WebRTC Signalling Server)</a:t>
            </a:r>
            <a:r>
              <a:rPr lang="en-GB" sz="1800" b="1" u="sng" dirty="0">
                <a:cs typeface="Times New Roman" panose="02020603050405020304" pitchFamily="18" charset="0"/>
              </a:rPr>
              <a:t> </a:t>
            </a:r>
            <a:r>
              <a:rPr lang="en-GB" sz="1800" dirty="0">
                <a:effectLst/>
                <a:cs typeface="Times New Roman" panose="02020603050405020304" pitchFamily="18" charset="0"/>
              </a:rPr>
              <a:t>for QoS-guaranteed and secure connectivity for their own customers (i.e., UEs). </a:t>
            </a:r>
          </a:p>
          <a:p>
            <a:r>
              <a:rPr lang="en-GB" sz="1800" dirty="0">
                <a:effectLst/>
                <a:cs typeface="Times New Roman" panose="02020603050405020304" pitchFamily="18" charset="0"/>
              </a:rPr>
              <a:t>All UEs are assumed to be under the control of the WebRTC Signalling Server of their own operators. UEs should register themselves to their own WebRTC Signalling Server. The first hop of the UE’s C-plane signalling is the WebRTC Signalling Server.</a:t>
            </a:r>
          </a:p>
          <a:p>
            <a:endParaRPr lang="en-GB" altLang="ja-JP" dirty="0"/>
          </a:p>
        </p:txBody>
      </p:sp>
      <p:sp>
        <p:nvSpPr>
          <p:cNvPr id="3" name="タイトル 2"/>
          <p:cNvSpPr>
            <a:spLocks noGrp="1"/>
          </p:cNvSpPr>
          <p:nvPr>
            <p:ph type="title"/>
          </p:nvPr>
        </p:nvSpPr>
        <p:spPr/>
        <p:txBody>
          <a:bodyPr/>
          <a:lstStyle/>
          <a:p>
            <a:r>
              <a:rPr lang="en-GB" altLang="ja-JP" dirty="0"/>
              <a:t>Assumptions (1/2)</a:t>
            </a:r>
            <a:endParaRPr kumimoji="1" lang="ja-JP" altLang="en-US" dirty="0"/>
          </a:p>
        </p:txBody>
      </p:sp>
    </p:spTree>
    <p:extLst>
      <p:ext uri="{BB962C8B-B14F-4D97-AF65-F5344CB8AC3E}">
        <p14:creationId xmlns:p14="http://schemas.microsoft.com/office/powerpoint/2010/main" val="911000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5168" y="908720"/>
            <a:ext cx="9355667" cy="1296144"/>
          </a:xfrm>
          <a:ln>
            <a:noFill/>
          </a:ln>
        </p:spPr>
        <p:txBody>
          <a:bodyPr>
            <a:normAutofit/>
          </a:bodyPr>
          <a:lstStyle/>
          <a:p>
            <a:pPr marL="144000" indent="0">
              <a:buNone/>
            </a:pPr>
            <a:r>
              <a:rPr lang="en-GB" altLang="ja-JP" dirty="0"/>
              <a:t>The figure below depicts the model assumption described in the previous slide.</a:t>
            </a:r>
          </a:p>
          <a:p>
            <a:pPr marL="144000" indent="0">
              <a:buNone/>
            </a:pPr>
            <a:r>
              <a:rPr lang="en-GB" altLang="ja-JP" dirty="0"/>
              <a:t>This figure is based on CS#4 which is comprised of multiple operators (3 operators).</a:t>
            </a:r>
          </a:p>
          <a:p>
            <a:pPr marL="144000" indent="0">
              <a:buNone/>
            </a:pPr>
            <a:r>
              <a:rPr lang="en-GB" altLang="ja-JP" dirty="0"/>
              <a:t>Simpler CS#3, which is comprised of a single operator, can be derived (only </a:t>
            </a:r>
            <a:r>
              <a:rPr lang="en-GB" altLang="ja-JP" dirty="0" err="1"/>
              <a:t>lefthand</a:t>
            </a:r>
            <a:r>
              <a:rPr lang="en-GB" altLang="ja-JP" dirty="0"/>
              <a:t>-side).</a:t>
            </a:r>
          </a:p>
        </p:txBody>
      </p:sp>
      <p:sp>
        <p:nvSpPr>
          <p:cNvPr id="3" name="タイトル 2"/>
          <p:cNvSpPr>
            <a:spLocks noGrp="1"/>
          </p:cNvSpPr>
          <p:nvPr>
            <p:ph type="title"/>
          </p:nvPr>
        </p:nvSpPr>
        <p:spPr/>
        <p:txBody>
          <a:bodyPr/>
          <a:lstStyle/>
          <a:p>
            <a:r>
              <a:rPr lang="en-GB" altLang="ja-JP" dirty="0"/>
              <a:t>Assumptions (2/2)</a:t>
            </a:r>
            <a:endParaRPr kumimoji="1" lang="ja-JP" altLang="en-US" dirty="0"/>
          </a:p>
        </p:txBody>
      </p:sp>
      <p:pic>
        <p:nvPicPr>
          <p:cNvPr id="7" name="図 6">
            <a:extLst>
              <a:ext uri="{FF2B5EF4-FFF2-40B4-BE49-F238E27FC236}">
                <a16:creationId xmlns:a16="http://schemas.microsoft.com/office/drawing/2014/main" id="{1B32622F-D3B5-4E16-BE93-B261E690B6D4}"/>
              </a:ext>
            </a:extLst>
          </p:cNvPr>
          <p:cNvPicPr>
            <a:picLocks noChangeAspect="1"/>
          </p:cNvPicPr>
          <p:nvPr/>
        </p:nvPicPr>
        <p:blipFill>
          <a:blip r:embed="rId2"/>
          <a:stretch>
            <a:fillRect/>
          </a:stretch>
        </p:blipFill>
        <p:spPr>
          <a:xfrm>
            <a:off x="128464" y="2348944"/>
            <a:ext cx="9247459" cy="3703315"/>
          </a:xfrm>
          <a:prstGeom prst="rect">
            <a:avLst/>
          </a:prstGeom>
        </p:spPr>
      </p:pic>
    </p:spTree>
    <p:extLst>
      <p:ext uri="{BB962C8B-B14F-4D97-AF65-F5344CB8AC3E}">
        <p14:creationId xmlns:p14="http://schemas.microsoft.com/office/powerpoint/2010/main" val="1414741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normAutofit lnSpcReduction="10000"/>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A bi-directional communication channel (e.g., WebSocket connection) is opened between a WebRTC Endpoint and a WebRTC Signalling Server. Once the channel is open, the WebRTC Endpoint can send requests to and receive responses from the WebRTC Signalling Server.</a:t>
            </a:r>
          </a:p>
          <a:p>
            <a:r>
              <a:rPr lang="en-GB" dirty="0"/>
              <a:t>Or, </a:t>
            </a:r>
          </a:p>
          <a:p>
            <a:r>
              <a:rPr lang="en-GB" dirty="0"/>
              <a:t>Once the channel is open, the endpoint and server can exchange requests and responses between each other.</a:t>
            </a:r>
          </a:p>
          <a:p>
            <a:endParaRPr lang="en-GB" dirty="0"/>
          </a:p>
          <a:p>
            <a:r>
              <a:rPr lang="en-GB" dirty="0"/>
              <a:t>A WebRTC Endpoint is identified uniquely by a specific ID (such as a phone number).</a:t>
            </a:r>
          </a:p>
          <a:p>
            <a:r>
              <a:rPr lang="en-GB" dirty="0"/>
              <a:t>Optionally, multiple WebRTC Endpoints can share a specific ID.</a:t>
            </a:r>
            <a:r>
              <a:rPr lang="ja-JP" altLang="en-US" dirty="0"/>
              <a:t>　</a:t>
            </a:r>
            <a:r>
              <a:rPr lang="en-US" altLang="ja-JP" dirty="0"/>
              <a:t>(Two smartphones can share a single phone number)</a:t>
            </a:r>
          </a:p>
          <a:p>
            <a:endParaRPr lang="en-GB" dirty="0"/>
          </a:p>
          <a:p>
            <a:r>
              <a:rPr lang="en-GB" dirty="0"/>
              <a:t>While the WebSocket connection is open, The WebRTC Signalling Server regards the WebRTC Endpoint as online. </a:t>
            </a:r>
          </a:p>
          <a:p>
            <a:r>
              <a:rPr lang="en-GB" dirty="0"/>
              <a:t>The connection may be closed by some reason. Even after the connection closure, the WebRTC Endpoint is still regarded as online by the server for </a:t>
            </a:r>
            <a:r>
              <a:rPr lang="en-GB" altLang="ja-JP" dirty="0"/>
              <a:t>a certain period of time</a:t>
            </a:r>
            <a:r>
              <a:rPr lang="en-GB" dirty="0"/>
              <a:t>. If the WebRTC Endpoint successfully re-connects before the certain period of time, it remains online.</a:t>
            </a:r>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Registration</a:t>
            </a:r>
            <a:br>
              <a:rPr lang="en-GB" altLang="ja-JP" dirty="0"/>
            </a:br>
            <a:endParaRPr lang="en-GB" dirty="0"/>
          </a:p>
        </p:txBody>
      </p:sp>
    </p:spTree>
    <p:extLst>
      <p:ext uri="{BB962C8B-B14F-4D97-AF65-F5344CB8AC3E}">
        <p14:creationId xmlns:p14="http://schemas.microsoft.com/office/powerpoint/2010/main" val="3223910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iRTCW and FS_eiRTCW.</a:t>
            </a:r>
          </a:p>
          <a:p>
            <a:pPr marL="144000" indent="0">
              <a:buNone/>
            </a:pPr>
            <a:r>
              <a:rPr lang="en-GB" dirty="0"/>
              <a:t>With the enhancement of FS_eiRTCW, there are additional features to the method.</a:t>
            </a:r>
          </a:p>
          <a:p>
            <a:pPr marL="144000" indent="0">
              <a:buNone/>
            </a:pPr>
            <a:endParaRPr lang="en-GB" dirty="0"/>
          </a:p>
          <a:p>
            <a:pPr marL="144000" indent="0">
              <a:buNone/>
            </a:pPr>
            <a:r>
              <a:rPr lang="en-GB" dirty="0"/>
              <a:t>By the method:</a:t>
            </a:r>
          </a:p>
          <a:p>
            <a:r>
              <a:rPr lang="en-GB" dirty="0"/>
              <a:t>A WebRTC Endpoint connects to an immersive RTC conference or another endpoint.</a:t>
            </a:r>
          </a:p>
          <a:p>
            <a:r>
              <a:rPr lang="en-GB" dirty="0"/>
              <a:t>Media information (i.e., Codec, IP address, Port number, ICE candidates) is exchanged using SDP.</a:t>
            </a:r>
          </a:p>
          <a:p>
            <a:r>
              <a:rPr lang="en-GB" altLang="ja-JP" dirty="0">
                <a:solidFill>
                  <a:srgbClr val="FF0000"/>
                </a:solidFill>
              </a:rPr>
              <a:t>Matching function with ID, name, or matching criteria?</a:t>
            </a:r>
            <a:br>
              <a:rPr lang="en-GB" altLang="ja-JP" dirty="0">
                <a:solidFill>
                  <a:srgbClr val="FF0000"/>
                </a:solidFill>
              </a:rPr>
            </a:br>
            <a:r>
              <a:rPr lang="en-GB" altLang="ja-JP" dirty="0">
                <a:solidFill>
                  <a:srgbClr val="FF0000"/>
                </a:solidFill>
              </a:rPr>
              <a:t>(Except for callout P2P connection, this feature should not be mandatory when using an intermediate server.)</a:t>
            </a:r>
          </a:p>
          <a:p>
            <a:endParaRPr lang="en-GB" dirty="0"/>
          </a:p>
          <a:p>
            <a:r>
              <a:rPr lang="en-GB" dirty="0"/>
              <a:t>With the enhancement of FS_eiRTCW, a WebRTC Endpoint can connect to an immersive RTC conference server and create a conference over the server at the same time.</a:t>
            </a:r>
          </a:p>
          <a:p>
            <a:r>
              <a:rPr lang="en-GB" dirty="0"/>
              <a:t>With the enhancement of FS_eiRTCW, a WebRTC Endpoint can call another WebRTC Endpoint and invite it to a conference.</a:t>
            </a:r>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Session Setup</a:t>
            </a:r>
            <a:br>
              <a:rPr lang="en-GB" altLang="ja-JP" dirty="0"/>
            </a:br>
            <a:endParaRPr lang="en-GB" dirty="0"/>
          </a:p>
        </p:txBody>
      </p:sp>
    </p:spTree>
    <p:extLst>
      <p:ext uri="{BB962C8B-B14F-4D97-AF65-F5344CB8AC3E}">
        <p14:creationId xmlns:p14="http://schemas.microsoft.com/office/powerpoint/2010/main" val="9095547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iRTCW and FS_eiRTCW.</a:t>
            </a:r>
          </a:p>
          <a:p>
            <a:pPr marL="144000" indent="0">
              <a:buNone/>
            </a:pPr>
            <a:r>
              <a:rPr lang="en-GB" dirty="0"/>
              <a:t>With the enhancement of FS_eiRTCW, there are additional features to the method.</a:t>
            </a:r>
          </a:p>
          <a:p>
            <a:pPr marL="144000" indent="0">
              <a:buNone/>
            </a:pPr>
            <a:endParaRPr lang="en-GB" dirty="0"/>
          </a:p>
          <a:p>
            <a:pPr marL="144000" indent="0">
              <a:buNone/>
            </a:pPr>
            <a:r>
              <a:rPr lang="en-GB" dirty="0"/>
              <a:t>By the method:</a:t>
            </a:r>
          </a:p>
          <a:p>
            <a:r>
              <a:rPr lang="en-GB" dirty="0"/>
              <a:t>A WebRTC Endpoint disconnects the established session with the conference.</a:t>
            </a:r>
          </a:p>
          <a:p>
            <a:endParaRPr lang="en-GB" dirty="0"/>
          </a:p>
          <a:p>
            <a:r>
              <a:rPr lang="en-GB" dirty="0"/>
              <a:t>With the enhancement of FS_eiRTCW, the WebRTC Endpoint can close the conference and disconnect the session at the same time.</a:t>
            </a:r>
          </a:p>
          <a:p>
            <a:pPr lvl="1"/>
            <a:endParaRPr lang="en-GB" dirty="0"/>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Session Disconnection</a:t>
            </a:r>
            <a:br>
              <a:rPr lang="en-GB" altLang="ja-JP" dirty="0"/>
            </a:br>
            <a:endParaRPr lang="en-GB" dirty="0"/>
          </a:p>
        </p:txBody>
      </p:sp>
    </p:spTree>
    <p:extLst>
      <p:ext uri="{BB962C8B-B14F-4D97-AF65-F5344CB8AC3E}">
        <p14:creationId xmlns:p14="http://schemas.microsoft.com/office/powerpoint/2010/main" val="97129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D436226-D86F-486A-9F13-139CDA98A82E}"/>
              </a:ext>
            </a:extLst>
          </p:cNvPr>
          <p:cNvSpPr>
            <a:spLocks noGrp="1"/>
          </p:cNvSpPr>
          <p:nvPr>
            <p:ph idx="1"/>
          </p:nvPr>
        </p:nvSpPr>
        <p:spPr>
          <a:ln>
            <a:noFill/>
          </a:ln>
        </p:spPr>
        <p:txBody>
          <a:bodyPr/>
          <a:lstStyle/>
          <a:p>
            <a:pPr marL="144000" indent="0">
              <a:buNone/>
            </a:pPr>
            <a:r>
              <a:rPr lang="en-GB" dirty="0"/>
              <a:t>This method is available in FS_eiRTCW.</a:t>
            </a:r>
          </a:p>
          <a:p>
            <a:pPr marL="144000" indent="0">
              <a:buNone/>
            </a:pPr>
            <a:endParaRPr lang="en-GB" dirty="0"/>
          </a:p>
          <a:p>
            <a:pPr marL="144000" indent="0">
              <a:buNone/>
            </a:pPr>
            <a:r>
              <a:rPr lang="en-GB" dirty="0"/>
              <a:t>By the method:</a:t>
            </a:r>
          </a:p>
          <a:p>
            <a:r>
              <a:rPr lang="en-GB" dirty="0"/>
              <a:t>A WebRTC Endpoint changes, adds, or removes the media and its attributes </a:t>
            </a:r>
            <a:r>
              <a:rPr lang="en-GB" altLang="ja-JP" dirty="0"/>
              <a:t>(e.g., Codec, IP address, Port number, ICE candidates) </a:t>
            </a:r>
            <a:r>
              <a:rPr lang="en-GB" dirty="0"/>
              <a:t>of the connected immersive RTC session by using SDP.</a:t>
            </a:r>
          </a:p>
          <a:p>
            <a:pPr lvl="1"/>
            <a:endParaRPr lang="en-GB" dirty="0"/>
          </a:p>
          <a:p>
            <a:pPr lvl="1"/>
            <a:endParaRPr lang="en-GB" dirty="0"/>
          </a:p>
          <a:p>
            <a:pPr lvl="1"/>
            <a:endParaRPr lang="en-GB" dirty="0"/>
          </a:p>
        </p:txBody>
      </p:sp>
      <p:sp>
        <p:nvSpPr>
          <p:cNvPr id="3" name="タイトル 2">
            <a:extLst>
              <a:ext uri="{FF2B5EF4-FFF2-40B4-BE49-F238E27FC236}">
                <a16:creationId xmlns:a16="http://schemas.microsoft.com/office/drawing/2014/main" id="{3AB10694-9171-423D-92A0-7EAF72F26B16}"/>
              </a:ext>
            </a:extLst>
          </p:cNvPr>
          <p:cNvSpPr>
            <a:spLocks noGrp="1"/>
          </p:cNvSpPr>
          <p:nvPr>
            <p:ph type="title"/>
          </p:nvPr>
        </p:nvSpPr>
        <p:spPr/>
        <p:txBody>
          <a:bodyPr>
            <a:noAutofit/>
          </a:bodyPr>
          <a:lstStyle/>
          <a:p>
            <a:r>
              <a:rPr lang="en-US" altLang="ja-JP" dirty="0"/>
              <a:t>Signalling Methods – Session Modification</a:t>
            </a:r>
            <a:br>
              <a:rPr lang="en-GB" altLang="ja-JP" dirty="0"/>
            </a:br>
            <a:endParaRPr lang="en-GB" dirty="0"/>
          </a:p>
        </p:txBody>
      </p:sp>
    </p:spTree>
    <p:extLst>
      <p:ext uri="{BB962C8B-B14F-4D97-AF65-F5344CB8AC3E}">
        <p14:creationId xmlns:p14="http://schemas.microsoft.com/office/powerpoint/2010/main" val="63031965"/>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rgbClr val="FFFFFF"/>
      </a:lt1>
      <a:dk2>
        <a:srgbClr val="01214F"/>
      </a:dk2>
      <a:lt2>
        <a:srgbClr val="128FFF"/>
      </a:lt2>
      <a:accent1>
        <a:srgbClr val="93C4FF"/>
      </a:accent1>
      <a:accent2>
        <a:srgbClr val="E94343"/>
      </a:accent2>
      <a:accent3>
        <a:srgbClr val="36AAF2"/>
      </a:accent3>
      <a:accent4>
        <a:srgbClr val="FE9700"/>
      </a:accent4>
      <a:accent5>
        <a:srgbClr val="862A88"/>
      </a:accent5>
      <a:accent6>
        <a:srgbClr val="6FBE28"/>
      </a:accent6>
      <a:hlink>
        <a:srgbClr val="E94343"/>
      </a:hlink>
      <a:folHlink>
        <a:srgbClr val="C91717"/>
      </a:folHlink>
    </a:clrScheme>
    <a:fontScheme name="ユーザー定義 1">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chemeClr val="tx1">
              <a:lumMod val="85000"/>
              <a:lumOff val="15000"/>
            </a:schemeClr>
          </a:solidFill>
          <a:prstDash val="solid"/>
          <a:round/>
          <a:headEnd type="none" w="med" len="med"/>
          <a:tailEnd type="none" w="med" len="med"/>
        </a:ln>
        <a:effectLst/>
      </a:spPr>
      <a:bodyPr rtlCol="0" anchor="ctr"/>
      <a:lstStyle>
        <a:defPPr algn="ctr" defTabSz="777836">
          <a:defRPr kumimoji="0"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defRPr>
        </a:defPPr>
      </a:lstStyle>
      <a:style>
        <a:lnRef idx="1">
          <a:schemeClr val="accent1"/>
        </a:lnRef>
        <a:fillRef idx="3">
          <a:schemeClr val="accent1"/>
        </a:fillRef>
        <a:effectRef idx="2">
          <a:schemeClr val="accent1"/>
        </a:effectRef>
        <a:fontRef idx="minor">
          <a:schemeClr val="lt1"/>
        </a:fontRef>
      </a:style>
    </a:spDef>
    <a:txDef>
      <a:spPr/>
      <a:bodyPr vert="horz" wrap="none" lIns="0" tIns="45720" rIns="0" bIns="45720" rtlCol="0">
        <a:noAutofit/>
      </a:bodyPr>
      <a:lstStyle>
        <a:defPPr marL="0" indent="0" algn="l">
          <a:buNone/>
          <a:defRPr sz="1100" dirty="0">
            <a:solidFill>
              <a:schemeClr val="tx1">
                <a:lumMod val="85000"/>
                <a:lumOff val="15000"/>
              </a:schemeClr>
            </a:solidFill>
            <a:latin typeface="HGPｺﾞｼｯｸE" panose="020B0900000000000000" pitchFamily="50" charset="-128"/>
            <a:ea typeface="HGPｺﾞｼｯｸE" panose="020B0900000000000000" pitchFamily="50" charset="-128"/>
          </a:defRPr>
        </a:defPPr>
      </a:lstStyle>
    </a:txDef>
  </a:objectDefaults>
  <a:extraClrSchemeLst/>
  <a:extLst>
    <a:ext uri="{05A4C25C-085E-4340-85A3-A5531E510DB2}">
      <thm15:themeFamily xmlns:thm15="http://schemas.microsoft.com/office/thememl/2012/main" name="mytemplate.potx" id="{A4983ED9-E4F3-4ED8-92B7-00B1621CC06C}" vid="{1402DF38-0782-4C58-AB0D-DF49E5D595B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mytemplate</Template>
  <TotalTime>1245</TotalTime>
  <Words>1605</Words>
  <Application>Microsoft Office PowerPoint</Application>
  <PresentationFormat>A4 210 x 297 mm</PresentationFormat>
  <Paragraphs>192</Paragraphs>
  <Slides>17</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17</vt:i4>
      </vt:variant>
    </vt:vector>
  </HeadingPairs>
  <TitlesOfParts>
    <vt:vector size="22" baseType="lpstr">
      <vt:lpstr>HGPｺﾞｼｯｸE</vt:lpstr>
      <vt:lpstr>Arial</vt:lpstr>
      <vt:lpstr>Calibri</vt:lpstr>
      <vt:lpstr>Segoe UI</vt:lpstr>
      <vt:lpstr>Office ​​テーマ</vt:lpstr>
      <vt:lpstr>Functional requirements for WebRTC signalling</vt:lpstr>
      <vt:lpstr>Summary</vt:lpstr>
      <vt:lpstr>Overview</vt:lpstr>
      <vt:lpstr>Assumptions (1/2)</vt:lpstr>
      <vt:lpstr>Assumptions (2/2)</vt:lpstr>
      <vt:lpstr>Signalling Methods - Registration </vt:lpstr>
      <vt:lpstr>Signalling Methods – Session Setup </vt:lpstr>
      <vt:lpstr>Signalling Methods – Session Disconnection </vt:lpstr>
      <vt:lpstr>Signalling Methods – Session Modification </vt:lpstr>
      <vt:lpstr>Signalling Methods – Conference Notification </vt:lpstr>
      <vt:lpstr>Signalling Methods – Conference Setup</vt:lpstr>
      <vt:lpstr>Signalling Methods – Conference Modification</vt:lpstr>
      <vt:lpstr>Signalling Methods – Network Information Notification</vt:lpstr>
      <vt:lpstr>Signalling Methods – Endpoint Information Notification</vt:lpstr>
      <vt:lpstr>Signalling Methods – User Information Configuration </vt:lpstr>
      <vt:lpstr>Signalling Methods – User Information Acquisition</vt:lpstr>
      <vt:lpstr>Signalling Methods – Message Notification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Functional requirements of WebRTC signalling</dc:title>
  <dc:creator>Rihito Suzuki（鈴木璃人）</dc:creator>
  <cp:lastModifiedBy>Rihito Suzuki（鈴木璃人）</cp:lastModifiedBy>
  <cp:revision>106</cp:revision>
  <cp:lastPrinted>2017-05-12T01:19:33Z</cp:lastPrinted>
  <dcterms:created xsi:type="dcterms:W3CDTF">2022-09-14T21:22:35Z</dcterms:created>
  <dcterms:modified xsi:type="dcterms:W3CDTF">2022-09-30T09:40:12Z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bb4fa5d-3ac5-4415-967c-34900a0e1c6f_Enabled">
    <vt:lpwstr>true</vt:lpwstr>
  </property>
  <property fmtid="{D5CDD505-2E9C-101B-9397-08002B2CF9AE}" pid="3" name="MSIP_Label_dbb4fa5d-3ac5-4415-967c-34900a0e1c6f_SetDate">
    <vt:lpwstr>2022-04-05T08:30:52Z</vt:lpwstr>
  </property>
  <property fmtid="{D5CDD505-2E9C-101B-9397-08002B2CF9AE}" pid="4" name="MSIP_Label_dbb4fa5d-3ac5-4415-967c-34900a0e1c6f_Method">
    <vt:lpwstr>Privileged</vt:lpwstr>
  </property>
  <property fmtid="{D5CDD505-2E9C-101B-9397-08002B2CF9AE}" pid="5" name="MSIP_Label_dbb4fa5d-3ac5-4415-967c-34900a0e1c6f_Name">
    <vt:lpwstr>dbb4fa5d-3ac5-4415-967c-34900a0e1c6f</vt:lpwstr>
  </property>
  <property fmtid="{D5CDD505-2E9C-101B-9397-08002B2CF9AE}" pid="6" name="MSIP_Label_dbb4fa5d-3ac5-4415-967c-34900a0e1c6f_SiteId">
    <vt:lpwstr>a629ef32-67ba-47a6-8eb3-ec43935644fc</vt:lpwstr>
  </property>
  <property fmtid="{D5CDD505-2E9C-101B-9397-08002B2CF9AE}" pid="7" name="MSIP_Label_dbb4fa5d-3ac5-4415-967c-34900a0e1c6f_ActionId">
    <vt:lpwstr>c396b655-b816-4bbb-bf8f-8f949ba192b5</vt:lpwstr>
  </property>
  <property fmtid="{D5CDD505-2E9C-101B-9397-08002B2CF9AE}" pid="8" name="MSIP_Label_dbb4fa5d-3ac5-4415-967c-34900a0e1c6f_ContentBits">
    <vt:lpwstr>0</vt:lpwstr>
  </property>
</Properties>
</file>