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9"/>
  </p:notesMasterIdLst>
  <p:sldIdLst>
    <p:sldId id="258" r:id="rId2"/>
    <p:sldId id="275" r:id="rId3"/>
    <p:sldId id="257" r:id="rId4"/>
    <p:sldId id="273" r:id="rId5"/>
    <p:sldId id="274" r:id="rId6"/>
    <p:sldId id="259" r:id="rId7"/>
    <p:sldId id="264" r:id="rId8"/>
    <p:sldId id="263" r:id="rId9"/>
    <p:sldId id="262" r:id="rId10"/>
    <p:sldId id="265" r:id="rId11"/>
    <p:sldId id="266" r:id="rId12"/>
    <p:sldId id="267" r:id="rId13"/>
    <p:sldId id="270" r:id="rId14"/>
    <p:sldId id="271" r:id="rId15"/>
    <p:sldId id="268" r:id="rId16"/>
    <p:sldId id="269" r:id="rId17"/>
    <p:sldId id="272" r:id="rId18"/>
  </p:sldIdLst>
  <p:sldSz cx="9906000" cy="6858000" type="A4"/>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p15:clr>
            <a:srgbClr val="A4A3A4"/>
          </p15:clr>
        </p15:guide>
        <p15:guide id="2" orient="horz" pos="576">
          <p15:clr>
            <a:srgbClr val="A4A3A4"/>
          </p15:clr>
        </p15:guide>
        <p15:guide id="3" pos="3120">
          <p15:clr>
            <a:srgbClr val="A4A3A4"/>
          </p15:clr>
        </p15:guide>
        <p15:guide id="4" pos="173">
          <p15:clr>
            <a:srgbClr val="A4A3A4"/>
          </p15:clr>
        </p15:guide>
        <p15:guide id="5" pos="6067">
          <p15:clr>
            <a:srgbClr val="A4A3A4"/>
          </p15:clr>
        </p15:guide>
        <p15:guide id="6" pos="2141">
          <p15:clr>
            <a:srgbClr val="A4A3A4"/>
          </p15:clr>
        </p15:guide>
        <p15:guide id="7" pos="4099">
          <p15:clr>
            <a:srgbClr val="A4A3A4"/>
          </p15:clr>
        </p15:guide>
        <p15:guide id="8" pos="1653">
          <p15:clr>
            <a:srgbClr val="A4A3A4"/>
          </p15:clr>
        </p15:guide>
        <p15:guide id="9" pos="45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99"/>
    <a:srgbClr val="FF3399"/>
    <a:srgbClr val="CCFFCC"/>
    <a:srgbClr val="FFFFCC"/>
    <a:srgbClr val="008600"/>
    <a:srgbClr val="00094C"/>
    <a:srgbClr val="FFCCFF"/>
    <a:srgbClr val="B7D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7" autoAdjust="0"/>
    <p:restoredTop sz="95440" autoAdjust="0"/>
  </p:normalViewPr>
  <p:slideViewPr>
    <p:cSldViewPr>
      <p:cViewPr varScale="1">
        <p:scale>
          <a:sx n="115" d="100"/>
          <a:sy n="115" d="100"/>
        </p:scale>
        <p:origin x="798" y="84"/>
      </p:cViewPr>
      <p:guideLst>
        <p:guide orient="horz" pos="4110"/>
        <p:guide orient="horz" pos="576"/>
        <p:guide pos="3120"/>
        <p:guide pos="173"/>
        <p:guide pos="6067"/>
        <p:guide pos="2141"/>
        <p:guide pos="4099"/>
        <p:guide pos="1653"/>
        <p:guide pos="459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1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2022/9/16</a:t>
            </a:fld>
            <a:endParaRPr kumimoji="1" lang="ja-JP" altLang="en-US"/>
          </a:p>
        </p:txBody>
      </p:sp>
      <p:sp>
        <p:nvSpPr>
          <p:cNvPr id="4" name="スライド イメージ プレースホルダー 3"/>
          <p:cNvSpPr>
            <a:spLocks noGrp="1" noRot="1" noChangeAspect="1"/>
          </p:cNvSpPr>
          <p:nvPr>
            <p:ph type="sldImg" idx="2"/>
          </p:nvPr>
        </p:nvSpPr>
        <p:spPr>
          <a:xfrm>
            <a:off x="712788" y="746125"/>
            <a:ext cx="5381625"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343150"/>
            <a:ext cx="9355667" cy="1913534"/>
          </a:xfrm>
        </p:spPr>
        <p:txBody>
          <a:bodyPr lIns="0" rIns="0" anchor="ctr" anchorCtr="0">
            <a:normAutofit/>
          </a:bodyPr>
          <a:lstStyle>
            <a:lvl1pPr algn="ctr">
              <a:defRPr sz="4800" b="1">
                <a:latin typeface="HGPｺﾞｼｯｸE" panose="020B0900000000000000" pitchFamily="50" charset="-128"/>
                <a:ea typeface="HGPｺﾞｼｯｸE" panose="020B0900000000000000" pitchFamily="50" charset="-128"/>
              </a:defRPr>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75167" y="5158895"/>
            <a:ext cx="9355667" cy="348813"/>
          </a:xfrm>
          <a:ln>
            <a:noFill/>
          </a:ln>
        </p:spPr>
        <p:txBody>
          <a:bodyPr anchor="b" anchorCtr="0">
            <a:spAutoFit/>
          </a:bodyPr>
          <a:lstStyle>
            <a:lvl1pPr marL="0" indent="0" algn="r">
              <a:lnSpc>
                <a:spcPts val="2000"/>
              </a:lnSpc>
              <a:buNone/>
              <a:defRPr sz="20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75167" y="5473020"/>
            <a:ext cx="9355667" cy="501997"/>
          </a:xfrm>
          <a:ln>
            <a:noFill/>
          </a:ln>
        </p:spPr>
        <p:txBody>
          <a:bodyPr anchor="t" anchorCtr="0">
            <a:spAutoFit/>
          </a:bodyPr>
          <a:lstStyle>
            <a:lvl1pPr marL="0" indent="0" algn="r">
              <a:buNone/>
              <a:defRPr sz="28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作成者氏名</a:t>
            </a:r>
          </a:p>
        </p:txBody>
      </p:sp>
      <p:sp>
        <p:nvSpPr>
          <p:cNvPr id="2" name="正方形/長方形 1"/>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945973"/>
            <a:ext cx="9355667" cy="707886"/>
          </a:xfrm>
        </p:spPr>
        <p:txBody>
          <a:bodyPr lIns="0" rIns="0" anchor="ctr" anchorCtr="0">
            <a:spAutoFit/>
          </a:bodyPr>
          <a:lstStyle>
            <a:lvl1pPr algn="ctr">
              <a:defRPr sz="4000" b="1">
                <a:latin typeface="HGPｺﾞｼｯｸE" panose="020B0900000000000000" pitchFamily="50" charset="-128"/>
                <a:ea typeface="HGPｺﾞｼｯｸE" panose="020B0900000000000000" pitchFamily="50" charset="-128"/>
              </a:defRPr>
            </a:lvl1pPr>
          </a:lstStyle>
          <a:p>
            <a:r>
              <a:rPr kumimoji="1" lang="ja-JP" altLang="en-US" dirty="0"/>
              <a:t>セクション見出し</a:t>
            </a:r>
          </a:p>
        </p:txBody>
      </p:sp>
      <p:sp>
        <p:nvSpPr>
          <p:cNvPr id="4" name="正方形/長方形 3"/>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3" name="タイトル プレースホルダー 1"/>
          <p:cNvSpPr>
            <a:spLocks noGrp="1"/>
          </p:cNvSpPr>
          <p:nvPr>
            <p:ph type="title" hasCustomPrompt="1"/>
          </p:nvPr>
        </p:nvSpPr>
        <p:spPr>
          <a:xfrm>
            <a:off x="275168" y="214040"/>
            <a:ext cx="9341908"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826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2" name="正方形/長方形 1"/>
          <p:cNvSpPr/>
          <p:nvPr userDrawn="1"/>
        </p:nvSpPr>
        <p:spPr>
          <a:xfrm>
            <a:off x="8541399" y="116632"/>
            <a:ext cx="1248139"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p:nvSpPr>
        <p:spPr>
          <a:xfrm flipH="1">
            <a:off x="9552093" y="6643960"/>
            <a:ext cx="353907" cy="215116"/>
          </a:xfrm>
          <a:prstGeom prst="round1Rect">
            <a:avLst>
              <a:gd name="adj" fmla="val 2386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777836"/>
            <a:fld id="{E507812B-8B4B-45C6-95D7-43070A15817D}" type="slidenum">
              <a:rPr kumimoji="0" lang="ja-JP" altLang="en-US" sz="1050" kern="0" smtClean="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rPr>
              <a:t>‹#›</a:t>
            </a:fld>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 y="0"/>
            <a:ext cx="2801074"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p:nvGrpSpPr>
        <p:grpSpPr>
          <a:xfrm>
            <a:off x="8739814" y="236221"/>
            <a:ext cx="902881"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grpSp>
      <p:sp>
        <p:nvSpPr>
          <p:cNvPr id="2" name="タイトル プレースホルダー 1"/>
          <p:cNvSpPr>
            <a:spLocks noGrp="1"/>
          </p:cNvSpPr>
          <p:nvPr>
            <p:ph type="title"/>
          </p:nvPr>
        </p:nvSpPr>
        <p:spPr>
          <a:xfrm>
            <a:off x="275168" y="214040"/>
            <a:ext cx="9355667" cy="576064"/>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75168" y="908720"/>
            <a:ext cx="9355667" cy="5616624"/>
          </a:xfrm>
          <a:prstGeom prst="rect">
            <a:avLst/>
          </a:prstGeom>
          <a:ln w="19050">
            <a:solidFill>
              <a:schemeClr val="tx1">
                <a:lumMod val="85000"/>
                <a:lumOff val="15000"/>
              </a:schemeClr>
            </a:solidFill>
          </a:ln>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66" r:id="rId4"/>
    <p:sldLayoutId id="2147483667" r:id="rId5"/>
    <p:sldLayoutId id="2147483668" r:id="rId6"/>
  </p:sldLayoutIdLst>
  <p:hf hdr="0" ftr="0" dt="0"/>
  <p:txStyles>
    <p:titleStyle>
      <a:lvl1pPr algn="l" defTabSz="914400" rtl="0" eaLnBrk="1" latinLnBrk="0" hangingPunct="1">
        <a:spcBef>
          <a:spcPct val="0"/>
        </a:spcBef>
        <a:buNone/>
        <a:defRPr kumimoji="1" sz="2400" b="1" kern="1200" baseline="0">
          <a:solidFill>
            <a:schemeClr val="tx2"/>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p:titleStyle>
    <p:body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84D525C-9E2A-41B1-A149-FC436BEB5553}"/>
              </a:ext>
            </a:extLst>
          </p:cNvPr>
          <p:cNvSpPr>
            <a:spLocks noGrp="1"/>
          </p:cNvSpPr>
          <p:nvPr>
            <p:ph type="ctrTitle"/>
          </p:nvPr>
        </p:nvSpPr>
        <p:spPr/>
        <p:txBody>
          <a:bodyPr/>
          <a:lstStyle/>
          <a:p>
            <a:r>
              <a:rPr lang="en-GB" dirty="0"/>
              <a:t>Functional requirements for WebRTC signalling</a:t>
            </a:r>
          </a:p>
        </p:txBody>
      </p:sp>
      <p:sp>
        <p:nvSpPr>
          <p:cNvPr id="3" name="テキスト プレースホルダー 2">
            <a:extLst>
              <a:ext uri="{FF2B5EF4-FFF2-40B4-BE49-F238E27FC236}">
                <a16:creationId xmlns:a16="http://schemas.microsoft.com/office/drawing/2014/main" id="{A1E14F33-0E42-4C9D-9169-5C38449E1765}"/>
              </a:ext>
            </a:extLst>
          </p:cNvPr>
          <p:cNvSpPr>
            <a:spLocks noGrp="1"/>
          </p:cNvSpPr>
          <p:nvPr>
            <p:ph type="body" sz="quarter" idx="10"/>
          </p:nvPr>
        </p:nvSpPr>
        <p:spPr/>
        <p:txBody>
          <a:bodyPr/>
          <a:lstStyle/>
          <a:p>
            <a:pPr algn="ctr"/>
            <a:r>
              <a:rPr lang="en-GB"/>
              <a:t>S4aR220035</a:t>
            </a:r>
            <a:endParaRPr lang="en-GB" dirty="0"/>
          </a:p>
        </p:txBody>
      </p:sp>
      <p:sp>
        <p:nvSpPr>
          <p:cNvPr id="4" name="テキスト プレースホルダー 3">
            <a:extLst>
              <a:ext uri="{FF2B5EF4-FFF2-40B4-BE49-F238E27FC236}">
                <a16:creationId xmlns:a16="http://schemas.microsoft.com/office/drawing/2014/main" id="{7BD71AD8-82AC-4E14-8EDF-6D3F7210F160}"/>
              </a:ext>
            </a:extLst>
          </p:cNvPr>
          <p:cNvSpPr>
            <a:spLocks noGrp="1"/>
          </p:cNvSpPr>
          <p:nvPr>
            <p:ph type="body" sz="quarter" idx="11"/>
          </p:nvPr>
        </p:nvSpPr>
        <p:spPr/>
        <p:txBody>
          <a:bodyPr/>
          <a:lstStyle/>
          <a:p>
            <a:pPr algn="ctr"/>
            <a:r>
              <a:rPr lang="en-GB" dirty="0"/>
              <a:t>NTT</a:t>
            </a:r>
          </a:p>
        </p:txBody>
      </p:sp>
    </p:spTree>
    <p:extLst>
      <p:ext uri="{BB962C8B-B14F-4D97-AF65-F5344CB8AC3E}">
        <p14:creationId xmlns:p14="http://schemas.microsoft.com/office/powerpoint/2010/main" val="1720712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Immersive RTC conference related information (i.e., Date, Duration, Title, Participants) or the list of immersive RTC conferences are provided.</a:t>
            </a:r>
          </a:p>
          <a:p>
            <a:r>
              <a:rPr lang="en-GB" dirty="0"/>
              <a:t>The information of the state of the immersive RTC conference (i.e., Ongoing/Closed, Start time, Attendees) is also provided.</a:t>
            </a:r>
          </a:p>
          <a:p>
            <a:pPr marL="144000" indent="0">
              <a:buNone/>
            </a:pPr>
            <a:endParaRPr lang="en-GB" dirty="0"/>
          </a:p>
          <a:p>
            <a:pPr marL="144000" indent="0">
              <a:buNone/>
            </a:pPr>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Notification</a:t>
            </a:r>
            <a:br>
              <a:rPr lang="en-GB" altLang="ja-JP" dirty="0"/>
            </a:br>
            <a:endParaRPr lang="en-GB" dirty="0"/>
          </a:p>
        </p:txBody>
      </p:sp>
    </p:spTree>
    <p:extLst>
      <p:ext uri="{BB962C8B-B14F-4D97-AF65-F5344CB8AC3E}">
        <p14:creationId xmlns:p14="http://schemas.microsoft.com/office/powerpoint/2010/main" val="1406662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new immersive RTC conference is created, assigning related information (i.e., Date, Duration, Title, Participants).</a:t>
            </a:r>
          </a:p>
          <a:p>
            <a:pPr marL="144000" indent="0">
              <a:buNone/>
            </a:pPr>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Conference </a:t>
            </a:r>
            <a:r>
              <a:rPr lang="en-GB" altLang="ja-JP" dirty="0"/>
              <a:t>Setup</a:t>
            </a:r>
            <a:endParaRPr lang="en-GB" dirty="0"/>
          </a:p>
        </p:txBody>
      </p:sp>
    </p:spTree>
    <p:extLst>
      <p:ext uri="{BB962C8B-B14F-4D97-AF65-F5344CB8AC3E}">
        <p14:creationId xmlns:p14="http://schemas.microsoft.com/office/powerpoint/2010/main" val="3866192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WebRTC Endpoint modifies the information of an immersive RTC conference (i.e., Date, Duration, Title, Participants).</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Conference </a:t>
            </a:r>
            <a:r>
              <a:rPr lang="en-GB" altLang="ja-JP" dirty="0"/>
              <a:t>Modification</a:t>
            </a:r>
            <a:endParaRPr lang="en-GB" dirty="0"/>
          </a:p>
        </p:txBody>
      </p:sp>
    </p:spTree>
    <p:extLst>
      <p:ext uri="{BB962C8B-B14F-4D97-AF65-F5344CB8AC3E}">
        <p14:creationId xmlns:p14="http://schemas.microsoft.com/office/powerpoint/2010/main" val="3406384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WebRTC Endpoint gets the list of available WebRTC Signalling Servers and ICE-related information (e.g., the list of TURN server)</a:t>
            </a:r>
          </a:p>
          <a:p>
            <a:r>
              <a:rPr lang="en-GB" dirty="0"/>
              <a:t>A WebRTC Endpoint gets the information of the service entity (e.g., an instance in Media Function) providing an immersive RTC service. The information includes the list of available service entities, their media information, and their names.</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Network Information Notification</a:t>
            </a:r>
            <a:endParaRPr lang="en-GB" dirty="0"/>
          </a:p>
        </p:txBody>
      </p:sp>
    </p:spTree>
    <p:extLst>
      <p:ext uri="{BB962C8B-B14F-4D97-AF65-F5344CB8AC3E}">
        <p14:creationId xmlns:p14="http://schemas.microsoft.com/office/powerpoint/2010/main" val="3931055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WebRTC Endpoint notifies the WebRTC Signalling Server of the media supported by the WebRTC Endpoint.</a:t>
            </a:r>
          </a:p>
          <a:p>
            <a:r>
              <a:rPr lang="en-GB" dirty="0"/>
              <a:t>A WebRTC Endpoint notifies the WebRTC Signalling Server of the preference of media and service (e.g., incoming call rejection).</a:t>
            </a:r>
          </a:p>
          <a:p>
            <a:r>
              <a:rPr lang="en-GB" dirty="0"/>
              <a:t>A WebRTC Endpoint notifies the WebRTC Signalling Server of the state of its user (e.g., active/inactive).</a:t>
            </a:r>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Endpoint Information Notification</a:t>
            </a:r>
            <a:endParaRPr lang="en-GB" dirty="0"/>
          </a:p>
        </p:txBody>
      </p:sp>
    </p:spTree>
    <p:extLst>
      <p:ext uri="{BB962C8B-B14F-4D97-AF65-F5344CB8AC3E}">
        <p14:creationId xmlns:p14="http://schemas.microsoft.com/office/powerpoint/2010/main" val="2302724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user configures his or her own user profile (i.e., Name, Profile picture, Status).</a:t>
            </a:r>
          </a:p>
          <a:p>
            <a:r>
              <a:rPr lang="en-GB" dirty="0"/>
              <a:t>A user changes the scope of disclosure of his or her own user profile.</a:t>
            </a:r>
          </a:p>
          <a:p>
            <a:r>
              <a:rPr lang="en-GB" dirty="0"/>
              <a:t>Optionally, when supported, contact list is modified.</a:t>
            </a:r>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User Information Configuration </a:t>
            </a:r>
            <a:endParaRPr lang="en-GB" dirty="0"/>
          </a:p>
        </p:txBody>
      </p:sp>
    </p:spTree>
    <p:extLst>
      <p:ext uri="{BB962C8B-B14F-4D97-AF65-F5344CB8AC3E}">
        <p14:creationId xmlns:p14="http://schemas.microsoft.com/office/powerpoint/2010/main" val="3269015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user gets his or her own user profile.</a:t>
            </a:r>
          </a:p>
          <a:p>
            <a:r>
              <a:rPr lang="en-GB" dirty="0"/>
              <a:t>A user gets other’s user profile if permitted.</a:t>
            </a:r>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User Information Acquisition</a:t>
            </a:r>
            <a:endParaRPr lang="en-GB" dirty="0"/>
          </a:p>
        </p:txBody>
      </p:sp>
    </p:spTree>
    <p:extLst>
      <p:ext uri="{BB962C8B-B14F-4D97-AF65-F5344CB8AC3E}">
        <p14:creationId xmlns:p14="http://schemas.microsoft.com/office/powerpoint/2010/main" val="1380268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user sends an instant message for their absence.</a:t>
            </a:r>
          </a:p>
          <a:p>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Message Notification</a:t>
            </a:r>
            <a:endParaRPr lang="en-GB" dirty="0"/>
          </a:p>
        </p:txBody>
      </p:sp>
    </p:spTree>
    <p:extLst>
      <p:ext uri="{BB962C8B-B14F-4D97-AF65-F5344CB8AC3E}">
        <p14:creationId xmlns:p14="http://schemas.microsoft.com/office/powerpoint/2010/main" val="4173669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7853" y="908720"/>
            <a:ext cx="9355667" cy="5616624"/>
          </a:xfrm>
          <a:ln>
            <a:noFill/>
          </a:ln>
        </p:spPr>
        <p:txBody>
          <a:bodyPr/>
          <a:lstStyle/>
          <a:p>
            <a:pPr marL="144000" indent="0">
              <a:buNone/>
            </a:pPr>
            <a:r>
              <a:rPr lang="en-GB" altLang="ja-JP" dirty="0"/>
              <a:t>This document proposes the possible signalling methods and their functional requirements. Minimal set of signalling methods and functionalities are covered in iRTCW and advanced ones are in the scope of FS_eiRTCW. All methods are based on JSON format messages, which is extensible and can be supported wide range of web-based technologies.</a:t>
            </a:r>
          </a:p>
          <a:p>
            <a:pPr marL="144000" indent="0">
              <a:buNone/>
            </a:pPr>
            <a:endParaRPr lang="en-GB" altLang="ja-JP" dirty="0"/>
          </a:p>
          <a:p>
            <a:pPr marL="144000" indent="0">
              <a:buNone/>
            </a:pPr>
            <a:r>
              <a:rPr lang="en-GB" altLang="ja-JP" dirty="0"/>
              <a:t>Connection model and assumptions are based on Collaboration Scenario 4, which is covering the features of Collaboration Scenario 3.</a:t>
            </a:r>
          </a:p>
          <a:p>
            <a:pPr marL="144000" indent="0">
              <a:buNone/>
            </a:pPr>
            <a:endParaRPr lang="en-GB" altLang="ja-JP" dirty="0"/>
          </a:p>
          <a:p>
            <a:pPr marL="144000" indent="0">
              <a:buNone/>
            </a:pPr>
            <a:r>
              <a:rPr lang="en-GB" altLang="ja-JP" dirty="0"/>
              <a:t>Discussion points are:</a:t>
            </a:r>
          </a:p>
          <a:p>
            <a:pPr marL="486900" indent="-342900">
              <a:buFont typeface="+mj-lt"/>
              <a:buAutoNum type="arabicPeriod"/>
            </a:pPr>
            <a:r>
              <a:rPr lang="en-US" altLang="ja-JP" dirty="0"/>
              <a:t>The recognition and confirmation of whether is the minimal signalling for iRTCW.</a:t>
            </a:r>
            <a:endParaRPr lang="en-GB" altLang="ja-JP" dirty="0"/>
          </a:p>
          <a:p>
            <a:pPr marL="486900" indent="-342900">
              <a:buFont typeface="+mj-lt"/>
              <a:buAutoNum type="arabicPeriod"/>
            </a:pPr>
            <a:r>
              <a:rPr lang="en-GB" altLang="ja-JP" dirty="0"/>
              <a:t>Regarding connection model and assumptions, is it acceptable? Or what do you think is the element to be added?</a:t>
            </a:r>
          </a:p>
          <a:p>
            <a:endParaRPr lang="en-GB" altLang="ja-JP" dirty="0"/>
          </a:p>
          <a:p>
            <a:pPr marL="144000" indent="0">
              <a:buNone/>
            </a:pPr>
            <a:r>
              <a:rPr lang="en-US" altLang="ja-JP" dirty="0"/>
              <a:t>According to the discussion and the slides after p3,</a:t>
            </a:r>
            <a:r>
              <a:rPr lang="en-GB" altLang="ja-JP" dirty="0"/>
              <a:t> FS_eiRTCW’s PD should be updated.</a:t>
            </a:r>
            <a:endParaRPr lang="en-US" altLang="ja-JP" dirty="0">
              <a:highlight>
                <a:srgbClr val="FFFF00"/>
              </a:highlight>
            </a:endParaRPr>
          </a:p>
          <a:p>
            <a:pPr marL="144000" indent="0">
              <a:buNone/>
            </a:pPr>
            <a:endParaRPr kumimoji="1" lang="ja-JP" altLang="en-US" dirty="0"/>
          </a:p>
        </p:txBody>
      </p:sp>
      <p:sp>
        <p:nvSpPr>
          <p:cNvPr id="3" name="タイトル 2"/>
          <p:cNvSpPr>
            <a:spLocks noGrp="1"/>
          </p:cNvSpPr>
          <p:nvPr>
            <p:ph type="title"/>
          </p:nvPr>
        </p:nvSpPr>
        <p:spPr/>
        <p:txBody>
          <a:bodyPr/>
          <a:lstStyle/>
          <a:p>
            <a:r>
              <a:rPr kumimoji="1" lang="en-GB" altLang="ja-JP" dirty="0"/>
              <a:t>Summary</a:t>
            </a:r>
            <a:endParaRPr kumimoji="1" lang="ja-JP" altLang="en-US" dirty="0"/>
          </a:p>
        </p:txBody>
      </p:sp>
    </p:spTree>
    <p:extLst>
      <p:ext uri="{BB962C8B-B14F-4D97-AF65-F5344CB8AC3E}">
        <p14:creationId xmlns:p14="http://schemas.microsoft.com/office/powerpoint/2010/main" val="1735493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447875CF-04F6-4DFD-9B44-5538C8BCB3DE}"/>
              </a:ext>
            </a:extLst>
          </p:cNvPr>
          <p:cNvSpPr>
            <a:spLocks noGrp="1"/>
          </p:cNvSpPr>
          <p:nvPr>
            <p:ph idx="1"/>
          </p:nvPr>
        </p:nvSpPr>
        <p:spPr>
          <a:xfrm>
            <a:off x="280465" y="764640"/>
            <a:ext cx="9355667" cy="1080120"/>
          </a:xfrm>
          <a:ln>
            <a:noFill/>
          </a:ln>
        </p:spPr>
        <p:txBody>
          <a:bodyPr>
            <a:normAutofit/>
          </a:bodyPr>
          <a:lstStyle/>
          <a:p>
            <a:pPr marL="144000" indent="0">
              <a:buNone/>
            </a:pPr>
            <a:r>
              <a:rPr lang="en-GB" sz="1400" dirty="0"/>
              <a:t>Following is the list of signalling methods and shows:</a:t>
            </a:r>
          </a:p>
          <a:p>
            <a:r>
              <a:rPr lang="en-GB" sz="1400" dirty="0"/>
              <a:t>Whether it is available in minimal or advanced signalling</a:t>
            </a:r>
          </a:p>
          <a:p>
            <a:r>
              <a:rPr lang="en-GB" sz="1400" dirty="0"/>
              <a:t>Which functional block provides</a:t>
            </a:r>
          </a:p>
          <a:p>
            <a:r>
              <a:rPr lang="en-GB" sz="1400" dirty="0"/>
              <a:t>Where the signal is used</a:t>
            </a:r>
          </a:p>
        </p:txBody>
      </p:sp>
      <p:sp>
        <p:nvSpPr>
          <p:cNvPr id="3" name="タイトル 2">
            <a:extLst>
              <a:ext uri="{FF2B5EF4-FFF2-40B4-BE49-F238E27FC236}">
                <a16:creationId xmlns:a16="http://schemas.microsoft.com/office/drawing/2014/main" id="{A766D0F0-CCC4-4948-A71B-EC3663AB39B2}"/>
              </a:ext>
            </a:extLst>
          </p:cNvPr>
          <p:cNvSpPr>
            <a:spLocks noGrp="1"/>
          </p:cNvSpPr>
          <p:nvPr>
            <p:ph type="title"/>
          </p:nvPr>
        </p:nvSpPr>
        <p:spPr/>
        <p:txBody>
          <a:bodyPr/>
          <a:lstStyle/>
          <a:p>
            <a:r>
              <a:rPr lang="en-US" altLang="ja-JP" dirty="0"/>
              <a:t>Overview</a:t>
            </a:r>
            <a:endParaRPr lang="en-GB" dirty="0"/>
          </a:p>
        </p:txBody>
      </p:sp>
      <p:graphicFrame>
        <p:nvGraphicFramePr>
          <p:cNvPr id="4" name="表 4">
            <a:extLst>
              <a:ext uri="{FF2B5EF4-FFF2-40B4-BE49-F238E27FC236}">
                <a16:creationId xmlns:a16="http://schemas.microsoft.com/office/drawing/2014/main" id="{E6B311DF-B68C-4DC3-A3E7-EBA7EFC1CEA7}"/>
              </a:ext>
            </a:extLst>
          </p:cNvPr>
          <p:cNvGraphicFramePr>
            <a:graphicFrameLocks noGrp="1"/>
          </p:cNvGraphicFramePr>
          <p:nvPr>
            <p:extLst>
              <p:ext uri="{D42A27DB-BD31-4B8C-83A1-F6EECF244321}">
                <p14:modId xmlns:p14="http://schemas.microsoft.com/office/powerpoint/2010/main" val="320916812"/>
              </p:ext>
            </p:extLst>
          </p:nvPr>
        </p:nvGraphicFramePr>
        <p:xfrm>
          <a:off x="344488" y="1844824"/>
          <a:ext cx="9341908" cy="4907280"/>
        </p:xfrm>
        <a:graphic>
          <a:graphicData uri="http://schemas.openxmlformats.org/drawingml/2006/table">
            <a:tbl>
              <a:tblPr firstRow="1" bandRow="1">
                <a:tableStyleId>{5940675A-B579-460E-94D1-54222C63F5DA}</a:tableStyleId>
              </a:tblPr>
              <a:tblGrid>
                <a:gridCol w="3165664">
                  <a:extLst>
                    <a:ext uri="{9D8B030D-6E8A-4147-A177-3AD203B41FA5}">
                      <a16:colId xmlns:a16="http://schemas.microsoft.com/office/drawing/2014/main" val="169013915"/>
                    </a:ext>
                  </a:extLst>
                </a:gridCol>
                <a:gridCol w="2304256">
                  <a:extLst>
                    <a:ext uri="{9D8B030D-6E8A-4147-A177-3AD203B41FA5}">
                      <a16:colId xmlns:a16="http://schemas.microsoft.com/office/drawing/2014/main" val="114713084"/>
                    </a:ext>
                  </a:extLst>
                </a:gridCol>
                <a:gridCol w="1897276">
                  <a:extLst>
                    <a:ext uri="{9D8B030D-6E8A-4147-A177-3AD203B41FA5}">
                      <a16:colId xmlns:a16="http://schemas.microsoft.com/office/drawing/2014/main" val="1281237919"/>
                    </a:ext>
                  </a:extLst>
                </a:gridCol>
                <a:gridCol w="1974712">
                  <a:extLst>
                    <a:ext uri="{9D8B030D-6E8A-4147-A177-3AD203B41FA5}">
                      <a16:colId xmlns:a16="http://schemas.microsoft.com/office/drawing/2014/main" val="2857871123"/>
                    </a:ext>
                  </a:extLst>
                </a:gridCol>
              </a:tblGrid>
              <a:tr h="332791">
                <a:tc>
                  <a:txBody>
                    <a:bodyPr/>
                    <a:lstStyle/>
                    <a:p>
                      <a:r>
                        <a:rPr lang="en-GB" sz="1200" dirty="0">
                          <a:latin typeface="HGPｺﾞｼｯｸE" panose="020B0900000000000000" pitchFamily="50" charset="-128"/>
                          <a:ea typeface="HGPｺﾞｼｯｸE" panose="020B0900000000000000" pitchFamily="50" charset="-128"/>
                        </a:rPr>
                        <a:t>Signalling Method Name</a:t>
                      </a:r>
                    </a:p>
                  </a:txBody>
                  <a:tcPr>
                    <a:solidFill>
                      <a:schemeClr val="bg1">
                        <a:lumMod val="85000"/>
                      </a:schemeClr>
                    </a:solidFill>
                  </a:tcPr>
                </a:tc>
                <a:tc>
                  <a:txBody>
                    <a:bodyPr/>
                    <a:lstStyle/>
                    <a:p>
                      <a:r>
                        <a:rPr lang="en-GB" sz="1200" dirty="0">
                          <a:latin typeface="HGPｺﾞｼｯｸE" panose="020B0900000000000000" pitchFamily="50" charset="-128"/>
                          <a:ea typeface="HGPｺﾞｼｯｸE" panose="020B0900000000000000" pitchFamily="50" charset="-128"/>
                        </a:rPr>
                        <a:t>iRTCW/FS_eiRTCW</a:t>
                      </a:r>
                    </a:p>
                  </a:txBody>
                  <a:tcPr>
                    <a:solidFill>
                      <a:schemeClr val="bg1">
                        <a:lumMod val="85000"/>
                      </a:schemeClr>
                    </a:solidFill>
                  </a:tcPr>
                </a:tc>
                <a:tc>
                  <a:txBody>
                    <a:bodyPr/>
                    <a:lstStyle/>
                    <a:p>
                      <a:r>
                        <a:rPr lang="en-GB" sz="1200" dirty="0">
                          <a:latin typeface="HGPｺﾞｼｯｸE" panose="020B0900000000000000" pitchFamily="50" charset="-128"/>
                          <a:ea typeface="HGPｺﾞｼｯｸE" panose="020B0900000000000000" pitchFamily="50" charset="-128"/>
                        </a:rPr>
                        <a:t>Provided by WSF/WEBF</a:t>
                      </a:r>
                    </a:p>
                  </a:txBody>
                  <a:tcPr>
                    <a:solidFill>
                      <a:schemeClr val="bg1">
                        <a:lumMod val="85000"/>
                      </a:schemeClr>
                    </a:solidFill>
                  </a:tcPr>
                </a:tc>
                <a:tc>
                  <a:txBody>
                    <a:bodyPr/>
                    <a:lstStyle/>
                    <a:p>
                      <a:r>
                        <a:rPr lang="en-GB" sz="1200" dirty="0">
                          <a:latin typeface="HGPｺﾞｼｯｸE" panose="020B0900000000000000" pitchFamily="50" charset="-128"/>
                          <a:ea typeface="HGPｺﾞｼｯｸE" panose="020B0900000000000000" pitchFamily="50" charset="-128"/>
                        </a:rPr>
                        <a:t>Area of use Intra/Inter-operator</a:t>
                      </a:r>
                    </a:p>
                  </a:txBody>
                  <a:tcPr>
                    <a:solidFill>
                      <a:schemeClr val="bg1">
                        <a:lumMod val="85000"/>
                      </a:schemeClr>
                    </a:solidFill>
                  </a:tcPr>
                </a:tc>
                <a:extLst>
                  <a:ext uri="{0D108BD9-81ED-4DB2-BD59-A6C34878D82A}">
                    <a16:rowId xmlns:a16="http://schemas.microsoft.com/office/drawing/2014/main" val="277516807"/>
                  </a:ext>
                </a:extLst>
              </a:tr>
              <a:tr h="370840">
                <a:tc>
                  <a:txBody>
                    <a:bodyPr/>
                    <a:lstStyle/>
                    <a:p>
                      <a:r>
                        <a:rPr lang="en-GB" sz="1200" dirty="0">
                          <a:latin typeface="HGPｺﾞｼｯｸE" panose="020B0900000000000000" pitchFamily="50" charset="-128"/>
                          <a:ea typeface="HGPｺﾞｼｯｸE" panose="020B0900000000000000" pitchFamily="50" charset="-128"/>
                        </a:rPr>
                        <a:t>Registration</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1641275438"/>
                  </a:ext>
                </a:extLst>
              </a:tr>
              <a:tr h="370840">
                <a:tc>
                  <a:txBody>
                    <a:bodyPr/>
                    <a:lstStyle/>
                    <a:p>
                      <a:r>
                        <a:rPr lang="en-GB" sz="1200" dirty="0">
                          <a:latin typeface="HGPｺﾞｼｯｸE" panose="020B0900000000000000" pitchFamily="50" charset="-128"/>
                          <a:ea typeface="HGPｺﾞｼｯｸE" panose="020B0900000000000000" pitchFamily="50" charset="-128"/>
                        </a:rPr>
                        <a:t>Session Setup</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iRTCW and 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2791797425"/>
                  </a:ext>
                </a:extLst>
              </a:tr>
              <a:tr h="370840">
                <a:tc>
                  <a:txBody>
                    <a:bodyPr/>
                    <a:lstStyle/>
                    <a:p>
                      <a:r>
                        <a:rPr lang="en-GB" sz="1200" dirty="0">
                          <a:latin typeface="HGPｺﾞｼｯｸE" panose="020B0900000000000000" pitchFamily="50" charset="-128"/>
                          <a:ea typeface="HGPｺﾞｼｯｸE" panose="020B0900000000000000" pitchFamily="50" charset="-128"/>
                        </a:rPr>
                        <a:t>Session Disconnection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iRTCW and 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1179941354"/>
                  </a:ext>
                </a:extLst>
              </a:tr>
              <a:tr h="370840">
                <a:tc>
                  <a:txBody>
                    <a:bodyPr/>
                    <a:lstStyle/>
                    <a:p>
                      <a:r>
                        <a:rPr lang="en-GB" sz="1200" dirty="0">
                          <a:latin typeface="HGPｺﾞｼｯｸE" panose="020B0900000000000000" pitchFamily="50" charset="-128"/>
                          <a:ea typeface="HGPｺﾞｼｯｸE" panose="020B0900000000000000" pitchFamily="50" charset="-128"/>
                        </a:rPr>
                        <a:t>Session Modification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3093092677"/>
                  </a:ext>
                </a:extLst>
              </a:tr>
              <a:tr h="370840">
                <a:tc>
                  <a:txBody>
                    <a:bodyPr/>
                    <a:lstStyle/>
                    <a:p>
                      <a:r>
                        <a:rPr lang="en-GB" sz="1200" dirty="0">
                          <a:latin typeface="HGPｺﾞｼｯｸE" panose="020B0900000000000000" pitchFamily="50" charset="-128"/>
                          <a:ea typeface="HGPｺﾞｼｯｸE" panose="020B0900000000000000" pitchFamily="50" charset="-128"/>
                        </a:rPr>
                        <a:t>Session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2662905546"/>
                  </a:ext>
                </a:extLst>
              </a:tr>
              <a:tr h="370840">
                <a:tc>
                  <a:txBody>
                    <a:bodyPr/>
                    <a:lstStyle/>
                    <a:p>
                      <a:r>
                        <a:rPr lang="en-GB" sz="1200" dirty="0">
                          <a:latin typeface="HGPｺﾞｼｯｸE" panose="020B0900000000000000" pitchFamily="50" charset="-128"/>
                          <a:ea typeface="HGPｺﾞｼｯｸE" panose="020B0900000000000000" pitchFamily="50" charset="-128"/>
                        </a:rPr>
                        <a:t>Conference Setup</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933403182"/>
                  </a:ext>
                </a:extLst>
              </a:tr>
              <a:tr h="370840">
                <a:tc>
                  <a:txBody>
                    <a:bodyPr/>
                    <a:lstStyle/>
                    <a:p>
                      <a:r>
                        <a:rPr lang="en-GB" sz="1200" dirty="0">
                          <a:latin typeface="HGPｺﾞｼｯｸE" panose="020B0900000000000000" pitchFamily="50" charset="-128"/>
                          <a:ea typeface="HGPｺﾞｼｯｸE" panose="020B0900000000000000" pitchFamily="50" charset="-128"/>
                        </a:rPr>
                        <a:t>Conference Modification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2624939715"/>
                  </a:ext>
                </a:extLst>
              </a:tr>
              <a:tr h="370840">
                <a:tc>
                  <a:txBody>
                    <a:bodyPr/>
                    <a:lstStyle/>
                    <a:p>
                      <a:r>
                        <a:rPr lang="en-GB" sz="1200" dirty="0">
                          <a:latin typeface="HGPｺﾞｼｯｸE" panose="020B0900000000000000" pitchFamily="50" charset="-128"/>
                          <a:ea typeface="HGPｺﾞｼｯｸE" panose="020B0900000000000000" pitchFamily="50" charset="-128"/>
                        </a:rPr>
                        <a:t>Network Information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4261039613"/>
                  </a:ext>
                </a:extLst>
              </a:tr>
              <a:tr h="370840">
                <a:tc>
                  <a:txBody>
                    <a:bodyPr/>
                    <a:lstStyle/>
                    <a:p>
                      <a:r>
                        <a:rPr lang="en-GB" sz="1200" dirty="0">
                          <a:latin typeface="HGPｺﾞｼｯｸE" panose="020B0900000000000000" pitchFamily="50" charset="-128"/>
                          <a:ea typeface="HGPｺﾞｼｯｸE" panose="020B0900000000000000" pitchFamily="50" charset="-128"/>
                        </a:rPr>
                        <a:t>Endpoint Information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313252538"/>
                  </a:ext>
                </a:extLst>
              </a:tr>
              <a:tr h="370840">
                <a:tc>
                  <a:txBody>
                    <a:bodyPr/>
                    <a:lstStyle/>
                    <a:p>
                      <a:r>
                        <a:rPr lang="en-GB" sz="1200" dirty="0">
                          <a:latin typeface="HGPｺﾞｼｯｸE" panose="020B0900000000000000" pitchFamily="50" charset="-128"/>
                          <a:ea typeface="HGPｺﾞｼｯｸE" panose="020B0900000000000000" pitchFamily="50" charset="-128"/>
                        </a:rPr>
                        <a:t>User Information Configuration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980272558"/>
                  </a:ext>
                </a:extLst>
              </a:tr>
              <a:tr h="370840">
                <a:tc>
                  <a:txBody>
                    <a:bodyPr/>
                    <a:lstStyle/>
                    <a:p>
                      <a:r>
                        <a:rPr lang="en-GB" sz="1200" dirty="0">
                          <a:latin typeface="HGPｺﾞｼｯｸE" panose="020B0900000000000000" pitchFamily="50" charset="-128"/>
                          <a:ea typeface="HGPｺﾞｼｯｸE" panose="020B0900000000000000" pitchFamily="50" charset="-128"/>
                        </a:rPr>
                        <a:t>User Information Acquisition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505228986"/>
                  </a:ext>
                </a:extLst>
              </a:tr>
              <a:tr h="370840">
                <a:tc>
                  <a:txBody>
                    <a:bodyPr/>
                    <a:lstStyle/>
                    <a:p>
                      <a:r>
                        <a:rPr lang="en-GB" sz="1200" dirty="0">
                          <a:latin typeface="HGPｺﾞｼｯｸE" panose="020B0900000000000000" pitchFamily="50" charset="-128"/>
                          <a:ea typeface="HGPｺﾞｼｯｸE" panose="020B0900000000000000" pitchFamily="50" charset="-128"/>
                        </a:rPr>
                        <a:t>Message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3343525452"/>
                  </a:ext>
                </a:extLst>
              </a:tr>
            </a:tbl>
          </a:graphicData>
        </a:graphic>
      </p:graphicFrame>
    </p:spTree>
    <p:extLst>
      <p:ext uri="{BB962C8B-B14F-4D97-AF65-F5344CB8AC3E}">
        <p14:creationId xmlns:p14="http://schemas.microsoft.com/office/powerpoint/2010/main" val="1936165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ln>
            <a:noFill/>
          </a:ln>
        </p:spPr>
        <p:txBody>
          <a:bodyPr/>
          <a:lstStyle/>
          <a:p>
            <a:pPr marL="144000" indent="0">
              <a:buNone/>
            </a:pPr>
            <a:r>
              <a:rPr kumimoji="1" lang="en-GB" altLang="ja-JP" dirty="0"/>
              <a:t>The proposed methods are based on the following assumptions:</a:t>
            </a:r>
          </a:p>
          <a:p>
            <a:r>
              <a:rPr lang="en-GB" sz="1800" dirty="0">
                <a:effectLst/>
                <a:latin typeface="Calibri" panose="020F0502020204030204" pitchFamily="34" charset="0"/>
                <a:ea typeface="游ゴシック" panose="020B0400000000000000" pitchFamily="50" charset="-128"/>
                <a:cs typeface="Times New Roman" panose="02020603050405020304" pitchFamily="18" charset="0"/>
              </a:rPr>
              <a:t>The multiple operator model (i.e., Collaboration Scenario #4) is assumed to see the complete picture first. The single operator model can easily be derived later.</a:t>
            </a:r>
          </a:p>
          <a:p>
            <a:r>
              <a:rPr lang="en-GB" sz="1800" dirty="0">
                <a:effectLst/>
                <a:latin typeface="Calibri" panose="020F0502020204030204" pitchFamily="34" charset="0"/>
                <a:ea typeface="游ゴシック" panose="020B0400000000000000" pitchFamily="50" charset="-128"/>
                <a:cs typeface="Times New Roman" panose="02020603050405020304" pitchFamily="18" charset="0"/>
              </a:rPr>
              <a:t>One of the operators is responsible for an immersive RTC service as the host operator. The other collaborative operators, as guest operators, simply provide the connectivity to the primary operator.</a:t>
            </a:r>
          </a:p>
          <a:p>
            <a:r>
              <a:rPr lang="en-GB" sz="1800" dirty="0">
                <a:effectLst/>
                <a:latin typeface="Calibri" panose="020F0502020204030204" pitchFamily="34" charset="0"/>
                <a:ea typeface="游ゴシック" panose="020B0400000000000000" pitchFamily="50" charset="-128"/>
                <a:cs typeface="Times New Roman" panose="02020603050405020304" pitchFamily="18" charset="0"/>
              </a:rPr>
              <a:t>A UE which subscribes to the host operator can set up a VR conference room as an immersive RTC service. The UE can invite other UEs for the VR room.</a:t>
            </a:r>
          </a:p>
          <a:p>
            <a:r>
              <a:rPr lang="en-GB" dirty="0">
                <a:effectLst/>
                <a:latin typeface="Calibri" panose="020F0502020204030204" pitchFamily="34" charset="0"/>
                <a:ea typeface="游ゴシック" panose="020B0400000000000000" pitchFamily="50" charset="-128"/>
                <a:cs typeface="Times New Roman" panose="02020603050405020304" pitchFamily="18" charset="0"/>
              </a:rPr>
              <a:t>Other UEs in the host operator can join the service. </a:t>
            </a:r>
          </a:p>
          <a:p>
            <a:r>
              <a:rPr lang="en-GB" dirty="0">
                <a:effectLst/>
                <a:latin typeface="Calibri" panose="020F0502020204030204" pitchFamily="34" charset="0"/>
                <a:ea typeface="游ゴシック" panose="020B0400000000000000" pitchFamily="50" charset="-128"/>
                <a:cs typeface="Times New Roman" panose="02020603050405020304" pitchFamily="18" charset="0"/>
              </a:rPr>
              <a:t>Other UEs in the guest operators can join the service, too. </a:t>
            </a:r>
          </a:p>
          <a:p>
            <a:r>
              <a:rPr lang="en-GB" sz="1800" dirty="0">
                <a:effectLst/>
                <a:latin typeface="Calibri" panose="020F0502020204030204" pitchFamily="34" charset="0"/>
                <a:ea typeface="游ゴシック" panose="020B0400000000000000" pitchFamily="50" charset="-128"/>
                <a:cs typeface="Times New Roman" panose="02020603050405020304" pitchFamily="18" charset="0"/>
              </a:rPr>
              <a:t>All operators are assumed to have its own connection controller (i.e., WebRTC Signalling Server) for QoS-guaranteed and secure connectivity for their own customers (i.e., UEs). </a:t>
            </a:r>
          </a:p>
          <a:p>
            <a:r>
              <a:rPr lang="en-GB" sz="1800" dirty="0">
                <a:effectLst/>
                <a:latin typeface="Calibri" panose="020F0502020204030204" pitchFamily="34" charset="0"/>
                <a:ea typeface="游ゴシック" panose="020B0400000000000000" pitchFamily="50" charset="-128"/>
                <a:cs typeface="Times New Roman" panose="02020603050405020304" pitchFamily="18" charset="0"/>
              </a:rPr>
              <a:t>All UEs are assumed to be under the control of the WebRTC Signalling Server of their own operators. UEs should register themselves to their own WebRTC Signalling Server. The first hop of the UE’s C-plane signalling is the WebRTC Signalling Server.</a:t>
            </a:r>
          </a:p>
          <a:p>
            <a:endParaRPr lang="en-GB" altLang="ja-JP" dirty="0"/>
          </a:p>
        </p:txBody>
      </p:sp>
      <p:sp>
        <p:nvSpPr>
          <p:cNvPr id="3" name="タイトル 2"/>
          <p:cNvSpPr>
            <a:spLocks noGrp="1"/>
          </p:cNvSpPr>
          <p:nvPr>
            <p:ph type="title"/>
          </p:nvPr>
        </p:nvSpPr>
        <p:spPr/>
        <p:txBody>
          <a:bodyPr/>
          <a:lstStyle/>
          <a:p>
            <a:r>
              <a:rPr lang="en-GB" altLang="ja-JP" dirty="0"/>
              <a:t>Assumptions (1/2)</a:t>
            </a:r>
            <a:endParaRPr kumimoji="1" lang="ja-JP" altLang="en-US" dirty="0"/>
          </a:p>
        </p:txBody>
      </p:sp>
    </p:spTree>
    <p:extLst>
      <p:ext uri="{BB962C8B-B14F-4D97-AF65-F5344CB8AC3E}">
        <p14:creationId xmlns:p14="http://schemas.microsoft.com/office/powerpoint/2010/main" val="911000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908720"/>
            <a:ext cx="9355667" cy="576000"/>
          </a:xfrm>
          <a:ln>
            <a:noFill/>
          </a:ln>
        </p:spPr>
        <p:txBody>
          <a:bodyPr/>
          <a:lstStyle/>
          <a:p>
            <a:pPr marL="144000" indent="0">
              <a:buNone/>
            </a:pPr>
            <a:r>
              <a:rPr lang="en-GB" altLang="ja-JP" dirty="0"/>
              <a:t>The figure below depicts the model assumption described in the previous slide.</a:t>
            </a:r>
          </a:p>
        </p:txBody>
      </p:sp>
      <p:sp>
        <p:nvSpPr>
          <p:cNvPr id="3" name="タイトル 2"/>
          <p:cNvSpPr>
            <a:spLocks noGrp="1"/>
          </p:cNvSpPr>
          <p:nvPr>
            <p:ph type="title"/>
          </p:nvPr>
        </p:nvSpPr>
        <p:spPr/>
        <p:txBody>
          <a:bodyPr/>
          <a:lstStyle/>
          <a:p>
            <a:r>
              <a:rPr lang="en-GB" altLang="ja-JP" dirty="0"/>
              <a:t>Assumptions (2/2)</a:t>
            </a:r>
            <a:endParaRPr kumimoji="1" lang="ja-JP" altLang="en-US" dirty="0"/>
          </a:p>
        </p:txBody>
      </p:sp>
      <p:pic>
        <p:nvPicPr>
          <p:cNvPr id="8" name="図 7">
            <a:extLst>
              <a:ext uri="{FF2B5EF4-FFF2-40B4-BE49-F238E27FC236}">
                <a16:creationId xmlns:a16="http://schemas.microsoft.com/office/drawing/2014/main" id="{3EB4F7B6-5037-4671-B3F9-F8727C5BBEB7}"/>
              </a:ext>
            </a:extLst>
          </p:cNvPr>
          <p:cNvPicPr>
            <a:picLocks noChangeAspect="1"/>
          </p:cNvPicPr>
          <p:nvPr/>
        </p:nvPicPr>
        <p:blipFill>
          <a:blip r:embed="rId2"/>
          <a:stretch>
            <a:fillRect/>
          </a:stretch>
        </p:blipFill>
        <p:spPr>
          <a:xfrm>
            <a:off x="445622" y="2060848"/>
            <a:ext cx="9001000" cy="3600400"/>
          </a:xfrm>
          <a:prstGeom prst="rect">
            <a:avLst/>
          </a:prstGeom>
        </p:spPr>
      </p:pic>
    </p:spTree>
    <p:extLst>
      <p:ext uri="{BB962C8B-B14F-4D97-AF65-F5344CB8AC3E}">
        <p14:creationId xmlns:p14="http://schemas.microsoft.com/office/powerpoint/2010/main" val="1414741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Bi-directional communication channel (e.g., WebSocket) is opened between a WebRTC Endpoint and a WebRTC Signalling Server, the WebRTC Endpoint can send requests to and receive responses from the WebRTC Signalling Server associated with a specific ID.</a:t>
            </a:r>
          </a:p>
          <a:p>
            <a:r>
              <a:rPr lang="en-GB" dirty="0"/>
              <a:t>Optionally, multiple WebRTC Endpoints can use a shared specific ID and concurrently work with it.</a:t>
            </a:r>
          </a:p>
          <a:p>
            <a:r>
              <a:rPr lang="en-GB" dirty="0"/>
              <a:t>While the WebSocket connection is active, the WebRTC Endpoint is regarded as online. After a certain period of time since the connection is closed, the WebRTC Endpoint is regarded as offline. If the WebRTC Endpoint successfully re-connects before the certain period of time, it remains online.</a:t>
            </a:r>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Registration</a:t>
            </a:r>
            <a:br>
              <a:rPr lang="en-GB" altLang="ja-JP" dirty="0"/>
            </a:br>
            <a:endParaRPr lang="en-GB" dirty="0"/>
          </a:p>
        </p:txBody>
      </p:sp>
    </p:spTree>
    <p:extLst>
      <p:ext uri="{BB962C8B-B14F-4D97-AF65-F5344CB8AC3E}">
        <p14:creationId xmlns:p14="http://schemas.microsoft.com/office/powerpoint/2010/main" val="3646533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iRTCW and FS_eiRTCW.</a:t>
            </a:r>
          </a:p>
          <a:p>
            <a:pPr marL="144000" indent="0">
              <a:buNone/>
            </a:pPr>
            <a:r>
              <a:rPr lang="en-GB" dirty="0"/>
              <a:t>With the enhancement of FS_eiRTCW, there are additional features to the method.</a:t>
            </a:r>
          </a:p>
          <a:p>
            <a:pPr marL="144000" indent="0">
              <a:buNone/>
            </a:pPr>
            <a:endParaRPr lang="en-GB" dirty="0"/>
          </a:p>
          <a:p>
            <a:pPr marL="144000" indent="0">
              <a:buNone/>
            </a:pPr>
            <a:r>
              <a:rPr lang="en-GB" dirty="0"/>
              <a:t>By the method:</a:t>
            </a:r>
          </a:p>
          <a:p>
            <a:r>
              <a:rPr lang="en-GB" dirty="0"/>
              <a:t>A WebRTC Endpoint connects to immersive RTC conference or one by one communication.</a:t>
            </a:r>
          </a:p>
          <a:p>
            <a:r>
              <a:rPr lang="en-GB" dirty="0"/>
              <a:t>Media information (i.e., Codec, IP address, Port number, ICE candidates) are exchanged using SDP.</a:t>
            </a:r>
          </a:p>
          <a:p>
            <a:r>
              <a:rPr lang="en-GB" dirty="0"/>
              <a:t>With the enhancement of FS_eiRTCW, a WebRTC Endpoint can connect to an immersive RTC session with generating it at the same time.</a:t>
            </a:r>
          </a:p>
          <a:p>
            <a:r>
              <a:rPr lang="en-GB" dirty="0"/>
              <a:t>With the enhancement of FS_eiRTCW, a WebRTC Endpoint can call other WebRTC Endpoints to the generated immersive RTC session.</a:t>
            </a:r>
          </a:p>
          <a:p>
            <a:pPr lvl="1"/>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Setup</a:t>
            </a:r>
            <a:br>
              <a:rPr lang="en-GB" altLang="ja-JP" dirty="0"/>
            </a:br>
            <a:endParaRPr lang="en-GB" dirty="0"/>
          </a:p>
        </p:txBody>
      </p:sp>
    </p:spTree>
    <p:extLst>
      <p:ext uri="{BB962C8B-B14F-4D97-AF65-F5344CB8AC3E}">
        <p14:creationId xmlns:p14="http://schemas.microsoft.com/office/powerpoint/2010/main" val="76327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iRTCW and FS_eiRTCW.</a:t>
            </a:r>
          </a:p>
          <a:p>
            <a:pPr marL="144000" indent="0">
              <a:buNone/>
            </a:pPr>
            <a:r>
              <a:rPr lang="en-GB" dirty="0"/>
              <a:t>With the enhancement of FS_eiRTCW, there are additional features to the method.</a:t>
            </a:r>
          </a:p>
          <a:p>
            <a:pPr marL="144000" indent="0">
              <a:buNone/>
            </a:pPr>
            <a:endParaRPr lang="en-GB" dirty="0"/>
          </a:p>
          <a:p>
            <a:pPr marL="144000" indent="0">
              <a:buNone/>
            </a:pPr>
            <a:r>
              <a:rPr lang="en-GB" dirty="0"/>
              <a:t>By the method:</a:t>
            </a:r>
          </a:p>
          <a:p>
            <a:r>
              <a:rPr lang="en-GB" dirty="0"/>
              <a:t>A WebRTC Endpoint disconnects from the session which the WebRTC Endpoint is joining.</a:t>
            </a:r>
          </a:p>
          <a:p>
            <a:r>
              <a:rPr lang="en-GB" dirty="0"/>
              <a:t>With the enhancement of FS_eiRTCW, the WebRTC Endpoint can disconnect and close the session at the same time.</a:t>
            </a:r>
          </a:p>
          <a:p>
            <a:pPr lvl="1"/>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Disconnection</a:t>
            </a:r>
            <a:br>
              <a:rPr lang="en-GB" altLang="ja-JP" dirty="0"/>
            </a:br>
            <a:endParaRPr lang="en-GB" dirty="0"/>
          </a:p>
        </p:txBody>
      </p:sp>
    </p:spTree>
    <p:extLst>
      <p:ext uri="{BB962C8B-B14F-4D97-AF65-F5344CB8AC3E}">
        <p14:creationId xmlns:p14="http://schemas.microsoft.com/office/powerpoint/2010/main" val="920020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WebRTC Endpoint changes, adds or removes the media information of the connected immersive RTC session (i.e., Codec, IP address, Port number, ICE candidates) using SDP.</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Modification</a:t>
            </a:r>
            <a:br>
              <a:rPr lang="en-GB" altLang="ja-JP" dirty="0"/>
            </a:br>
            <a:endParaRPr lang="en-GB" dirty="0"/>
          </a:p>
        </p:txBody>
      </p:sp>
    </p:spTree>
    <p:extLst>
      <p:ext uri="{BB962C8B-B14F-4D97-AF65-F5344CB8AC3E}">
        <p14:creationId xmlns:p14="http://schemas.microsoft.com/office/powerpoint/2010/main" val="569367085"/>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chemeClr val="tx1">
              <a:lumMod val="85000"/>
              <a:lumOff val="15000"/>
            </a:schemeClr>
          </a:solidFill>
          <a:prstDash val="solid"/>
          <a:round/>
          <a:headEnd type="none" w="med" len="med"/>
          <a:tailEnd type="none" w="med" len="med"/>
        </a:ln>
        <a:effectLst/>
      </a:spPr>
      <a:bodyPr rtlCol="0" anchor="ctr"/>
      <a:lstStyle>
        <a:defPPr algn="ctr" defTabSz="777836">
          <a:defRPr kumimoji="0"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wrap="none" lIns="0" tIns="45720" rIns="0" bIns="45720" rtlCol="0">
        <a:noAutofit/>
      </a:bodyPr>
      <a:lstStyle>
        <a:defPPr marL="0" indent="0" algn="l">
          <a:buNone/>
          <a:defRPr sz="1100" dirty="0">
            <a:solidFill>
              <a:schemeClr val="tx1">
                <a:lumMod val="85000"/>
                <a:lumOff val="15000"/>
              </a:schemeClr>
            </a:solidFill>
            <a:latin typeface="HGPｺﾞｼｯｸE" panose="020B0900000000000000" pitchFamily="50" charset="-128"/>
            <a:ea typeface="HGPｺﾞｼｯｸE" panose="020B0900000000000000" pitchFamily="50" charset="-128"/>
          </a:defRPr>
        </a:defPPr>
      </a:lstStyle>
    </a:txDef>
  </a:objectDefaults>
  <a:extraClrSchemeLst/>
  <a:extLst>
    <a:ext uri="{05A4C25C-085E-4340-85A3-A5531E510DB2}">
      <thm15:themeFamily xmlns:thm15="http://schemas.microsoft.com/office/thememl/2012/main" name="mytemplate.potx" id="{A4983ED9-E4F3-4ED8-92B7-00B1621CC06C}" vid="{1402DF38-0782-4C58-AB0D-DF49E5D595B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mytemplate</Template>
  <TotalTime>330</TotalTime>
  <Words>1427</Words>
  <Application>Microsoft Office PowerPoint</Application>
  <PresentationFormat>A4 210 x 297 mm</PresentationFormat>
  <Paragraphs>173</Paragraphs>
  <Slides>17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17</vt:i4>
      </vt:variant>
    </vt:vector>
  </HeadingPairs>
  <TitlesOfParts>
    <vt:vector size="22" baseType="lpstr">
      <vt:lpstr>HGPｺﾞｼｯｸE</vt:lpstr>
      <vt:lpstr>Arial</vt:lpstr>
      <vt:lpstr>Calibri</vt:lpstr>
      <vt:lpstr>Segoe UI</vt:lpstr>
      <vt:lpstr>Office ​​テーマ</vt:lpstr>
      <vt:lpstr>Functional requirements for WebRTC signalling</vt:lpstr>
      <vt:lpstr>Summary</vt:lpstr>
      <vt:lpstr>Overview</vt:lpstr>
      <vt:lpstr>Assumptions (1/2)</vt:lpstr>
      <vt:lpstr>Assumptions (2/2)</vt:lpstr>
      <vt:lpstr>Signalling Methods - Registration </vt:lpstr>
      <vt:lpstr>Signalling Methods – Session Setup </vt:lpstr>
      <vt:lpstr>Signalling Methods – Session Disconnection </vt:lpstr>
      <vt:lpstr>Signalling Methods – Session Modification </vt:lpstr>
      <vt:lpstr>Signalling Methods – Session Notification </vt:lpstr>
      <vt:lpstr>Signalling Methods – Conference Setup</vt:lpstr>
      <vt:lpstr>Signalling Methods – Conference Modification</vt:lpstr>
      <vt:lpstr>Signalling Methods – Network Information Notification</vt:lpstr>
      <vt:lpstr>Signalling Methods – Endpoint Information Notification</vt:lpstr>
      <vt:lpstr>Signalling Methods – User Information Configuration </vt:lpstr>
      <vt:lpstr>Signalling Methods – User Information Acquisition</vt:lpstr>
      <vt:lpstr>Signalling Methods – Message Notification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Functional requirements of WebRTC signalling</dc:title>
  <dc:creator>Rihito Suzuki（鈴木璃人）</dc:creator>
  <cp:lastModifiedBy>Rihito Suzuki（鈴木璃人）</cp:lastModifiedBy>
  <cp:revision>59</cp:revision>
  <cp:lastPrinted>2017-05-12T01:19:33Z</cp:lastPrinted>
  <dcterms:created xsi:type="dcterms:W3CDTF">2022-09-14T21:22:35Z</dcterms:created>
  <dcterms:modified xsi:type="dcterms:W3CDTF">2022-09-16T07:10:46Z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bb4fa5d-3ac5-4415-967c-34900a0e1c6f_Enabled">
    <vt:lpwstr>true</vt:lpwstr>
  </property>
  <property fmtid="{D5CDD505-2E9C-101B-9397-08002B2CF9AE}" pid="3" name="MSIP_Label_dbb4fa5d-3ac5-4415-967c-34900a0e1c6f_SetDate">
    <vt:lpwstr>2022-04-05T08:30:52Z</vt:lpwstr>
  </property>
  <property fmtid="{D5CDD505-2E9C-101B-9397-08002B2CF9AE}" pid="4" name="MSIP_Label_dbb4fa5d-3ac5-4415-967c-34900a0e1c6f_Method">
    <vt:lpwstr>Privileged</vt:lpwstr>
  </property>
  <property fmtid="{D5CDD505-2E9C-101B-9397-08002B2CF9AE}" pid="5" name="MSIP_Label_dbb4fa5d-3ac5-4415-967c-34900a0e1c6f_Name">
    <vt:lpwstr>dbb4fa5d-3ac5-4415-967c-34900a0e1c6f</vt:lpwstr>
  </property>
  <property fmtid="{D5CDD505-2E9C-101B-9397-08002B2CF9AE}" pid="6" name="MSIP_Label_dbb4fa5d-3ac5-4415-967c-34900a0e1c6f_SiteId">
    <vt:lpwstr>a629ef32-67ba-47a6-8eb3-ec43935644fc</vt:lpwstr>
  </property>
  <property fmtid="{D5CDD505-2E9C-101B-9397-08002B2CF9AE}" pid="7" name="MSIP_Label_dbb4fa5d-3ac5-4415-967c-34900a0e1c6f_ActionId">
    <vt:lpwstr>c396b655-b816-4bbb-bf8f-8f949ba192b5</vt:lpwstr>
  </property>
  <property fmtid="{D5CDD505-2E9C-101B-9397-08002B2CF9AE}" pid="8" name="MSIP_Label_dbb4fa5d-3ac5-4415-967c-34900a0e1c6f_ContentBits">
    <vt:lpwstr>0</vt:lpwstr>
  </property>
</Properties>
</file>