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ldx" ContentType="application/vnd.openxmlformats-officedocument.presentationml.slide"/>
  <Default Extension="svg" ContentType="image/svg+xml"/>
  <Default Extension="vsdx" ContentType="application/vnd.ms-visio.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78"/>
  </p:notesMasterIdLst>
  <p:handoutMasterIdLst>
    <p:handoutMasterId r:id="rId79"/>
  </p:handoutMasterIdLst>
  <p:sldIdLst>
    <p:sldId id="2142533578" r:id="rId2"/>
    <p:sldId id="2142533655" r:id="rId3"/>
    <p:sldId id="2142533622" r:id="rId4"/>
    <p:sldId id="2142533616" r:id="rId5"/>
    <p:sldId id="2142533638" r:id="rId6"/>
    <p:sldId id="2142533617" r:id="rId7"/>
    <p:sldId id="2142533639" r:id="rId8"/>
    <p:sldId id="2142533635" r:id="rId9"/>
    <p:sldId id="2142533646" r:id="rId10"/>
    <p:sldId id="259" r:id="rId11"/>
    <p:sldId id="2142533656" r:id="rId12"/>
    <p:sldId id="2142533657" r:id="rId13"/>
    <p:sldId id="2142533653" r:id="rId14"/>
    <p:sldId id="2142533654" r:id="rId15"/>
    <p:sldId id="2142533658" r:id="rId16"/>
    <p:sldId id="2142533665" r:id="rId17"/>
    <p:sldId id="2142533648" r:id="rId18"/>
    <p:sldId id="141169808" r:id="rId19"/>
    <p:sldId id="2142533637" r:id="rId20"/>
    <p:sldId id="2142533659" r:id="rId21"/>
    <p:sldId id="2142533660" r:id="rId22"/>
    <p:sldId id="2142533661" r:id="rId23"/>
    <p:sldId id="2142533662" r:id="rId24"/>
    <p:sldId id="2142533663" r:id="rId25"/>
    <p:sldId id="2142533666" r:id="rId26"/>
    <p:sldId id="2142533627" r:id="rId27"/>
    <p:sldId id="2142533667" r:id="rId28"/>
    <p:sldId id="2142533693" r:id="rId29"/>
    <p:sldId id="2142533669" r:id="rId30"/>
    <p:sldId id="2142533670" r:id="rId31"/>
    <p:sldId id="2142533673" r:id="rId32"/>
    <p:sldId id="2142533674" r:id="rId33"/>
    <p:sldId id="2142533671" r:id="rId34"/>
    <p:sldId id="2142533672" r:id="rId35"/>
    <p:sldId id="2142533675" r:id="rId36"/>
    <p:sldId id="2142533676" r:id="rId37"/>
    <p:sldId id="2142533677" r:id="rId38"/>
    <p:sldId id="2142533633" r:id="rId39"/>
    <p:sldId id="2142533678" r:id="rId40"/>
    <p:sldId id="2142533629" r:id="rId41"/>
    <p:sldId id="2142533687" r:id="rId42"/>
    <p:sldId id="2142533688" r:id="rId43"/>
    <p:sldId id="2142533689" r:id="rId44"/>
    <p:sldId id="2142533690" r:id="rId45"/>
    <p:sldId id="2142533691" r:id="rId46"/>
    <p:sldId id="2142533697" r:id="rId47"/>
    <p:sldId id="2142533694" r:id="rId48"/>
    <p:sldId id="2142533695" r:id="rId49"/>
    <p:sldId id="2142533696" r:id="rId50"/>
    <p:sldId id="2142533698" r:id="rId51"/>
    <p:sldId id="2142533634" r:id="rId52"/>
    <p:sldId id="2142533700" r:id="rId53"/>
    <p:sldId id="2142533699" r:id="rId54"/>
    <p:sldId id="2142533679" r:id="rId55"/>
    <p:sldId id="2142533620" r:id="rId56"/>
    <p:sldId id="2142533680" r:id="rId57"/>
    <p:sldId id="2147478307" r:id="rId58"/>
    <p:sldId id="2147478308" r:id="rId59"/>
    <p:sldId id="2142533682" r:id="rId60"/>
    <p:sldId id="2142533624" r:id="rId61"/>
    <p:sldId id="2142533681" r:id="rId62"/>
    <p:sldId id="2142533683" r:id="rId63"/>
    <p:sldId id="2142533625" r:id="rId64"/>
    <p:sldId id="2142533664" r:id="rId65"/>
    <p:sldId id="2142533626" r:id="rId66"/>
    <p:sldId id="18257" r:id="rId67"/>
    <p:sldId id="141169813" r:id="rId68"/>
    <p:sldId id="18262" r:id="rId69"/>
    <p:sldId id="2142533628" r:id="rId70"/>
    <p:sldId id="2142533651" r:id="rId71"/>
    <p:sldId id="2142533630" r:id="rId72"/>
    <p:sldId id="2142533684" r:id="rId73"/>
    <p:sldId id="2147478306" r:id="rId74"/>
    <p:sldId id="2142533701" r:id="rId75"/>
    <p:sldId id="2147478305" r:id="rId76"/>
    <p:sldId id="2142533652"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253DC"/>
    <a:srgbClr val="0B2742"/>
    <a:srgbClr val="4A5A75"/>
    <a:srgbClr val="DEE3EC"/>
    <a:srgbClr val="FFFFFF"/>
    <a:srgbClr val="ECECEC"/>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6327" autoAdjust="0"/>
  </p:normalViewPr>
  <p:slideViewPr>
    <p:cSldViewPr snapToGrid="0">
      <p:cViewPr varScale="1">
        <p:scale>
          <a:sx n="147" d="100"/>
          <a:sy n="147" d="100"/>
        </p:scale>
        <p:origin x="2988" y="312"/>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85"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35FE8969-A09F-4232-9666-F91810E5770F}"/>
    <pc:docChg chg="undo redo custSel modSld">
      <pc:chgData name="Thomas Stockhammer" userId="2aa20ba2-ba43-46c1-9e8b-e40494025eed" providerId="ADAL" clId="{35FE8969-A09F-4232-9666-F91810E5770F}" dt="2025-02-05T09:55:24.483" v="28" actId="20577"/>
      <pc:docMkLst>
        <pc:docMk/>
      </pc:docMkLst>
      <pc:sldChg chg="modSp mod">
        <pc:chgData name="Thomas Stockhammer" userId="2aa20ba2-ba43-46c1-9e8b-e40494025eed" providerId="ADAL" clId="{35FE8969-A09F-4232-9666-F91810E5770F}" dt="2025-02-05T09:55:24.483" v="28" actId="20577"/>
        <pc:sldMkLst>
          <pc:docMk/>
          <pc:sldMk cId="3306019182" sldId="2142533578"/>
        </pc:sldMkLst>
        <pc:spChg chg="mod">
          <ac:chgData name="Thomas Stockhammer" userId="2aa20ba2-ba43-46c1-9e8b-e40494025eed" providerId="ADAL" clId="{35FE8969-A09F-4232-9666-F91810E5770F}" dt="2025-02-05T09:55:13.391" v="19" actId="20577"/>
          <ac:spMkLst>
            <pc:docMk/>
            <pc:sldMk cId="3306019182" sldId="2142533578"/>
            <ac:spMk id="3" creationId="{D9C19732-4B0C-D290-B586-9BEBBE5AC366}"/>
          </ac:spMkLst>
        </pc:spChg>
        <pc:spChg chg="mod">
          <ac:chgData name="Thomas Stockhammer" userId="2aa20ba2-ba43-46c1-9e8b-e40494025eed" providerId="ADAL" clId="{35FE8969-A09F-4232-9666-F91810E5770F}" dt="2025-02-05T09:55:24.483" v="28" actId="20577"/>
          <ac:spMkLst>
            <pc:docMk/>
            <pc:sldMk cId="3306019182" sldId="2142533578"/>
            <ac:spMk id="4" creationId="{DDD52461-0065-31AE-883B-85AAD571BEE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787886-8A70-47E7-98FC-FD3CDB2B9FF8}" type="doc">
      <dgm:prSet loTypeId="urn:microsoft.com/office/officeart/2005/8/layout/radial6" loCatId="cycle" qsTypeId="urn:microsoft.com/office/officeart/2005/8/quickstyle/simple4" qsCatId="simple" csTypeId="urn:microsoft.com/office/officeart/2005/8/colors/colorful5" csCatId="colorful" phldr="1"/>
      <dgm:spPr/>
      <dgm:t>
        <a:bodyPr/>
        <a:lstStyle/>
        <a:p>
          <a:endParaRPr lang="en-US"/>
        </a:p>
      </dgm:t>
    </dgm:pt>
    <dgm:pt modelId="{E83922E9-EEF4-42C4-A751-1EA596C32B68}">
      <dgm:prSet phldrT="[Text]" custT="1"/>
      <dgm:spPr/>
      <dgm:t>
        <a:bodyPr/>
        <a:lstStyle/>
        <a:p>
          <a:r>
            <a:rPr lang="de-DE" sz="4000" dirty="0">
              <a:latin typeface="Aptos" panose="020B0004020202020204" pitchFamily="34" charset="0"/>
            </a:rPr>
            <a:t>3GPP </a:t>
          </a:r>
          <a:r>
            <a:rPr lang="de-DE" sz="4000" dirty="0" err="1">
              <a:latin typeface="Aptos" panose="020B0004020202020204" pitchFamily="34" charset="0"/>
            </a:rPr>
            <a:t>Advanced</a:t>
          </a:r>
          <a:r>
            <a:rPr lang="de-DE" sz="4000" dirty="0">
              <a:latin typeface="Aptos" panose="020B0004020202020204" pitchFamily="34" charset="0"/>
            </a:rPr>
            <a:t> Media </a:t>
          </a:r>
          <a:r>
            <a:rPr lang="de-DE" sz="4000" dirty="0" err="1">
              <a:latin typeface="Aptos" panose="020B0004020202020204" pitchFamily="34" charset="0"/>
            </a:rPr>
            <a:t>Delivery</a:t>
          </a:r>
          <a:endParaRPr lang="en-US" sz="4000" dirty="0">
            <a:latin typeface="Aptos" panose="020B0004020202020204" pitchFamily="34" charset="0"/>
          </a:endParaRPr>
        </a:p>
      </dgm:t>
    </dgm:pt>
    <dgm:pt modelId="{13F5A42A-A360-42C6-AA51-9E462A437F93}" type="parTrans" cxnId="{F4FF25D6-4D47-4ECB-87AE-1DE9023F9D5D}">
      <dgm:prSet/>
      <dgm:spPr/>
      <dgm:t>
        <a:bodyPr/>
        <a:lstStyle/>
        <a:p>
          <a:endParaRPr lang="en-US" sz="2000">
            <a:latin typeface="Aptos" panose="020B0004020202020204" pitchFamily="34" charset="0"/>
          </a:endParaRPr>
        </a:p>
      </dgm:t>
    </dgm:pt>
    <dgm:pt modelId="{6963B43B-29B0-4668-A388-326F114B6D38}" type="sibTrans" cxnId="{F4FF25D6-4D47-4ECB-87AE-1DE9023F9D5D}">
      <dgm:prSet/>
      <dgm:spPr/>
      <dgm:t>
        <a:bodyPr/>
        <a:lstStyle/>
        <a:p>
          <a:endParaRPr lang="en-US" sz="2000">
            <a:latin typeface="Aptos" panose="020B0004020202020204" pitchFamily="34" charset="0"/>
          </a:endParaRPr>
        </a:p>
      </dgm:t>
    </dgm:pt>
    <dgm:pt modelId="{7D23C1A6-94D2-4D92-B93D-45B8B154E074}">
      <dgm:prSet phldrT="[Text]" custT="1"/>
      <dgm:spPr/>
      <dgm:t>
        <a:bodyPr/>
        <a:lstStyle/>
        <a:p>
          <a:pPr>
            <a:buFont typeface="Arial" panose="020B0604020202020204" pitchFamily="34" charset="0"/>
            <a:buChar char="•"/>
          </a:pPr>
          <a:r>
            <a:rPr lang="en-US" sz="600" b="0" i="0" dirty="0">
              <a:solidFill>
                <a:srgbClr val="FFFF00"/>
              </a:solidFill>
              <a:effectLst/>
              <a:latin typeface="Aptos" panose="020B0004020202020204" pitchFamily="34" charset="0"/>
            </a:rPr>
            <a:t>Common Client Metadata.</a:t>
          </a:r>
          <a:endParaRPr lang="en-US" sz="600" dirty="0">
            <a:solidFill>
              <a:srgbClr val="FFFF00"/>
            </a:solidFill>
            <a:latin typeface="Aptos" panose="020B0004020202020204" pitchFamily="34" charset="0"/>
          </a:endParaRPr>
        </a:p>
      </dgm:t>
    </dgm:pt>
    <dgm:pt modelId="{DFD5BFD8-E171-4112-B35B-71BDD28DF73B}" type="parTrans" cxnId="{BA9EDA2F-9E20-49A5-8D3C-DB9977571B37}">
      <dgm:prSet/>
      <dgm:spPr/>
      <dgm:t>
        <a:bodyPr/>
        <a:lstStyle/>
        <a:p>
          <a:endParaRPr lang="en-US" sz="2000">
            <a:latin typeface="Aptos" panose="020B0004020202020204" pitchFamily="34" charset="0"/>
          </a:endParaRPr>
        </a:p>
      </dgm:t>
    </dgm:pt>
    <dgm:pt modelId="{57890BB2-6752-4CFE-8F2E-DB5083AF69F5}" type="sibTrans" cxnId="{BA9EDA2F-9E20-49A5-8D3C-DB9977571B37}">
      <dgm:prSet/>
      <dgm:spPr/>
      <dgm:t>
        <a:bodyPr/>
        <a:lstStyle/>
        <a:p>
          <a:endParaRPr lang="en-US" sz="2000">
            <a:latin typeface="Aptos" panose="020B0004020202020204" pitchFamily="34" charset="0"/>
          </a:endParaRPr>
        </a:p>
      </dgm:t>
    </dgm:pt>
    <dgm:pt modelId="{5C0BAABF-83E6-4CAA-8C61-2AE9F576014C}">
      <dgm:prSet custT="1"/>
      <dgm:spPr/>
      <dgm:t>
        <a:bodyPr/>
        <a:lstStyle/>
        <a:p>
          <a:r>
            <a:rPr lang="en-US" sz="600" b="0" i="0">
              <a:effectLst/>
              <a:latin typeface="Aptos" panose="020B0004020202020204" pitchFamily="34" charset="0"/>
            </a:rPr>
            <a:t>Common Server-and Network-Assisted Streaming.</a:t>
          </a:r>
        </a:p>
      </dgm:t>
    </dgm:pt>
    <dgm:pt modelId="{4285226E-7271-4C23-912B-23CE39E77EBF}" type="parTrans" cxnId="{DA347073-E84F-4E79-A9A5-4CBC434C59D3}">
      <dgm:prSet/>
      <dgm:spPr/>
      <dgm:t>
        <a:bodyPr/>
        <a:lstStyle/>
        <a:p>
          <a:endParaRPr lang="en-US" sz="2000">
            <a:latin typeface="Aptos" panose="020B0004020202020204" pitchFamily="34" charset="0"/>
          </a:endParaRPr>
        </a:p>
      </dgm:t>
    </dgm:pt>
    <dgm:pt modelId="{8D48B8C1-4D10-491B-847B-A05E17AE7855}" type="sibTrans" cxnId="{DA347073-E84F-4E79-A9A5-4CBC434C59D3}">
      <dgm:prSet/>
      <dgm:spPr/>
      <dgm:t>
        <a:bodyPr/>
        <a:lstStyle/>
        <a:p>
          <a:endParaRPr lang="en-US" sz="2000">
            <a:latin typeface="Aptos" panose="020B0004020202020204" pitchFamily="34" charset="0"/>
          </a:endParaRPr>
        </a:p>
      </dgm:t>
    </dgm:pt>
    <dgm:pt modelId="{7911D07F-B537-40A8-9DA5-DA7CC607A288}">
      <dgm:prSet custT="1"/>
      <dgm:spPr/>
      <dgm:t>
        <a:bodyPr/>
        <a:lstStyle/>
        <a:p>
          <a:r>
            <a:rPr lang="en-US" sz="600" b="0" i="0">
              <a:solidFill>
                <a:srgbClr val="FFFF00"/>
              </a:solidFill>
              <a:effectLst/>
              <a:latin typeface="Aptos" panose="020B0004020202020204" pitchFamily="34" charset="0"/>
            </a:rPr>
            <a:t>Multi-Access Media Delivery.</a:t>
          </a:r>
        </a:p>
      </dgm:t>
    </dgm:pt>
    <dgm:pt modelId="{166EBAE3-EE79-423E-8271-DC2CC51C2CBD}" type="parTrans" cxnId="{D2391833-FC75-4EB4-85F1-773541DCF90A}">
      <dgm:prSet/>
      <dgm:spPr/>
      <dgm:t>
        <a:bodyPr/>
        <a:lstStyle/>
        <a:p>
          <a:endParaRPr lang="en-US" sz="2000">
            <a:latin typeface="Aptos" panose="020B0004020202020204" pitchFamily="34" charset="0"/>
          </a:endParaRPr>
        </a:p>
      </dgm:t>
    </dgm:pt>
    <dgm:pt modelId="{447298D9-4EC6-4787-9BF5-46ABD942B1BD}" type="sibTrans" cxnId="{D2391833-FC75-4EB4-85F1-773541DCF90A}">
      <dgm:prSet/>
      <dgm:spPr/>
      <dgm:t>
        <a:bodyPr/>
        <a:lstStyle/>
        <a:p>
          <a:endParaRPr lang="en-US" sz="2000">
            <a:latin typeface="Aptos" panose="020B0004020202020204" pitchFamily="34" charset="0"/>
          </a:endParaRPr>
        </a:p>
      </dgm:t>
    </dgm:pt>
    <dgm:pt modelId="{D7AAF1D0-69EA-4BFB-A8D5-95E054E89447}">
      <dgm:prSet custT="1"/>
      <dgm:spPr/>
      <dgm:t>
        <a:bodyPr/>
        <a:lstStyle/>
        <a:p>
          <a:r>
            <a:rPr lang="en-US" sz="600" b="0" i="0">
              <a:solidFill>
                <a:srgbClr val="FFFF00"/>
              </a:solidFill>
              <a:effectLst/>
              <a:latin typeface="Aptos" panose="020B0004020202020204" pitchFamily="34" charset="0"/>
            </a:rPr>
            <a:t>Media Delivery from multiple service endpoints/location.</a:t>
          </a:r>
        </a:p>
      </dgm:t>
    </dgm:pt>
    <dgm:pt modelId="{A5FC9FD9-1601-4C0E-9082-F0B1359A20E8}" type="parTrans" cxnId="{99B59558-0F02-4DA3-92EC-FBEE841177A5}">
      <dgm:prSet/>
      <dgm:spPr/>
      <dgm:t>
        <a:bodyPr/>
        <a:lstStyle/>
        <a:p>
          <a:endParaRPr lang="en-US" sz="2000">
            <a:latin typeface="Aptos" panose="020B0004020202020204" pitchFamily="34" charset="0"/>
          </a:endParaRPr>
        </a:p>
      </dgm:t>
    </dgm:pt>
    <dgm:pt modelId="{1125D101-C153-4EDF-BCCC-DCDC335CCC7B}" type="sibTrans" cxnId="{99B59558-0F02-4DA3-92EC-FBEE841177A5}">
      <dgm:prSet/>
      <dgm:spPr/>
      <dgm:t>
        <a:bodyPr/>
        <a:lstStyle/>
        <a:p>
          <a:endParaRPr lang="en-US" sz="2000">
            <a:latin typeface="Aptos" panose="020B0004020202020204" pitchFamily="34" charset="0"/>
          </a:endParaRPr>
        </a:p>
      </dgm:t>
    </dgm:pt>
    <dgm:pt modelId="{4C323165-6344-4AB3-82DF-D00961B49730}">
      <dgm:prSet custT="1"/>
      <dgm:spPr/>
      <dgm:t>
        <a:bodyPr/>
        <a:lstStyle/>
        <a:p>
          <a:r>
            <a:rPr lang="en-US" sz="600" b="0" i="0">
              <a:effectLst/>
              <a:latin typeface="Aptos" panose="020B0004020202020204" pitchFamily="34" charset="0"/>
            </a:rPr>
            <a:t>Modem Usage Optimized Media Streaming.</a:t>
          </a:r>
        </a:p>
      </dgm:t>
    </dgm:pt>
    <dgm:pt modelId="{3012909D-581A-439C-BD3B-8FC9A90C6832}" type="parTrans" cxnId="{A727E1E0-0D06-49C0-96BA-E16E5918E308}">
      <dgm:prSet/>
      <dgm:spPr/>
      <dgm:t>
        <a:bodyPr/>
        <a:lstStyle/>
        <a:p>
          <a:endParaRPr lang="en-US" sz="2000">
            <a:latin typeface="Aptos" panose="020B0004020202020204" pitchFamily="34" charset="0"/>
          </a:endParaRPr>
        </a:p>
      </dgm:t>
    </dgm:pt>
    <dgm:pt modelId="{DEA34617-69FC-4D9C-9DE5-E1D726D45F2E}" type="sibTrans" cxnId="{A727E1E0-0D06-49C0-96BA-E16E5918E308}">
      <dgm:prSet/>
      <dgm:spPr/>
      <dgm:t>
        <a:bodyPr/>
        <a:lstStyle/>
        <a:p>
          <a:endParaRPr lang="en-US" sz="2000">
            <a:latin typeface="Aptos" panose="020B0004020202020204" pitchFamily="34" charset="0"/>
          </a:endParaRPr>
        </a:p>
      </dgm:t>
    </dgm:pt>
    <dgm:pt modelId="{17533A62-7F12-44F6-B0E5-EEC6C347F339}">
      <dgm:prSet custT="1"/>
      <dgm:spPr/>
      <dgm:t>
        <a:bodyPr/>
        <a:lstStyle/>
        <a:p>
          <a:r>
            <a:rPr lang="en-US" sz="600" b="0" i="0">
              <a:effectLst/>
              <a:latin typeface="Aptos" panose="020B0004020202020204" pitchFamily="34" charset="0"/>
            </a:rPr>
            <a:t>DASH/HLS Interoperability.</a:t>
          </a:r>
        </a:p>
      </dgm:t>
    </dgm:pt>
    <dgm:pt modelId="{27B79A9F-2052-448A-A1EA-0D25934C309D}" type="parTrans" cxnId="{3B981AF4-DAC1-4D34-9AFC-0F6F062AC4E5}">
      <dgm:prSet/>
      <dgm:spPr/>
      <dgm:t>
        <a:bodyPr/>
        <a:lstStyle/>
        <a:p>
          <a:endParaRPr lang="en-US" sz="2000">
            <a:latin typeface="Aptos" panose="020B0004020202020204" pitchFamily="34" charset="0"/>
          </a:endParaRPr>
        </a:p>
      </dgm:t>
    </dgm:pt>
    <dgm:pt modelId="{5CC162EF-052E-4FAA-A4D6-A6D71D8411C5}" type="sibTrans" cxnId="{3B981AF4-DAC1-4D34-9AFC-0F6F062AC4E5}">
      <dgm:prSet/>
      <dgm:spPr/>
      <dgm:t>
        <a:bodyPr/>
        <a:lstStyle/>
        <a:p>
          <a:endParaRPr lang="en-US" sz="2000">
            <a:latin typeface="Aptos" panose="020B0004020202020204" pitchFamily="34" charset="0"/>
          </a:endParaRPr>
        </a:p>
      </dgm:t>
    </dgm:pt>
    <dgm:pt modelId="{AD9C3315-13D4-4D65-95DB-60F09F5C2026}">
      <dgm:prSet custT="1"/>
      <dgm:spPr/>
      <dgm:t>
        <a:bodyPr/>
        <a:lstStyle/>
        <a:p>
          <a:r>
            <a:rPr lang="en-US" sz="600" b="0" i="0">
              <a:effectLst/>
              <a:latin typeface="Aptos" panose="020B0004020202020204" pitchFamily="34" charset="0"/>
            </a:rPr>
            <a:t>Further harmonization of RTC and Streaming for Advanced Media Delivery.</a:t>
          </a:r>
        </a:p>
      </dgm:t>
    </dgm:pt>
    <dgm:pt modelId="{A506EED7-640C-44BC-8B4D-FD80CCDEAA0A}" type="parTrans" cxnId="{B3B73D37-537F-4591-8611-6857F7C8C416}">
      <dgm:prSet/>
      <dgm:spPr/>
      <dgm:t>
        <a:bodyPr/>
        <a:lstStyle/>
        <a:p>
          <a:endParaRPr lang="en-US" sz="2000">
            <a:latin typeface="Aptos" panose="020B0004020202020204" pitchFamily="34" charset="0"/>
          </a:endParaRPr>
        </a:p>
      </dgm:t>
    </dgm:pt>
    <dgm:pt modelId="{554548F6-1766-48D4-85DC-3F2AA0D7006F}" type="sibTrans" cxnId="{B3B73D37-537F-4591-8611-6857F7C8C416}">
      <dgm:prSet/>
      <dgm:spPr/>
      <dgm:t>
        <a:bodyPr/>
        <a:lstStyle/>
        <a:p>
          <a:endParaRPr lang="en-US" sz="2000">
            <a:latin typeface="Aptos" panose="020B0004020202020204" pitchFamily="34" charset="0"/>
          </a:endParaRPr>
        </a:p>
      </dgm:t>
    </dgm:pt>
    <dgm:pt modelId="{C46E07BF-9244-41BD-A8E7-BDD14876FC9D}">
      <dgm:prSet custT="1"/>
      <dgm:spPr/>
      <dgm:t>
        <a:bodyPr/>
        <a:lstStyle/>
        <a:p>
          <a:r>
            <a:rPr lang="en-US" sz="600" b="0" i="0">
              <a:solidFill>
                <a:srgbClr val="FFFF00"/>
              </a:solidFill>
              <a:effectLst/>
              <a:latin typeface="Aptos" panose="020B0004020202020204" pitchFamily="34" charset="0"/>
            </a:rPr>
            <a:t>Improved QoS support for Media Streaming services.</a:t>
          </a:r>
        </a:p>
      </dgm:t>
    </dgm:pt>
    <dgm:pt modelId="{D34A221D-C464-48AB-B27E-D97E44A8D8C8}" type="parTrans" cxnId="{6CD999C2-2A93-40E2-B2EA-56EA91D9FB2F}">
      <dgm:prSet/>
      <dgm:spPr/>
      <dgm:t>
        <a:bodyPr/>
        <a:lstStyle/>
        <a:p>
          <a:endParaRPr lang="en-US" sz="2000">
            <a:latin typeface="Aptos" panose="020B0004020202020204" pitchFamily="34" charset="0"/>
          </a:endParaRPr>
        </a:p>
      </dgm:t>
    </dgm:pt>
    <dgm:pt modelId="{A153EDE2-5D20-4D6A-8FB9-1A104D5168AC}" type="sibTrans" cxnId="{6CD999C2-2A93-40E2-B2EA-56EA91D9FB2F}">
      <dgm:prSet/>
      <dgm:spPr/>
      <dgm:t>
        <a:bodyPr/>
        <a:lstStyle/>
        <a:p>
          <a:endParaRPr lang="en-US" sz="2000">
            <a:latin typeface="Aptos" panose="020B0004020202020204" pitchFamily="34" charset="0"/>
          </a:endParaRPr>
        </a:p>
      </dgm:t>
    </dgm:pt>
    <dgm:pt modelId="{881470D5-2E2D-41E9-865D-649A4563AC25}">
      <dgm:prSet custT="1"/>
      <dgm:spPr/>
      <dgm:t>
        <a:bodyPr/>
        <a:lstStyle/>
        <a:p>
          <a:r>
            <a:rPr lang="en-US" sz="600" b="0" i="0">
              <a:effectLst/>
              <a:latin typeface="Aptos" panose="020B0004020202020204" pitchFamily="34" charset="0"/>
            </a:rPr>
            <a:t>QUIC-based segmented media delivery.</a:t>
          </a:r>
        </a:p>
      </dgm:t>
    </dgm:pt>
    <dgm:pt modelId="{8650A22B-80B6-4176-9421-49055A5455BE}" type="parTrans" cxnId="{CD778280-9520-4907-9A92-B003840E3A56}">
      <dgm:prSet/>
      <dgm:spPr/>
      <dgm:t>
        <a:bodyPr/>
        <a:lstStyle/>
        <a:p>
          <a:endParaRPr lang="en-US" sz="2000">
            <a:latin typeface="Aptos" panose="020B0004020202020204" pitchFamily="34" charset="0"/>
          </a:endParaRPr>
        </a:p>
      </dgm:t>
    </dgm:pt>
    <dgm:pt modelId="{F389C1A6-BF1A-4FD4-868F-D12A66B365B5}" type="sibTrans" cxnId="{CD778280-9520-4907-9A92-B003840E3A56}">
      <dgm:prSet/>
      <dgm:spPr/>
      <dgm:t>
        <a:bodyPr/>
        <a:lstStyle/>
        <a:p>
          <a:endParaRPr lang="en-US" sz="2000">
            <a:latin typeface="Aptos" panose="020B0004020202020204" pitchFamily="34" charset="0"/>
          </a:endParaRPr>
        </a:p>
      </dgm:t>
    </dgm:pt>
    <dgm:pt modelId="{A9A8D71B-5FE0-459C-B0DD-48A04781BFAC}">
      <dgm:prSet custT="1"/>
      <dgm:spPr/>
      <dgm:t>
        <a:bodyPr/>
        <a:lstStyle/>
        <a:p>
          <a:r>
            <a:rPr lang="en-US" sz="600" b="0" i="0">
              <a:solidFill>
                <a:srgbClr val="FFFF00"/>
              </a:solidFill>
              <a:effectLst/>
              <a:latin typeface="Aptos" panose="020B0004020202020204" pitchFamily="34" charset="0"/>
            </a:rPr>
            <a:t>In-band signalling of QoS for 5G Media Streaming.</a:t>
          </a:r>
        </a:p>
      </dgm:t>
    </dgm:pt>
    <dgm:pt modelId="{8EB13342-918C-4E22-92A8-3413BE8D1D0E}" type="parTrans" cxnId="{E538C31F-AAF0-45D1-BB32-C6E70B12BE14}">
      <dgm:prSet/>
      <dgm:spPr/>
      <dgm:t>
        <a:bodyPr/>
        <a:lstStyle/>
        <a:p>
          <a:endParaRPr lang="en-US" sz="2000">
            <a:latin typeface="Aptos" panose="020B0004020202020204" pitchFamily="34" charset="0"/>
          </a:endParaRPr>
        </a:p>
      </dgm:t>
    </dgm:pt>
    <dgm:pt modelId="{F2596FB5-7EBB-45C9-A300-88EDD2519D0C}" type="sibTrans" cxnId="{E538C31F-AAF0-45D1-BB32-C6E70B12BE14}">
      <dgm:prSet/>
      <dgm:spPr/>
      <dgm:t>
        <a:bodyPr/>
        <a:lstStyle/>
        <a:p>
          <a:endParaRPr lang="en-US" sz="2000">
            <a:latin typeface="Aptos" panose="020B0004020202020204" pitchFamily="34" charset="0"/>
          </a:endParaRPr>
        </a:p>
      </dgm:t>
    </dgm:pt>
    <dgm:pt modelId="{DE395D33-A398-4AB6-90A6-1D0D028840FC}">
      <dgm:prSet custT="1"/>
      <dgm:spPr/>
      <dgm:t>
        <a:bodyPr/>
        <a:lstStyle/>
        <a:p>
          <a:r>
            <a:rPr lang="en-US" sz="600" b="0" i="0">
              <a:solidFill>
                <a:srgbClr val="FFFF00"/>
              </a:solidFill>
              <a:effectLst/>
              <a:latin typeface="Aptos" panose="020B0004020202020204" pitchFamily="34" charset="0"/>
            </a:rPr>
            <a:t>Dynamic content generation from multiple sources.</a:t>
          </a:r>
        </a:p>
      </dgm:t>
    </dgm:pt>
    <dgm:pt modelId="{BECCC5AB-145A-4C5A-941E-A336836EA259}" type="parTrans" cxnId="{B120A3D9-F2DB-4D3B-A7FB-4A3BA87C233C}">
      <dgm:prSet/>
      <dgm:spPr/>
      <dgm:t>
        <a:bodyPr/>
        <a:lstStyle/>
        <a:p>
          <a:endParaRPr lang="en-US" sz="2000">
            <a:latin typeface="Aptos" panose="020B0004020202020204" pitchFamily="34" charset="0"/>
          </a:endParaRPr>
        </a:p>
      </dgm:t>
    </dgm:pt>
    <dgm:pt modelId="{40394AB4-5A7F-4828-983B-8D58E854CFCE}" type="sibTrans" cxnId="{B120A3D9-F2DB-4D3B-A7FB-4A3BA87C233C}">
      <dgm:prSet/>
      <dgm:spPr/>
      <dgm:t>
        <a:bodyPr/>
        <a:lstStyle/>
        <a:p>
          <a:endParaRPr lang="en-US" sz="2000">
            <a:latin typeface="Aptos" panose="020B0004020202020204" pitchFamily="34" charset="0"/>
          </a:endParaRPr>
        </a:p>
      </dgm:t>
    </dgm:pt>
    <dgm:pt modelId="{AB365FA3-A503-4549-8B64-EE2456531F4F}">
      <dgm:prSet custT="1"/>
      <dgm:spPr/>
      <dgm:t>
        <a:bodyPr/>
        <a:lstStyle/>
        <a:p>
          <a:r>
            <a:rPr lang="en-US" sz="600" b="0" i="0">
              <a:solidFill>
                <a:srgbClr val="FFFF00"/>
              </a:solidFill>
              <a:effectLst/>
              <a:latin typeface="Aptos" panose="020B0004020202020204" pitchFamily="34" charset="0"/>
            </a:rPr>
            <a:t>In-session Unicast Repair for MBS Object Distribution.</a:t>
          </a:r>
        </a:p>
      </dgm:t>
    </dgm:pt>
    <dgm:pt modelId="{B8B55056-6678-495E-AC72-892F6113B2BA}" type="parTrans" cxnId="{53A24AB6-E371-4424-9418-A377DA09FCE7}">
      <dgm:prSet/>
      <dgm:spPr/>
      <dgm:t>
        <a:bodyPr/>
        <a:lstStyle/>
        <a:p>
          <a:endParaRPr lang="en-US" sz="2000">
            <a:latin typeface="Aptos" panose="020B0004020202020204" pitchFamily="34" charset="0"/>
          </a:endParaRPr>
        </a:p>
      </dgm:t>
    </dgm:pt>
    <dgm:pt modelId="{719F814E-9735-4563-AB1B-695A71B92BE9}" type="sibTrans" cxnId="{53A24AB6-E371-4424-9418-A377DA09FCE7}">
      <dgm:prSet/>
      <dgm:spPr/>
      <dgm:t>
        <a:bodyPr/>
        <a:lstStyle/>
        <a:p>
          <a:endParaRPr lang="en-US" sz="2000">
            <a:latin typeface="Aptos" panose="020B0004020202020204" pitchFamily="34" charset="0"/>
          </a:endParaRPr>
        </a:p>
      </dgm:t>
    </dgm:pt>
    <dgm:pt modelId="{B7B439C6-57E6-4E35-8586-BC20BB398E96}">
      <dgm:prSet custT="1"/>
      <dgm:spPr/>
      <dgm:t>
        <a:bodyPr/>
        <a:lstStyle/>
        <a:p>
          <a:r>
            <a:rPr lang="en-US" sz="600" b="0" i="0">
              <a:solidFill>
                <a:srgbClr val="FFFF00"/>
              </a:solidFill>
              <a:effectLst/>
              <a:latin typeface="Aptos" panose="020B0004020202020204" pitchFamily="34" charset="0"/>
            </a:rPr>
            <a:t>MBS User Service and Delivery Protocols for </a:t>
          </a:r>
          <a:r>
            <a:rPr lang="en-US" sz="600" b="0" i="0" dirty="0" err="1">
              <a:solidFill>
                <a:srgbClr val="FFFF00"/>
              </a:solidFill>
              <a:effectLst/>
              <a:latin typeface="Aptos" panose="020B0004020202020204" pitchFamily="34" charset="0"/>
            </a:rPr>
            <a:t>eMBMS</a:t>
          </a:r>
          <a:r>
            <a:rPr lang="en-US" sz="600" b="0" i="0" dirty="0">
              <a:solidFill>
                <a:srgbClr val="FFFF00"/>
              </a:solidFill>
              <a:effectLst/>
              <a:latin typeface="Aptos" panose="020B0004020202020204" pitchFamily="34" charset="0"/>
            </a:rPr>
            <a:t>.</a:t>
          </a:r>
        </a:p>
      </dgm:t>
    </dgm:pt>
    <dgm:pt modelId="{6A95D2F1-584F-4EC5-8C34-52DB37F2747D}" type="parTrans" cxnId="{D49D9D10-2D67-4F91-A779-9D08238A6334}">
      <dgm:prSet/>
      <dgm:spPr/>
      <dgm:t>
        <a:bodyPr/>
        <a:lstStyle/>
        <a:p>
          <a:endParaRPr lang="en-US" sz="2000">
            <a:latin typeface="Aptos" panose="020B0004020202020204" pitchFamily="34" charset="0"/>
          </a:endParaRPr>
        </a:p>
      </dgm:t>
    </dgm:pt>
    <dgm:pt modelId="{66851B4D-FEBF-494D-88C5-AAC9AD3DD8F1}" type="sibTrans" cxnId="{D49D9D10-2D67-4F91-A779-9D08238A6334}">
      <dgm:prSet/>
      <dgm:spPr/>
      <dgm:t>
        <a:bodyPr/>
        <a:lstStyle/>
        <a:p>
          <a:endParaRPr lang="en-US" sz="2000">
            <a:latin typeface="Aptos" panose="020B0004020202020204" pitchFamily="34" charset="0"/>
          </a:endParaRPr>
        </a:p>
      </dgm:t>
    </dgm:pt>
    <dgm:pt modelId="{34F9EC11-DDA5-467F-9616-C17999E11B5B}">
      <dgm:prSet custT="1"/>
      <dgm:spPr/>
      <dgm:t>
        <a:bodyPr/>
        <a:lstStyle/>
        <a:p>
          <a:r>
            <a:rPr lang="en-US" sz="600" b="0" i="0">
              <a:solidFill>
                <a:srgbClr val="FFFF00"/>
              </a:solidFill>
              <a:effectLst/>
              <a:latin typeface="Aptos" panose="020B0004020202020204" pitchFamily="34" charset="0"/>
            </a:rPr>
            <a:t>Selected MBMS Functionalities not supported in MBS.</a:t>
          </a:r>
        </a:p>
      </dgm:t>
    </dgm:pt>
    <dgm:pt modelId="{92BCDFD0-FD9A-4F6E-BE32-1B65DA795DF0}" type="parTrans" cxnId="{56BE5CAC-B495-4098-B364-BBAB8072E712}">
      <dgm:prSet/>
      <dgm:spPr/>
      <dgm:t>
        <a:bodyPr/>
        <a:lstStyle/>
        <a:p>
          <a:endParaRPr lang="en-US" sz="2000">
            <a:latin typeface="Aptos" panose="020B0004020202020204" pitchFamily="34" charset="0"/>
          </a:endParaRPr>
        </a:p>
      </dgm:t>
    </dgm:pt>
    <dgm:pt modelId="{A1217D08-A64A-4B12-9A29-5EBD2FF410E0}" type="sibTrans" cxnId="{56BE5CAC-B495-4098-B364-BBAB8072E712}">
      <dgm:prSet/>
      <dgm:spPr/>
      <dgm:t>
        <a:bodyPr/>
        <a:lstStyle/>
        <a:p>
          <a:endParaRPr lang="en-US" sz="2000">
            <a:latin typeface="Aptos" panose="020B0004020202020204" pitchFamily="34" charset="0"/>
          </a:endParaRPr>
        </a:p>
      </dgm:t>
    </dgm:pt>
    <dgm:pt modelId="{90303608-8384-4EF5-9F69-49BD839AA140}" type="pres">
      <dgm:prSet presAssocID="{77787886-8A70-47E7-98FC-FD3CDB2B9FF8}" presName="Name0" presStyleCnt="0">
        <dgm:presLayoutVars>
          <dgm:chMax val="1"/>
          <dgm:dir/>
          <dgm:animLvl val="ctr"/>
          <dgm:resizeHandles val="exact"/>
        </dgm:presLayoutVars>
      </dgm:prSet>
      <dgm:spPr/>
    </dgm:pt>
    <dgm:pt modelId="{122402CD-CE9F-462F-B64A-01A632D6D8E2}" type="pres">
      <dgm:prSet presAssocID="{E83922E9-EEF4-42C4-A751-1EA596C32B68}" presName="centerShape" presStyleLbl="node0" presStyleIdx="0" presStyleCnt="1" custScaleX="371997" custScaleY="302742"/>
      <dgm:spPr/>
    </dgm:pt>
    <dgm:pt modelId="{2B777D6B-77AC-4184-B96C-DC0F2D4E3A64}" type="pres">
      <dgm:prSet presAssocID="{7D23C1A6-94D2-4D92-B93D-45B8B154E074}" presName="node" presStyleLbl="node1" presStyleIdx="0" presStyleCnt="14">
        <dgm:presLayoutVars>
          <dgm:bulletEnabled val="1"/>
        </dgm:presLayoutVars>
      </dgm:prSet>
      <dgm:spPr/>
    </dgm:pt>
    <dgm:pt modelId="{5CAFD253-6ADD-4CB5-BA73-6D5A4F1882BF}" type="pres">
      <dgm:prSet presAssocID="{7D23C1A6-94D2-4D92-B93D-45B8B154E074}" presName="dummy" presStyleCnt="0"/>
      <dgm:spPr/>
    </dgm:pt>
    <dgm:pt modelId="{69755653-C243-4C6B-B7F5-F41EA794695D}" type="pres">
      <dgm:prSet presAssocID="{57890BB2-6752-4CFE-8F2E-DB5083AF69F5}" presName="sibTrans" presStyleLbl="sibTrans2D1" presStyleIdx="0" presStyleCnt="14"/>
      <dgm:spPr/>
    </dgm:pt>
    <dgm:pt modelId="{2405F48B-0B63-4953-A1EE-C9C6C64403CC}" type="pres">
      <dgm:prSet presAssocID="{5C0BAABF-83E6-4CAA-8C61-2AE9F576014C}" presName="node" presStyleLbl="node1" presStyleIdx="1" presStyleCnt="14">
        <dgm:presLayoutVars>
          <dgm:bulletEnabled val="1"/>
        </dgm:presLayoutVars>
      </dgm:prSet>
      <dgm:spPr/>
    </dgm:pt>
    <dgm:pt modelId="{1935C0B6-7628-4E05-A3E9-690A8057BC90}" type="pres">
      <dgm:prSet presAssocID="{5C0BAABF-83E6-4CAA-8C61-2AE9F576014C}" presName="dummy" presStyleCnt="0"/>
      <dgm:spPr/>
    </dgm:pt>
    <dgm:pt modelId="{67853794-6C9B-4E44-9756-BA7FC458736E}" type="pres">
      <dgm:prSet presAssocID="{8D48B8C1-4D10-491B-847B-A05E17AE7855}" presName="sibTrans" presStyleLbl="sibTrans2D1" presStyleIdx="1" presStyleCnt="14"/>
      <dgm:spPr/>
    </dgm:pt>
    <dgm:pt modelId="{691E99FF-CC11-4D5C-9DA9-202BB2A62064}" type="pres">
      <dgm:prSet presAssocID="{7911D07F-B537-40A8-9DA5-DA7CC607A288}" presName="node" presStyleLbl="node1" presStyleIdx="2" presStyleCnt="14">
        <dgm:presLayoutVars>
          <dgm:bulletEnabled val="1"/>
        </dgm:presLayoutVars>
      </dgm:prSet>
      <dgm:spPr/>
    </dgm:pt>
    <dgm:pt modelId="{97D03AA9-3382-4FA2-BB5E-5B2E12EEC5D2}" type="pres">
      <dgm:prSet presAssocID="{7911D07F-B537-40A8-9DA5-DA7CC607A288}" presName="dummy" presStyleCnt="0"/>
      <dgm:spPr/>
    </dgm:pt>
    <dgm:pt modelId="{23BB1C50-3441-45BE-B4CB-E71A0EF398A5}" type="pres">
      <dgm:prSet presAssocID="{447298D9-4EC6-4787-9BF5-46ABD942B1BD}" presName="sibTrans" presStyleLbl="sibTrans2D1" presStyleIdx="2" presStyleCnt="14"/>
      <dgm:spPr/>
    </dgm:pt>
    <dgm:pt modelId="{ED40BCE8-1BE8-4EB7-BACA-5A75FB9C3DD3}" type="pres">
      <dgm:prSet presAssocID="{D7AAF1D0-69EA-4BFB-A8D5-95E054E89447}" presName="node" presStyleLbl="node1" presStyleIdx="3" presStyleCnt="14">
        <dgm:presLayoutVars>
          <dgm:bulletEnabled val="1"/>
        </dgm:presLayoutVars>
      </dgm:prSet>
      <dgm:spPr/>
    </dgm:pt>
    <dgm:pt modelId="{F51E7B5C-664F-4914-8E5D-2F1A72B69EBB}" type="pres">
      <dgm:prSet presAssocID="{D7AAF1D0-69EA-4BFB-A8D5-95E054E89447}" presName="dummy" presStyleCnt="0"/>
      <dgm:spPr/>
    </dgm:pt>
    <dgm:pt modelId="{936E2180-3AEF-4716-B4B7-38E522D4FBDE}" type="pres">
      <dgm:prSet presAssocID="{1125D101-C153-4EDF-BCCC-DCDC335CCC7B}" presName="sibTrans" presStyleLbl="sibTrans2D1" presStyleIdx="3" presStyleCnt="14"/>
      <dgm:spPr/>
    </dgm:pt>
    <dgm:pt modelId="{392B8B47-4A30-4D2E-B693-2CC19EFB9B90}" type="pres">
      <dgm:prSet presAssocID="{4C323165-6344-4AB3-82DF-D00961B49730}" presName="node" presStyleLbl="node1" presStyleIdx="4" presStyleCnt="14">
        <dgm:presLayoutVars>
          <dgm:bulletEnabled val="1"/>
        </dgm:presLayoutVars>
      </dgm:prSet>
      <dgm:spPr/>
    </dgm:pt>
    <dgm:pt modelId="{DD2A4335-C870-454D-8179-F4EDEC3D56C2}" type="pres">
      <dgm:prSet presAssocID="{4C323165-6344-4AB3-82DF-D00961B49730}" presName="dummy" presStyleCnt="0"/>
      <dgm:spPr/>
    </dgm:pt>
    <dgm:pt modelId="{CB4E3C0F-5261-44D9-B643-3C25856E1E37}" type="pres">
      <dgm:prSet presAssocID="{DEA34617-69FC-4D9C-9DE5-E1D726D45F2E}" presName="sibTrans" presStyleLbl="sibTrans2D1" presStyleIdx="4" presStyleCnt="14"/>
      <dgm:spPr/>
    </dgm:pt>
    <dgm:pt modelId="{99EA62B6-191C-4677-9C54-ACD8BAAF663D}" type="pres">
      <dgm:prSet presAssocID="{17533A62-7F12-44F6-B0E5-EEC6C347F339}" presName="node" presStyleLbl="node1" presStyleIdx="5" presStyleCnt="14">
        <dgm:presLayoutVars>
          <dgm:bulletEnabled val="1"/>
        </dgm:presLayoutVars>
      </dgm:prSet>
      <dgm:spPr/>
    </dgm:pt>
    <dgm:pt modelId="{81F936A4-3440-45FB-810F-CC2146CAC9A0}" type="pres">
      <dgm:prSet presAssocID="{17533A62-7F12-44F6-B0E5-EEC6C347F339}" presName="dummy" presStyleCnt="0"/>
      <dgm:spPr/>
    </dgm:pt>
    <dgm:pt modelId="{767E8259-4A6B-4638-A093-6ADCB2A1B1CB}" type="pres">
      <dgm:prSet presAssocID="{5CC162EF-052E-4FAA-A4D6-A6D71D8411C5}" presName="sibTrans" presStyleLbl="sibTrans2D1" presStyleIdx="5" presStyleCnt="14"/>
      <dgm:spPr/>
    </dgm:pt>
    <dgm:pt modelId="{EC3C7CC4-1755-4DF7-9BF1-B74DEB669158}" type="pres">
      <dgm:prSet presAssocID="{AD9C3315-13D4-4D65-95DB-60F09F5C2026}" presName="node" presStyleLbl="node1" presStyleIdx="6" presStyleCnt="14">
        <dgm:presLayoutVars>
          <dgm:bulletEnabled val="1"/>
        </dgm:presLayoutVars>
      </dgm:prSet>
      <dgm:spPr/>
    </dgm:pt>
    <dgm:pt modelId="{CD7A1B5E-000D-4E8A-BAEE-47E8ED58A39F}" type="pres">
      <dgm:prSet presAssocID="{AD9C3315-13D4-4D65-95DB-60F09F5C2026}" presName="dummy" presStyleCnt="0"/>
      <dgm:spPr/>
    </dgm:pt>
    <dgm:pt modelId="{4A8B3D41-0AD4-4593-AEC4-611D52E13778}" type="pres">
      <dgm:prSet presAssocID="{554548F6-1766-48D4-85DC-3F2AA0D7006F}" presName="sibTrans" presStyleLbl="sibTrans2D1" presStyleIdx="6" presStyleCnt="14"/>
      <dgm:spPr/>
    </dgm:pt>
    <dgm:pt modelId="{CA502515-5E75-41FE-B5CD-C050769138E1}" type="pres">
      <dgm:prSet presAssocID="{C46E07BF-9244-41BD-A8E7-BDD14876FC9D}" presName="node" presStyleLbl="node1" presStyleIdx="7" presStyleCnt="14">
        <dgm:presLayoutVars>
          <dgm:bulletEnabled val="1"/>
        </dgm:presLayoutVars>
      </dgm:prSet>
      <dgm:spPr/>
    </dgm:pt>
    <dgm:pt modelId="{1989304A-F56A-4E73-8036-1373152EAA8A}" type="pres">
      <dgm:prSet presAssocID="{C46E07BF-9244-41BD-A8E7-BDD14876FC9D}" presName="dummy" presStyleCnt="0"/>
      <dgm:spPr/>
    </dgm:pt>
    <dgm:pt modelId="{6F0A78B7-260C-4DD1-A6E3-B1633D1B59B1}" type="pres">
      <dgm:prSet presAssocID="{A153EDE2-5D20-4D6A-8FB9-1A104D5168AC}" presName="sibTrans" presStyleLbl="sibTrans2D1" presStyleIdx="7" presStyleCnt="14"/>
      <dgm:spPr/>
    </dgm:pt>
    <dgm:pt modelId="{4A45F8BA-F916-4392-8B78-73BA20648291}" type="pres">
      <dgm:prSet presAssocID="{881470D5-2E2D-41E9-865D-649A4563AC25}" presName="node" presStyleLbl="node1" presStyleIdx="8" presStyleCnt="14">
        <dgm:presLayoutVars>
          <dgm:bulletEnabled val="1"/>
        </dgm:presLayoutVars>
      </dgm:prSet>
      <dgm:spPr/>
    </dgm:pt>
    <dgm:pt modelId="{0FF800F9-AF01-4A94-A55D-C0A93DA26039}" type="pres">
      <dgm:prSet presAssocID="{881470D5-2E2D-41E9-865D-649A4563AC25}" presName="dummy" presStyleCnt="0"/>
      <dgm:spPr/>
    </dgm:pt>
    <dgm:pt modelId="{573C8265-63E9-4D08-9F0C-AFA9C2F1E571}" type="pres">
      <dgm:prSet presAssocID="{F389C1A6-BF1A-4FD4-868F-D12A66B365B5}" presName="sibTrans" presStyleLbl="sibTrans2D1" presStyleIdx="8" presStyleCnt="14"/>
      <dgm:spPr/>
    </dgm:pt>
    <dgm:pt modelId="{04EAECF9-C818-4695-B879-7657008E213B}" type="pres">
      <dgm:prSet presAssocID="{A9A8D71B-5FE0-459C-B0DD-48A04781BFAC}" presName="node" presStyleLbl="node1" presStyleIdx="9" presStyleCnt="14">
        <dgm:presLayoutVars>
          <dgm:bulletEnabled val="1"/>
        </dgm:presLayoutVars>
      </dgm:prSet>
      <dgm:spPr/>
    </dgm:pt>
    <dgm:pt modelId="{1E4E99B1-F33C-46CC-AF23-72F42D0C6C35}" type="pres">
      <dgm:prSet presAssocID="{A9A8D71B-5FE0-459C-B0DD-48A04781BFAC}" presName="dummy" presStyleCnt="0"/>
      <dgm:spPr/>
    </dgm:pt>
    <dgm:pt modelId="{65022EC3-4C95-4ADA-9C72-F5965DC965C3}" type="pres">
      <dgm:prSet presAssocID="{F2596FB5-7EBB-45C9-A300-88EDD2519D0C}" presName="sibTrans" presStyleLbl="sibTrans2D1" presStyleIdx="9" presStyleCnt="14"/>
      <dgm:spPr/>
    </dgm:pt>
    <dgm:pt modelId="{365E998B-3129-473F-8C7A-011C4D9A3CE2}" type="pres">
      <dgm:prSet presAssocID="{DE395D33-A398-4AB6-90A6-1D0D028840FC}" presName="node" presStyleLbl="node1" presStyleIdx="10" presStyleCnt="14">
        <dgm:presLayoutVars>
          <dgm:bulletEnabled val="1"/>
        </dgm:presLayoutVars>
      </dgm:prSet>
      <dgm:spPr/>
    </dgm:pt>
    <dgm:pt modelId="{5A18668D-8CB8-4790-9599-938CAEF052CB}" type="pres">
      <dgm:prSet presAssocID="{DE395D33-A398-4AB6-90A6-1D0D028840FC}" presName="dummy" presStyleCnt="0"/>
      <dgm:spPr/>
    </dgm:pt>
    <dgm:pt modelId="{06D6267A-311E-4D58-9A2B-26F0F3C35B27}" type="pres">
      <dgm:prSet presAssocID="{40394AB4-5A7F-4828-983B-8D58E854CFCE}" presName="sibTrans" presStyleLbl="sibTrans2D1" presStyleIdx="10" presStyleCnt="14"/>
      <dgm:spPr/>
    </dgm:pt>
    <dgm:pt modelId="{2F4AB0A0-5F79-492E-AC5E-7451F4A5C5DD}" type="pres">
      <dgm:prSet presAssocID="{AB365FA3-A503-4549-8B64-EE2456531F4F}" presName="node" presStyleLbl="node1" presStyleIdx="11" presStyleCnt="14">
        <dgm:presLayoutVars>
          <dgm:bulletEnabled val="1"/>
        </dgm:presLayoutVars>
      </dgm:prSet>
      <dgm:spPr/>
    </dgm:pt>
    <dgm:pt modelId="{DE71C7CF-36EA-4368-9967-4622800AA384}" type="pres">
      <dgm:prSet presAssocID="{AB365FA3-A503-4549-8B64-EE2456531F4F}" presName="dummy" presStyleCnt="0"/>
      <dgm:spPr/>
    </dgm:pt>
    <dgm:pt modelId="{60895B7A-17F9-4D0D-83DF-B868705BE951}" type="pres">
      <dgm:prSet presAssocID="{719F814E-9735-4563-AB1B-695A71B92BE9}" presName="sibTrans" presStyleLbl="sibTrans2D1" presStyleIdx="11" presStyleCnt="14"/>
      <dgm:spPr/>
    </dgm:pt>
    <dgm:pt modelId="{89150AC0-A4D9-4E34-ACFA-6D7ACE743DF2}" type="pres">
      <dgm:prSet presAssocID="{B7B439C6-57E6-4E35-8586-BC20BB398E96}" presName="node" presStyleLbl="node1" presStyleIdx="12" presStyleCnt="14">
        <dgm:presLayoutVars>
          <dgm:bulletEnabled val="1"/>
        </dgm:presLayoutVars>
      </dgm:prSet>
      <dgm:spPr/>
    </dgm:pt>
    <dgm:pt modelId="{98B34172-42D8-4845-B2C0-C0ADFDAC6B67}" type="pres">
      <dgm:prSet presAssocID="{B7B439C6-57E6-4E35-8586-BC20BB398E96}" presName="dummy" presStyleCnt="0"/>
      <dgm:spPr/>
    </dgm:pt>
    <dgm:pt modelId="{A7C0CA58-7154-46D5-8D5A-11B68A199506}" type="pres">
      <dgm:prSet presAssocID="{66851B4D-FEBF-494D-88C5-AAC9AD3DD8F1}" presName="sibTrans" presStyleLbl="sibTrans2D1" presStyleIdx="12" presStyleCnt="14"/>
      <dgm:spPr/>
    </dgm:pt>
    <dgm:pt modelId="{A1F3A035-556C-403D-8118-BF12C9A78801}" type="pres">
      <dgm:prSet presAssocID="{34F9EC11-DDA5-467F-9616-C17999E11B5B}" presName="node" presStyleLbl="node1" presStyleIdx="13" presStyleCnt="14">
        <dgm:presLayoutVars>
          <dgm:bulletEnabled val="1"/>
        </dgm:presLayoutVars>
      </dgm:prSet>
      <dgm:spPr/>
    </dgm:pt>
    <dgm:pt modelId="{4603FB3E-7071-479A-932F-32D5D9BFDF87}" type="pres">
      <dgm:prSet presAssocID="{34F9EC11-DDA5-467F-9616-C17999E11B5B}" presName="dummy" presStyleCnt="0"/>
      <dgm:spPr/>
    </dgm:pt>
    <dgm:pt modelId="{B022BB65-F251-4ABB-A108-C4E55911CC05}" type="pres">
      <dgm:prSet presAssocID="{A1217D08-A64A-4B12-9A29-5EBD2FF410E0}" presName="sibTrans" presStyleLbl="sibTrans2D1" presStyleIdx="13" presStyleCnt="14"/>
      <dgm:spPr/>
    </dgm:pt>
  </dgm:ptLst>
  <dgm:cxnLst>
    <dgm:cxn modelId="{01E9E500-0D4C-4A16-BACE-48BDDD8E6612}" type="presOf" srcId="{DE395D33-A398-4AB6-90A6-1D0D028840FC}" destId="{365E998B-3129-473F-8C7A-011C4D9A3CE2}" srcOrd="0" destOrd="0" presId="urn:microsoft.com/office/officeart/2005/8/layout/radial6"/>
    <dgm:cxn modelId="{609C1F01-46BE-46D4-BE25-E1C424215EA6}" type="presOf" srcId="{881470D5-2E2D-41E9-865D-649A4563AC25}" destId="{4A45F8BA-F916-4392-8B78-73BA20648291}" srcOrd="0" destOrd="0" presId="urn:microsoft.com/office/officeart/2005/8/layout/radial6"/>
    <dgm:cxn modelId="{4D62770F-0D41-4748-A3ED-6C059BC422C6}" type="presOf" srcId="{F389C1A6-BF1A-4FD4-868F-D12A66B365B5}" destId="{573C8265-63E9-4D08-9F0C-AFA9C2F1E571}" srcOrd="0" destOrd="0" presId="urn:microsoft.com/office/officeart/2005/8/layout/radial6"/>
    <dgm:cxn modelId="{D49D9D10-2D67-4F91-A779-9D08238A6334}" srcId="{E83922E9-EEF4-42C4-A751-1EA596C32B68}" destId="{B7B439C6-57E6-4E35-8586-BC20BB398E96}" srcOrd="12" destOrd="0" parTransId="{6A95D2F1-584F-4EC5-8C34-52DB37F2747D}" sibTransId="{66851B4D-FEBF-494D-88C5-AAC9AD3DD8F1}"/>
    <dgm:cxn modelId="{E538C31F-AAF0-45D1-BB32-C6E70B12BE14}" srcId="{E83922E9-EEF4-42C4-A751-1EA596C32B68}" destId="{A9A8D71B-5FE0-459C-B0DD-48A04781BFAC}" srcOrd="9" destOrd="0" parTransId="{8EB13342-918C-4E22-92A8-3413BE8D1D0E}" sibTransId="{F2596FB5-7EBB-45C9-A300-88EDD2519D0C}"/>
    <dgm:cxn modelId="{BA9EDA2F-9E20-49A5-8D3C-DB9977571B37}" srcId="{E83922E9-EEF4-42C4-A751-1EA596C32B68}" destId="{7D23C1A6-94D2-4D92-B93D-45B8B154E074}" srcOrd="0" destOrd="0" parTransId="{DFD5BFD8-E171-4112-B35B-71BDD28DF73B}" sibTransId="{57890BB2-6752-4CFE-8F2E-DB5083AF69F5}"/>
    <dgm:cxn modelId="{99A24432-3BDB-4F07-9233-C2E8DC236465}" type="presOf" srcId="{554548F6-1766-48D4-85DC-3F2AA0D7006F}" destId="{4A8B3D41-0AD4-4593-AEC4-611D52E13778}" srcOrd="0" destOrd="0" presId="urn:microsoft.com/office/officeart/2005/8/layout/radial6"/>
    <dgm:cxn modelId="{D2391833-FC75-4EB4-85F1-773541DCF90A}" srcId="{E83922E9-EEF4-42C4-A751-1EA596C32B68}" destId="{7911D07F-B537-40A8-9DA5-DA7CC607A288}" srcOrd="2" destOrd="0" parTransId="{166EBAE3-EE79-423E-8271-DC2CC51C2CBD}" sibTransId="{447298D9-4EC6-4787-9BF5-46ABD942B1BD}"/>
    <dgm:cxn modelId="{38A82434-D765-4394-B202-606AB733EB58}" type="presOf" srcId="{A1217D08-A64A-4B12-9A29-5EBD2FF410E0}" destId="{B022BB65-F251-4ABB-A108-C4E55911CC05}" srcOrd="0" destOrd="0" presId="urn:microsoft.com/office/officeart/2005/8/layout/radial6"/>
    <dgm:cxn modelId="{249C9836-47D9-4A1A-96E3-7CEA8A2394CC}" type="presOf" srcId="{5C0BAABF-83E6-4CAA-8C61-2AE9F576014C}" destId="{2405F48B-0B63-4953-A1EE-C9C6C64403CC}" srcOrd="0" destOrd="0" presId="urn:microsoft.com/office/officeart/2005/8/layout/radial6"/>
    <dgm:cxn modelId="{B3B73D37-537F-4591-8611-6857F7C8C416}" srcId="{E83922E9-EEF4-42C4-A751-1EA596C32B68}" destId="{AD9C3315-13D4-4D65-95DB-60F09F5C2026}" srcOrd="6" destOrd="0" parTransId="{A506EED7-640C-44BC-8B4D-FD80CCDEAA0A}" sibTransId="{554548F6-1766-48D4-85DC-3F2AA0D7006F}"/>
    <dgm:cxn modelId="{C08E023C-71A7-43D8-AE21-D0D0DFF5DF15}" type="presOf" srcId="{C46E07BF-9244-41BD-A8E7-BDD14876FC9D}" destId="{CA502515-5E75-41FE-B5CD-C050769138E1}" srcOrd="0" destOrd="0" presId="urn:microsoft.com/office/officeart/2005/8/layout/radial6"/>
    <dgm:cxn modelId="{6C09C840-C3B9-4FDE-AB72-3BB72EA9CC70}" type="presOf" srcId="{DEA34617-69FC-4D9C-9DE5-E1D726D45F2E}" destId="{CB4E3C0F-5261-44D9-B643-3C25856E1E37}" srcOrd="0" destOrd="0" presId="urn:microsoft.com/office/officeart/2005/8/layout/radial6"/>
    <dgm:cxn modelId="{D338BF41-6CA0-4337-8110-97712744A3FF}" type="presOf" srcId="{7911D07F-B537-40A8-9DA5-DA7CC607A288}" destId="{691E99FF-CC11-4D5C-9DA9-202BB2A62064}" srcOrd="0" destOrd="0" presId="urn:microsoft.com/office/officeart/2005/8/layout/radial6"/>
    <dgm:cxn modelId="{4F503D68-10EE-48F2-8349-6845A984B4A2}" type="presOf" srcId="{40394AB4-5A7F-4828-983B-8D58E854CFCE}" destId="{06D6267A-311E-4D58-9A2B-26F0F3C35B27}" srcOrd="0" destOrd="0" presId="urn:microsoft.com/office/officeart/2005/8/layout/radial6"/>
    <dgm:cxn modelId="{BDB4A26F-DE00-4F64-8F7D-9FB5E918AC7B}" type="presOf" srcId="{719F814E-9735-4563-AB1B-695A71B92BE9}" destId="{60895B7A-17F9-4D0D-83DF-B868705BE951}" srcOrd="0" destOrd="0" presId="urn:microsoft.com/office/officeart/2005/8/layout/radial6"/>
    <dgm:cxn modelId="{BCF7B96F-865F-4F56-9632-F139E71B6120}" type="presOf" srcId="{66851B4D-FEBF-494D-88C5-AAC9AD3DD8F1}" destId="{A7C0CA58-7154-46D5-8D5A-11B68A199506}" srcOrd="0" destOrd="0" presId="urn:microsoft.com/office/officeart/2005/8/layout/radial6"/>
    <dgm:cxn modelId="{DA347073-E84F-4E79-A9A5-4CBC434C59D3}" srcId="{E83922E9-EEF4-42C4-A751-1EA596C32B68}" destId="{5C0BAABF-83E6-4CAA-8C61-2AE9F576014C}" srcOrd="1" destOrd="0" parTransId="{4285226E-7271-4C23-912B-23CE39E77EBF}" sibTransId="{8D48B8C1-4D10-491B-847B-A05E17AE7855}"/>
    <dgm:cxn modelId="{C5027C77-D479-4872-8D7C-12BFB80829E7}" type="presOf" srcId="{AD9C3315-13D4-4D65-95DB-60F09F5C2026}" destId="{EC3C7CC4-1755-4DF7-9BF1-B74DEB669158}" srcOrd="0" destOrd="0" presId="urn:microsoft.com/office/officeart/2005/8/layout/radial6"/>
    <dgm:cxn modelId="{99B59558-0F02-4DA3-92EC-FBEE841177A5}" srcId="{E83922E9-EEF4-42C4-A751-1EA596C32B68}" destId="{D7AAF1D0-69EA-4BFB-A8D5-95E054E89447}" srcOrd="3" destOrd="0" parTransId="{A5FC9FD9-1601-4C0E-9082-F0B1359A20E8}" sibTransId="{1125D101-C153-4EDF-BCCC-DCDC335CCC7B}"/>
    <dgm:cxn modelId="{CD778280-9520-4907-9A92-B003840E3A56}" srcId="{E83922E9-EEF4-42C4-A751-1EA596C32B68}" destId="{881470D5-2E2D-41E9-865D-649A4563AC25}" srcOrd="8" destOrd="0" parTransId="{8650A22B-80B6-4176-9421-49055A5455BE}" sibTransId="{F389C1A6-BF1A-4FD4-868F-D12A66B365B5}"/>
    <dgm:cxn modelId="{F2F95C82-5268-41FC-B153-F4027A755C8F}" type="presOf" srcId="{D7AAF1D0-69EA-4BFB-A8D5-95E054E89447}" destId="{ED40BCE8-1BE8-4EB7-BACA-5A75FB9C3DD3}" srcOrd="0" destOrd="0" presId="urn:microsoft.com/office/officeart/2005/8/layout/radial6"/>
    <dgm:cxn modelId="{7437F883-198B-46CE-B3BF-6E19DD34A49E}" type="presOf" srcId="{7D23C1A6-94D2-4D92-B93D-45B8B154E074}" destId="{2B777D6B-77AC-4184-B96C-DC0F2D4E3A64}" srcOrd="0" destOrd="0" presId="urn:microsoft.com/office/officeart/2005/8/layout/radial6"/>
    <dgm:cxn modelId="{13EA2C8D-1BEE-4386-9202-8CF433653597}" type="presOf" srcId="{E83922E9-EEF4-42C4-A751-1EA596C32B68}" destId="{122402CD-CE9F-462F-B64A-01A632D6D8E2}" srcOrd="0" destOrd="0" presId="urn:microsoft.com/office/officeart/2005/8/layout/radial6"/>
    <dgm:cxn modelId="{4D5FCB91-DC18-410D-983B-0A9FA42DF839}" type="presOf" srcId="{A153EDE2-5D20-4D6A-8FB9-1A104D5168AC}" destId="{6F0A78B7-260C-4DD1-A6E3-B1633D1B59B1}" srcOrd="0" destOrd="0" presId="urn:microsoft.com/office/officeart/2005/8/layout/radial6"/>
    <dgm:cxn modelId="{08649197-FBB7-4098-897F-A1E0675FF34D}" type="presOf" srcId="{A9A8D71B-5FE0-459C-B0DD-48A04781BFAC}" destId="{04EAECF9-C818-4695-B879-7657008E213B}" srcOrd="0" destOrd="0" presId="urn:microsoft.com/office/officeart/2005/8/layout/radial6"/>
    <dgm:cxn modelId="{321A6CA0-A4EF-4A26-B1A1-0D77F4DFEEC3}" type="presOf" srcId="{5CC162EF-052E-4FAA-A4D6-A6D71D8411C5}" destId="{767E8259-4A6B-4638-A093-6ADCB2A1B1CB}" srcOrd="0" destOrd="0" presId="urn:microsoft.com/office/officeart/2005/8/layout/radial6"/>
    <dgm:cxn modelId="{D92D77A0-8377-4E0D-AA69-12F4D574A358}" type="presOf" srcId="{77787886-8A70-47E7-98FC-FD3CDB2B9FF8}" destId="{90303608-8384-4EF5-9F69-49BD839AA140}" srcOrd="0" destOrd="0" presId="urn:microsoft.com/office/officeart/2005/8/layout/radial6"/>
    <dgm:cxn modelId="{92DD20A7-AD64-4E8B-BDCB-0B72B377D7EC}" type="presOf" srcId="{B7B439C6-57E6-4E35-8586-BC20BB398E96}" destId="{89150AC0-A4D9-4E34-ACFA-6D7ACE743DF2}" srcOrd="0" destOrd="0" presId="urn:microsoft.com/office/officeart/2005/8/layout/radial6"/>
    <dgm:cxn modelId="{56BE5CAC-B495-4098-B364-BBAB8072E712}" srcId="{E83922E9-EEF4-42C4-A751-1EA596C32B68}" destId="{34F9EC11-DDA5-467F-9616-C17999E11B5B}" srcOrd="13" destOrd="0" parTransId="{92BCDFD0-FD9A-4F6E-BE32-1B65DA795DF0}" sibTransId="{A1217D08-A64A-4B12-9A29-5EBD2FF410E0}"/>
    <dgm:cxn modelId="{49A2BBAE-B8A4-4FFE-BF9C-2A6FFFC248FF}" type="presOf" srcId="{AB365FA3-A503-4549-8B64-EE2456531F4F}" destId="{2F4AB0A0-5F79-492E-AC5E-7451F4A5C5DD}" srcOrd="0" destOrd="0" presId="urn:microsoft.com/office/officeart/2005/8/layout/radial6"/>
    <dgm:cxn modelId="{E2CC36AF-4985-4284-8098-9A8DE6BE800A}" type="presOf" srcId="{34F9EC11-DDA5-467F-9616-C17999E11B5B}" destId="{A1F3A035-556C-403D-8118-BF12C9A78801}" srcOrd="0" destOrd="0" presId="urn:microsoft.com/office/officeart/2005/8/layout/radial6"/>
    <dgm:cxn modelId="{53A24AB6-E371-4424-9418-A377DA09FCE7}" srcId="{E83922E9-EEF4-42C4-A751-1EA596C32B68}" destId="{AB365FA3-A503-4549-8B64-EE2456531F4F}" srcOrd="11" destOrd="0" parTransId="{B8B55056-6678-495E-AC72-892F6113B2BA}" sibTransId="{719F814E-9735-4563-AB1B-695A71B92BE9}"/>
    <dgm:cxn modelId="{1A36B9B8-5AC2-4421-BCB0-E42191DB6E58}" type="presOf" srcId="{57890BB2-6752-4CFE-8F2E-DB5083AF69F5}" destId="{69755653-C243-4C6B-B7F5-F41EA794695D}" srcOrd="0" destOrd="0" presId="urn:microsoft.com/office/officeart/2005/8/layout/radial6"/>
    <dgm:cxn modelId="{6CD999C2-2A93-40E2-B2EA-56EA91D9FB2F}" srcId="{E83922E9-EEF4-42C4-A751-1EA596C32B68}" destId="{C46E07BF-9244-41BD-A8E7-BDD14876FC9D}" srcOrd="7" destOrd="0" parTransId="{D34A221D-C464-48AB-B27E-D97E44A8D8C8}" sibTransId="{A153EDE2-5D20-4D6A-8FB9-1A104D5168AC}"/>
    <dgm:cxn modelId="{2D2DC2C3-F1DF-4FEC-91F1-C594FCFF27AA}" type="presOf" srcId="{447298D9-4EC6-4787-9BF5-46ABD942B1BD}" destId="{23BB1C50-3441-45BE-B4CB-E71A0EF398A5}" srcOrd="0" destOrd="0" presId="urn:microsoft.com/office/officeart/2005/8/layout/radial6"/>
    <dgm:cxn modelId="{F4FF25D6-4D47-4ECB-87AE-1DE9023F9D5D}" srcId="{77787886-8A70-47E7-98FC-FD3CDB2B9FF8}" destId="{E83922E9-EEF4-42C4-A751-1EA596C32B68}" srcOrd="0" destOrd="0" parTransId="{13F5A42A-A360-42C6-AA51-9E462A437F93}" sibTransId="{6963B43B-29B0-4668-A388-326F114B6D38}"/>
    <dgm:cxn modelId="{B120A3D9-F2DB-4D3B-A7FB-4A3BA87C233C}" srcId="{E83922E9-EEF4-42C4-A751-1EA596C32B68}" destId="{DE395D33-A398-4AB6-90A6-1D0D028840FC}" srcOrd="10" destOrd="0" parTransId="{BECCC5AB-145A-4C5A-941E-A336836EA259}" sibTransId="{40394AB4-5A7F-4828-983B-8D58E854CFCE}"/>
    <dgm:cxn modelId="{15F8EDDB-42A4-49F3-B863-3EEE0BB4F7C3}" type="presOf" srcId="{1125D101-C153-4EDF-BCCC-DCDC335CCC7B}" destId="{936E2180-3AEF-4716-B4B7-38E522D4FBDE}" srcOrd="0" destOrd="0" presId="urn:microsoft.com/office/officeart/2005/8/layout/radial6"/>
    <dgm:cxn modelId="{A727E1E0-0D06-49C0-96BA-E16E5918E308}" srcId="{E83922E9-EEF4-42C4-A751-1EA596C32B68}" destId="{4C323165-6344-4AB3-82DF-D00961B49730}" srcOrd="4" destOrd="0" parTransId="{3012909D-581A-439C-BD3B-8FC9A90C6832}" sibTransId="{DEA34617-69FC-4D9C-9DE5-E1D726D45F2E}"/>
    <dgm:cxn modelId="{60047AE5-8B1F-4A8F-AEED-CEC859747B3E}" type="presOf" srcId="{8D48B8C1-4D10-491B-847B-A05E17AE7855}" destId="{67853794-6C9B-4E44-9756-BA7FC458736E}" srcOrd="0" destOrd="0" presId="urn:microsoft.com/office/officeart/2005/8/layout/radial6"/>
    <dgm:cxn modelId="{436151E6-B63B-45AD-9786-74901F141118}" type="presOf" srcId="{4C323165-6344-4AB3-82DF-D00961B49730}" destId="{392B8B47-4A30-4D2E-B693-2CC19EFB9B90}" srcOrd="0" destOrd="0" presId="urn:microsoft.com/office/officeart/2005/8/layout/radial6"/>
    <dgm:cxn modelId="{F5336CEA-2486-41BD-8525-18874391E0A1}" type="presOf" srcId="{F2596FB5-7EBB-45C9-A300-88EDD2519D0C}" destId="{65022EC3-4C95-4ADA-9C72-F5965DC965C3}" srcOrd="0" destOrd="0" presId="urn:microsoft.com/office/officeart/2005/8/layout/radial6"/>
    <dgm:cxn modelId="{49C7B2F2-7BA7-454B-A2D8-4826DCD1E9A0}" type="presOf" srcId="{17533A62-7F12-44F6-B0E5-EEC6C347F339}" destId="{99EA62B6-191C-4677-9C54-ACD8BAAF663D}" srcOrd="0" destOrd="0" presId="urn:microsoft.com/office/officeart/2005/8/layout/radial6"/>
    <dgm:cxn modelId="{3B981AF4-DAC1-4D34-9AFC-0F6F062AC4E5}" srcId="{E83922E9-EEF4-42C4-A751-1EA596C32B68}" destId="{17533A62-7F12-44F6-B0E5-EEC6C347F339}" srcOrd="5" destOrd="0" parTransId="{27B79A9F-2052-448A-A1EA-0D25934C309D}" sibTransId="{5CC162EF-052E-4FAA-A4D6-A6D71D8411C5}"/>
    <dgm:cxn modelId="{7E7349BC-B0DA-4D54-AC94-B79393002EEE}" type="presParOf" srcId="{90303608-8384-4EF5-9F69-49BD839AA140}" destId="{122402CD-CE9F-462F-B64A-01A632D6D8E2}" srcOrd="0" destOrd="0" presId="urn:microsoft.com/office/officeart/2005/8/layout/radial6"/>
    <dgm:cxn modelId="{9C72D1AF-59FA-463B-BA7A-5DC3E3EEA0EC}" type="presParOf" srcId="{90303608-8384-4EF5-9F69-49BD839AA140}" destId="{2B777D6B-77AC-4184-B96C-DC0F2D4E3A64}" srcOrd="1" destOrd="0" presId="urn:microsoft.com/office/officeart/2005/8/layout/radial6"/>
    <dgm:cxn modelId="{1E8D6C4F-3715-405B-BCEC-B96E8FF58FE2}" type="presParOf" srcId="{90303608-8384-4EF5-9F69-49BD839AA140}" destId="{5CAFD253-6ADD-4CB5-BA73-6D5A4F1882BF}" srcOrd="2" destOrd="0" presId="urn:microsoft.com/office/officeart/2005/8/layout/radial6"/>
    <dgm:cxn modelId="{DBB81921-D140-4097-A7BE-930F45403E10}" type="presParOf" srcId="{90303608-8384-4EF5-9F69-49BD839AA140}" destId="{69755653-C243-4C6B-B7F5-F41EA794695D}" srcOrd="3" destOrd="0" presId="urn:microsoft.com/office/officeart/2005/8/layout/radial6"/>
    <dgm:cxn modelId="{E4BF7DAD-2C28-4C84-B766-C92CD3DC96D5}" type="presParOf" srcId="{90303608-8384-4EF5-9F69-49BD839AA140}" destId="{2405F48B-0B63-4953-A1EE-C9C6C64403CC}" srcOrd="4" destOrd="0" presId="urn:microsoft.com/office/officeart/2005/8/layout/radial6"/>
    <dgm:cxn modelId="{0F749DF8-E761-4D92-8906-EACDF8B324B8}" type="presParOf" srcId="{90303608-8384-4EF5-9F69-49BD839AA140}" destId="{1935C0B6-7628-4E05-A3E9-690A8057BC90}" srcOrd="5" destOrd="0" presId="urn:microsoft.com/office/officeart/2005/8/layout/radial6"/>
    <dgm:cxn modelId="{4DFE9F92-EC40-40EB-A23A-AEDD42FC4734}" type="presParOf" srcId="{90303608-8384-4EF5-9F69-49BD839AA140}" destId="{67853794-6C9B-4E44-9756-BA7FC458736E}" srcOrd="6" destOrd="0" presId="urn:microsoft.com/office/officeart/2005/8/layout/radial6"/>
    <dgm:cxn modelId="{0953248D-7128-47C6-9BE2-BE6396868625}" type="presParOf" srcId="{90303608-8384-4EF5-9F69-49BD839AA140}" destId="{691E99FF-CC11-4D5C-9DA9-202BB2A62064}" srcOrd="7" destOrd="0" presId="urn:microsoft.com/office/officeart/2005/8/layout/radial6"/>
    <dgm:cxn modelId="{66B70B30-A873-4DB9-A193-06BB8DC1117D}" type="presParOf" srcId="{90303608-8384-4EF5-9F69-49BD839AA140}" destId="{97D03AA9-3382-4FA2-BB5E-5B2E12EEC5D2}" srcOrd="8" destOrd="0" presId="urn:microsoft.com/office/officeart/2005/8/layout/radial6"/>
    <dgm:cxn modelId="{5FCB4C5D-66C2-4E55-9E45-023E58CC7EE1}" type="presParOf" srcId="{90303608-8384-4EF5-9F69-49BD839AA140}" destId="{23BB1C50-3441-45BE-B4CB-E71A0EF398A5}" srcOrd="9" destOrd="0" presId="urn:microsoft.com/office/officeart/2005/8/layout/radial6"/>
    <dgm:cxn modelId="{6D65CC9B-F965-4218-B235-DBC1B2CF6145}" type="presParOf" srcId="{90303608-8384-4EF5-9F69-49BD839AA140}" destId="{ED40BCE8-1BE8-4EB7-BACA-5A75FB9C3DD3}" srcOrd="10" destOrd="0" presId="urn:microsoft.com/office/officeart/2005/8/layout/radial6"/>
    <dgm:cxn modelId="{565D09E5-A1D6-4E00-9076-4780B86A5B7A}" type="presParOf" srcId="{90303608-8384-4EF5-9F69-49BD839AA140}" destId="{F51E7B5C-664F-4914-8E5D-2F1A72B69EBB}" srcOrd="11" destOrd="0" presId="urn:microsoft.com/office/officeart/2005/8/layout/radial6"/>
    <dgm:cxn modelId="{8145E527-5D02-4280-90AA-36143FDF08D2}" type="presParOf" srcId="{90303608-8384-4EF5-9F69-49BD839AA140}" destId="{936E2180-3AEF-4716-B4B7-38E522D4FBDE}" srcOrd="12" destOrd="0" presId="urn:microsoft.com/office/officeart/2005/8/layout/radial6"/>
    <dgm:cxn modelId="{F1528716-37F2-483E-99FC-D0DC9A596AAC}" type="presParOf" srcId="{90303608-8384-4EF5-9F69-49BD839AA140}" destId="{392B8B47-4A30-4D2E-B693-2CC19EFB9B90}" srcOrd="13" destOrd="0" presId="urn:microsoft.com/office/officeart/2005/8/layout/radial6"/>
    <dgm:cxn modelId="{05E37FDD-6A91-44BF-A56D-66852309D560}" type="presParOf" srcId="{90303608-8384-4EF5-9F69-49BD839AA140}" destId="{DD2A4335-C870-454D-8179-F4EDEC3D56C2}" srcOrd="14" destOrd="0" presId="urn:microsoft.com/office/officeart/2005/8/layout/radial6"/>
    <dgm:cxn modelId="{5E3A4FA0-5CB7-4DFA-BA61-9FB5EE814BCB}" type="presParOf" srcId="{90303608-8384-4EF5-9F69-49BD839AA140}" destId="{CB4E3C0F-5261-44D9-B643-3C25856E1E37}" srcOrd="15" destOrd="0" presId="urn:microsoft.com/office/officeart/2005/8/layout/radial6"/>
    <dgm:cxn modelId="{147A5673-ABE0-4446-9212-B3C7B95E80FB}" type="presParOf" srcId="{90303608-8384-4EF5-9F69-49BD839AA140}" destId="{99EA62B6-191C-4677-9C54-ACD8BAAF663D}" srcOrd="16" destOrd="0" presId="urn:microsoft.com/office/officeart/2005/8/layout/radial6"/>
    <dgm:cxn modelId="{7679F42D-3C92-4AA1-A105-23F3566FEB22}" type="presParOf" srcId="{90303608-8384-4EF5-9F69-49BD839AA140}" destId="{81F936A4-3440-45FB-810F-CC2146CAC9A0}" srcOrd="17" destOrd="0" presId="urn:microsoft.com/office/officeart/2005/8/layout/radial6"/>
    <dgm:cxn modelId="{850310BC-3B7F-4E64-8BB6-72893B8ACF5F}" type="presParOf" srcId="{90303608-8384-4EF5-9F69-49BD839AA140}" destId="{767E8259-4A6B-4638-A093-6ADCB2A1B1CB}" srcOrd="18" destOrd="0" presId="urn:microsoft.com/office/officeart/2005/8/layout/radial6"/>
    <dgm:cxn modelId="{10D83F66-636E-43E4-A726-DECD052AE9DD}" type="presParOf" srcId="{90303608-8384-4EF5-9F69-49BD839AA140}" destId="{EC3C7CC4-1755-4DF7-9BF1-B74DEB669158}" srcOrd="19" destOrd="0" presId="urn:microsoft.com/office/officeart/2005/8/layout/radial6"/>
    <dgm:cxn modelId="{661BE186-DB89-40D1-8A4F-2182E22590B8}" type="presParOf" srcId="{90303608-8384-4EF5-9F69-49BD839AA140}" destId="{CD7A1B5E-000D-4E8A-BAEE-47E8ED58A39F}" srcOrd="20" destOrd="0" presId="urn:microsoft.com/office/officeart/2005/8/layout/radial6"/>
    <dgm:cxn modelId="{4ED5D0F5-3C4B-471D-BC41-76E335DEED8C}" type="presParOf" srcId="{90303608-8384-4EF5-9F69-49BD839AA140}" destId="{4A8B3D41-0AD4-4593-AEC4-611D52E13778}" srcOrd="21" destOrd="0" presId="urn:microsoft.com/office/officeart/2005/8/layout/radial6"/>
    <dgm:cxn modelId="{F9BC0FC2-DA86-4420-9ED9-C80C014770E3}" type="presParOf" srcId="{90303608-8384-4EF5-9F69-49BD839AA140}" destId="{CA502515-5E75-41FE-B5CD-C050769138E1}" srcOrd="22" destOrd="0" presId="urn:microsoft.com/office/officeart/2005/8/layout/radial6"/>
    <dgm:cxn modelId="{29191C9E-7A11-447F-A06E-3A24F6AAC2D2}" type="presParOf" srcId="{90303608-8384-4EF5-9F69-49BD839AA140}" destId="{1989304A-F56A-4E73-8036-1373152EAA8A}" srcOrd="23" destOrd="0" presId="urn:microsoft.com/office/officeart/2005/8/layout/radial6"/>
    <dgm:cxn modelId="{89646379-1027-4847-880D-D434DE95054D}" type="presParOf" srcId="{90303608-8384-4EF5-9F69-49BD839AA140}" destId="{6F0A78B7-260C-4DD1-A6E3-B1633D1B59B1}" srcOrd="24" destOrd="0" presId="urn:microsoft.com/office/officeart/2005/8/layout/radial6"/>
    <dgm:cxn modelId="{C2B4EFFD-E9F2-4F8A-89E1-69549213C07E}" type="presParOf" srcId="{90303608-8384-4EF5-9F69-49BD839AA140}" destId="{4A45F8BA-F916-4392-8B78-73BA20648291}" srcOrd="25" destOrd="0" presId="urn:microsoft.com/office/officeart/2005/8/layout/radial6"/>
    <dgm:cxn modelId="{EECC564B-4B96-43ED-AABB-D21FF70C386C}" type="presParOf" srcId="{90303608-8384-4EF5-9F69-49BD839AA140}" destId="{0FF800F9-AF01-4A94-A55D-C0A93DA26039}" srcOrd="26" destOrd="0" presId="urn:microsoft.com/office/officeart/2005/8/layout/radial6"/>
    <dgm:cxn modelId="{0F18BBBE-543B-4AA6-8E76-99CBAD6BDDB3}" type="presParOf" srcId="{90303608-8384-4EF5-9F69-49BD839AA140}" destId="{573C8265-63E9-4D08-9F0C-AFA9C2F1E571}" srcOrd="27" destOrd="0" presId="urn:microsoft.com/office/officeart/2005/8/layout/radial6"/>
    <dgm:cxn modelId="{C8842BFD-A39B-42DC-A485-0041F97B9C49}" type="presParOf" srcId="{90303608-8384-4EF5-9F69-49BD839AA140}" destId="{04EAECF9-C818-4695-B879-7657008E213B}" srcOrd="28" destOrd="0" presId="urn:microsoft.com/office/officeart/2005/8/layout/radial6"/>
    <dgm:cxn modelId="{86377FB4-40BC-4E48-9F05-58CEA6D7184F}" type="presParOf" srcId="{90303608-8384-4EF5-9F69-49BD839AA140}" destId="{1E4E99B1-F33C-46CC-AF23-72F42D0C6C35}" srcOrd="29" destOrd="0" presId="urn:microsoft.com/office/officeart/2005/8/layout/radial6"/>
    <dgm:cxn modelId="{630B6242-4A03-4DA2-8BF8-E1490571464E}" type="presParOf" srcId="{90303608-8384-4EF5-9F69-49BD839AA140}" destId="{65022EC3-4C95-4ADA-9C72-F5965DC965C3}" srcOrd="30" destOrd="0" presId="urn:microsoft.com/office/officeart/2005/8/layout/radial6"/>
    <dgm:cxn modelId="{2B5BE6D0-48C0-422B-A089-9F5EB1086C9A}" type="presParOf" srcId="{90303608-8384-4EF5-9F69-49BD839AA140}" destId="{365E998B-3129-473F-8C7A-011C4D9A3CE2}" srcOrd="31" destOrd="0" presId="urn:microsoft.com/office/officeart/2005/8/layout/radial6"/>
    <dgm:cxn modelId="{96577206-C319-4B7F-8471-44B17B91494E}" type="presParOf" srcId="{90303608-8384-4EF5-9F69-49BD839AA140}" destId="{5A18668D-8CB8-4790-9599-938CAEF052CB}" srcOrd="32" destOrd="0" presId="urn:microsoft.com/office/officeart/2005/8/layout/radial6"/>
    <dgm:cxn modelId="{87C095A1-0843-4E7C-82C9-3385868ABB4A}" type="presParOf" srcId="{90303608-8384-4EF5-9F69-49BD839AA140}" destId="{06D6267A-311E-4D58-9A2B-26F0F3C35B27}" srcOrd="33" destOrd="0" presId="urn:microsoft.com/office/officeart/2005/8/layout/radial6"/>
    <dgm:cxn modelId="{9840744D-BAF9-46CB-AB69-7E32F979AE8B}" type="presParOf" srcId="{90303608-8384-4EF5-9F69-49BD839AA140}" destId="{2F4AB0A0-5F79-492E-AC5E-7451F4A5C5DD}" srcOrd="34" destOrd="0" presId="urn:microsoft.com/office/officeart/2005/8/layout/radial6"/>
    <dgm:cxn modelId="{2FFCA941-95F7-4566-BBED-9809ABB9829E}" type="presParOf" srcId="{90303608-8384-4EF5-9F69-49BD839AA140}" destId="{DE71C7CF-36EA-4368-9967-4622800AA384}" srcOrd="35" destOrd="0" presId="urn:microsoft.com/office/officeart/2005/8/layout/radial6"/>
    <dgm:cxn modelId="{EB847F7F-1E31-432C-984A-CB1265BC451A}" type="presParOf" srcId="{90303608-8384-4EF5-9F69-49BD839AA140}" destId="{60895B7A-17F9-4D0D-83DF-B868705BE951}" srcOrd="36" destOrd="0" presId="urn:microsoft.com/office/officeart/2005/8/layout/radial6"/>
    <dgm:cxn modelId="{E8E7473D-FB46-4F16-B3E9-766AAAF88CF3}" type="presParOf" srcId="{90303608-8384-4EF5-9F69-49BD839AA140}" destId="{89150AC0-A4D9-4E34-ACFA-6D7ACE743DF2}" srcOrd="37" destOrd="0" presId="urn:microsoft.com/office/officeart/2005/8/layout/radial6"/>
    <dgm:cxn modelId="{31204B46-68E0-4B8A-AC46-6FCD045F6634}" type="presParOf" srcId="{90303608-8384-4EF5-9F69-49BD839AA140}" destId="{98B34172-42D8-4845-B2C0-C0ADFDAC6B67}" srcOrd="38" destOrd="0" presId="urn:microsoft.com/office/officeart/2005/8/layout/radial6"/>
    <dgm:cxn modelId="{A767CCFC-931A-4606-8078-A3ADC8DED443}" type="presParOf" srcId="{90303608-8384-4EF5-9F69-49BD839AA140}" destId="{A7C0CA58-7154-46D5-8D5A-11B68A199506}" srcOrd="39" destOrd="0" presId="urn:microsoft.com/office/officeart/2005/8/layout/radial6"/>
    <dgm:cxn modelId="{E5E66A51-D972-43E4-8F67-110D87393458}" type="presParOf" srcId="{90303608-8384-4EF5-9F69-49BD839AA140}" destId="{A1F3A035-556C-403D-8118-BF12C9A78801}" srcOrd="40" destOrd="0" presId="urn:microsoft.com/office/officeart/2005/8/layout/radial6"/>
    <dgm:cxn modelId="{9891B66D-ABD9-47C8-A22E-5C52F674A03A}" type="presParOf" srcId="{90303608-8384-4EF5-9F69-49BD839AA140}" destId="{4603FB3E-7071-479A-932F-32D5D9BFDF87}" srcOrd="41" destOrd="0" presId="urn:microsoft.com/office/officeart/2005/8/layout/radial6"/>
    <dgm:cxn modelId="{8AB11EB8-A9E5-4EF8-A746-6859859F2981}" type="presParOf" srcId="{90303608-8384-4EF5-9F69-49BD839AA140}" destId="{B022BB65-F251-4ABB-A108-C4E55911CC05}" srcOrd="4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787886-8A70-47E7-98FC-FD3CDB2B9FF8}" type="doc">
      <dgm:prSet loTypeId="urn:microsoft.com/office/officeart/2005/8/layout/radial6" loCatId="cycle" qsTypeId="urn:microsoft.com/office/officeart/2005/8/quickstyle/simple4" qsCatId="simple" csTypeId="urn:microsoft.com/office/officeart/2005/8/colors/colorful5" csCatId="colorful" phldr="1"/>
      <dgm:spPr/>
      <dgm:t>
        <a:bodyPr/>
        <a:lstStyle/>
        <a:p>
          <a:endParaRPr lang="en-US"/>
        </a:p>
      </dgm:t>
    </dgm:pt>
    <dgm:pt modelId="{E83922E9-EEF4-42C4-A751-1EA596C32B68}">
      <dgm:prSet phldrT="[Text]" custT="1"/>
      <dgm:spPr/>
      <dgm:t>
        <a:bodyPr/>
        <a:lstStyle/>
        <a:p>
          <a:r>
            <a:rPr lang="de-DE" sz="4000" dirty="0">
              <a:latin typeface="Aptos" panose="020B0004020202020204" pitchFamily="34" charset="0"/>
            </a:rPr>
            <a:t>3GPP </a:t>
          </a:r>
          <a:r>
            <a:rPr lang="de-DE" sz="4000" dirty="0" err="1">
              <a:latin typeface="Aptos" panose="020B0004020202020204" pitchFamily="34" charset="0"/>
            </a:rPr>
            <a:t>Advanced</a:t>
          </a:r>
          <a:r>
            <a:rPr lang="de-DE" sz="4000" dirty="0">
              <a:latin typeface="Aptos" panose="020B0004020202020204" pitchFamily="34" charset="0"/>
            </a:rPr>
            <a:t> Media </a:t>
          </a:r>
          <a:r>
            <a:rPr lang="de-DE" sz="4000" dirty="0" err="1">
              <a:latin typeface="Aptos" panose="020B0004020202020204" pitchFamily="34" charset="0"/>
            </a:rPr>
            <a:t>Delivery</a:t>
          </a:r>
          <a:endParaRPr lang="en-US" sz="4000" dirty="0">
            <a:latin typeface="Aptos" panose="020B0004020202020204" pitchFamily="34" charset="0"/>
          </a:endParaRPr>
        </a:p>
      </dgm:t>
    </dgm:pt>
    <dgm:pt modelId="{13F5A42A-A360-42C6-AA51-9E462A437F93}" type="parTrans" cxnId="{F4FF25D6-4D47-4ECB-87AE-1DE9023F9D5D}">
      <dgm:prSet/>
      <dgm:spPr/>
      <dgm:t>
        <a:bodyPr/>
        <a:lstStyle/>
        <a:p>
          <a:endParaRPr lang="en-US" sz="2000">
            <a:latin typeface="Aptos" panose="020B0004020202020204" pitchFamily="34" charset="0"/>
          </a:endParaRPr>
        </a:p>
      </dgm:t>
    </dgm:pt>
    <dgm:pt modelId="{6963B43B-29B0-4668-A388-326F114B6D38}" type="sibTrans" cxnId="{F4FF25D6-4D47-4ECB-87AE-1DE9023F9D5D}">
      <dgm:prSet/>
      <dgm:spPr/>
      <dgm:t>
        <a:bodyPr/>
        <a:lstStyle/>
        <a:p>
          <a:endParaRPr lang="en-US" sz="2000">
            <a:latin typeface="Aptos" panose="020B0004020202020204" pitchFamily="34" charset="0"/>
          </a:endParaRPr>
        </a:p>
      </dgm:t>
    </dgm:pt>
    <dgm:pt modelId="{7D23C1A6-94D2-4D92-B93D-45B8B154E074}">
      <dgm:prSet phldrT="[Text]" custT="1"/>
      <dgm:spPr/>
      <dgm:t>
        <a:bodyPr/>
        <a:lstStyle/>
        <a:p>
          <a:pPr>
            <a:buFont typeface="Arial" panose="020B0604020202020204" pitchFamily="34" charset="0"/>
            <a:buChar char="•"/>
          </a:pPr>
          <a:r>
            <a:rPr lang="en-US" sz="600" b="0" i="0" dirty="0">
              <a:solidFill>
                <a:srgbClr val="FFFF00"/>
              </a:solidFill>
              <a:effectLst/>
              <a:latin typeface="Aptos" panose="020B0004020202020204" pitchFamily="34" charset="0"/>
            </a:rPr>
            <a:t>Common Client Metadata.</a:t>
          </a:r>
          <a:endParaRPr lang="en-US" sz="600" dirty="0">
            <a:solidFill>
              <a:srgbClr val="FFFF00"/>
            </a:solidFill>
            <a:latin typeface="Aptos" panose="020B0004020202020204" pitchFamily="34" charset="0"/>
          </a:endParaRPr>
        </a:p>
      </dgm:t>
    </dgm:pt>
    <dgm:pt modelId="{DFD5BFD8-E171-4112-B35B-71BDD28DF73B}" type="parTrans" cxnId="{BA9EDA2F-9E20-49A5-8D3C-DB9977571B37}">
      <dgm:prSet/>
      <dgm:spPr/>
      <dgm:t>
        <a:bodyPr/>
        <a:lstStyle/>
        <a:p>
          <a:endParaRPr lang="en-US" sz="2000">
            <a:latin typeface="Aptos" panose="020B0004020202020204" pitchFamily="34" charset="0"/>
          </a:endParaRPr>
        </a:p>
      </dgm:t>
    </dgm:pt>
    <dgm:pt modelId="{57890BB2-6752-4CFE-8F2E-DB5083AF69F5}" type="sibTrans" cxnId="{BA9EDA2F-9E20-49A5-8D3C-DB9977571B37}">
      <dgm:prSet/>
      <dgm:spPr/>
      <dgm:t>
        <a:bodyPr/>
        <a:lstStyle/>
        <a:p>
          <a:endParaRPr lang="en-US" sz="2000">
            <a:latin typeface="Aptos" panose="020B0004020202020204" pitchFamily="34" charset="0"/>
          </a:endParaRPr>
        </a:p>
      </dgm:t>
    </dgm:pt>
    <dgm:pt modelId="{5C0BAABF-83E6-4CAA-8C61-2AE9F576014C}">
      <dgm:prSet custT="1"/>
      <dgm:spPr/>
      <dgm:t>
        <a:bodyPr/>
        <a:lstStyle/>
        <a:p>
          <a:r>
            <a:rPr lang="en-US" sz="600" b="0" i="0">
              <a:effectLst/>
              <a:latin typeface="Aptos" panose="020B0004020202020204" pitchFamily="34" charset="0"/>
            </a:rPr>
            <a:t>Common Server-and Network-Assisted Streaming.</a:t>
          </a:r>
        </a:p>
      </dgm:t>
    </dgm:pt>
    <dgm:pt modelId="{4285226E-7271-4C23-912B-23CE39E77EBF}" type="parTrans" cxnId="{DA347073-E84F-4E79-A9A5-4CBC434C59D3}">
      <dgm:prSet/>
      <dgm:spPr/>
      <dgm:t>
        <a:bodyPr/>
        <a:lstStyle/>
        <a:p>
          <a:endParaRPr lang="en-US" sz="2000">
            <a:latin typeface="Aptos" panose="020B0004020202020204" pitchFamily="34" charset="0"/>
          </a:endParaRPr>
        </a:p>
      </dgm:t>
    </dgm:pt>
    <dgm:pt modelId="{8D48B8C1-4D10-491B-847B-A05E17AE7855}" type="sibTrans" cxnId="{DA347073-E84F-4E79-A9A5-4CBC434C59D3}">
      <dgm:prSet/>
      <dgm:spPr/>
      <dgm:t>
        <a:bodyPr/>
        <a:lstStyle/>
        <a:p>
          <a:endParaRPr lang="en-US" sz="2000">
            <a:latin typeface="Aptos" panose="020B0004020202020204" pitchFamily="34" charset="0"/>
          </a:endParaRPr>
        </a:p>
      </dgm:t>
    </dgm:pt>
    <dgm:pt modelId="{7911D07F-B537-40A8-9DA5-DA7CC607A288}">
      <dgm:prSet custT="1"/>
      <dgm:spPr/>
      <dgm:t>
        <a:bodyPr/>
        <a:lstStyle/>
        <a:p>
          <a:r>
            <a:rPr lang="en-US" sz="600" b="0" i="0">
              <a:solidFill>
                <a:srgbClr val="FFFF00"/>
              </a:solidFill>
              <a:effectLst/>
              <a:latin typeface="Aptos" panose="020B0004020202020204" pitchFamily="34" charset="0"/>
            </a:rPr>
            <a:t>Multi-Access Media Delivery.</a:t>
          </a:r>
        </a:p>
      </dgm:t>
    </dgm:pt>
    <dgm:pt modelId="{166EBAE3-EE79-423E-8271-DC2CC51C2CBD}" type="parTrans" cxnId="{D2391833-FC75-4EB4-85F1-773541DCF90A}">
      <dgm:prSet/>
      <dgm:spPr/>
      <dgm:t>
        <a:bodyPr/>
        <a:lstStyle/>
        <a:p>
          <a:endParaRPr lang="en-US" sz="2000">
            <a:latin typeface="Aptos" panose="020B0004020202020204" pitchFamily="34" charset="0"/>
          </a:endParaRPr>
        </a:p>
      </dgm:t>
    </dgm:pt>
    <dgm:pt modelId="{447298D9-4EC6-4787-9BF5-46ABD942B1BD}" type="sibTrans" cxnId="{D2391833-FC75-4EB4-85F1-773541DCF90A}">
      <dgm:prSet/>
      <dgm:spPr/>
      <dgm:t>
        <a:bodyPr/>
        <a:lstStyle/>
        <a:p>
          <a:endParaRPr lang="en-US" sz="2000">
            <a:latin typeface="Aptos" panose="020B0004020202020204" pitchFamily="34" charset="0"/>
          </a:endParaRPr>
        </a:p>
      </dgm:t>
    </dgm:pt>
    <dgm:pt modelId="{D7AAF1D0-69EA-4BFB-A8D5-95E054E89447}">
      <dgm:prSet custT="1"/>
      <dgm:spPr/>
      <dgm:t>
        <a:bodyPr/>
        <a:lstStyle/>
        <a:p>
          <a:r>
            <a:rPr lang="en-US" sz="600" b="0" i="0">
              <a:solidFill>
                <a:srgbClr val="FFFF00"/>
              </a:solidFill>
              <a:effectLst/>
              <a:latin typeface="Aptos" panose="020B0004020202020204" pitchFamily="34" charset="0"/>
            </a:rPr>
            <a:t>Media Delivery from multiple service endpoints/location.</a:t>
          </a:r>
        </a:p>
      </dgm:t>
    </dgm:pt>
    <dgm:pt modelId="{A5FC9FD9-1601-4C0E-9082-F0B1359A20E8}" type="parTrans" cxnId="{99B59558-0F02-4DA3-92EC-FBEE841177A5}">
      <dgm:prSet/>
      <dgm:spPr/>
      <dgm:t>
        <a:bodyPr/>
        <a:lstStyle/>
        <a:p>
          <a:endParaRPr lang="en-US" sz="2000">
            <a:latin typeface="Aptos" panose="020B0004020202020204" pitchFamily="34" charset="0"/>
          </a:endParaRPr>
        </a:p>
      </dgm:t>
    </dgm:pt>
    <dgm:pt modelId="{1125D101-C153-4EDF-BCCC-DCDC335CCC7B}" type="sibTrans" cxnId="{99B59558-0F02-4DA3-92EC-FBEE841177A5}">
      <dgm:prSet/>
      <dgm:spPr/>
      <dgm:t>
        <a:bodyPr/>
        <a:lstStyle/>
        <a:p>
          <a:endParaRPr lang="en-US" sz="2000">
            <a:latin typeface="Aptos" panose="020B0004020202020204" pitchFamily="34" charset="0"/>
          </a:endParaRPr>
        </a:p>
      </dgm:t>
    </dgm:pt>
    <dgm:pt modelId="{4C323165-6344-4AB3-82DF-D00961B49730}">
      <dgm:prSet custT="1"/>
      <dgm:spPr/>
      <dgm:t>
        <a:bodyPr/>
        <a:lstStyle/>
        <a:p>
          <a:r>
            <a:rPr lang="en-US" sz="600" b="0" i="0">
              <a:effectLst/>
              <a:latin typeface="Aptos" panose="020B0004020202020204" pitchFamily="34" charset="0"/>
            </a:rPr>
            <a:t>Modem Usage Optimized Media Streaming.</a:t>
          </a:r>
        </a:p>
      </dgm:t>
    </dgm:pt>
    <dgm:pt modelId="{3012909D-581A-439C-BD3B-8FC9A90C6832}" type="parTrans" cxnId="{A727E1E0-0D06-49C0-96BA-E16E5918E308}">
      <dgm:prSet/>
      <dgm:spPr/>
      <dgm:t>
        <a:bodyPr/>
        <a:lstStyle/>
        <a:p>
          <a:endParaRPr lang="en-US" sz="2000">
            <a:latin typeface="Aptos" panose="020B0004020202020204" pitchFamily="34" charset="0"/>
          </a:endParaRPr>
        </a:p>
      </dgm:t>
    </dgm:pt>
    <dgm:pt modelId="{DEA34617-69FC-4D9C-9DE5-E1D726D45F2E}" type="sibTrans" cxnId="{A727E1E0-0D06-49C0-96BA-E16E5918E308}">
      <dgm:prSet/>
      <dgm:spPr/>
      <dgm:t>
        <a:bodyPr/>
        <a:lstStyle/>
        <a:p>
          <a:endParaRPr lang="en-US" sz="2000">
            <a:latin typeface="Aptos" panose="020B0004020202020204" pitchFamily="34" charset="0"/>
          </a:endParaRPr>
        </a:p>
      </dgm:t>
    </dgm:pt>
    <dgm:pt modelId="{17533A62-7F12-44F6-B0E5-EEC6C347F339}">
      <dgm:prSet custT="1"/>
      <dgm:spPr/>
      <dgm:t>
        <a:bodyPr/>
        <a:lstStyle/>
        <a:p>
          <a:r>
            <a:rPr lang="en-US" sz="600" b="0" i="0">
              <a:effectLst/>
              <a:latin typeface="Aptos" panose="020B0004020202020204" pitchFamily="34" charset="0"/>
            </a:rPr>
            <a:t>DASH/HLS Interoperability.</a:t>
          </a:r>
        </a:p>
      </dgm:t>
    </dgm:pt>
    <dgm:pt modelId="{27B79A9F-2052-448A-A1EA-0D25934C309D}" type="parTrans" cxnId="{3B981AF4-DAC1-4D34-9AFC-0F6F062AC4E5}">
      <dgm:prSet/>
      <dgm:spPr/>
      <dgm:t>
        <a:bodyPr/>
        <a:lstStyle/>
        <a:p>
          <a:endParaRPr lang="en-US" sz="2000">
            <a:latin typeface="Aptos" panose="020B0004020202020204" pitchFamily="34" charset="0"/>
          </a:endParaRPr>
        </a:p>
      </dgm:t>
    </dgm:pt>
    <dgm:pt modelId="{5CC162EF-052E-4FAA-A4D6-A6D71D8411C5}" type="sibTrans" cxnId="{3B981AF4-DAC1-4D34-9AFC-0F6F062AC4E5}">
      <dgm:prSet/>
      <dgm:spPr/>
      <dgm:t>
        <a:bodyPr/>
        <a:lstStyle/>
        <a:p>
          <a:endParaRPr lang="en-US" sz="2000">
            <a:latin typeface="Aptos" panose="020B0004020202020204" pitchFamily="34" charset="0"/>
          </a:endParaRPr>
        </a:p>
      </dgm:t>
    </dgm:pt>
    <dgm:pt modelId="{AD9C3315-13D4-4D65-95DB-60F09F5C2026}">
      <dgm:prSet custT="1"/>
      <dgm:spPr/>
      <dgm:t>
        <a:bodyPr/>
        <a:lstStyle/>
        <a:p>
          <a:r>
            <a:rPr lang="en-US" sz="600" b="0" i="0">
              <a:effectLst/>
              <a:latin typeface="Aptos" panose="020B0004020202020204" pitchFamily="34" charset="0"/>
            </a:rPr>
            <a:t>Further harmonization of RTC and Streaming for Advanced Media Delivery.</a:t>
          </a:r>
        </a:p>
      </dgm:t>
    </dgm:pt>
    <dgm:pt modelId="{A506EED7-640C-44BC-8B4D-FD80CCDEAA0A}" type="parTrans" cxnId="{B3B73D37-537F-4591-8611-6857F7C8C416}">
      <dgm:prSet/>
      <dgm:spPr/>
      <dgm:t>
        <a:bodyPr/>
        <a:lstStyle/>
        <a:p>
          <a:endParaRPr lang="en-US" sz="2000">
            <a:latin typeface="Aptos" panose="020B0004020202020204" pitchFamily="34" charset="0"/>
          </a:endParaRPr>
        </a:p>
      </dgm:t>
    </dgm:pt>
    <dgm:pt modelId="{554548F6-1766-48D4-85DC-3F2AA0D7006F}" type="sibTrans" cxnId="{B3B73D37-537F-4591-8611-6857F7C8C416}">
      <dgm:prSet/>
      <dgm:spPr/>
      <dgm:t>
        <a:bodyPr/>
        <a:lstStyle/>
        <a:p>
          <a:endParaRPr lang="en-US" sz="2000">
            <a:latin typeface="Aptos" panose="020B0004020202020204" pitchFamily="34" charset="0"/>
          </a:endParaRPr>
        </a:p>
      </dgm:t>
    </dgm:pt>
    <dgm:pt modelId="{C46E07BF-9244-41BD-A8E7-BDD14876FC9D}">
      <dgm:prSet custT="1"/>
      <dgm:spPr/>
      <dgm:t>
        <a:bodyPr/>
        <a:lstStyle/>
        <a:p>
          <a:r>
            <a:rPr lang="en-US" sz="600" b="0" i="0">
              <a:solidFill>
                <a:srgbClr val="FFFF00"/>
              </a:solidFill>
              <a:effectLst/>
              <a:latin typeface="Aptos" panose="020B0004020202020204" pitchFamily="34" charset="0"/>
            </a:rPr>
            <a:t>Improved QoS support for Media Streaming services.</a:t>
          </a:r>
        </a:p>
      </dgm:t>
    </dgm:pt>
    <dgm:pt modelId="{D34A221D-C464-48AB-B27E-D97E44A8D8C8}" type="parTrans" cxnId="{6CD999C2-2A93-40E2-B2EA-56EA91D9FB2F}">
      <dgm:prSet/>
      <dgm:spPr/>
      <dgm:t>
        <a:bodyPr/>
        <a:lstStyle/>
        <a:p>
          <a:endParaRPr lang="en-US" sz="2000">
            <a:latin typeface="Aptos" panose="020B0004020202020204" pitchFamily="34" charset="0"/>
          </a:endParaRPr>
        </a:p>
      </dgm:t>
    </dgm:pt>
    <dgm:pt modelId="{A153EDE2-5D20-4D6A-8FB9-1A104D5168AC}" type="sibTrans" cxnId="{6CD999C2-2A93-40E2-B2EA-56EA91D9FB2F}">
      <dgm:prSet/>
      <dgm:spPr/>
      <dgm:t>
        <a:bodyPr/>
        <a:lstStyle/>
        <a:p>
          <a:endParaRPr lang="en-US" sz="2000">
            <a:latin typeface="Aptos" panose="020B0004020202020204" pitchFamily="34" charset="0"/>
          </a:endParaRPr>
        </a:p>
      </dgm:t>
    </dgm:pt>
    <dgm:pt modelId="{881470D5-2E2D-41E9-865D-649A4563AC25}">
      <dgm:prSet custT="1"/>
      <dgm:spPr/>
      <dgm:t>
        <a:bodyPr/>
        <a:lstStyle/>
        <a:p>
          <a:r>
            <a:rPr lang="en-US" sz="600" b="0" i="0">
              <a:effectLst/>
              <a:latin typeface="Aptos" panose="020B0004020202020204" pitchFamily="34" charset="0"/>
            </a:rPr>
            <a:t>QUIC-based segmented media delivery.</a:t>
          </a:r>
        </a:p>
      </dgm:t>
    </dgm:pt>
    <dgm:pt modelId="{8650A22B-80B6-4176-9421-49055A5455BE}" type="parTrans" cxnId="{CD778280-9520-4907-9A92-B003840E3A56}">
      <dgm:prSet/>
      <dgm:spPr/>
      <dgm:t>
        <a:bodyPr/>
        <a:lstStyle/>
        <a:p>
          <a:endParaRPr lang="en-US" sz="2000">
            <a:latin typeface="Aptos" panose="020B0004020202020204" pitchFamily="34" charset="0"/>
          </a:endParaRPr>
        </a:p>
      </dgm:t>
    </dgm:pt>
    <dgm:pt modelId="{F389C1A6-BF1A-4FD4-868F-D12A66B365B5}" type="sibTrans" cxnId="{CD778280-9520-4907-9A92-B003840E3A56}">
      <dgm:prSet/>
      <dgm:spPr/>
      <dgm:t>
        <a:bodyPr/>
        <a:lstStyle/>
        <a:p>
          <a:endParaRPr lang="en-US" sz="2000">
            <a:latin typeface="Aptos" panose="020B0004020202020204" pitchFamily="34" charset="0"/>
          </a:endParaRPr>
        </a:p>
      </dgm:t>
    </dgm:pt>
    <dgm:pt modelId="{A9A8D71B-5FE0-459C-B0DD-48A04781BFAC}">
      <dgm:prSet custT="1"/>
      <dgm:spPr/>
      <dgm:t>
        <a:bodyPr/>
        <a:lstStyle/>
        <a:p>
          <a:r>
            <a:rPr lang="en-US" sz="600" b="0" i="0">
              <a:solidFill>
                <a:srgbClr val="FFFF00"/>
              </a:solidFill>
              <a:effectLst/>
              <a:latin typeface="Aptos" panose="020B0004020202020204" pitchFamily="34" charset="0"/>
            </a:rPr>
            <a:t>In-band signalling of QoS for 5G Media Streaming.</a:t>
          </a:r>
        </a:p>
      </dgm:t>
    </dgm:pt>
    <dgm:pt modelId="{8EB13342-918C-4E22-92A8-3413BE8D1D0E}" type="parTrans" cxnId="{E538C31F-AAF0-45D1-BB32-C6E70B12BE14}">
      <dgm:prSet/>
      <dgm:spPr/>
      <dgm:t>
        <a:bodyPr/>
        <a:lstStyle/>
        <a:p>
          <a:endParaRPr lang="en-US" sz="2000">
            <a:latin typeface="Aptos" panose="020B0004020202020204" pitchFamily="34" charset="0"/>
          </a:endParaRPr>
        </a:p>
      </dgm:t>
    </dgm:pt>
    <dgm:pt modelId="{F2596FB5-7EBB-45C9-A300-88EDD2519D0C}" type="sibTrans" cxnId="{E538C31F-AAF0-45D1-BB32-C6E70B12BE14}">
      <dgm:prSet/>
      <dgm:spPr/>
      <dgm:t>
        <a:bodyPr/>
        <a:lstStyle/>
        <a:p>
          <a:endParaRPr lang="en-US" sz="2000">
            <a:latin typeface="Aptos" panose="020B0004020202020204" pitchFamily="34" charset="0"/>
          </a:endParaRPr>
        </a:p>
      </dgm:t>
    </dgm:pt>
    <dgm:pt modelId="{DE395D33-A398-4AB6-90A6-1D0D028840FC}">
      <dgm:prSet custT="1"/>
      <dgm:spPr/>
      <dgm:t>
        <a:bodyPr/>
        <a:lstStyle/>
        <a:p>
          <a:r>
            <a:rPr lang="en-US" sz="600" b="0" i="0">
              <a:solidFill>
                <a:srgbClr val="FFFF00"/>
              </a:solidFill>
              <a:effectLst/>
              <a:latin typeface="Aptos" panose="020B0004020202020204" pitchFamily="34" charset="0"/>
            </a:rPr>
            <a:t>Dynamic content generation from multiple sources.</a:t>
          </a:r>
        </a:p>
      </dgm:t>
    </dgm:pt>
    <dgm:pt modelId="{BECCC5AB-145A-4C5A-941E-A336836EA259}" type="parTrans" cxnId="{B120A3D9-F2DB-4D3B-A7FB-4A3BA87C233C}">
      <dgm:prSet/>
      <dgm:spPr/>
      <dgm:t>
        <a:bodyPr/>
        <a:lstStyle/>
        <a:p>
          <a:endParaRPr lang="en-US" sz="2000">
            <a:latin typeface="Aptos" panose="020B0004020202020204" pitchFamily="34" charset="0"/>
          </a:endParaRPr>
        </a:p>
      </dgm:t>
    </dgm:pt>
    <dgm:pt modelId="{40394AB4-5A7F-4828-983B-8D58E854CFCE}" type="sibTrans" cxnId="{B120A3D9-F2DB-4D3B-A7FB-4A3BA87C233C}">
      <dgm:prSet/>
      <dgm:spPr/>
      <dgm:t>
        <a:bodyPr/>
        <a:lstStyle/>
        <a:p>
          <a:endParaRPr lang="en-US" sz="2000">
            <a:latin typeface="Aptos" panose="020B0004020202020204" pitchFamily="34" charset="0"/>
          </a:endParaRPr>
        </a:p>
      </dgm:t>
    </dgm:pt>
    <dgm:pt modelId="{AB365FA3-A503-4549-8B64-EE2456531F4F}">
      <dgm:prSet custT="1"/>
      <dgm:spPr/>
      <dgm:t>
        <a:bodyPr/>
        <a:lstStyle/>
        <a:p>
          <a:r>
            <a:rPr lang="en-US" sz="600" b="0" i="0">
              <a:solidFill>
                <a:srgbClr val="FFFF00"/>
              </a:solidFill>
              <a:effectLst/>
              <a:latin typeface="Aptos" panose="020B0004020202020204" pitchFamily="34" charset="0"/>
            </a:rPr>
            <a:t>In-session Unicast Repair for MBS Object Distribution.</a:t>
          </a:r>
        </a:p>
      </dgm:t>
    </dgm:pt>
    <dgm:pt modelId="{B8B55056-6678-495E-AC72-892F6113B2BA}" type="parTrans" cxnId="{53A24AB6-E371-4424-9418-A377DA09FCE7}">
      <dgm:prSet/>
      <dgm:spPr/>
      <dgm:t>
        <a:bodyPr/>
        <a:lstStyle/>
        <a:p>
          <a:endParaRPr lang="en-US" sz="2000">
            <a:latin typeface="Aptos" panose="020B0004020202020204" pitchFamily="34" charset="0"/>
          </a:endParaRPr>
        </a:p>
      </dgm:t>
    </dgm:pt>
    <dgm:pt modelId="{719F814E-9735-4563-AB1B-695A71B92BE9}" type="sibTrans" cxnId="{53A24AB6-E371-4424-9418-A377DA09FCE7}">
      <dgm:prSet/>
      <dgm:spPr/>
      <dgm:t>
        <a:bodyPr/>
        <a:lstStyle/>
        <a:p>
          <a:endParaRPr lang="en-US" sz="2000">
            <a:latin typeface="Aptos" panose="020B0004020202020204" pitchFamily="34" charset="0"/>
          </a:endParaRPr>
        </a:p>
      </dgm:t>
    </dgm:pt>
    <dgm:pt modelId="{B7B439C6-57E6-4E35-8586-BC20BB398E96}">
      <dgm:prSet custT="1"/>
      <dgm:spPr/>
      <dgm:t>
        <a:bodyPr/>
        <a:lstStyle/>
        <a:p>
          <a:r>
            <a:rPr lang="en-US" sz="600" b="0" i="0">
              <a:solidFill>
                <a:srgbClr val="FFFF00"/>
              </a:solidFill>
              <a:effectLst/>
              <a:latin typeface="Aptos" panose="020B0004020202020204" pitchFamily="34" charset="0"/>
            </a:rPr>
            <a:t>MBS User Service and Delivery Protocols for </a:t>
          </a:r>
          <a:r>
            <a:rPr lang="en-US" sz="600" b="0" i="0" dirty="0" err="1">
              <a:solidFill>
                <a:srgbClr val="FFFF00"/>
              </a:solidFill>
              <a:effectLst/>
              <a:latin typeface="Aptos" panose="020B0004020202020204" pitchFamily="34" charset="0"/>
            </a:rPr>
            <a:t>eMBMS</a:t>
          </a:r>
          <a:r>
            <a:rPr lang="en-US" sz="600" b="0" i="0" dirty="0">
              <a:solidFill>
                <a:srgbClr val="FFFF00"/>
              </a:solidFill>
              <a:effectLst/>
              <a:latin typeface="Aptos" panose="020B0004020202020204" pitchFamily="34" charset="0"/>
            </a:rPr>
            <a:t>.</a:t>
          </a:r>
        </a:p>
      </dgm:t>
    </dgm:pt>
    <dgm:pt modelId="{6A95D2F1-584F-4EC5-8C34-52DB37F2747D}" type="parTrans" cxnId="{D49D9D10-2D67-4F91-A779-9D08238A6334}">
      <dgm:prSet/>
      <dgm:spPr/>
      <dgm:t>
        <a:bodyPr/>
        <a:lstStyle/>
        <a:p>
          <a:endParaRPr lang="en-US" sz="2000">
            <a:latin typeface="Aptos" panose="020B0004020202020204" pitchFamily="34" charset="0"/>
          </a:endParaRPr>
        </a:p>
      </dgm:t>
    </dgm:pt>
    <dgm:pt modelId="{66851B4D-FEBF-494D-88C5-AAC9AD3DD8F1}" type="sibTrans" cxnId="{D49D9D10-2D67-4F91-A779-9D08238A6334}">
      <dgm:prSet/>
      <dgm:spPr/>
      <dgm:t>
        <a:bodyPr/>
        <a:lstStyle/>
        <a:p>
          <a:endParaRPr lang="en-US" sz="2000">
            <a:latin typeface="Aptos" panose="020B0004020202020204" pitchFamily="34" charset="0"/>
          </a:endParaRPr>
        </a:p>
      </dgm:t>
    </dgm:pt>
    <dgm:pt modelId="{34F9EC11-DDA5-467F-9616-C17999E11B5B}">
      <dgm:prSet custT="1"/>
      <dgm:spPr/>
      <dgm:t>
        <a:bodyPr/>
        <a:lstStyle/>
        <a:p>
          <a:r>
            <a:rPr lang="en-US" sz="600" b="0" i="0">
              <a:solidFill>
                <a:srgbClr val="FFFF00"/>
              </a:solidFill>
              <a:effectLst/>
              <a:latin typeface="Aptos" panose="020B0004020202020204" pitchFamily="34" charset="0"/>
            </a:rPr>
            <a:t>Selected MBMS Functionalities not supported in MBS.</a:t>
          </a:r>
        </a:p>
      </dgm:t>
    </dgm:pt>
    <dgm:pt modelId="{92BCDFD0-FD9A-4F6E-BE32-1B65DA795DF0}" type="parTrans" cxnId="{56BE5CAC-B495-4098-B364-BBAB8072E712}">
      <dgm:prSet/>
      <dgm:spPr/>
      <dgm:t>
        <a:bodyPr/>
        <a:lstStyle/>
        <a:p>
          <a:endParaRPr lang="en-US" sz="2000">
            <a:latin typeface="Aptos" panose="020B0004020202020204" pitchFamily="34" charset="0"/>
          </a:endParaRPr>
        </a:p>
      </dgm:t>
    </dgm:pt>
    <dgm:pt modelId="{A1217D08-A64A-4B12-9A29-5EBD2FF410E0}" type="sibTrans" cxnId="{56BE5CAC-B495-4098-B364-BBAB8072E712}">
      <dgm:prSet/>
      <dgm:spPr/>
      <dgm:t>
        <a:bodyPr/>
        <a:lstStyle/>
        <a:p>
          <a:endParaRPr lang="en-US" sz="2000">
            <a:latin typeface="Aptos" panose="020B0004020202020204" pitchFamily="34" charset="0"/>
          </a:endParaRPr>
        </a:p>
      </dgm:t>
    </dgm:pt>
    <dgm:pt modelId="{90303608-8384-4EF5-9F69-49BD839AA140}" type="pres">
      <dgm:prSet presAssocID="{77787886-8A70-47E7-98FC-FD3CDB2B9FF8}" presName="Name0" presStyleCnt="0">
        <dgm:presLayoutVars>
          <dgm:chMax val="1"/>
          <dgm:dir/>
          <dgm:animLvl val="ctr"/>
          <dgm:resizeHandles val="exact"/>
        </dgm:presLayoutVars>
      </dgm:prSet>
      <dgm:spPr/>
    </dgm:pt>
    <dgm:pt modelId="{122402CD-CE9F-462F-B64A-01A632D6D8E2}" type="pres">
      <dgm:prSet presAssocID="{E83922E9-EEF4-42C4-A751-1EA596C32B68}" presName="centerShape" presStyleLbl="node0" presStyleIdx="0" presStyleCnt="1" custScaleX="371997" custScaleY="302742"/>
      <dgm:spPr/>
    </dgm:pt>
    <dgm:pt modelId="{2B777D6B-77AC-4184-B96C-DC0F2D4E3A64}" type="pres">
      <dgm:prSet presAssocID="{7D23C1A6-94D2-4D92-B93D-45B8B154E074}" presName="node" presStyleLbl="node1" presStyleIdx="0" presStyleCnt="14">
        <dgm:presLayoutVars>
          <dgm:bulletEnabled val="1"/>
        </dgm:presLayoutVars>
      </dgm:prSet>
      <dgm:spPr/>
    </dgm:pt>
    <dgm:pt modelId="{5CAFD253-6ADD-4CB5-BA73-6D5A4F1882BF}" type="pres">
      <dgm:prSet presAssocID="{7D23C1A6-94D2-4D92-B93D-45B8B154E074}" presName="dummy" presStyleCnt="0"/>
      <dgm:spPr/>
    </dgm:pt>
    <dgm:pt modelId="{69755653-C243-4C6B-B7F5-F41EA794695D}" type="pres">
      <dgm:prSet presAssocID="{57890BB2-6752-4CFE-8F2E-DB5083AF69F5}" presName="sibTrans" presStyleLbl="sibTrans2D1" presStyleIdx="0" presStyleCnt="14"/>
      <dgm:spPr/>
    </dgm:pt>
    <dgm:pt modelId="{2405F48B-0B63-4953-A1EE-C9C6C64403CC}" type="pres">
      <dgm:prSet presAssocID="{5C0BAABF-83E6-4CAA-8C61-2AE9F576014C}" presName="node" presStyleLbl="node1" presStyleIdx="1" presStyleCnt="14">
        <dgm:presLayoutVars>
          <dgm:bulletEnabled val="1"/>
        </dgm:presLayoutVars>
      </dgm:prSet>
      <dgm:spPr/>
    </dgm:pt>
    <dgm:pt modelId="{1935C0B6-7628-4E05-A3E9-690A8057BC90}" type="pres">
      <dgm:prSet presAssocID="{5C0BAABF-83E6-4CAA-8C61-2AE9F576014C}" presName="dummy" presStyleCnt="0"/>
      <dgm:spPr/>
    </dgm:pt>
    <dgm:pt modelId="{67853794-6C9B-4E44-9756-BA7FC458736E}" type="pres">
      <dgm:prSet presAssocID="{8D48B8C1-4D10-491B-847B-A05E17AE7855}" presName="sibTrans" presStyleLbl="sibTrans2D1" presStyleIdx="1" presStyleCnt="14"/>
      <dgm:spPr/>
    </dgm:pt>
    <dgm:pt modelId="{691E99FF-CC11-4D5C-9DA9-202BB2A62064}" type="pres">
      <dgm:prSet presAssocID="{7911D07F-B537-40A8-9DA5-DA7CC607A288}" presName="node" presStyleLbl="node1" presStyleIdx="2" presStyleCnt="14">
        <dgm:presLayoutVars>
          <dgm:bulletEnabled val="1"/>
        </dgm:presLayoutVars>
      </dgm:prSet>
      <dgm:spPr/>
    </dgm:pt>
    <dgm:pt modelId="{97D03AA9-3382-4FA2-BB5E-5B2E12EEC5D2}" type="pres">
      <dgm:prSet presAssocID="{7911D07F-B537-40A8-9DA5-DA7CC607A288}" presName="dummy" presStyleCnt="0"/>
      <dgm:spPr/>
    </dgm:pt>
    <dgm:pt modelId="{23BB1C50-3441-45BE-B4CB-E71A0EF398A5}" type="pres">
      <dgm:prSet presAssocID="{447298D9-4EC6-4787-9BF5-46ABD942B1BD}" presName="sibTrans" presStyleLbl="sibTrans2D1" presStyleIdx="2" presStyleCnt="14"/>
      <dgm:spPr/>
    </dgm:pt>
    <dgm:pt modelId="{ED40BCE8-1BE8-4EB7-BACA-5A75FB9C3DD3}" type="pres">
      <dgm:prSet presAssocID="{D7AAF1D0-69EA-4BFB-A8D5-95E054E89447}" presName="node" presStyleLbl="node1" presStyleIdx="3" presStyleCnt="14">
        <dgm:presLayoutVars>
          <dgm:bulletEnabled val="1"/>
        </dgm:presLayoutVars>
      </dgm:prSet>
      <dgm:spPr/>
    </dgm:pt>
    <dgm:pt modelId="{F51E7B5C-664F-4914-8E5D-2F1A72B69EBB}" type="pres">
      <dgm:prSet presAssocID="{D7AAF1D0-69EA-4BFB-A8D5-95E054E89447}" presName="dummy" presStyleCnt="0"/>
      <dgm:spPr/>
    </dgm:pt>
    <dgm:pt modelId="{936E2180-3AEF-4716-B4B7-38E522D4FBDE}" type="pres">
      <dgm:prSet presAssocID="{1125D101-C153-4EDF-BCCC-DCDC335CCC7B}" presName="sibTrans" presStyleLbl="sibTrans2D1" presStyleIdx="3" presStyleCnt="14"/>
      <dgm:spPr/>
    </dgm:pt>
    <dgm:pt modelId="{392B8B47-4A30-4D2E-B693-2CC19EFB9B90}" type="pres">
      <dgm:prSet presAssocID="{4C323165-6344-4AB3-82DF-D00961B49730}" presName="node" presStyleLbl="node1" presStyleIdx="4" presStyleCnt="14">
        <dgm:presLayoutVars>
          <dgm:bulletEnabled val="1"/>
        </dgm:presLayoutVars>
      </dgm:prSet>
      <dgm:spPr/>
    </dgm:pt>
    <dgm:pt modelId="{DD2A4335-C870-454D-8179-F4EDEC3D56C2}" type="pres">
      <dgm:prSet presAssocID="{4C323165-6344-4AB3-82DF-D00961B49730}" presName="dummy" presStyleCnt="0"/>
      <dgm:spPr/>
    </dgm:pt>
    <dgm:pt modelId="{CB4E3C0F-5261-44D9-B643-3C25856E1E37}" type="pres">
      <dgm:prSet presAssocID="{DEA34617-69FC-4D9C-9DE5-E1D726D45F2E}" presName="sibTrans" presStyleLbl="sibTrans2D1" presStyleIdx="4" presStyleCnt="14"/>
      <dgm:spPr/>
    </dgm:pt>
    <dgm:pt modelId="{99EA62B6-191C-4677-9C54-ACD8BAAF663D}" type="pres">
      <dgm:prSet presAssocID="{17533A62-7F12-44F6-B0E5-EEC6C347F339}" presName="node" presStyleLbl="node1" presStyleIdx="5" presStyleCnt="14">
        <dgm:presLayoutVars>
          <dgm:bulletEnabled val="1"/>
        </dgm:presLayoutVars>
      </dgm:prSet>
      <dgm:spPr/>
    </dgm:pt>
    <dgm:pt modelId="{81F936A4-3440-45FB-810F-CC2146CAC9A0}" type="pres">
      <dgm:prSet presAssocID="{17533A62-7F12-44F6-B0E5-EEC6C347F339}" presName="dummy" presStyleCnt="0"/>
      <dgm:spPr/>
    </dgm:pt>
    <dgm:pt modelId="{767E8259-4A6B-4638-A093-6ADCB2A1B1CB}" type="pres">
      <dgm:prSet presAssocID="{5CC162EF-052E-4FAA-A4D6-A6D71D8411C5}" presName="sibTrans" presStyleLbl="sibTrans2D1" presStyleIdx="5" presStyleCnt="14"/>
      <dgm:spPr/>
    </dgm:pt>
    <dgm:pt modelId="{EC3C7CC4-1755-4DF7-9BF1-B74DEB669158}" type="pres">
      <dgm:prSet presAssocID="{AD9C3315-13D4-4D65-95DB-60F09F5C2026}" presName="node" presStyleLbl="node1" presStyleIdx="6" presStyleCnt="14">
        <dgm:presLayoutVars>
          <dgm:bulletEnabled val="1"/>
        </dgm:presLayoutVars>
      </dgm:prSet>
      <dgm:spPr/>
    </dgm:pt>
    <dgm:pt modelId="{CD7A1B5E-000D-4E8A-BAEE-47E8ED58A39F}" type="pres">
      <dgm:prSet presAssocID="{AD9C3315-13D4-4D65-95DB-60F09F5C2026}" presName="dummy" presStyleCnt="0"/>
      <dgm:spPr/>
    </dgm:pt>
    <dgm:pt modelId="{4A8B3D41-0AD4-4593-AEC4-611D52E13778}" type="pres">
      <dgm:prSet presAssocID="{554548F6-1766-48D4-85DC-3F2AA0D7006F}" presName="sibTrans" presStyleLbl="sibTrans2D1" presStyleIdx="6" presStyleCnt="14"/>
      <dgm:spPr/>
    </dgm:pt>
    <dgm:pt modelId="{CA502515-5E75-41FE-B5CD-C050769138E1}" type="pres">
      <dgm:prSet presAssocID="{C46E07BF-9244-41BD-A8E7-BDD14876FC9D}" presName="node" presStyleLbl="node1" presStyleIdx="7" presStyleCnt="14">
        <dgm:presLayoutVars>
          <dgm:bulletEnabled val="1"/>
        </dgm:presLayoutVars>
      </dgm:prSet>
      <dgm:spPr/>
    </dgm:pt>
    <dgm:pt modelId="{1989304A-F56A-4E73-8036-1373152EAA8A}" type="pres">
      <dgm:prSet presAssocID="{C46E07BF-9244-41BD-A8E7-BDD14876FC9D}" presName="dummy" presStyleCnt="0"/>
      <dgm:spPr/>
    </dgm:pt>
    <dgm:pt modelId="{6F0A78B7-260C-4DD1-A6E3-B1633D1B59B1}" type="pres">
      <dgm:prSet presAssocID="{A153EDE2-5D20-4D6A-8FB9-1A104D5168AC}" presName="sibTrans" presStyleLbl="sibTrans2D1" presStyleIdx="7" presStyleCnt="14"/>
      <dgm:spPr/>
    </dgm:pt>
    <dgm:pt modelId="{4A45F8BA-F916-4392-8B78-73BA20648291}" type="pres">
      <dgm:prSet presAssocID="{881470D5-2E2D-41E9-865D-649A4563AC25}" presName="node" presStyleLbl="node1" presStyleIdx="8" presStyleCnt="14">
        <dgm:presLayoutVars>
          <dgm:bulletEnabled val="1"/>
        </dgm:presLayoutVars>
      </dgm:prSet>
      <dgm:spPr/>
    </dgm:pt>
    <dgm:pt modelId="{0FF800F9-AF01-4A94-A55D-C0A93DA26039}" type="pres">
      <dgm:prSet presAssocID="{881470D5-2E2D-41E9-865D-649A4563AC25}" presName="dummy" presStyleCnt="0"/>
      <dgm:spPr/>
    </dgm:pt>
    <dgm:pt modelId="{573C8265-63E9-4D08-9F0C-AFA9C2F1E571}" type="pres">
      <dgm:prSet presAssocID="{F389C1A6-BF1A-4FD4-868F-D12A66B365B5}" presName="sibTrans" presStyleLbl="sibTrans2D1" presStyleIdx="8" presStyleCnt="14"/>
      <dgm:spPr/>
    </dgm:pt>
    <dgm:pt modelId="{04EAECF9-C818-4695-B879-7657008E213B}" type="pres">
      <dgm:prSet presAssocID="{A9A8D71B-5FE0-459C-B0DD-48A04781BFAC}" presName="node" presStyleLbl="node1" presStyleIdx="9" presStyleCnt="14">
        <dgm:presLayoutVars>
          <dgm:bulletEnabled val="1"/>
        </dgm:presLayoutVars>
      </dgm:prSet>
      <dgm:spPr/>
    </dgm:pt>
    <dgm:pt modelId="{1E4E99B1-F33C-46CC-AF23-72F42D0C6C35}" type="pres">
      <dgm:prSet presAssocID="{A9A8D71B-5FE0-459C-B0DD-48A04781BFAC}" presName="dummy" presStyleCnt="0"/>
      <dgm:spPr/>
    </dgm:pt>
    <dgm:pt modelId="{65022EC3-4C95-4ADA-9C72-F5965DC965C3}" type="pres">
      <dgm:prSet presAssocID="{F2596FB5-7EBB-45C9-A300-88EDD2519D0C}" presName="sibTrans" presStyleLbl="sibTrans2D1" presStyleIdx="9" presStyleCnt="14"/>
      <dgm:spPr/>
    </dgm:pt>
    <dgm:pt modelId="{365E998B-3129-473F-8C7A-011C4D9A3CE2}" type="pres">
      <dgm:prSet presAssocID="{DE395D33-A398-4AB6-90A6-1D0D028840FC}" presName="node" presStyleLbl="node1" presStyleIdx="10" presStyleCnt="14">
        <dgm:presLayoutVars>
          <dgm:bulletEnabled val="1"/>
        </dgm:presLayoutVars>
      </dgm:prSet>
      <dgm:spPr/>
    </dgm:pt>
    <dgm:pt modelId="{5A18668D-8CB8-4790-9599-938CAEF052CB}" type="pres">
      <dgm:prSet presAssocID="{DE395D33-A398-4AB6-90A6-1D0D028840FC}" presName="dummy" presStyleCnt="0"/>
      <dgm:spPr/>
    </dgm:pt>
    <dgm:pt modelId="{06D6267A-311E-4D58-9A2B-26F0F3C35B27}" type="pres">
      <dgm:prSet presAssocID="{40394AB4-5A7F-4828-983B-8D58E854CFCE}" presName="sibTrans" presStyleLbl="sibTrans2D1" presStyleIdx="10" presStyleCnt="14"/>
      <dgm:spPr/>
    </dgm:pt>
    <dgm:pt modelId="{2F4AB0A0-5F79-492E-AC5E-7451F4A5C5DD}" type="pres">
      <dgm:prSet presAssocID="{AB365FA3-A503-4549-8B64-EE2456531F4F}" presName="node" presStyleLbl="node1" presStyleIdx="11" presStyleCnt="14">
        <dgm:presLayoutVars>
          <dgm:bulletEnabled val="1"/>
        </dgm:presLayoutVars>
      </dgm:prSet>
      <dgm:spPr/>
    </dgm:pt>
    <dgm:pt modelId="{DE71C7CF-36EA-4368-9967-4622800AA384}" type="pres">
      <dgm:prSet presAssocID="{AB365FA3-A503-4549-8B64-EE2456531F4F}" presName="dummy" presStyleCnt="0"/>
      <dgm:spPr/>
    </dgm:pt>
    <dgm:pt modelId="{60895B7A-17F9-4D0D-83DF-B868705BE951}" type="pres">
      <dgm:prSet presAssocID="{719F814E-9735-4563-AB1B-695A71B92BE9}" presName="sibTrans" presStyleLbl="sibTrans2D1" presStyleIdx="11" presStyleCnt="14"/>
      <dgm:spPr/>
    </dgm:pt>
    <dgm:pt modelId="{89150AC0-A4D9-4E34-ACFA-6D7ACE743DF2}" type="pres">
      <dgm:prSet presAssocID="{B7B439C6-57E6-4E35-8586-BC20BB398E96}" presName="node" presStyleLbl="node1" presStyleIdx="12" presStyleCnt="14">
        <dgm:presLayoutVars>
          <dgm:bulletEnabled val="1"/>
        </dgm:presLayoutVars>
      </dgm:prSet>
      <dgm:spPr/>
    </dgm:pt>
    <dgm:pt modelId="{98B34172-42D8-4845-B2C0-C0ADFDAC6B67}" type="pres">
      <dgm:prSet presAssocID="{B7B439C6-57E6-4E35-8586-BC20BB398E96}" presName="dummy" presStyleCnt="0"/>
      <dgm:spPr/>
    </dgm:pt>
    <dgm:pt modelId="{A7C0CA58-7154-46D5-8D5A-11B68A199506}" type="pres">
      <dgm:prSet presAssocID="{66851B4D-FEBF-494D-88C5-AAC9AD3DD8F1}" presName="sibTrans" presStyleLbl="sibTrans2D1" presStyleIdx="12" presStyleCnt="14"/>
      <dgm:spPr/>
    </dgm:pt>
    <dgm:pt modelId="{A1F3A035-556C-403D-8118-BF12C9A78801}" type="pres">
      <dgm:prSet presAssocID="{34F9EC11-DDA5-467F-9616-C17999E11B5B}" presName="node" presStyleLbl="node1" presStyleIdx="13" presStyleCnt="14">
        <dgm:presLayoutVars>
          <dgm:bulletEnabled val="1"/>
        </dgm:presLayoutVars>
      </dgm:prSet>
      <dgm:spPr/>
    </dgm:pt>
    <dgm:pt modelId="{4603FB3E-7071-479A-932F-32D5D9BFDF87}" type="pres">
      <dgm:prSet presAssocID="{34F9EC11-DDA5-467F-9616-C17999E11B5B}" presName="dummy" presStyleCnt="0"/>
      <dgm:spPr/>
    </dgm:pt>
    <dgm:pt modelId="{B022BB65-F251-4ABB-A108-C4E55911CC05}" type="pres">
      <dgm:prSet presAssocID="{A1217D08-A64A-4B12-9A29-5EBD2FF410E0}" presName="sibTrans" presStyleLbl="sibTrans2D1" presStyleIdx="13" presStyleCnt="14"/>
      <dgm:spPr/>
    </dgm:pt>
  </dgm:ptLst>
  <dgm:cxnLst>
    <dgm:cxn modelId="{01E9E500-0D4C-4A16-BACE-48BDDD8E6612}" type="presOf" srcId="{DE395D33-A398-4AB6-90A6-1D0D028840FC}" destId="{365E998B-3129-473F-8C7A-011C4D9A3CE2}" srcOrd="0" destOrd="0" presId="urn:microsoft.com/office/officeart/2005/8/layout/radial6"/>
    <dgm:cxn modelId="{609C1F01-46BE-46D4-BE25-E1C424215EA6}" type="presOf" srcId="{881470D5-2E2D-41E9-865D-649A4563AC25}" destId="{4A45F8BA-F916-4392-8B78-73BA20648291}" srcOrd="0" destOrd="0" presId="urn:microsoft.com/office/officeart/2005/8/layout/radial6"/>
    <dgm:cxn modelId="{4D62770F-0D41-4748-A3ED-6C059BC422C6}" type="presOf" srcId="{F389C1A6-BF1A-4FD4-868F-D12A66B365B5}" destId="{573C8265-63E9-4D08-9F0C-AFA9C2F1E571}" srcOrd="0" destOrd="0" presId="urn:microsoft.com/office/officeart/2005/8/layout/radial6"/>
    <dgm:cxn modelId="{D49D9D10-2D67-4F91-A779-9D08238A6334}" srcId="{E83922E9-EEF4-42C4-A751-1EA596C32B68}" destId="{B7B439C6-57E6-4E35-8586-BC20BB398E96}" srcOrd="12" destOrd="0" parTransId="{6A95D2F1-584F-4EC5-8C34-52DB37F2747D}" sibTransId="{66851B4D-FEBF-494D-88C5-AAC9AD3DD8F1}"/>
    <dgm:cxn modelId="{E538C31F-AAF0-45D1-BB32-C6E70B12BE14}" srcId="{E83922E9-EEF4-42C4-A751-1EA596C32B68}" destId="{A9A8D71B-5FE0-459C-B0DD-48A04781BFAC}" srcOrd="9" destOrd="0" parTransId="{8EB13342-918C-4E22-92A8-3413BE8D1D0E}" sibTransId="{F2596FB5-7EBB-45C9-A300-88EDD2519D0C}"/>
    <dgm:cxn modelId="{BA9EDA2F-9E20-49A5-8D3C-DB9977571B37}" srcId="{E83922E9-EEF4-42C4-A751-1EA596C32B68}" destId="{7D23C1A6-94D2-4D92-B93D-45B8B154E074}" srcOrd="0" destOrd="0" parTransId="{DFD5BFD8-E171-4112-B35B-71BDD28DF73B}" sibTransId="{57890BB2-6752-4CFE-8F2E-DB5083AF69F5}"/>
    <dgm:cxn modelId="{99A24432-3BDB-4F07-9233-C2E8DC236465}" type="presOf" srcId="{554548F6-1766-48D4-85DC-3F2AA0D7006F}" destId="{4A8B3D41-0AD4-4593-AEC4-611D52E13778}" srcOrd="0" destOrd="0" presId="urn:microsoft.com/office/officeart/2005/8/layout/radial6"/>
    <dgm:cxn modelId="{D2391833-FC75-4EB4-85F1-773541DCF90A}" srcId="{E83922E9-EEF4-42C4-A751-1EA596C32B68}" destId="{7911D07F-B537-40A8-9DA5-DA7CC607A288}" srcOrd="2" destOrd="0" parTransId="{166EBAE3-EE79-423E-8271-DC2CC51C2CBD}" sibTransId="{447298D9-4EC6-4787-9BF5-46ABD942B1BD}"/>
    <dgm:cxn modelId="{38A82434-D765-4394-B202-606AB733EB58}" type="presOf" srcId="{A1217D08-A64A-4B12-9A29-5EBD2FF410E0}" destId="{B022BB65-F251-4ABB-A108-C4E55911CC05}" srcOrd="0" destOrd="0" presId="urn:microsoft.com/office/officeart/2005/8/layout/radial6"/>
    <dgm:cxn modelId="{249C9836-47D9-4A1A-96E3-7CEA8A2394CC}" type="presOf" srcId="{5C0BAABF-83E6-4CAA-8C61-2AE9F576014C}" destId="{2405F48B-0B63-4953-A1EE-C9C6C64403CC}" srcOrd="0" destOrd="0" presId="urn:microsoft.com/office/officeart/2005/8/layout/radial6"/>
    <dgm:cxn modelId="{B3B73D37-537F-4591-8611-6857F7C8C416}" srcId="{E83922E9-EEF4-42C4-A751-1EA596C32B68}" destId="{AD9C3315-13D4-4D65-95DB-60F09F5C2026}" srcOrd="6" destOrd="0" parTransId="{A506EED7-640C-44BC-8B4D-FD80CCDEAA0A}" sibTransId="{554548F6-1766-48D4-85DC-3F2AA0D7006F}"/>
    <dgm:cxn modelId="{C08E023C-71A7-43D8-AE21-D0D0DFF5DF15}" type="presOf" srcId="{C46E07BF-9244-41BD-A8E7-BDD14876FC9D}" destId="{CA502515-5E75-41FE-B5CD-C050769138E1}" srcOrd="0" destOrd="0" presId="urn:microsoft.com/office/officeart/2005/8/layout/radial6"/>
    <dgm:cxn modelId="{6C09C840-C3B9-4FDE-AB72-3BB72EA9CC70}" type="presOf" srcId="{DEA34617-69FC-4D9C-9DE5-E1D726D45F2E}" destId="{CB4E3C0F-5261-44D9-B643-3C25856E1E37}" srcOrd="0" destOrd="0" presId="urn:microsoft.com/office/officeart/2005/8/layout/radial6"/>
    <dgm:cxn modelId="{D338BF41-6CA0-4337-8110-97712744A3FF}" type="presOf" srcId="{7911D07F-B537-40A8-9DA5-DA7CC607A288}" destId="{691E99FF-CC11-4D5C-9DA9-202BB2A62064}" srcOrd="0" destOrd="0" presId="urn:microsoft.com/office/officeart/2005/8/layout/radial6"/>
    <dgm:cxn modelId="{4F503D68-10EE-48F2-8349-6845A984B4A2}" type="presOf" srcId="{40394AB4-5A7F-4828-983B-8D58E854CFCE}" destId="{06D6267A-311E-4D58-9A2B-26F0F3C35B27}" srcOrd="0" destOrd="0" presId="urn:microsoft.com/office/officeart/2005/8/layout/radial6"/>
    <dgm:cxn modelId="{BDB4A26F-DE00-4F64-8F7D-9FB5E918AC7B}" type="presOf" srcId="{719F814E-9735-4563-AB1B-695A71B92BE9}" destId="{60895B7A-17F9-4D0D-83DF-B868705BE951}" srcOrd="0" destOrd="0" presId="urn:microsoft.com/office/officeart/2005/8/layout/radial6"/>
    <dgm:cxn modelId="{BCF7B96F-865F-4F56-9632-F139E71B6120}" type="presOf" srcId="{66851B4D-FEBF-494D-88C5-AAC9AD3DD8F1}" destId="{A7C0CA58-7154-46D5-8D5A-11B68A199506}" srcOrd="0" destOrd="0" presId="urn:microsoft.com/office/officeart/2005/8/layout/radial6"/>
    <dgm:cxn modelId="{DA347073-E84F-4E79-A9A5-4CBC434C59D3}" srcId="{E83922E9-EEF4-42C4-A751-1EA596C32B68}" destId="{5C0BAABF-83E6-4CAA-8C61-2AE9F576014C}" srcOrd="1" destOrd="0" parTransId="{4285226E-7271-4C23-912B-23CE39E77EBF}" sibTransId="{8D48B8C1-4D10-491B-847B-A05E17AE7855}"/>
    <dgm:cxn modelId="{C5027C77-D479-4872-8D7C-12BFB80829E7}" type="presOf" srcId="{AD9C3315-13D4-4D65-95DB-60F09F5C2026}" destId="{EC3C7CC4-1755-4DF7-9BF1-B74DEB669158}" srcOrd="0" destOrd="0" presId="urn:microsoft.com/office/officeart/2005/8/layout/radial6"/>
    <dgm:cxn modelId="{99B59558-0F02-4DA3-92EC-FBEE841177A5}" srcId="{E83922E9-EEF4-42C4-A751-1EA596C32B68}" destId="{D7AAF1D0-69EA-4BFB-A8D5-95E054E89447}" srcOrd="3" destOrd="0" parTransId="{A5FC9FD9-1601-4C0E-9082-F0B1359A20E8}" sibTransId="{1125D101-C153-4EDF-BCCC-DCDC335CCC7B}"/>
    <dgm:cxn modelId="{CD778280-9520-4907-9A92-B003840E3A56}" srcId="{E83922E9-EEF4-42C4-A751-1EA596C32B68}" destId="{881470D5-2E2D-41E9-865D-649A4563AC25}" srcOrd="8" destOrd="0" parTransId="{8650A22B-80B6-4176-9421-49055A5455BE}" sibTransId="{F389C1A6-BF1A-4FD4-868F-D12A66B365B5}"/>
    <dgm:cxn modelId="{F2F95C82-5268-41FC-B153-F4027A755C8F}" type="presOf" srcId="{D7AAF1D0-69EA-4BFB-A8D5-95E054E89447}" destId="{ED40BCE8-1BE8-4EB7-BACA-5A75FB9C3DD3}" srcOrd="0" destOrd="0" presId="urn:microsoft.com/office/officeart/2005/8/layout/radial6"/>
    <dgm:cxn modelId="{7437F883-198B-46CE-B3BF-6E19DD34A49E}" type="presOf" srcId="{7D23C1A6-94D2-4D92-B93D-45B8B154E074}" destId="{2B777D6B-77AC-4184-B96C-DC0F2D4E3A64}" srcOrd="0" destOrd="0" presId="urn:microsoft.com/office/officeart/2005/8/layout/radial6"/>
    <dgm:cxn modelId="{13EA2C8D-1BEE-4386-9202-8CF433653597}" type="presOf" srcId="{E83922E9-EEF4-42C4-A751-1EA596C32B68}" destId="{122402CD-CE9F-462F-B64A-01A632D6D8E2}" srcOrd="0" destOrd="0" presId="urn:microsoft.com/office/officeart/2005/8/layout/radial6"/>
    <dgm:cxn modelId="{4D5FCB91-DC18-410D-983B-0A9FA42DF839}" type="presOf" srcId="{A153EDE2-5D20-4D6A-8FB9-1A104D5168AC}" destId="{6F0A78B7-260C-4DD1-A6E3-B1633D1B59B1}" srcOrd="0" destOrd="0" presId="urn:microsoft.com/office/officeart/2005/8/layout/radial6"/>
    <dgm:cxn modelId="{08649197-FBB7-4098-897F-A1E0675FF34D}" type="presOf" srcId="{A9A8D71B-5FE0-459C-B0DD-48A04781BFAC}" destId="{04EAECF9-C818-4695-B879-7657008E213B}" srcOrd="0" destOrd="0" presId="urn:microsoft.com/office/officeart/2005/8/layout/radial6"/>
    <dgm:cxn modelId="{321A6CA0-A4EF-4A26-B1A1-0D77F4DFEEC3}" type="presOf" srcId="{5CC162EF-052E-4FAA-A4D6-A6D71D8411C5}" destId="{767E8259-4A6B-4638-A093-6ADCB2A1B1CB}" srcOrd="0" destOrd="0" presId="urn:microsoft.com/office/officeart/2005/8/layout/radial6"/>
    <dgm:cxn modelId="{D92D77A0-8377-4E0D-AA69-12F4D574A358}" type="presOf" srcId="{77787886-8A70-47E7-98FC-FD3CDB2B9FF8}" destId="{90303608-8384-4EF5-9F69-49BD839AA140}" srcOrd="0" destOrd="0" presId="urn:microsoft.com/office/officeart/2005/8/layout/radial6"/>
    <dgm:cxn modelId="{92DD20A7-AD64-4E8B-BDCB-0B72B377D7EC}" type="presOf" srcId="{B7B439C6-57E6-4E35-8586-BC20BB398E96}" destId="{89150AC0-A4D9-4E34-ACFA-6D7ACE743DF2}" srcOrd="0" destOrd="0" presId="urn:microsoft.com/office/officeart/2005/8/layout/radial6"/>
    <dgm:cxn modelId="{56BE5CAC-B495-4098-B364-BBAB8072E712}" srcId="{E83922E9-EEF4-42C4-A751-1EA596C32B68}" destId="{34F9EC11-DDA5-467F-9616-C17999E11B5B}" srcOrd="13" destOrd="0" parTransId="{92BCDFD0-FD9A-4F6E-BE32-1B65DA795DF0}" sibTransId="{A1217D08-A64A-4B12-9A29-5EBD2FF410E0}"/>
    <dgm:cxn modelId="{49A2BBAE-B8A4-4FFE-BF9C-2A6FFFC248FF}" type="presOf" srcId="{AB365FA3-A503-4549-8B64-EE2456531F4F}" destId="{2F4AB0A0-5F79-492E-AC5E-7451F4A5C5DD}" srcOrd="0" destOrd="0" presId="urn:microsoft.com/office/officeart/2005/8/layout/radial6"/>
    <dgm:cxn modelId="{E2CC36AF-4985-4284-8098-9A8DE6BE800A}" type="presOf" srcId="{34F9EC11-DDA5-467F-9616-C17999E11B5B}" destId="{A1F3A035-556C-403D-8118-BF12C9A78801}" srcOrd="0" destOrd="0" presId="urn:microsoft.com/office/officeart/2005/8/layout/radial6"/>
    <dgm:cxn modelId="{53A24AB6-E371-4424-9418-A377DA09FCE7}" srcId="{E83922E9-EEF4-42C4-A751-1EA596C32B68}" destId="{AB365FA3-A503-4549-8B64-EE2456531F4F}" srcOrd="11" destOrd="0" parTransId="{B8B55056-6678-495E-AC72-892F6113B2BA}" sibTransId="{719F814E-9735-4563-AB1B-695A71B92BE9}"/>
    <dgm:cxn modelId="{1A36B9B8-5AC2-4421-BCB0-E42191DB6E58}" type="presOf" srcId="{57890BB2-6752-4CFE-8F2E-DB5083AF69F5}" destId="{69755653-C243-4C6B-B7F5-F41EA794695D}" srcOrd="0" destOrd="0" presId="urn:microsoft.com/office/officeart/2005/8/layout/radial6"/>
    <dgm:cxn modelId="{6CD999C2-2A93-40E2-B2EA-56EA91D9FB2F}" srcId="{E83922E9-EEF4-42C4-A751-1EA596C32B68}" destId="{C46E07BF-9244-41BD-A8E7-BDD14876FC9D}" srcOrd="7" destOrd="0" parTransId="{D34A221D-C464-48AB-B27E-D97E44A8D8C8}" sibTransId="{A153EDE2-5D20-4D6A-8FB9-1A104D5168AC}"/>
    <dgm:cxn modelId="{2D2DC2C3-F1DF-4FEC-91F1-C594FCFF27AA}" type="presOf" srcId="{447298D9-4EC6-4787-9BF5-46ABD942B1BD}" destId="{23BB1C50-3441-45BE-B4CB-E71A0EF398A5}" srcOrd="0" destOrd="0" presId="urn:microsoft.com/office/officeart/2005/8/layout/radial6"/>
    <dgm:cxn modelId="{F4FF25D6-4D47-4ECB-87AE-1DE9023F9D5D}" srcId="{77787886-8A70-47E7-98FC-FD3CDB2B9FF8}" destId="{E83922E9-EEF4-42C4-A751-1EA596C32B68}" srcOrd="0" destOrd="0" parTransId="{13F5A42A-A360-42C6-AA51-9E462A437F93}" sibTransId="{6963B43B-29B0-4668-A388-326F114B6D38}"/>
    <dgm:cxn modelId="{B120A3D9-F2DB-4D3B-A7FB-4A3BA87C233C}" srcId="{E83922E9-EEF4-42C4-A751-1EA596C32B68}" destId="{DE395D33-A398-4AB6-90A6-1D0D028840FC}" srcOrd="10" destOrd="0" parTransId="{BECCC5AB-145A-4C5A-941E-A336836EA259}" sibTransId="{40394AB4-5A7F-4828-983B-8D58E854CFCE}"/>
    <dgm:cxn modelId="{15F8EDDB-42A4-49F3-B863-3EEE0BB4F7C3}" type="presOf" srcId="{1125D101-C153-4EDF-BCCC-DCDC335CCC7B}" destId="{936E2180-3AEF-4716-B4B7-38E522D4FBDE}" srcOrd="0" destOrd="0" presId="urn:microsoft.com/office/officeart/2005/8/layout/radial6"/>
    <dgm:cxn modelId="{A727E1E0-0D06-49C0-96BA-E16E5918E308}" srcId="{E83922E9-EEF4-42C4-A751-1EA596C32B68}" destId="{4C323165-6344-4AB3-82DF-D00961B49730}" srcOrd="4" destOrd="0" parTransId="{3012909D-581A-439C-BD3B-8FC9A90C6832}" sibTransId="{DEA34617-69FC-4D9C-9DE5-E1D726D45F2E}"/>
    <dgm:cxn modelId="{60047AE5-8B1F-4A8F-AEED-CEC859747B3E}" type="presOf" srcId="{8D48B8C1-4D10-491B-847B-A05E17AE7855}" destId="{67853794-6C9B-4E44-9756-BA7FC458736E}" srcOrd="0" destOrd="0" presId="urn:microsoft.com/office/officeart/2005/8/layout/radial6"/>
    <dgm:cxn modelId="{436151E6-B63B-45AD-9786-74901F141118}" type="presOf" srcId="{4C323165-6344-4AB3-82DF-D00961B49730}" destId="{392B8B47-4A30-4D2E-B693-2CC19EFB9B90}" srcOrd="0" destOrd="0" presId="urn:microsoft.com/office/officeart/2005/8/layout/radial6"/>
    <dgm:cxn modelId="{F5336CEA-2486-41BD-8525-18874391E0A1}" type="presOf" srcId="{F2596FB5-7EBB-45C9-A300-88EDD2519D0C}" destId="{65022EC3-4C95-4ADA-9C72-F5965DC965C3}" srcOrd="0" destOrd="0" presId="urn:microsoft.com/office/officeart/2005/8/layout/radial6"/>
    <dgm:cxn modelId="{49C7B2F2-7BA7-454B-A2D8-4826DCD1E9A0}" type="presOf" srcId="{17533A62-7F12-44F6-B0E5-EEC6C347F339}" destId="{99EA62B6-191C-4677-9C54-ACD8BAAF663D}" srcOrd="0" destOrd="0" presId="urn:microsoft.com/office/officeart/2005/8/layout/radial6"/>
    <dgm:cxn modelId="{3B981AF4-DAC1-4D34-9AFC-0F6F062AC4E5}" srcId="{E83922E9-EEF4-42C4-A751-1EA596C32B68}" destId="{17533A62-7F12-44F6-B0E5-EEC6C347F339}" srcOrd="5" destOrd="0" parTransId="{27B79A9F-2052-448A-A1EA-0D25934C309D}" sibTransId="{5CC162EF-052E-4FAA-A4D6-A6D71D8411C5}"/>
    <dgm:cxn modelId="{7E7349BC-B0DA-4D54-AC94-B79393002EEE}" type="presParOf" srcId="{90303608-8384-4EF5-9F69-49BD839AA140}" destId="{122402CD-CE9F-462F-B64A-01A632D6D8E2}" srcOrd="0" destOrd="0" presId="urn:microsoft.com/office/officeart/2005/8/layout/radial6"/>
    <dgm:cxn modelId="{9C72D1AF-59FA-463B-BA7A-5DC3E3EEA0EC}" type="presParOf" srcId="{90303608-8384-4EF5-9F69-49BD839AA140}" destId="{2B777D6B-77AC-4184-B96C-DC0F2D4E3A64}" srcOrd="1" destOrd="0" presId="urn:microsoft.com/office/officeart/2005/8/layout/radial6"/>
    <dgm:cxn modelId="{1E8D6C4F-3715-405B-BCEC-B96E8FF58FE2}" type="presParOf" srcId="{90303608-8384-4EF5-9F69-49BD839AA140}" destId="{5CAFD253-6ADD-4CB5-BA73-6D5A4F1882BF}" srcOrd="2" destOrd="0" presId="urn:microsoft.com/office/officeart/2005/8/layout/radial6"/>
    <dgm:cxn modelId="{DBB81921-D140-4097-A7BE-930F45403E10}" type="presParOf" srcId="{90303608-8384-4EF5-9F69-49BD839AA140}" destId="{69755653-C243-4C6B-B7F5-F41EA794695D}" srcOrd="3" destOrd="0" presId="urn:microsoft.com/office/officeart/2005/8/layout/radial6"/>
    <dgm:cxn modelId="{E4BF7DAD-2C28-4C84-B766-C92CD3DC96D5}" type="presParOf" srcId="{90303608-8384-4EF5-9F69-49BD839AA140}" destId="{2405F48B-0B63-4953-A1EE-C9C6C64403CC}" srcOrd="4" destOrd="0" presId="urn:microsoft.com/office/officeart/2005/8/layout/radial6"/>
    <dgm:cxn modelId="{0F749DF8-E761-4D92-8906-EACDF8B324B8}" type="presParOf" srcId="{90303608-8384-4EF5-9F69-49BD839AA140}" destId="{1935C0B6-7628-4E05-A3E9-690A8057BC90}" srcOrd="5" destOrd="0" presId="urn:microsoft.com/office/officeart/2005/8/layout/radial6"/>
    <dgm:cxn modelId="{4DFE9F92-EC40-40EB-A23A-AEDD42FC4734}" type="presParOf" srcId="{90303608-8384-4EF5-9F69-49BD839AA140}" destId="{67853794-6C9B-4E44-9756-BA7FC458736E}" srcOrd="6" destOrd="0" presId="urn:microsoft.com/office/officeart/2005/8/layout/radial6"/>
    <dgm:cxn modelId="{0953248D-7128-47C6-9BE2-BE6396868625}" type="presParOf" srcId="{90303608-8384-4EF5-9F69-49BD839AA140}" destId="{691E99FF-CC11-4D5C-9DA9-202BB2A62064}" srcOrd="7" destOrd="0" presId="urn:microsoft.com/office/officeart/2005/8/layout/radial6"/>
    <dgm:cxn modelId="{66B70B30-A873-4DB9-A193-06BB8DC1117D}" type="presParOf" srcId="{90303608-8384-4EF5-9F69-49BD839AA140}" destId="{97D03AA9-3382-4FA2-BB5E-5B2E12EEC5D2}" srcOrd="8" destOrd="0" presId="urn:microsoft.com/office/officeart/2005/8/layout/radial6"/>
    <dgm:cxn modelId="{5FCB4C5D-66C2-4E55-9E45-023E58CC7EE1}" type="presParOf" srcId="{90303608-8384-4EF5-9F69-49BD839AA140}" destId="{23BB1C50-3441-45BE-B4CB-E71A0EF398A5}" srcOrd="9" destOrd="0" presId="urn:microsoft.com/office/officeart/2005/8/layout/radial6"/>
    <dgm:cxn modelId="{6D65CC9B-F965-4218-B235-DBC1B2CF6145}" type="presParOf" srcId="{90303608-8384-4EF5-9F69-49BD839AA140}" destId="{ED40BCE8-1BE8-4EB7-BACA-5A75FB9C3DD3}" srcOrd="10" destOrd="0" presId="urn:microsoft.com/office/officeart/2005/8/layout/radial6"/>
    <dgm:cxn modelId="{565D09E5-A1D6-4E00-9076-4780B86A5B7A}" type="presParOf" srcId="{90303608-8384-4EF5-9F69-49BD839AA140}" destId="{F51E7B5C-664F-4914-8E5D-2F1A72B69EBB}" srcOrd="11" destOrd="0" presId="urn:microsoft.com/office/officeart/2005/8/layout/radial6"/>
    <dgm:cxn modelId="{8145E527-5D02-4280-90AA-36143FDF08D2}" type="presParOf" srcId="{90303608-8384-4EF5-9F69-49BD839AA140}" destId="{936E2180-3AEF-4716-B4B7-38E522D4FBDE}" srcOrd="12" destOrd="0" presId="urn:microsoft.com/office/officeart/2005/8/layout/radial6"/>
    <dgm:cxn modelId="{F1528716-37F2-483E-99FC-D0DC9A596AAC}" type="presParOf" srcId="{90303608-8384-4EF5-9F69-49BD839AA140}" destId="{392B8B47-4A30-4D2E-B693-2CC19EFB9B90}" srcOrd="13" destOrd="0" presId="urn:microsoft.com/office/officeart/2005/8/layout/radial6"/>
    <dgm:cxn modelId="{05E37FDD-6A91-44BF-A56D-66852309D560}" type="presParOf" srcId="{90303608-8384-4EF5-9F69-49BD839AA140}" destId="{DD2A4335-C870-454D-8179-F4EDEC3D56C2}" srcOrd="14" destOrd="0" presId="urn:microsoft.com/office/officeart/2005/8/layout/radial6"/>
    <dgm:cxn modelId="{5E3A4FA0-5CB7-4DFA-BA61-9FB5EE814BCB}" type="presParOf" srcId="{90303608-8384-4EF5-9F69-49BD839AA140}" destId="{CB4E3C0F-5261-44D9-B643-3C25856E1E37}" srcOrd="15" destOrd="0" presId="urn:microsoft.com/office/officeart/2005/8/layout/radial6"/>
    <dgm:cxn modelId="{147A5673-ABE0-4446-9212-B3C7B95E80FB}" type="presParOf" srcId="{90303608-8384-4EF5-9F69-49BD839AA140}" destId="{99EA62B6-191C-4677-9C54-ACD8BAAF663D}" srcOrd="16" destOrd="0" presId="urn:microsoft.com/office/officeart/2005/8/layout/radial6"/>
    <dgm:cxn modelId="{7679F42D-3C92-4AA1-A105-23F3566FEB22}" type="presParOf" srcId="{90303608-8384-4EF5-9F69-49BD839AA140}" destId="{81F936A4-3440-45FB-810F-CC2146CAC9A0}" srcOrd="17" destOrd="0" presId="urn:microsoft.com/office/officeart/2005/8/layout/radial6"/>
    <dgm:cxn modelId="{850310BC-3B7F-4E64-8BB6-72893B8ACF5F}" type="presParOf" srcId="{90303608-8384-4EF5-9F69-49BD839AA140}" destId="{767E8259-4A6B-4638-A093-6ADCB2A1B1CB}" srcOrd="18" destOrd="0" presId="urn:microsoft.com/office/officeart/2005/8/layout/radial6"/>
    <dgm:cxn modelId="{10D83F66-636E-43E4-A726-DECD052AE9DD}" type="presParOf" srcId="{90303608-8384-4EF5-9F69-49BD839AA140}" destId="{EC3C7CC4-1755-4DF7-9BF1-B74DEB669158}" srcOrd="19" destOrd="0" presId="urn:microsoft.com/office/officeart/2005/8/layout/radial6"/>
    <dgm:cxn modelId="{661BE186-DB89-40D1-8A4F-2182E22590B8}" type="presParOf" srcId="{90303608-8384-4EF5-9F69-49BD839AA140}" destId="{CD7A1B5E-000D-4E8A-BAEE-47E8ED58A39F}" srcOrd="20" destOrd="0" presId="urn:microsoft.com/office/officeart/2005/8/layout/radial6"/>
    <dgm:cxn modelId="{4ED5D0F5-3C4B-471D-BC41-76E335DEED8C}" type="presParOf" srcId="{90303608-8384-4EF5-9F69-49BD839AA140}" destId="{4A8B3D41-0AD4-4593-AEC4-611D52E13778}" srcOrd="21" destOrd="0" presId="urn:microsoft.com/office/officeart/2005/8/layout/radial6"/>
    <dgm:cxn modelId="{F9BC0FC2-DA86-4420-9ED9-C80C014770E3}" type="presParOf" srcId="{90303608-8384-4EF5-9F69-49BD839AA140}" destId="{CA502515-5E75-41FE-B5CD-C050769138E1}" srcOrd="22" destOrd="0" presId="urn:microsoft.com/office/officeart/2005/8/layout/radial6"/>
    <dgm:cxn modelId="{29191C9E-7A11-447F-A06E-3A24F6AAC2D2}" type="presParOf" srcId="{90303608-8384-4EF5-9F69-49BD839AA140}" destId="{1989304A-F56A-4E73-8036-1373152EAA8A}" srcOrd="23" destOrd="0" presId="urn:microsoft.com/office/officeart/2005/8/layout/radial6"/>
    <dgm:cxn modelId="{89646379-1027-4847-880D-D434DE95054D}" type="presParOf" srcId="{90303608-8384-4EF5-9F69-49BD839AA140}" destId="{6F0A78B7-260C-4DD1-A6E3-B1633D1B59B1}" srcOrd="24" destOrd="0" presId="urn:microsoft.com/office/officeart/2005/8/layout/radial6"/>
    <dgm:cxn modelId="{C2B4EFFD-E9F2-4F8A-89E1-69549213C07E}" type="presParOf" srcId="{90303608-8384-4EF5-9F69-49BD839AA140}" destId="{4A45F8BA-F916-4392-8B78-73BA20648291}" srcOrd="25" destOrd="0" presId="urn:microsoft.com/office/officeart/2005/8/layout/radial6"/>
    <dgm:cxn modelId="{EECC564B-4B96-43ED-AABB-D21FF70C386C}" type="presParOf" srcId="{90303608-8384-4EF5-9F69-49BD839AA140}" destId="{0FF800F9-AF01-4A94-A55D-C0A93DA26039}" srcOrd="26" destOrd="0" presId="urn:microsoft.com/office/officeart/2005/8/layout/radial6"/>
    <dgm:cxn modelId="{0F18BBBE-543B-4AA6-8E76-99CBAD6BDDB3}" type="presParOf" srcId="{90303608-8384-4EF5-9F69-49BD839AA140}" destId="{573C8265-63E9-4D08-9F0C-AFA9C2F1E571}" srcOrd="27" destOrd="0" presId="urn:microsoft.com/office/officeart/2005/8/layout/radial6"/>
    <dgm:cxn modelId="{C8842BFD-A39B-42DC-A485-0041F97B9C49}" type="presParOf" srcId="{90303608-8384-4EF5-9F69-49BD839AA140}" destId="{04EAECF9-C818-4695-B879-7657008E213B}" srcOrd="28" destOrd="0" presId="urn:microsoft.com/office/officeart/2005/8/layout/radial6"/>
    <dgm:cxn modelId="{86377FB4-40BC-4E48-9F05-58CEA6D7184F}" type="presParOf" srcId="{90303608-8384-4EF5-9F69-49BD839AA140}" destId="{1E4E99B1-F33C-46CC-AF23-72F42D0C6C35}" srcOrd="29" destOrd="0" presId="urn:microsoft.com/office/officeart/2005/8/layout/radial6"/>
    <dgm:cxn modelId="{630B6242-4A03-4DA2-8BF8-E1490571464E}" type="presParOf" srcId="{90303608-8384-4EF5-9F69-49BD839AA140}" destId="{65022EC3-4C95-4ADA-9C72-F5965DC965C3}" srcOrd="30" destOrd="0" presId="urn:microsoft.com/office/officeart/2005/8/layout/radial6"/>
    <dgm:cxn modelId="{2B5BE6D0-48C0-422B-A089-9F5EB1086C9A}" type="presParOf" srcId="{90303608-8384-4EF5-9F69-49BD839AA140}" destId="{365E998B-3129-473F-8C7A-011C4D9A3CE2}" srcOrd="31" destOrd="0" presId="urn:microsoft.com/office/officeart/2005/8/layout/radial6"/>
    <dgm:cxn modelId="{96577206-C319-4B7F-8471-44B17B91494E}" type="presParOf" srcId="{90303608-8384-4EF5-9F69-49BD839AA140}" destId="{5A18668D-8CB8-4790-9599-938CAEF052CB}" srcOrd="32" destOrd="0" presId="urn:microsoft.com/office/officeart/2005/8/layout/radial6"/>
    <dgm:cxn modelId="{87C095A1-0843-4E7C-82C9-3385868ABB4A}" type="presParOf" srcId="{90303608-8384-4EF5-9F69-49BD839AA140}" destId="{06D6267A-311E-4D58-9A2B-26F0F3C35B27}" srcOrd="33" destOrd="0" presId="urn:microsoft.com/office/officeart/2005/8/layout/radial6"/>
    <dgm:cxn modelId="{9840744D-BAF9-46CB-AB69-7E32F979AE8B}" type="presParOf" srcId="{90303608-8384-4EF5-9F69-49BD839AA140}" destId="{2F4AB0A0-5F79-492E-AC5E-7451F4A5C5DD}" srcOrd="34" destOrd="0" presId="urn:microsoft.com/office/officeart/2005/8/layout/radial6"/>
    <dgm:cxn modelId="{2FFCA941-95F7-4566-BBED-9809ABB9829E}" type="presParOf" srcId="{90303608-8384-4EF5-9F69-49BD839AA140}" destId="{DE71C7CF-36EA-4368-9967-4622800AA384}" srcOrd="35" destOrd="0" presId="urn:microsoft.com/office/officeart/2005/8/layout/radial6"/>
    <dgm:cxn modelId="{EB847F7F-1E31-432C-984A-CB1265BC451A}" type="presParOf" srcId="{90303608-8384-4EF5-9F69-49BD839AA140}" destId="{60895B7A-17F9-4D0D-83DF-B868705BE951}" srcOrd="36" destOrd="0" presId="urn:microsoft.com/office/officeart/2005/8/layout/radial6"/>
    <dgm:cxn modelId="{E8E7473D-FB46-4F16-B3E9-766AAAF88CF3}" type="presParOf" srcId="{90303608-8384-4EF5-9F69-49BD839AA140}" destId="{89150AC0-A4D9-4E34-ACFA-6D7ACE743DF2}" srcOrd="37" destOrd="0" presId="urn:microsoft.com/office/officeart/2005/8/layout/radial6"/>
    <dgm:cxn modelId="{31204B46-68E0-4B8A-AC46-6FCD045F6634}" type="presParOf" srcId="{90303608-8384-4EF5-9F69-49BD839AA140}" destId="{98B34172-42D8-4845-B2C0-C0ADFDAC6B67}" srcOrd="38" destOrd="0" presId="urn:microsoft.com/office/officeart/2005/8/layout/radial6"/>
    <dgm:cxn modelId="{A767CCFC-931A-4606-8078-A3ADC8DED443}" type="presParOf" srcId="{90303608-8384-4EF5-9F69-49BD839AA140}" destId="{A7C0CA58-7154-46D5-8D5A-11B68A199506}" srcOrd="39" destOrd="0" presId="urn:microsoft.com/office/officeart/2005/8/layout/radial6"/>
    <dgm:cxn modelId="{E5E66A51-D972-43E4-8F67-110D87393458}" type="presParOf" srcId="{90303608-8384-4EF5-9F69-49BD839AA140}" destId="{A1F3A035-556C-403D-8118-BF12C9A78801}" srcOrd="40" destOrd="0" presId="urn:microsoft.com/office/officeart/2005/8/layout/radial6"/>
    <dgm:cxn modelId="{9891B66D-ABD9-47C8-A22E-5C52F674A03A}" type="presParOf" srcId="{90303608-8384-4EF5-9F69-49BD839AA140}" destId="{4603FB3E-7071-479A-932F-32D5D9BFDF87}" srcOrd="41" destOrd="0" presId="urn:microsoft.com/office/officeart/2005/8/layout/radial6"/>
    <dgm:cxn modelId="{8AB11EB8-A9E5-4EF8-A746-6859859F2981}" type="presParOf" srcId="{90303608-8384-4EF5-9F69-49BD839AA140}" destId="{B022BB65-F251-4ABB-A108-C4E55911CC05}" srcOrd="4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2BB65-F251-4ABB-A108-C4E55911CC05}">
      <dsp:nvSpPr>
        <dsp:cNvPr id="0" name=""/>
        <dsp:cNvSpPr/>
      </dsp:nvSpPr>
      <dsp:spPr>
        <a:xfrm>
          <a:off x="412397" y="285054"/>
          <a:ext cx="4433003" cy="4433003"/>
        </a:xfrm>
        <a:prstGeom prst="blockArc">
          <a:avLst>
            <a:gd name="adj1" fmla="val 14657143"/>
            <a:gd name="adj2" fmla="val 16200000"/>
            <a:gd name="adj3" fmla="val 1976"/>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A7C0CA58-7154-46D5-8D5A-11B68A199506}">
      <dsp:nvSpPr>
        <dsp:cNvPr id="0" name=""/>
        <dsp:cNvSpPr/>
      </dsp:nvSpPr>
      <dsp:spPr>
        <a:xfrm>
          <a:off x="412397" y="285054"/>
          <a:ext cx="4433003" cy="4433003"/>
        </a:xfrm>
        <a:prstGeom prst="blockArc">
          <a:avLst>
            <a:gd name="adj1" fmla="val 13114286"/>
            <a:gd name="adj2" fmla="val 14657143"/>
            <a:gd name="adj3" fmla="val 1976"/>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0895B7A-17F9-4D0D-83DF-B868705BE951}">
      <dsp:nvSpPr>
        <dsp:cNvPr id="0" name=""/>
        <dsp:cNvSpPr/>
      </dsp:nvSpPr>
      <dsp:spPr>
        <a:xfrm>
          <a:off x="412397" y="285054"/>
          <a:ext cx="4433003" cy="4433003"/>
        </a:xfrm>
        <a:prstGeom prst="blockArc">
          <a:avLst>
            <a:gd name="adj1" fmla="val 11571429"/>
            <a:gd name="adj2" fmla="val 13114286"/>
            <a:gd name="adj3" fmla="val 1976"/>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06D6267A-311E-4D58-9A2B-26F0F3C35B27}">
      <dsp:nvSpPr>
        <dsp:cNvPr id="0" name=""/>
        <dsp:cNvSpPr/>
      </dsp:nvSpPr>
      <dsp:spPr>
        <a:xfrm>
          <a:off x="412397" y="285054"/>
          <a:ext cx="4433003" cy="4433003"/>
        </a:xfrm>
        <a:prstGeom prst="blockArc">
          <a:avLst>
            <a:gd name="adj1" fmla="val 10028571"/>
            <a:gd name="adj2" fmla="val 11571429"/>
            <a:gd name="adj3" fmla="val 1976"/>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5022EC3-4C95-4ADA-9C72-F5965DC965C3}">
      <dsp:nvSpPr>
        <dsp:cNvPr id="0" name=""/>
        <dsp:cNvSpPr/>
      </dsp:nvSpPr>
      <dsp:spPr>
        <a:xfrm>
          <a:off x="412397" y="285054"/>
          <a:ext cx="4433003" cy="4433003"/>
        </a:xfrm>
        <a:prstGeom prst="blockArc">
          <a:avLst>
            <a:gd name="adj1" fmla="val 8485714"/>
            <a:gd name="adj2" fmla="val 10028571"/>
            <a:gd name="adj3" fmla="val 1976"/>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573C8265-63E9-4D08-9F0C-AFA9C2F1E571}">
      <dsp:nvSpPr>
        <dsp:cNvPr id="0" name=""/>
        <dsp:cNvSpPr/>
      </dsp:nvSpPr>
      <dsp:spPr>
        <a:xfrm>
          <a:off x="412397" y="285054"/>
          <a:ext cx="4433003" cy="4433003"/>
        </a:xfrm>
        <a:prstGeom prst="blockArc">
          <a:avLst>
            <a:gd name="adj1" fmla="val 6942857"/>
            <a:gd name="adj2" fmla="val 8485714"/>
            <a:gd name="adj3" fmla="val 1976"/>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F0A78B7-260C-4DD1-A6E3-B1633D1B59B1}">
      <dsp:nvSpPr>
        <dsp:cNvPr id="0" name=""/>
        <dsp:cNvSpPr/>
      </dsp:nvSpPr>
      <dsp:spPr>
        <a:xfrm>
          <a:off x="412397" y="285054"/>
          <a:ext cx="4433003" cy="4433003"/>
        </a:xfrm>
        <a:prstGeom prst="blockArc">
          <a:avLst>
            <a:gd name="adj1" fmla="val 5400000"/>
            <a:gd name="adj2" fmla="val 6942857"/>
            <a:gd name="adj3" fmla="val 1976"/>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4A8B3D41-0AD4-4593-AEC4-611D52E13778}">
      <dsp:nvSpPr>
        <dsp:cNvPr id="0" name=""/>
        <dsp:cNvSpPr/>
      </dsp:nvSpPr>
      <dsp:spPr>
        <a:xfrm>
          <a:off x="412397" y="285054"/>
          <a:ext cx="4433003" cy="4433003"/>
        </a:xfrm>
        <a:prstGeom prst="blockArc">
          <a:avLst>
            <a:gd name="adj1" fmla="val 3857143"/>
            <a:gd name="adj2" fmla="val 5400000"/>
            <a:gd name="adj3" fmla="val 1976"/>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767E8259-4A6B-4638-A093-6ADCB2A1B1CB}">
      <dsp:nvSpPr>
        <dsp:cNvPr id="0" name=""/>
        <dsp:cNvSpPr/>
      </dsp:nvSpPr>
      <dsp:spPr>
        <a:xfrm>
          <a:off x="412397" y="285054"/>
          <a:ext cx="4433003" cy="4433003"/>
        </a:xfrm>
        <a:prstGeom prst="blockArc">
          <a:avLst>
            <a:gd name="adj1" fmla="val 2314286"/>
            <a:gd name="adj2" fmla="val 3857143"/>
            <a:gd name="adj3" fmla="val 1976"/>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CB4E3C0F-5261-44D9-B643-3C25856E1E37}">
      <dsp:nvSpPr>
        <dsp:cNvPr id="0" name=""/>
        <dsp:cNvSpPr/>
      </dsp:nvSpPr>
      <dsp:spPr>
        <a:xfrm>
          <a:off x="412397" y="285054"/>
          <a:ext cx="4433003" cy="4433003"/>
        </a:xfrm>
        <a:prstGeom prst="blockArc">
          <a:avLst>
            <a:gd name="adj1" fmla="val 771429"/>
            <a:gd name="adj2" fmla="val 2314286"/>
            <a:gd name="adj3" fmla="val 1976"/>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936E2180-3AEF-4716-B4B7-38E522D4FBDE}">
      <dsp:nvSpPr>
        <dsp:cNvPr id="0" name=""/>
        <dsp:cNvSpPr/>
      </dsp:nvSpPr>
      <dsp:spPr>
        <a:xfrm>
          <a:off x="412397" y="285054"/>
          <a:ext cx="4433003" cy="4433003"/>
        </a:xfrm>
        <a:prstGeom prst="blockArc">
          <a:avLst>
            <a:gd name="adj1" fmla="val 20828571"/>
            <a:gd name="adj2" fmla="val 771429"/>
            <a:gd name="adj3" fmla="val 1976"/>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23BB1C50-3441-45BE-B4CB-E71A0EF398A5}">
      <dsp:nvSpPr>
        <dsp:cNvPr id="0" name=""/>
        <dsp:cNvSpPr/>
      </dsp:nvSpPr>
      <dsp:spPr>
        <a:xfrm>
          <a:off x="412397" y="285054"/>
          <a:ext cx="4433003" cy="4433003"/>
        </a:xfrm>
        <a:prstGeom prst="blockArc">
          <a:avLst>
            <a:gd name="adj1" fmla="val 19285714"/>
            <a:gd name="adj2" fmla="val 20828571"/>
            <a:gd name="adj3" fmla="val 1976"/>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7853794-6C9B-4E44-9756-BA7FC458736E}">
      <dsp:nvSpPr>
        <dsp:cNvPr id="0" name=""/>
        <dsp:cNvSpPr/>
      </dsp:nvSpPr>
      <dsp:spPr>
        <a:xfrm>
          <a:off x="412397" y="285054"/>
          <a:ext cx="4433003" cy="4433003"/>
        </a:xfrm>
        <a:prstGeom prst="blockArc">
          <a:avLst>
            <a:gd name="adj1" fmla="val 17742857"/>
            <a:gd name="adj2" fmla="val 19285714"/>
            <a:gd name="adj3" fmla="val 1976"/>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9755653-C243-4C6B-B7F5-F41EA794695D}">
      <dsp:nvSpPr>
        <dsp:cNvPr id="0" name=""/>
        <dsp:cNvSpPr/>
      </dsp:nvSpPr>
      <dsp:spPr>
        <a:xfrm>
          <a:off x="412397" y="285054"/>
          <a:ext cx="4433003" cy="4433003"/>
        </a:xfrm>
        <a:prstGeom prst="blockArc">
          <a:avLst>
            <a:gd name="adj1" fmla="val 16200000"/>
            <a:gd name="adj2" fmla="val 17742857"/>
            <a:gd name="adj3" fmla="val 1976"/>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122402CD-CE9F-462F-B64A-01A632D6D8E2}">
      <dsp:nvSpPr>
        <dsp:cNvPr id="0" name=""/>
        <dsp:cNvSpPr/>
      </dsp:nvSpPr>
      <dsp:spPr>
        <a:xfrm>
          <a:off x="1012524" y="1186103"/>
          <a:ext cx="3232750" cy="2630906"/>
        </a:xfrm>
        <a:prstGeom prst="ellipse">
          <a:avLst/>
        </a:prstGeom>
        <a:solidFill>
          <a:schemeClr val="accent4">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de-DE" sz="4000" kern="1200" dirty="0">
              <a:latin typeface="Aptos" panose="020B0004020202020204" pitchFamily="34" charset="0"/>
            </a:rPr>
            <a:t>3GPP </a:t>
          </a:r>
          <a:r>
            <a:rPr lang="de-DE" sz="4000" kern="1200" dirty="0" err="1">
              <a:latin typeface="Aptos" panose="020B0004020202020204" pitchFamily="34" charset="0"/>
            </a:rPr>
            <a:t>Advanced</a:t>
          </a:r>
          <a:r>
            <a:rPr lang="de-DE" sz="4000" kern="1200" dirty="0">
              <a:latin typeface="Aptos" panose="020B0004020202020204" pitchFamily="34" charset="0"/>
            </a:rPr>
            <a:t> Media </a:t>
          </a:r>
          <a:r>
            <a:rPr lang="de-DE" sz="4000" kern="1200" dirty="0" err="1">
              <a:latin typeface="Aptos" panose="020B0004020202020204" pitchFamily="34" charset="0"/>
            </a:rPr>
            <a:t>Delivery</a:t>
          </a:r>
          <a:endParaRPr lang="en-US" sz="4000" kern="1200" dirty="0">
            <a:latin typeface="Aptos" panose="020B0004020202020204" pitchFamily="34" charset="0"/>
          </a:endParaRPr>
        </a:p>
      </dsp:txBody>
      <dsp:txXfrm>
        <a:off x="1485949" y="1571390"/>
        <a:ext cx="2285900" cy="1860332"/>
      </dsp:txXfrm>
    </dsp:sp>
    <dsp:sp modelId="{2B777D6B-77AC-4184-B96C-DC0F2D4E3A64}">
      <dsp:nvSpPr>
        <dsp:cNvPr id="0" name=""/>
        <dsp:cNvSpPr/>
      </dsp:nvSpPr>
      <dsp:spPr>
        <a:xfrm>
          <a:off x="2324740" y="2795"/>
          <a:ext cx="608318" cy="608318"/>
        </a:xfrm>
        <a:prstGeom prst="ellipse">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Font typeface="Arial" panose="020B0604020202020204" pitchFamily="34" charset="0"/>
            <a:buNone/>
          </a:pPr>
          <a:r>
            <a:rPr lang="en-US" sz="600" b="0" i="0" kern="1200" dirty="0">
              <a:solidFill>
                <a:srgbClr val="FFFF00"/>
              </a:solidFill>
              <a:effectLst/>
              <a:latin typeface="Aptos" panose="020B0004020202020204" pitchFamily="34" charset="0"/>
            </a:rPr>
            <a:t>Common Client Metadata.</a:t>
          </a:r>
          <a:endParaRPr lang="en-US" sz="600" kern="1200" dirty="0">
            <a:solidFill>
              <a:srgbClr val="FFFF00"/>
            </a:solidFill>
            <a:latin typeface="Aptos" panose="020B0004020202020204" pitchFamily="34" charset="0"/>
          </a:endParaRPr>
        </a:p>
      </dsp:txBody>
      <dsp:txXfrm>
        <a:off x="2413826" y="91881"/>
        <a:ext cx="430146" cy="430146"/>
      </dsp:txXfrm>
    </dsp:sp>
    <dsp:sp modelId="{2405F48B-0B63-4953-A1EE-C9C6C64403CC}">
      <dsp:nvSpPr>
        <dsp:cNvPr id="0" name=""/>
        <dsp:cNvSpPr/>
      </dsp:nvSpPr>
      <dsp:spPr>
        <a:xfrm>
          <a:off x="3276942" y="220129"/>
          <a:ext cx="608318" cy="608318"/>
        </a:xfrm>
        <a:prstGeom prst="ellipse">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Common Server-and Network-Assisted Streaming.</a:t>
          </a:r>
        </a:p>
      </dsp:txBody>
      <dsp:txXfrm>
        <a:off x="3366028" y="309215"/>
        <a:ext cx="430146" cy="430146"/>
      </dsp:txXfrm>
    </dsp:sp>
    <dsp:sp modelId="{691E99FF-CC11-4D5C-9DA9-202BB2A62064}">
      <dsp:nvSpPr>
        <dsp:cNvPr id="0" name=""/>
        <dsp:cNvSpPr/>
      </dsp:nvSpPr>
      <dsp:spPr>
        <a:xfrm>
          <a:off x="4040549" y="829085"/>
          <a:ext cx="608318" cy="608318"/>
        </a:xfrm>
        <a:prstGeom prst="ellipse">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Multi-Access Media Delivery.</a:t>
          </a:r>
        </a:p>
      </dsp:txBody>
      <dsp:txXfrm>
        <a:off x="4129635" y="918171"/>
        <a:ext cx="430146" cy="430146"/>
      </dsp:txXfrm>
    </dsp:sp>
    <dsp:sp modelId="{ED40BCE8-1BE8-4EB7-BACA-5A75FB9C3DD3}">
      <dsp:nvSpPr>
        <dsp:cNvPr id="0" name=""/>
        <dsp:cNvSpPr/>
      </dsp:nvSpPr>
      <dsp:spPr>
        <a:xfrm>
          <a:off x="4464319" y="1709052"/>
          <a:ext cx="608318" cy="608318"/>
        </a:xfrm>
        <a:prstGeom prst="ellipse">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Media Delivery from multiple service endpoints/location.</a:t>
          </a:r>
        </a:p>
      </dsp:txBody>
      <dsp:txXfrm>
        <a:off x="4553405" y="1798138"/>
        <a:ext cx="430146" cy="430146"/>
      </dsp:txXfrm>
    </dsp:sp>
    <dsp:sp modelId="{392B8B47-4A30-4D2E-B693-2CC19EFB9B90}">
      <dsp:nvSpPr>
        <dsp:cNvPr id="0" name=""/>
        <dsp:cNvSpPr/>
      </dsp:nvSpPr>
      <dsp:spPr>
        <a:xfrm>
          <a:off x="4464319" y="2685742"/>
          <a:ext cx="608318" cy="608318"/>
        </a:xfrm>
        <a:prstGeom prst="ellipse">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Modem Usage Optimized Media Streaming.</a:t>
          </a:r>
        </a:p>
      </dsp:txBody>
      <dsp:txXfrm>
        <a:off x="4553405" y="2774828"/>
        <a:ext cx="430146" cy="430146"/>
      </dsp:txXfrm>
    </dsp:sp>
    <dsp:sp modelId="{99EA62B6-191C-4677-9C54-ACD8BAAF663D}">
      <dsp:nvSpPr>
        <dsp:cNvPr id="0" name=""/>
        <dsp:cNvSpPr/>
      </dsp:nvSpPr>
      <dsp:spPr>
        <a:xfrm>
          <a:off x="4040549" y="3565709"/>
          <a:ext cx="608318" cy="608318"/>
        </a:xfrm>
        <a:prstGeom prst="ellipse">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DASH/HLS Interoperability.</a:t>
          </a:r>
        </a:p>
      </dsp:txBody>
      <dsp:txXfrm>
        <a:off x="4129635" y="3654795"/>
        <a:ext cx="430146" cy="430146"/>
      </dsp:txXfrm>
    </dsp:sp>
    <dsp:sp modelId="{EC3C7CC4-1755-4DF7-9BF1-B74DEB669158}">
      <dsp:nvSpPr>
        <dsp:cNvPr id="0" name=""/>
        <dsp:cNvSpPr/>
      </dsp:nvSpPr>
      <dsp:spPr>
        <a:xfrm>
          <a:off x="3276942" y="4174665"/>
          <a:ext cx="608318" cy="608318"/>
        </a:xfrm>
        <a:prstGeom prst="ellipse">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Further harmonization of RTC and Streaming for Advanced Media Delivery.</a:t>
          </a:r>
        </a:p>
      </dsp:txBody>
      <dsp:txXfrm>
        <a:off x="3366028" y="4263751"/>
        <a:ext cx="430146" cy="430146"/>
      </dsp:txXfrm>
    </dsp:sp>
    <dsp:sp modelId="{CA502515-5E75-41FE-B5CD-C050769138E1}">
      <dsp:nvSpPr>
        <dsp:cNvPr id="0" name=""/>
        <dsp:cNvSpPr/>
      </dsp:nvSpPr>
      <dsp:spPr>
        <a:xfrm>
          <a:off x="2324740" y="4391999"/>
          <a:ext cx="608318" cy="608318"/>
        </a:xfrm>
        <a:prstGeom prst="ellipse">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Improved QoS support for Media Streaming services.</a:t>
          </a:r>
        </a:p>
      </dsp:txBody>
      <dsp:txXfrm>
        <a:off x="2413826" y="4481085"/>
        <a:ext cx="430146" cy="430146"/>
      </dsp:txXfrm>
    </dsp:sp>
    <dsp:sp modelId="{4A45F8BA-F916-4392-8B78-73BA20648291}">
      <dsp:nvSpPr>
        <dsp:cNvPr id="0" name=""/>
        <dsp:cNvSpPr/>
      </dsp:nvSpPr>
      <dsp:spPr>
        <a:xfrm>
          <a:off x="1372538" y="4174665"/>
          <a:ext cx="608318" cy="608318"/>
        </a:xfrm>
        <a:prstGeom prst="ellipse">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QUIC-based segmented media delivery.</a:t>
          </a:r>
        </a:p>
      </dsp:txBody>
      <dsp:txXfrm>
        <a:off x="1461624" y="4263751"/>
        <a:ext cx="430146" cy="430146"/>
      </dsp:txXfrm>
    </dsp:sp>
    <dsp:sp modelId="{04EAECF9-C818-4695-B879-7657008E213B}">
      <dsp:nvSpPr>
        <dsp:cNvPr id="0" name=""/>
        <dsp:cNvSpPr/>
      </dsp:nvSpPr>
      <dsp:spPr>
        <a:xfrm>
          <a:off x="608931" y="3565709"/>
          <a:ext cx="608318" cy="608318"/>
        </a:xfrm>
        <a:prstGeom prst="ellipse">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In-band signalling of QoS for 5G Media Streaming.</a:t>
          </a:r>
        </a:p>
      </dsp:txBody>
      <dsp:txXfrm>
        <a:off x="698017" y="3654795"/>
        <a:ext cx="430146" cy="430146"/>
      </dsp:txXfrm>
    </dsp:sp>
    <dsp:sp modelId="{365E998B-3129-473F-8C7A-011C4D9A3CE2}">
      <dsp:nvSpPr>
        <dsp:cNvPr id="0" name=""/>
        <dsp:cNvSpPr/>
      </dsp:nvSpPr>
      <dsp:spPr>
        <a:xfrm>
          <a:off x="185161" y="2685742"/>
          <a:ext cx="608318" cy="608318"/>
        </a:xfrm>
        <a:prstGeom prst="ellipse">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Dynamic content generation from multiple sources.</a:t>
          </a:r>
        </a:p>
      </dsp:txBody>
      <dsp:txXfrm>
        <a:off x="274247" y="2774828"/>
        <a:ext cx="430146" cy="430146"/>
      </dsp:txXfrm>
    </dsp:sp>
    <dsp:sp modelId="{2F4AB0A0-5F79-492E-AC5E-7451F4A5C5DD}">
      <dsp:nvSpPr>
        <dsp:cNvPr id="0" name=""/>
        <dsp:cNvSpPr/>
      </dsp:nvSpPr>
      <dsp:spPr>
        <a:xfrm>
          <a:off x="185161" y="1709052"/>
          <a:ext cx="608318" cy="608318"/>
        </a:xfrm>
        <a:prstGeom prst="ellipse">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In-session Unicast Repair for MBS Object Distribution.</a:t>
          </a:r>
        </a:p>
      </dsp:txBody>
      <dsp:txXfrm>
        <a:off x="274247" y="1798138"/>
        <a:ext cx="430146" cy="430146"/>
      </dsp:txXfrm>
    </dsp:sp>
    <dsp:sp modelId="{89150AC0-A4D9-4E34-ACFA-6D7ACE743DF2}">
      <dsp:nvSpPr>
        <dsp:cNvPr id="0" name=""/>
        <dsp:cNvSpPr/>
      </dsp:nvSpPr>
      <dsp:spPr>
        <a:xfrm>
          <a:off x="608931" y="829085"/>
          <a:ext cx="608318" cy="608318"/>
        </a:xfrm>
        <a:prstGeom prst="ellipse">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MBS User Service and Delivery Protocols for </a:t>
          </a:r>
          <a:r>
            <a:rPr lang="en-US" sz="600" b="0" i="0" kern="1200" dirty="0" err="1">
              <a:solidFill>
                <a:srgbClr val="FFFF00"/>
              </a:solidFill>
              <a:effectLst/>
              <a:latin typeface="Aptos" panose="020B0004020202020204" pitchFamily="34" charset="0"/>
            </a:rPr>
            <a:t>eMBMS</a:t>
          </a:r>
          <a:r>
            <a:rPr lang="en-US" sz="600" b="0" i="0" kern="1200" dirty="0">
              <a:solidFill>
                <a:srgbClr val="FFFF00"/>
              </a:solidFill>
              <a:effectLst/>
              <a:latin typeface="Aptos" panose="020B0004020202020204" pitchFamily="34" charset="0"/>
            </a:rPr>
            <a:t>.</a:t>
          </a:r>
        </a:p>
      </dsp:txBody>
      <dsp:txXfrm>
        <a:off x="698017" y="918171"/>
        <a:ext cx="430146" cy="430146"/>
      </dsp:txXfrm>
    </dsp:sp>
    <dsp:sp modelId="{A1F3A035-556C-403D-8118-BF12C9A78801}">
      <dsp:nvSpPr>
        <dsp:cNvPr id="0" name=""/>
        <dsp:cNvSpPr/>
      </dsp:nvSpPr>
      <dsp:spPr>
        <a:xfrm>
          <a:off x="1372538" y="220129"/>
          <a:ext cx="608318" cy="608318"/>
        </a:xfrm>
        <a:prstGeom prst="ellipse">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Selected MBMS Functionalities not supported in MBS.</a:t>
          </a:r>
        </a:p>
      </dsp:txBody>
      <dsp:txXfrm>
        <a:off x="1461624" y="309215"/>
        <a:ext cx="430146" cy="4301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2BB65-F251-4ABB-A108-C4E55911CC05}">
      <dsp:nvSpPr>
        <dsp:cNvPr id="0" name=""/>
        <dsp:cNvSpPr/>
      </dsp:nvSpPr>
      <dsp:spPr>
        <a:xfrm>
          <a:off x="412397" y="285054"/>
          <a:ext cx="4433003" cy="4433003"/>
        </a:xfrm>
        <a:prstGeom prst="blockArc">
          <a:avLst>
            <a:gd name="adj1" fmla="val 14657143"/>
            <a:gd name="adj2" fmla="val 16200000"/>
            <a:gd name="adj3" fmla="val 1976"/>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A7C0CA58-7154-46D5-8D5A-11B68A199506}">
      <dsp:nvSpPr>
        <dsp:cNvPr id="0" name=""/>
        <dsp:cNvSpPr/>
      </dsp:nvSpPr>
      <dsp:spPr>
        <a:xfrm>
          <a:off x="412397" y="285054"/>
          <a:ext cx="4433003" cy="4433003"/>
        </a:xfrm>
        <a:prstGeom prst="blockArc">
          <a:avLst>
            <a:gd name="adj1" fmla="val 13114286"/>
            <a:gd name="adj2" fmla="val 14657143"/>
            <a:gd name="adj3" fmla="val 1976"/>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0895B7A-17F9-4D0D-83DF-B868705BE951}">
      <dsp:nvSpPr>
        <dsp:cNvPr id="0" name=""/>
        <dsp:cNvSpPr/>
      </dsp:nvSpPr>
      <dsp:spPr>
        <a:xfrm>
          <a:off x="412397" y="285054"/>
          <a:ext cx="4433003" cy="4433003"/>
        </a:xfrm>
        <a:prstGeom prst="blockArc">
          <a:avLst>
            <a:gd name="adj1" fmla="val 11571429"/>
            <a:gd name="adj2" fmla="val 13114286"/>
            <a:gd name="adj3" fmla="val 1976"/>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06D6267A-311E-4D58-9A2B-26F0F3C35B27}">
      <dsp:nvSpPr>
        <dsp:cNvPr id="0" name=""/>
        <dsp:cNvSpPr/>
      </dsp:nvSpPr>
      <dsp:spPr>
        <a:xfrm>
          <a:off x="412397" y="285054"/>
          <a:ext cx="4433003" cy="4433003"/>
        </a:xfrm>
        <a:prstGeom prst="blockArc">
          <a:avLst>
            <a:gd name="adj1" fmla="val 10028571"/>
            <a:gd name="adj2" fmla="val 11571429"/>
            <a:gd name="adj3" fmla="val 1976"/>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5022EC3-4C95-4ADA-9C72-F5965DC965C3}">
      <dsp:nvSpPr>
        <dsp:cNvPr id="0" name=""/>
        <dsp:cNvSpPr/>
      </dsp:nvSpPr>
      <dsp:spPr>
        <a:xfrm>
          <a:off x="412397" y="285054"/>
          <a:ext cx="4433003" cy="4433003"/>
        </a:xfrm>
        <a:prstGeom prst="blockArc">
          <a:avLst>
            <a:gd name="adj1" fmla="val 8485714"/>
            <a:gd name="adj2" fmla="val 10028571"/>
            <a:gd name="adj3" fmla="val 1976"/>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573C8265-63E9-4D08-9F0C-AFA9C2F1E571}">
      <dsp:nvSpPr>
        <dsp:cNvPr id="0" name=""/>
        <dsp:cNvSpPr/>
      </dsp:nvSpPr>
      <dsp:spPr>
        <a:xfrm>
          <a:off x="412397" y="285054"/>
          <a:ext cx="4433003" cy="4433003"/>
        </a:xfrm>
        <a:prstGeom prst="blockArc">
          <a:avLst>
            <a:gd name="adj1" fmla="val 6942857"/>
            <a:gd name="adj2" fmla="val 8485714"/>
            <a:gd name="adj3" fmla="val 1976"/>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F0A78B7-260C-4DD1-A6E3-B1633D1B59B1}">
      <dsp:nvSpPr>
        <dsp:cNvPr id="0" name=""/>
        <dsp:cNvSpPr/>
      </dsp:nvSpPr>
      <dsp:spPr>
        <a:xfrm>
          <a:off x="412397" y="285054"/>
          <a:ext cx="4433003" cy="4433003"/>
        </a:xfrm>
        <a:prstGeom prst="blockArc">
          <a:avLst>
            <a:gd name="adj1" fmla="val 5400000"/>
            <a:gd name="adj2" fmla="val 6942857"/>
            <a:gd name="adj3" fmla="val 1976"/>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4A8B3D41-0AD4-4593-AEC4-611D52E13778}">
      <dsp:nvSpPr>
        <dsp:cNvPr id="0" name=""/>
        <dsp:cNvSpPr/>
      </dsp:nvSpPr>
      <dsp:spPr>
        <a:xfrm>
          <a:off x="412397" y="285054"/>
          <a:ext cx="4433003" cy="4433003"/>
        </a:xfrm>
        <a:prstGeom prst="blockArc">
          <a:avLst>
            <a:gd name="adj1" fmla="val 3857143"/>
            <a:gd name="adj2" fmla="val 5400000"/>
            <a:gd name="adj3" fmla="val 1976"/>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767E8259-4A6B-4638-A093-6ADCB2A1B1CB}">
      <dsp:nvSpPr>
        <dsp:cNvPr id="0" name=""/>
        <dsp:cNvSpPr/>
      </dsp:nvSpPr>
      <dsp:spPr>
        <a:xfrm>
          <a:off x="412397" y="285054"/>
          <a:ext cx="4433003" cy="4433003"/>
        </a:xfrm>
        <a:prstGeom prst="blockArc">
          <a:avLst>
            <a:gd name="adj1" fmla="val 2314286"/>
            <a:gd name="adj2" fmla="val 3857143"/>
            <a:gd name="adj3" fmla="val 1976"/>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CB4E3C0F-5261-44D9-B643-3C25856E1E37}">
      <dsp:nvSpPr>
        <dsp:cNvPr id="0" name=""/>
        <dsp:cNvSpPr/>
      </dsp:nvSpPr>
      <dsp:spPr>
        <a:xfrm>
          <a:off x="412397" y="285054"/>
          <a:ext cx="4433003" cy="4433003"/>
        </a:xfrm>
        <a:prstGeom prst="blockArc">
          <a:avLst>
            <a:gd name="adj1" fmla="val 771429"/>
            <a:gd name="adj2" fmla="val 2314286"/>
            <a:gd name="adj3" fmla="val 1976"/>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936E2180-3AEF-4716-B4B7-38E522D4FBDE}">
      <dsp:nvSpPr>
        <dsp:cNvPr id="0" name=""/>
        <dsp:cNvSpPr/>
      </dsp:nvSpPr>
      <dsp:spPr>
        <a:xfrm>
          <a:off x="412397" y="285054"/>
          <a:ext cx="4433003" cy="4433003"/>
        </a:xfrm>
        <a:prstGeom prst="blockArc">
          <a:avLst>
            <a:gd name="adj1" fmla="val 20828571"/>
            <a:gd name="adj2" fmla="val 771429"/>
            <a:gd name="adj3" fmla="val 1976"/>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23BB1C50-3441-45BE-B4CB-E71A0EF398A5}">
      <dsp:nvSpPr>
        <dsp:cNvPr id="0" name=""/>
        <dsp:cNvSpPr/>
      </dsp:nvSpPr>
      <dsp:spPr>
        <a:xfrm>
          <a:off x="412397" y="285054"/>
          <a:ext cx="4433003" cy="4433003"/>
        </a:xfrm>
        <a:prstGeom prst="blockArc">
          <a:avLst>
            <a:gd name="adj1" fmla="val 19285714"/>
            <a:gd name="adj2" fmla="val 20828571"/>
            <a:gd name="adj3" fmla="val 1976"/>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7853794-6C9B-4E44-9756-BA7FC458736E}">
      <dsp:nvSpPr>
        <dsp:cNvPr id="0" name=""/>
        <dsp:cNvSpPr/>
      </dsp:nvSpPr>
      <dsp:spPr>
        <a:xfrm>
          <a:off x="412397" y="285054"/>
          <a:ext cx="4433003" cy="4433003"/>
        </a:xfrm>
        <a:prstGeom prst="blockArc">
          <a:avLst>
            <a:gd name="adj1" fmla="val 17742857"/>
            <a:gd name="adj2" fmla="val 19285714"/>
            <a:gd name="adj3" fmla="val 1976"/>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9755653-C243-4C6B-B7F5-F41EA794695D}">
      <dsp:nvSpPr>
        <dsp:cNvPr id="0" name=""/>
        <dsp:cNvSpPr/>
      </dsp:nvSpPr>
      <dsp:spPr>
        <a:xfrm>
          <a:off x="412397" y="285054"/>
          <a:ext cx="4433003" cy="4433003"/>
        </a:xfrm>
        <a:prstGeom prst="blockArc">
          <a:avLst>
            <a:gd name="adj1" fmla="val 16200000"/>
            <a:gd name="adj2" fmla="val 17742857"/>
            <a:gd name="adj3" fmla="val 1976"/>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122402CD-CE9F-462F-B64A-01A632D6D8E2}">
      <dsp:nvSpPr>
        <dsp:cNvPr id="0" name=""/>
        <dsp:cNvSpPr/>
      </dsp:nvSpPr>
      <dsp:spPr>
        <a:xfrm>
          <a:off x="1012524" y="1186103"/>
          <a:ext cx="3232750" cy="2630906"/>
        </a:xfrm>
        <a:prstGeom prst="ellipse">
          <a:avLst/>
        </a:prstGeom>
        <a:solidFill>
          <a:schemeClr val="accent4">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de-DE" sz="4000" kern="1200" dirty="0">
              <a:latin typeface="Aptos" panose="020B0004020202020204" pitchFamily="34" charset="0"/>
            </a:rPr>
            <a:t>3GPP </a:t>
          </a:r>
          <a:r>
            <a:rPr lang="de-DE" sz="4000" kern="1200" dirty="0" err="1">
              <a:latin typeface="Aptos" panose="020B0004020202020204" pitchFamily="34" charset="0"/>
            </a:rPr>
            <a:t>Advanced</a:t>
          </a:r>
          <a:r>
            <a:rPr lang="de-DE" sz="4000" kern="1200" dirty="0">
              <a:latin typeface="Aptos" panose="020B0004020202020204" pitchFamily="34" charset="0"/>
            </a:rPr>
            <a:t> Media </a:t>
          </a:r>
          <a:r>
            <a:rPr lang="de-DE" sz="4000" kern="1200" dirty="0" err="1">
              <a:latin typeface="Aptos" panose="020B0004020202020204" pitchFamily="34" charset="0"/>
            </a:rPr>
            <a:t>Delivery</a:t>
          </a:r>
          <a:endParaRPr lang="en-US" sz="4000" kern="1200" dirty="0">
            <a:latin typeface="Aptos" panose="020B0004020202020204" pitchFamily="34" charset="0"/>
          </a:endParaRPr>
        </a:p>
      </dsp:txBody>
      <dsp:txXfrm>
        <a:off x="1485949" y="1571390"/>
        <a:ext cx="2285900" cy="1860332"/>
      </dsp:txXfrm>
    </dsp:sp>
    <dsp:sp modelId="{2B777D6B-77AC-4184-B96C-DC0F2D4E3A64}">
      <dsp:nvSpPr>
        <dsp:cNvPr id="0" name=""/>
        <dsp:cNvSpPr/>
      </dsp:nvSpPr>
      <dsp:spPr>
        <a:xfrm>
          <a:off x="2324740" y="2795"/>
          <a:ext cx="608318" cy="608318"/>
        </a:xfrm>
        <a:prstGeom prst="ellipse">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Font typeface="Arial" panose="020B0604020202020204" pitchFamily="34" charset="0"/>
            <a:buNone/>
          </a:pPr>
          <a:r>
            <a:rPr lang="en-US" sz="600" b="0" i="0" kern="1200" dirty="0">
              <a:solidFill>
                <a:srgbClr val="FFFF00"/>
              </a:solidFill>
              <a:effectLst/>
              <a:latin typeface="Aptos" panose="020B0004020202020204" pitchFamily="34" charset="0"/>
            </a:rPr>
            <a:t>Common Client Metadata.</a:t>
          </a:r>
          <a:endParaRPr lang="en-US" sz="600" kern="1200" dirty="0">
            <a:solidFill>
              <a:srgbClr val="FFFF00"/>
            </a:solidFill>
            <a:latin typeface="Aptos" panose="020B0004020202020204" pitchFamily="34" charset="0"/>
          </a:endParaRPr>
        </a:p>
      </dsp:txBody>
      <dsp:txXfrm>
        <a:off x="2413826" y="91881"/>
        <a:ext cx="430146" cy="430146"/>
      </dsp:txXfrm>
    </dsp:sp>
    <dsp:sp modelId="{2405F48B-0B63-4953-A1EE-C9C6C64403CC}">
      <dsp:nvSpPr>
        <dsp:cNvPr id="0" name=""/>
        <dsp:cNvSpPr/>
      </dsp:nvSpPr>
      <dsp:spPr>
        <a:xfrm>
          <a:off x="3276942" y="220129"/>
          <a:ext cx="608318" cy="608318"/>
        </a:xfrm>
        <a:prstGeom prst="ellipse">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Common Server-and Network-Assisted Streaming.</a:t>
          </a:r>
        </a:p>
      </dsp:txBody>
      <dsp:txXfrm>
        <a:off x="3366028" y="309215"/>
        <a:ext cx="430146" cy="430146"/>
      </dsp:txXfrm>
    </dsp:sp>
    <dsp:sp modelId="{691E99FF-CC11-4D5C-9DA9-202BB2A62064}">
      <dsp:nvSpPr>
        <dsp:cNvPr id="0" name=""/>
        <dsp:cNvSpPr/>
      </dsp:nvSpPr>
      <dsp:spPr>
        <a:xfrm>
          <a:off x="4040549" y="829085"/>
          <a:ext cx="608318" cy="608318"/>
        </a:xfrm>
        <a:prstGeom prst="ellipse">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Multi-Access Media Delivery.</a:t>
          </a:r>
        </a:p>
      </dsp:txBody>
      <dsp:txXfrm>
        <a:off x="4129635" y="918171"/>
        <a:ext cx="430146" cy="430146"/>
      </dsp:txXfrm>
    </dsp:sp>
    <dsp:sp modelId="{ED40BCE8-1BE8-4EB7-BACA-5A75FB9C3DD3}">
      <dsp:nvSpPr>
        <dsp:cNvPr id="0" name=""/>
        <dsp:cNvSpPr/>
      </dsp:nvSpPr>
      <dsp:spPr>
        <a:xfrm>
          <a:off x="4464319" y="1709052"/>
          <a:ext cx="608318" cy="608318"/>
        </a:xfrm>
        <a:prstGeom prst="ellipse">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Media Delivery from multiple service endpoints/location.</a:t>
          </a:r>
        </a:p>
      </dsp:txBody>
      <dsp:txXfrm>
        <a:off x="4553405" y="1798138"/>
        <a:ext cx="430146" cy="430146"/>
      </dsp:txXfrm>
    </dsp:sp>
    <dsp:sp modelId="{392B8B47-4A30-4D2E-B693-2CC19EFB9B90}">
      <dsp:nvSpPr>
        <dsp:cNvPr id="0" name=""/>
        <dsp:cNvSpPr/>
      </dsp:nvSpPr>
      <dsp:spPr>
        <a:xfrm>
          <a:off x="4464319" y="2685742"/>
          <a:ext cx="608318" cy="608318"/>
        </a:xfrm>
        <a:prstGeom prst="ellipse">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Modem Usage Optimized Media Streaming.</a:t>
          </a:r>
        </a:p>
      </dsp:txBody>
      <dsp:txXfrm>
        <a:off x="4553405" y="2774828"/>
        <a:ext cx="430146" cy="430146"/>
      </dsp:txXfrm>
    </dsp:sp>
    <dsp:sp modelId="{99EA62B6-191C-4677-9C54-ACD8BAAF663D}">
      <dsp:nvSpPr>
        <dsp:cNvPr id="0" name=""/>
        <dsp:cNvSpPr/>
      </dsp:nvSpPr>
      <dsp:spPr>
        <a:xfrm>
          <a:off x="4040549" y="3565709"/>
          <a:ext cx="608318" cy="608318"/>
        </a:xfrm>
        <a:prstGeom prst="ellipse">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DASH/HLS Interoperability.</a:t>
          </a:r>
        </a:p>
      </dsp:txBody>
      <dsp:txXfrm>
        <a:off x="4129635" y="3654795"/>
        <a:ext cx="430146" cy="430146"/>
      </dsp:txXfrm>
    </dsp:sp>
    <dsp:sp modelId="{EC3C7CC4-1755-4DF7-9BF1-B74DEB669158}">
      <dsp:nvSpPr>
        <dsp:cNvPr id="0" name=""/>
        <dsp:cNvSpPr/>
      </dsp:nvSpPr>
      <dsp:spPr>
        <a:xfrm>
          <a:off x="3276942" y="4174665"/>
          <a:ext cx="608318" cy="608318"/>
        </a:xfrm>
        <a:prstGeom prst="ellipse">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Further harmonization of RTC and Streaming for Advanced Media Delivery.</a:t>
          </a:r>
        </a:p>
      </dsp:txBody>
      <dsp:txXfrm>
        <a:off x="3366028" y="4263751"/>
        <a:ext cx="430146" cy="430146"/>
      </dsp:txXfrm>
    </dsp:sp>
    <dsp:sp modelId="{CA502515-5E75-41FE-B5CD-C050769138E1}">
      <dsp:nvSpPr>
        <dsp:cNvPr id="0" name=""/>
        <dsp:cNvSpPr/>
      </dsp:nvSpPr>
      <dsp:spPr>
        <a:xfrm>
          <a:off x="2324740" y="4391999"/>
          <a:ext cx="608318" cy="608318"/>
        </a:xfrm>
        <a:prstGeom prst="ellipse">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Improved QoS support for Media Streaming services.</a:t>
          </a:r>
        </a:p>
      </dsp:txBody>
      <dsp:txXfrm>
        <a:off x="2413826" y="4481085"/>
        <a:ext cx="430146" cy="430146"/>
      </dsp:txXfrm>
    </dsp:sp>
    <dsp:sp modelId="{4A45F8BA-F916-4392-8B78-73BA20648291}">
      <dsp:nvSpPr>
        <dsp:cNvPr id="0" name=""/>
        <dsp:cNvSpPr/>
      </dsp:nvSpPr>
      <dsp:spPr>
        <a:xfrm>
          <a:off x="1372538" y="4174665"/>
          <a:ext cx="608318" cy="608318"/>
        </a:xfrm>
        <a:prstGeom prst="ellipse">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QUIC-based segmented media delivery.</a:t>
          </a:r>
        </a:p>
      </dsp:txBody>
      <dsp:txXfrm>
        <a:off x="1461624" y="4263751"/>
        <a:ext cx="430146" cy="430146"/>
      </dsp:txXfrm>
    </dsp:sp>
    <dsp:sp modelId="{04EAECF9-C818-4695-B879-7657008E213B}">
      <dsp:nvSpPr>
        <dsp:cNvPr id="0" name=""/>
        <dsp:cNvSpPr/>
      </dsp:nvSpPr>
      <dsp:spPr>
        <a:xfrm>
          <a:off x="608931" y="3565709"/>
          <a:ext cx="608318" cy="608318"/>
        </a:xfrm>
        <a:prstGeom prst="ellipse">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In-band signalling of QoS for 5G Media Streaming.</a:t>
          </a:r>
        </a:p>
      </dsp:txBody>
      <dsp:txXfrm>
        <a:off x="698017" y="3654795"/>
        <a:ext cx="430146" cy="430146"/>
      </dsp:txXfrm>
    </dsp:sp>
    <dsp:sp modelId="{365E998B-3129-473F-8C7A-011C4D9A3CE2}">
      <dsp:nvSpPr>
        <dsp:cNvPr id="0" name=""/>
        <dsp:cNvSpPr/>
      </dsp:nvSpPr>
      <dsp:spPr>
        <a:xfrm>
          <a:off x="185161" y="2685742"/>
          <a:ext cx="608318" cy="608318"/>
        </a:xfrm>
        <a:prstGeom prst="ellipse">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Dynamic content generation from multiple sources.</a:t>
          </a:r>
        </a:p>
      </dsp:txBody>
      <dsp:txXfrm>
        <a:off x="274247" y="2774828"/>
        <a:ext cx="430146" cy="430146"/>
      </dsp:txXfrm>
    </dsp:sp>
    <dsp:sp modelId="{2F4AB0A0-5F79-492E-AC5E-7451F4A5C5DD}">
      <dsp:nvSpPr>
        <dsp:cNvPr id="0" name=""/>
        <dsp:cNvSpPr/>
      </dsp:nvSpPr>
      <dsp:spPr>
        <a:xfrm>
          <a:off x="185161" y="1709052"/>
          <a:ext cx="608318" cy="608318"/>
        </a:xfrm>
        <a:prstGeom prst="ellipse">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In-session Unicast Repair for MBS Object Distribution.</a:t>
          </a:r>
        </a:p>
      </dsp:txBody>
      <dsp:txXfrm>
        <a:off x="274247" y="1798138"/>
        <a:ext cx="430146" cy="430146"/>
      </dsp:txXfrm>
    </dsp:sp>
    <dsp:sp modelId="{89150AC0-A4D9-4E34-ACFA-6D7ACE743DF2}">
      <dsp:nvSpPr>
        <dsp:cNvPr id="0" name=""/>
        <dsp:cNvSpPr/>
      </dsp:nvSpPr>
      <dsp:spPr>
        <a:xfrm>
          <a:off x="608931" y="829085"/>
          <a:ext cx="608318" cy="608318"/>
        </a:xfrm>
        <a:prstGeom prst="ellipse">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MBS User Service and Delivery Protocols for </a:t>
          </a:r>
          <a:r>
            <a:rPr lang="en-US" sz="600" b="0" i="0" kern="1200" dirty="0" err="1">
              <a:solidFill>
                <a:srgbClr val="FFFF00"/>
              </a:solidFill>
              <a:effectLst/>
              <a:latin typeface="Aptos" panose="020B0004020202020204" pitchFamily="34" charset="0"/>
            </a:rPr>
            <a:t>eMBMS</a:t>
          </a:r>
          <a:r>
            <a:rPr lang="en-US" sz="600" b="0" i="0" kern="1200" dirty="0">
              <a:solidFill>
                <a:srgbClr val="FFFF00"/>
              </a:solidFill>
              <a:effectLst/>
              <a:latin typeface="Aptos" panose="020B0004020202020204" pitchFamily="34" charset="0"/>
            </a:rPr>
            <a:t>.</a:t>
          </a:r>
        </a:p>
      </dsp:txBody>
      <dsp:txXfrm>
        <a:off x="698017" y="918171"/>
        <a:ext cx="430146" cy="430146"/>
      </dsp:txXfrm>
    </dsp:sp>
    <dsp:sp modelId="{A1F3A035-556C-403D-8118-BF12C9A78801}">
      <dsp:nvSpPr>
        <dsp:cNvPr id="0" name=""/>
        <dsp:cNvSpPr/>
      </dsp:nvSpPr>
      <dsp:spPr>
        <a:xfrm>
          <a:off x="1372538" y="220129"/>
          <a:ext cx="608318" cy="608318"/>
        </a:xfrm>
        <a:prstGeom prst="ellipse">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Selected MBMS Functionalities not supported in MBS.</a:t>
          </a:r>
        </a:p>
      </dsp:txBody>
      <dsp:txXfrm>
        <a:off x="1461624" y="309215"/>
        <a:ext cx="430146" cy="430146"/>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2/5/2025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05.02.2025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prstClr val="black"/>
                </a:solidFill>
                <a:effectLst/>
                <a:uLnTx/>
                <a:uFillTx/>
                <a:latin typeface="Qualcomm Office Regular" panose="020B0503030202060203" pitchFamily="34" charset="0"/>
                <a:ea typeface="+mn-ea"/>
                <a:cs typeface="+mn-cs"/>
              </a:rPr>
              <a:t>Qualcomm Technologies, Inc.</a:t>
            </a:r>
            <a:endParaRPr kumimoji="0" lang="en-US" sz="1500" b="0" i="0" u="none" strike="noStrike" kern="1200" cap="none" spc="0" normalizeH="0" baseline="0" noProof="0" dirty="0">
              <a:ln>
                <a:noFill/>
              </a:ln>
              <a:solidFill>
                <a:prstClr val="black"/>
              </a:solidFill>
              <a:effectLst/>
              <a:uLnTx/>
              <a:uFillTx/>
              <a:latin typeface="Qualcomm Office Regular" panose="020B0503030202060203" pitchFamily="34"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2DE84-53E6-4A15-B2E3-13D2185F4527}" type="slidenum">
              <a:rPr kumimoji="0" lang="en-US" sz="1500" b="0" i="0" u="none" strike="noStrike" kern="1200" cap="none" spc="0" normalizeH="0" baseline="0" noProof="0" smtClean="0">
                <a:ln>
                  <a:noFill/>
                </a:ln>
                <a:solidFill>
                  <a:prstClr val="black"/>
                </a:solidFill>
                <a:effectLst/>
                <a:uLnTx/>
                <a:uFillTx/>
                <a:latin typeface="Qualcomm Office Regular" panose="020B050303020206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500" b="0" i="0" u="none" strike="noStrike" kern="1200" cap="none" spc="0" normalizeH="0" baseline="0" noProof="0" dirty="0">
              <a:ln>
                <a:noFill/>
              </a:ln>
              <a:solidFill>
                <a:prstClr val="black"/>
              </a:solidFill>
              <a:effectLst/>
              <a:uLnTx/>
              <a:uFillTx/>
              <a:latin typeface="Qualcomm Office Regular" panose="020B0503030202060203" pitchFamily="34" charset="0"/>
              <a:ea typeface="+mn-ea"/>
              <a:cs typeface="+mn-cs"/>
            </a:endParaRPr>
          </a:p>
        </p:txBody>
      </p:sp>
    </p:spTree>
    <p:extLst>
      <p:ext uri="{BB962C8B-B14F-4D97-AF65-F5344CB8AC3E}">
        <p14:creationId xmlns:p14="http://schemas.microsoft.com/office/powerpoint/2010/main" val="3285703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dirty="0"/>
          </a:p>
        </p:txBody>
      </p:sp>
      <p:sp>
        <p:nvSpPr>
          <p:cNvPr id="7" name="Rectangle 2"/>
          <p:cNvSpPr>
            <a:spLocks noGrp="1" noChangeArrowheads="1"/>
          </p:cNvSpPr>
          <p:nvPr>
            <p:ph type="title"/>
          </p:nvPr>
        </p:nvSpPr>
        <p:spPr bwMode="auto">
          <a:xfrm>
            <a:off x="609600" y="886828"/>
            <a:ext cx="10972800" cy="4542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6" name="Rectangle 3"/>
          <p:cNvSpPr>
            <a:spLocks noGrp="1" noChangeArrowheads="1"/>
          </p:cNvSpPr>
          <p:nvPr>
            <p:ph idx="1"/>
          </p:nvPr>
        </p:nvSpPr>
        <p:spPr bwMode="auto">
          <a:xfrm>
            <a:off x="609600" y="1463040"/>
            <a:ext cx="10972800" cy="481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sym typeface="Arial" pitchFamily="34" charset="0"/>
              </a:rPr>
              <a:t>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Tree>
    <p:extLst>
      <p:ext uri="{BB962C8B-B14F-4D97-AF65-F5344CB8AC3E}">
        <p14:creationId xmlns:p14="http://schemas.microsoft.com/office/powerpoint/2010/main" val="3795983530"/>
      </p:ext>
    </p:extLst>
  </p:cSld>
  <p:clrMapOvr>
    <a:masterClrMapping/>
  </p:clrMapOvr>
  <p:transition spd="slow">
    <p:wipe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3" y="1417835"/>
            <a:ext cx="11430000" cy="1487331"/>
          </a:xfrm>
          <a:prstGeom prst="rect">
            <a:avLst/>
          </a:prstGeom>
        </p:spPr>
        <p:txBody>
          <a:bodyPr/>
          <a:lstStyle>
            <a:lvl1pPr>
              <a:defRPr/>
            </a:lvl1pPr>
            <a:lvl2pPr>
              <a:defRPr/>
            </a:lvl2pPr>
            <a:lvl3pPr>
              <a:defRPr/>
            </a:lvl3pPr>
            <a:lvl4pPr>
              <a:defRPr lang="en-US" sz="2095" kern="1200" baseline="0" dirty="0">
                <a:solidFill>
                  <a:prstClr val="black">
                    <a:lumMod val="75000"/>
                    <a:lumOff val="25000"/>
                  </a:prstClr>
                </a:solidFill>
                <a:latin typeface="Qualcomm Office Regular" pitchFamily="34" charset="0"/>
                <a:ea typeface="+mn-ea"/>
                <a:cs typeface="Arial" pitchFamily="34" charset="0"/>
              </a:defRPr>
            </a:lvl4pPr>
            <a:lvl5pPr marL="1596360" indent="-346638">
              <a:buFont typeface="Qualcomm Regular" pitchFamily="34" charset="0"/>
              <a:buChar char="−"/>
              <a:defRPr/>
            </a:lvl5pPr>
            <a:lvl6pPr marL="2166489" indent="0">
              <a:buNone/>
              <a:defRPr sz="1596"/>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itle Placeholder 1"/>
          <p:cNvSpPr>
            <a:spLocks noGrp="1"/>
          </p:cNvSpPr>
          <p:nvPr>
            <p:ph type="title"/>
          </p:nvPr>
        </p:nvSpPr>
        <p:spPr>
          <a:xfrm>
            <a:off x="283544" y="627218"/>
            <a:ext cx="11432977" cy="711397"/>
          </a:xfrm>
          <a:prstGeom prst="rect">
            <a:avLst/>
          </a:prstGeom>
        </p:spPr>
        <p:txBody>
          <a:bodyPr vert="horz" wrap="square" lIns="91424" tIns="45712" rIns="91424" bIns="45712" rtlCol="0" anchor="ctr">
            <a:spAutoFit/>
          </a:bodyPr>
          <a:lstStyle>
            <a:lvl1pPr>
              <a:defRPr sz="4789"/>
            </a:lvl1pPr>
          </a:lstStyle>
          <a:p>
            <a:r>
              <a:rPr lang="en-US"/>
              <a:t>Click to edit Master title style</a:t>
            </a:r>
            <a:endParaRPr lang="en-US" dirty="0"/>
          </a:p>
        </p:txBody>
      </p:sp>
      <p:cxnSp>
        <p:nvCxnSpPr>
          <p:cNvPr id="14" name="Straight Connector 13"/>
          <p:cNvCxnSpPr/>
          <p:nvPr userDrawn="1"/>
        </p:nvCxnSpPr>
        <p:spPr>
          <a:xfrm>
            <a:off x="370367"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277413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345" r:id="rId98"/>
    <p:sldLayoutId id="2147484346" r:id="rId9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tsg_sa/WG4_CODEC/TSGS4_130_Orlando/Inbox/Drafts/MBS/AMD-Editing/S4-242270.zip"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9.png"/><Relationship Id="rId1" Type="http://schemas.openxmlformats.org/officeDocument/2006/relationships/slideLayout" Target="../slideLayouts/slideLayout19.xml"/><Relationship Id="rId6" Type="http://schemas.openxmlformats.org/officeDocument/2006/relationships/diagramColors" Target="../diagrams/colors1.xml"/><Relationship Id="rId11" Type="http://schemas.openxmlformats.org/officeDocument/2006/relationships/hyperlink" Target="https://www.3gpp.org/ftp/tsg_sa/WG4_CODEC/TSGS4_130_Orlando/Inbox/Drafts/MBS/AMD-Editing/S4-242267.zip" TargetMode="External"/><Relationship Id="rId5" Type="http://schemas.openxmlformats.org/officeDocument/2006/relationships/diagramQuickStyle" Target="../diagrams/quickStyle1.xml"/><Relationship Id="rId10" Type="http://schemas.openxmlformats.org/officeDocument/2006/relationships/hyperlink" Target="https://www.3gpp.org/ftp/tsg_sa/WG4_CODEC/TSGS4_130_Orlando/Inbox/Drafts/MBS/AMD-Editing/S4-242268.zip" TargetMode="External"/><Relationship Id="rId4" Type="http://schemas.openxmlformats.org/officeDocument/2006/relationships/diagramLayout" Target="../diagrams/layout1.xml"/><Relationship Id="rId9" Type="http://schemas.openxmlformats.org/officeDocument/2006/relationships/hyperlink" Target="https://www.3gpp.org/ftp/tsg_sa/WG4_CODEC/TSGS4_130_Orlando/Inbox/Drafts/MBS/AMD-Editing/S4-242269.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9.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WG4_CODEC/3GPP_SA4_AHOC_MTGs/SA4_MBS/Docs/S4aI250040.zip" TargetMode="External"/><Relationship Id="rId3" Type="http://schemas.openxmlformats.org/officeDocument/2006/relationships/hyperlink" Target="https://www.3gpp.org/ftp/TSG_SA/WG4_CODEC/3GPP_SA4_AHOC_MTGs/SA4_MBS/Docs/S4aI250045.zip" TargetMode="External"/><Relationship Id="rId7" Type="http://schemas.openxmlformats.org/officeDocument/2006/relationships/hyperlink" Target="https://www.3gpp.org/ftp/TSG_SA/WG4_CODEC/3GPP_SA4_AHOC_MTGs/SA4_MBS/Docs/S4aI250039.zip" TargetMode="External"/><Relationship Id="rId2" Type="http://schemas.openxmlformats.org/officeDocument/2006/relationships/hyperlink" Target="https://docs.google.com/spreadsheets/d/1PusEdliKFm0h5ZzqBX-KfeCuwV04KHCq0Sf4JMkeUBM/edit?usp=sharing"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3GPP_SA4_AHOC_MTGs/SA4_MBS/Docs/S4aI250046.zip" TargetMode="External"/><Relationship Id="rId11" Type="http://schemas.openxmlformats.org/officeDocument/2006/relationships/hyperlink" Target="https://www.3gpp.org/ftp/TSG_SA/WG4_CODEC/TSGS4_130_Orlando/Docs/S4-242016.zip" TargetMode="External"/><Relationship Id="rId5" Type="http://schemas.openxmlformats.org/officeDocument/2006/relationships/hyperlink" Target="https://www.3gpp.org/ftp/TSG_SA/WG4_CODEC/3GPP_SA4_AHOC_MTGs/SA4_MBS/Docs/S4aI250036.zip" TargetMode="External"/><Relationship Id="rId10" Type="http://schemas.openxmlformats.org/officeDocument/2006/relationships/hyperlink" Target="https://www.3gpp.org/ftp/TSG_SA/WG4_CODEC/3GPP_SA4_AHOC_MTGs/SA4_MBS/Docs/S4aI250042.zip" TargetMode="External"/><Relationship Id="rId4" Type="http://schemas.openxmlformats.org/officeDocument/2006/relationships/hyperlink" Target="https://www.3gpp.org/ftp/TSG_SA/WG4_CODEC/3GPP_SA4_AHOC_MTGs/SA4_MBS/Docs/S4aI250041.zip" TargetMode="External"/><Relationship Id="rId9" Type="http://schemas.openxmlformats.org/officeDocument/2006/relationships/hyperlink" Target="https://www.3gpp.org/ftp/TSG_SA/WG4_CODEC/3GPP_SA4_AHOC_MTGs/SA4_MBS/Docs/S4aI250032.zip"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hyperlink" Target="https://dashif.org/events/special-sessions/#special-sessions-2022" TargetMode="External"/><Relationship Id="rId2" Type="http://schemas.openxmlformats.org/officeDocument/2006/relationships/hyperlink" Target="https://tinyurl.com/cta5004spec" TargetMode="External"/><Relationship Id="rId1" Type="http://schemas.openxmlformats.org/officeDocument/2006/relationships/slideLayout" Target="../slideLayouts/slideLayout98.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hyperlink" Target="https://github.com/cta-wave/common-media-client-data/issues" TargetMode="External"/><Relationship Id="rId2" Type="http://schemas.openxmlformats.org/officeDocument/2006/relationships/hyperlink" Target="https://github.com/Dash-Industry-Forum/Dash-Industry-Forum.github.io/files/10271384/DASH-IF-Will-Law-CMCD-CMSD.pdf" TargetMode="External"/><Relationship Id="rId1" Type="http://schemas.openxmlformats.org/officeDocument/2006/relationships/slideLayout" Target="../slideLayouts/slideLayout26.xml"/><Relationship Id="rId5" Type="http://schemas.openxmlformats.org/officeDocument/2006/relationships/image" Target="../media/image27.jpe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package" Target="../embeddings/Microsoft_Visio_Drawing1.vsdx"/><Relationship Id="rId1" Type="http://schemas.openxmlformats.org/officeDocument/2006/relationships/slideLayout" Target="../slideLayouts/slideLayout19.xml"/><Relationship Id="rId5" Type="http://schemas.openxmlformats.org/officeDocument/2006/relationships/image" Target="../media/image29.emf"/><Relationship Id="rId4" Type="http://schemas.openxmlformats.org/officeDocument/2006/relationships/package" Target="../embeddings/Microsoft_Visio_Drawing2.vsdx"/></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etsi.org/deliver/etsi_ts/103900_103999/103998/01.01.01_60/ts_103998v010101p.pdf" TargetMode="External"/><Relationship Id="rId1" Type="http://schemas.openxmlformats.org/officeDocument/2006/relationships/slideLayout" Target="../slideLayouts/slideLayout25.xml"/><Relationship Id="rId5" Type="http://schemas.openxmlformats.org/officeDocument/2006/relationships/image" Target="../media/image32.wmf"/><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package" Target="../embeddings/Microsoft_Visio_Drawing3.vsdx"/><Relationship Id="rId1" Type="http://schemas.openxmlformats.org/officeDocument/2006/relationships/slideLayout" Target="../slideLayouts/slideLayout25.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Visio_Drawing4.vsdx"/><Relationship Id="rId2" Type="http://schemas.openxmlformats.org/officeDocument/2006/relationships/image" Target="../media/image36.png"/><Relationship Id="rId1" Type="http://schemas.openxmlformats.org/officeDocument/2006/relationships/slideLayout" Target="../slideLayouts/slideLayout26.xml"/><Relationship Id="rId5" Type="http://schemas.openxmlformats.org/officeDocument/2006/relationships/image" Target="../media/image38.png"/><Relationship Id="rId4" Type="http://schemas.openxmlformats.org/officeDocument/2006/relationships/image" Target="../media/image37.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PowerPoint_Slide.sldx"/><Relationship Id="rId2" Type="http://schemas.openxmlformats.org/officeDocument/2006/relationships/image" Target="../media/image39.png"/><Relationship Id="rId1" Type="http://schemas.openxmlformats.org/officeDocument/2006/relationships/slideLayout" Target="../slideLayouts/slideLayout25.xml"/><Relationship Id="rId6" Type="http://schemas.openxmlformats.org/officeDocument/2006/relationships/image" Target="../media/image41.emf"/><Relationship Id="rId5" Type="http://schemas.openxmlformats.org/officeDocument/2006/relationships/package" Target="../embeddings/Microsoft_PowerPoint_Slide5.sldx"/><Relationship Id="rId4" Type="http://schemas.openxmlformats.org/officeDocument/2006/relationships/image" Target="../media/image40.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oleObject" Target="../embeddings/oleObject2.bin"/><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5.xml"/><Relationship Id="rId4" Type="http://schemas.openxmlformats.org/officeDocument/2006/relationships/image" Target="../media/image4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oleObject" Target="../embeddings/oleObject3.bin"/><Relationship Id="rId1" Type="http://schemas.openxmlformats.org/officeDocument/2006/relationships/slideLayout" Target="../slideLayouts/slideLayout26.xml"/><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package" Target="../embeddings/Microsoft_Visio_Drawing6.vsdx"/><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https://dashif.org/docs/workshop-2019/03-Reznik-DASH-IF-workshop-2019-CAE.pdf" TargetMode="External"/><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hyperlink" Target="http://www.3gpp.org/ftp/Specs/archive/26_series/26.949/26949-f00.zip" TargetMode="External"/><Relationship Id="rId1" Type="http://schemas.openxmlformats.org/officeDocument/2006/relationships/slideLayout" Target="../slideLayouts/slideLayout25.xml"/><Relationship Id="rId6" Type="http://schemas.openxmlformats.org/officeDocument/2006/relationships/hyperlink" Target="https://netflixtechblog.com/optimized-shot-based-encodes-now-streaming-4b9464204830" TargetMode="External"/><Relationship Id="rId11" Type="http://schemas.openxmlformats.org/officeDocument/2006/relationships/image" Target="../media/image57.png"/><Relationship Id="rId5" Type="http://schemas.openxmlformats.org/officeDocument/2006/relationships/hyperlink" Target="https://pages.awscloud.com/rs/112-TZM-766/images/GEN%20elemental-wp-achieving-great-video-quality-without-breaking-the-bank.pdf" TargetMode="External"/><Relationship Id="rId10" Type="http://schemas.openxmlformats.org/officeDocument/2006/relationships/image" Target="../media/image56.jpeg"/><Relationship Id="rId4" Type="http://schemas.openxmlformats.org/officeDocument/2006/relationships/hyperlink" Target="http://reznik.org/" TargetMode="External"/><Relationship Id="rId9" Type="http://schemas.openxmlformats.org/officeDocument/2006/relationships/image" Target="../media/image5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70.xml.rels><?xml version="1.0" encoding="UTF-8" standalone="yes"?>
<Relationships xmlns="http://schemas.openxmlformats.org/package/2006/relationships"><Relationship Id="rId3" Type="http://schemas.openxmlformats.org/officeDocument/2006/relationships/hyperlink" Target="https://github.com/w3c/media-source/issues/320" TargetMode="External"/><Relationship Id="rId2" Type="http://schemas.openxmlformats.org/officeDocument/2006/relationships/hyperlink" Target="https://developer.apple.com/videos/play/wwdc2023/10122" TargetMode="External"/><Relationship Id="rId1" Type="http://schemas.openxmlformats.org/officeDocument/2006/relationships/slideLayout" Target="../slideLayouts/slideLayout25.xml"/><Relationship Id="rId5" Type="http://schemas.openxmlformats.org/officeDocument/2006/relationships/hyperlink" Target="https://www.w3.org/TR/media-source-2/#managedmediasource-interface" TargetMode="External"/><Relationship Id="rId4" Type="http://schemas.openxmlformats.org/officeDocument/2006/relationships/hyperlink" Target="https://www.w3.org/2023/07/25-me-minutes.html"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59.png"/><Relationship Id="rId2" Type="http://schemas.openxmlformats.org/officeDocument/2006/relationships/diagramData" Target="../diagrams/data2.xml"/><Relationship Id="rId1" Type="http://schemas.openxmlformats.org/officeDocument/2006/relationships/slideLayout" Target="../slideLayouts/slideLayout2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F35938B-D217-B582-3E0A-D2D203549703}"/>
              </a:ext>
            </a:extLst>
          </p:cNvPr>
          <p:cNvSpPr>
            <a:spLocks noGrp="1"/>
          </p:cNvSpPr>
          <p:nvPr>
            <p:ph type="body" sz="quarter" idx="14"/>
          </p:nvPr>
        </p:nvSpPr>
        <p:spPr/>
        <p:txBody>
          <a:bodyPr/>
          <a:lstStyle/>
          <a:p>
            <a:r>
              <a:rPr lang="de-DE" dirty="0"/>
              <a:t>tsto@qti.qualcomm.com</a:t>
            </a:r>
            <a:endParaRPr lang="en-US" dirty="0"/>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p:txBody>
          <a:bodyPr/>
          <a:lstStyle/>
          <a:p>
            <a:r>
              <a:rPr lang="de-DE" dirty="0"/>
              <a:t>Thomas Stockhammer</a:t>
            </a:r>
          </a:p>
          <a:p>
            <a:r>
              <a:rPr lang="de-DE" dirty="0"/>
              <a:t>Qualcomm Incorporated</a:t>
            </a:r>
          </a:p>
          <a:p>
            <a:r>
              <a:rPr lang="de-DE" dirty="0" err="1"/>
              <a:t>Rapporteur</a:t>
            </a:r>
            <a:r>
              <a:rPr lang="de-DE" dirty="0"/>
              <a:t> of Study Item and stage-2 </a:t>
            </a:r>
            <a:r>
              <a:rPr lang="de-DE" dirty="0" err="1"/>
              <a:t>work</a:t>
            </a:r>
            <a:r>
              <a:rPr lang="de-DE" dirty="0"/>
              <a:t> item</a:t>
            </a:r>
            <a:endParaRPr lang="en-US" dirty="0"/>
          </a:p>
        </p:txBody>
      </p:sp>
      <p:sp>
        <p:nvSpPr>
          <p:cNvPr id="4" name="Text Placeholder 3">
            <a:extLst>
              <a:ext uri="{FF2B5EF4-FFF2-40B4-BE49-F238E27FC236}">
                <a16:creationId xmlns:a16="http://schemas.microsoft.com/office/drawing/2014/main" id="{DDD52461-0065-31AE-883B-85AAD571BEEE}"/>
              </a:ext>
            </a:extLst>
          </p:cNvPr>
          <p:cNvSpPr>
            <a:spLocks noGrp="1"/>
          </p:cNvSpPr>
          <p:nvPr>
            <p:ph type="body" sz="quarter" idx="13"/>
          </p:nvPr>
        </p:nvSpPr>
        <p:spPr/>
        <p:txBody>
          <a:bodyPr/>
          <a:lstStyle/>
          <a:p>
            <a:r>
              <a:rPr lang="de-DE" dirty="0" err="1"/>
              <a:t>February</a:t>
            </a:r>
            <a:r>
              <a:rPr lang="de-DE"/>
              <a:t> 5, </a:t>
            </a:r>
            <a:r>
              <a:rPr lang="de-DE" dirty="0"/>
              <a:t>2025</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2792421"/>
            <a:ext cx="8416582" cy="1285224"/>
          </a:xfrm>
        </p:spPr>
        <p:txBody>
          <a:bodyPr/>
          <a:lstStyle/>
          <a:p>
            <a:r>
              <a:rPr lang="en-US" sz="4800" dirty="0"/>
              <a:t>Advanced Media Deliver</a:t>
            </a:r>
            <a:r>
              <a:rPr lang="de-DE" sz="4800" dirty="0"/>
              <a:t>y in 3GPP</a:t>
            </a:r>
            <a:endParaRPr lang="en-US" sz="4800" dirty="0"/>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p:txBody>
          <a:bodyPr/>
          <a:lstStyle/>
          <a:p>
            <a:r>
              <a:rPr lang="de-DE" dirty="0"/>
              <a:t>S4aI250064 (also 5G-MAG CD0176)</a:t>
            </a:r>
            <a:endParaRPr lang="en-US" dirty="0"/>
          </a:p>
        </p:txBody>
      </p:sp>
      <p:sp>
        <p:nvSpPr>
          <p:cNvPr id="7" name="Smiley Face 6">
            <a:extLst>
              <a:ext uri="{FF2B5EF4-FFF2-40B4-BE49-F238E27FC236}">
                <a16:creationId xmlns:a16="http://schemas.microsoft.com/office/drawing/2014/main" id="{24E6DD22-5890-A723-7B33-4D2A88CC7CAC}"/>
              </a:ext>
            </a:extLst>
          </p:cNvPr>
          <p:cNvSpPr/>
          <p:nvPr/>
        </p:nvSpPr>
        <p:spPr>
          <a:xfrm>
            <a:off x="7741197" y="2570011"/>
            <a:ext cx="4379467" cy="4212077"/>
          </a:xfrm>
          <a:prstGeom prst="smileyFace">
            <a:avLst>
              <a:gd name="adj" fmla="val -32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4800" dirty="0">
                <a:solidFill>
                  <a:srgbClr val="FF40FF"/>
                </a:solidFill>
                <a:latin typeface="Microsoft Sans Serif"/>
                <a:cs typeface="Microsoft Sans Serif" panose="020B0604020202020204" pitchFamily="34" charset="0"/>
              </a:rPr>
              <a:t>Work in Progress</a:t>
            </a:r>
            <a:endParaRPr lang="en-US" sz="4800" dirty="0" err="1">
              <a:solidFill>
                <a:srgbClr val="FF40FF"/>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3rd Generation Partnership Project 3GPP Logo PNG Vector (AI) Free Download">
            <a:extLst>
              <a:ext uri="{FF2B5EF4-FFF2-40B4-BE49-F238E27FC236}">
                <a16:creationId xmlns:a16="http://schemas.microsoft.com/office/drawing/2014/main" id="{62C8DFD2-412A-68B2-D671-1D0F4AE3942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4005" y="735262"/>
            <a:ext cx="4539344" cy="23755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 2">
            <a:extLst>
              <a:ext uri="{FF2B5EF4-FFF2-40B4-BE49-F238E27FC236}">
                <a16:creationId xmlns:a16="http://schemas.microsoft.com/office/drawing/2014/main" id="{5E36DB25-C9EB-715C-C6D8-9026C8471432}"/>
              </a:ext>
            </a:extLst>
          </p:cNvPr>
          <p:cNvGraphicFramePr/>
          <p:nvPr>
            <p:extLst>
              <p:ext uri="{D42A27DB-BD31-4B8C-83A1-F6EECF244321}">
                <p14:modId xmlns:p14="http://schemas.microsoft.com/office/powerpoint/2010/main" val="1069185305"/>
              </p:ext>
            </p:extLst>
          </p:nvPr>
        </p:nvGraphicFramePr>
        <p:xfrm>
          <a:off x="6511047" y="817196"/>
          <a:ext cx="5257799" cy="5003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Table 3">
            <a:extLst>
              <a:ext uri="{FF2B5EF4-FFF2-40B4-BE49-F238E27FC236}">
                <a16:creationId xmlns:a16="http://schemas.microsoft.com/office/drawing/2014/main" id="{2E587957-05CC-52A9-D04B-F9591E908D72}"/>
              </a:ext>
            </a:extLst>
          </p:cNvPr>
          <p:cNvGraphicFramePr>
            <a:graphicFrameLocks noGrp="1"/>
          </p:cNvGraphicFramePr>
          <p:nvPr>
            <p:extLst>
              <p:ext uri="{D42A27DB-BD31-4B8C-83A1-F6EECF244321}">
                <p14:modId xmlns:p14="http://schemas.microsoft.com/office/powerpoint/2010/main" val="2987155880"/>
              </p:ext>
            </p:extLst>
          </p:nvPr>
        </p:nvGraphicFramePr>
        <p:xfrm>
          <a:off x="315752" y="3318753"/>
          <a:ext cx="5903465" cy="3291840"/>
        </p:xfrm>
        <a:graphic>
          <a:graphicData uri="http://schemas.openxmlformats.org/drawingml/2006/table">
            <a:tbl>
              <a:tblPr bandRow="1">
                <a:tableStyleId>{E8B1032C-EA38-4F05-BA0D-38AFFFC7BED3}</a:tableStyleId>
              </a:tblPr>
              <a:tblGrid>
                <a:gridCol w="695203">
                  <a:extLst>
                    <a:ext uri="{9D8B030D-6E8A-4147-A177-3AD203B41FA5}">
                      <a16:colId xmlns:a16="http://schemas.microsoft.com/office/drawing/2014/main" val="4259832349"/>
                    </a:ext>
                  </a:extLst>
                </a:gridCol>
                <a:gridCol w="414818">
                  <a:extLst>
                    <a:ext uri="{9D8B030D-6E8A-4147-A177-3AD203B41FA5}">
                      <a16:colId xmlns:a16="http://schemas.microsoft.com/office/drawing/2014/main" val="1714853150"/>
                    </a:ext>
                  </a:extLst>
                </a:gridCol>
                <a:gridCol w="1524950">
                  <a:extLst>
                    <a:ext uri="{9D8B030D-6E8A-4147-A177-3AD203B41FA5}">
                      <a16:colId xmlns:a16="http://schemas.microsoft.com/office/drawing/2014/main" val="3036243714"/>
                    </a:ext>
                  </a:extLst>
                </a:gridCol>
                <a:gridCol w="1939047">
                  <a:extLst>
                    <a:ext uri="{9D8B030D-6E8A-4147-A177-3AD203B41FA5}">
                      <a16:colId xmlns:a16="http://schemas.microsoft.com/office/drawing/2014/main" val="416796798"/>
                    </a:ext>
                  </a:extLst>
                </a:gridCol>
                <a:gridCol w="642026">
                  <a:extLst>
                    <a:ext uri="{9D8B030D-6E8A-4147-A177-3AD203B41FA5}">
                      <a16:colId xmlns:a16="http://schemas.microsoft.com/office/drawing/2014/main" val="3802753038"/>
                    </a:ext>
                  </a:extLst>
                </a:gridCol>
                <a:gridCol w="687421">
                  <a:extLst>
                    <a:ext uri="{9D8B030D-6E8A-4147-A177-3AD203B41FA5}">
                      <a16:colId xmlns:a16="http://schemas.microsoft.com/office/drawing/2014/main" val="2374748755"/>
                    </a:ext>
                  </a:extLst>
                </a:gridCol>
              </a:tblGrid>
              <a:tr h="569533">
                <a:tc>
                  <a:txBody>
                    <a:bodyPr/>
                    <a:lstStyle/>
                    <a:p>
                      <a:r>
                        <a:rPr lang="en-US" sz="900" u="sng">
                          <a:effectLst/>
                          <a:hlinkClick r:id="rId8"/>
                        </a:rPr>
                        <a:t>S4-242270</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WID new</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Draft New Work Item on Architectural Updates for Advanced Media Delivery</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BBC, China Mobile Com. Corporation, Dolby France SAS, NTT, Orange, Huawei Technologies Co Ltd., Comcast, XGN, Ericsson LM, Tencent, ATEME, AT&amp;T, Samsung Electronics Co. Ltd., China Unicom, Telecom Italia, SWR, EBU, Sony Europe B.V., Rohde &amp; Schwarz, ZTE</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3136187836"/>
                  </a:ext>
                </a:extLst>
              </a:tr>
              <a:tr h="284767">
                <a:tc>
                  <a:txBody>
                    <a:bodyPr/>
                    <a:lstStyle/>
                    <a:p>
                      <a:r>
                        <a:rPr lang="en-US" sz="900" u="sng" dirty="0">
                          <a:effectLst/>
                          <a:hlinkClick r:id="rId9"/>
                        </a:rPr>
                        <a:t>S4-242269</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Work Plan</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[FS_AMD] Time and Work Plan for Advanced Media Delivery</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(Rapporteur)</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3824498206"/>
                  </a:ext>
                </a:extLst>
              </a:tr>
              <a:tr h="427150">
                <a:tc>
                  <a:txBody>
                    <a:bodyPr/>
                    <a:lstStyle/>
                    <a:p>
                      <a:r>
                        <a:rPr lang="en-US" sz="900" u="sng">
                          <a:effectLst/>
                          <a:hlinkClick r:id="rId10"/>
                        </a:rPr>
                        <a:t>S4-242268</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CR</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[FS_AMD] Advanced Media Delivery Features for MBS User Services</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BBC, Huawei Technologies Co Ltd., XGN, Ericsson LM, ATEME, Telecom Italia, EBU</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1260762943"/>
                  </a:ext>
                </a:extLst>
              </a:tr>
              <a:tr h="427150">
                <a:tc>
                  <a:txBody>
                    <a:bodyPr/>
                    <a:lstStyle/>
                    <a:p>
                      <a:r>
                        <a:rPr lang="en-US" sz="900" u="sng">
                          <a:effectLst/>
                          <a:hlinkClick r:id="rId11"/>
                        </a:rPr>
                        <a:t>S4-242267</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CR</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[FS_AMD] Advanced Media Delivery Features for 5G Media Streaming</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BBC, Dolby France SAS, Huawei Technologies Co Ltd., Xiaomi, Comcast, Orange, XGN, Ericsson LM, Tencent, ATEME, Samsung Electronics Co. Ltd., Telecom Italia, EBU, Lenovo</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1345502224"/>
                  </a:ext>
                </a:extLst>
              </a:tr>
            </a:tbl>
          </a:graphicData>
        </a:graphic>
      </p:graphicFrame>
    </p:spTree>
    <p:extLst>
      <p:ext uri="{BB962C8B-B14F-4D97-AF65-F5344CB8AC3E}">
        <p14:creationId xmlns:p14="http://schemas.microsoft.com/office/powerpoint/2010/main" val="3924141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D95FEBE-31D2-9E9F-7380-406E28663D43}"/>
              </a:ext>
            </a:extLst>
          </p:cNvPr>
          <p:cNvSpPr>
            <a:spLocks noGrp="1"/>
          </p:cNvSpPr>
          <p:nvPr>
            <p:ph type="ftr" sz="quarter" idx="3"/>
          </p:nvPr>
        </p:nvSpPr>
        <p:spPr/>
        <p:txBody>
          <a:bodyPr/>
          <a:lstStyle/>
          <a:p>
            <a:endParaRPr lang="en-US" dirty="0"/>
          </a:p>
        </p:txBody>
      </p:sp>
      <p:pic>
        <p:nvPicPr>
          <p:cNvPr id="4" name="Picture 3">
            <a:extLst>
              <a:ext uri="{FF2B5EF4-FFF2-40B4-BE49-F238E27FC236}">
                <a16:creationId xmlns:a16="http://schemas.microsoft.com/office/drawing/2014/main" id="{66A9D6F6-FAD3-CC17-16E5-DACD358BECCA}"/>
              </a:ext>
            </a:extLst>
          </p:cNvPr>
          <p:cNvPicPr>
            <a:picLocks noChangeAspect="1"/>
          </p:cNvPicPr>
          <p:nvPr/>
        </p:nvPicPr>
        <p:blipFill>
          <a:blip r:embed="rId2"/>
          <a:stretch>
            <a:fillRect/>
          </a:stretch>
        </p:blipFill>
        <p:spPr>
          <a:xfrm>
            <a:off x="0" y="0"/>
            <a:ext cx="4856205" cy="685800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16661D-5365-8EF8-8EEE-CA616EEE416F}"/>
              </a:ext>
            </a:extLst>
          </p:cNvPr>
          <p:cNvPicPr>
            <a:picLocks noChangeAspect="1"/>
          </p:cNvPicPr>
          <p:nvPr/>
        </p:nvPicPr>
        <p:blipFill>
          <a:blip r:embed="rId3"/>
          <a:stretch>
            <a:fillRect/>
          </a:stretch>
        </p:blipFill>
        <p:spPr>
          <a:xfrm>
            <a:off x="5235540" y="1015103"/>
            <a:ext cx="6792273" cy="46202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861745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D5BA8-48A7-35E7-A00D-FE79733DDB8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565647F-2D80-A2CB-A976-066C891E4C73}"/>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988941AF-411A-9BDF-1245-70BD110D3A37}"/>
              </a:ext>
            </a:extLst>
          </p:cNvPr>
          <p:cNvPicPr>
            <a:picLocks noChangeAspect="1"/>
          </p:cNvPicPr>
          <p:nvPr/>
        </p:nvPicPr>
        <p:blipFill>
          <a:blip r:embed="rId2"/>
          <a:stretch>
            <a:fillRect/>
          </a:stretch>
        </p:blipFill>
        <p:spPr>
          <a:xfrm>
            <a:off x="0" y="0"/>
            <a:ext cx="4872624" cy="685800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F938E801-5C86-9EBC-B653-8553590C2B83}"/>
              </a:ext>
            </a:extLst>
          </p:cNvPr>
          <p:cNvPicPr>
            <a:picLocks noChangeAspect="1"/>
          </p:cNvPicPr>
          <p:nvPr/>
        </p:nvPicPr>
        <p:blipFill>
          <a:blip r:embed="rId3"/>
          <a:stretch>
            <a:fillRect/>
          </a:stretch>
        </p:blipFill>
        <p:spPr>
          <a:xfrm>
            <a:off x="4872624" y="0"/>
            <a:ext cx="3773424" cy="685800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5E146886-408B-02B3-3DD2-5C0A00DF7919}"/>
              </a:ext>
            </a:extLst>
          </p:cNvPr>
          <p:cNvPicPr>
            <a:picLocks noChangeAspect="1"/>
          </p:cNvPicPr>
          <p:nvPr/>
        </p:nvPicPr>
        <p:blipFill>
          <a:blip r:embed="rId4"/>
          <a:stretch>
            <a:fillRect/>
          </a:stretch>
        </p:blipFill>
        <p:spPr>
          <a:xfrm>
            <a:off x="8707684" y="1640731"/>
            <a:ext cx="3484316" cy="30033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495962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939C2E-35ED-8ADC-2EDC-0E6B0A972754}"/>
              </a:ext>
            </a:extLst>
          </p:cNvPr>
          <p:cNvSpPr>
            <a:spLocks noGrp="1"/>
          </p:cNvSpPr>
          <p:nvPr>
            <p:ph type="title"/>
          </p:nvPr>
        </p:nvSpPr>
        <p:spPr>
          <a:xfrm rot="5400000">
            <a:off x="-2472981" y="3007719"/>
            <a:ext cx="5682803" cy="361959"/>
          </a:xfrm>
        </p:spPr>
        <p:txBody>
          <a:bodyPr/>
          <a:lstStyle/>
          <a:p>
            <a:r>
              <a:rPr lang="de-DE" dirty="0"/>
              <a:t>Time Plan </a:t>
            </a:r>
            <a:r>
              <a:rPr lang="de-DE" dirty="0" err="1"/>
              <a:t>for</a:t>
            </a:r>
            <a:r>
              <a:rPr lang="de-DE" dirty="0"/>
              <a:t> AMD</a:t>
            </a:r>
            <a:endParaRPr lang="en-US" dirty="0"/>
          </a:p>
        </p:txBody>
      </p:sp>
      <p:graphicFrame>
        <p:nvGraphicFramePr>
          <p:cNvPr id="6" name="Content Placeholder 5">
            <a:extLst>
              <a:ext uri="{FF2B5EF4-FFF2-40B4-BE49-F238E27FC236}">
                <a16:creationId xmlns:a16="http://schemas.microsoft.com/office/drawing/2014/main" id="{B8B12764-B64F-93BB-7A43-67E11FFC5AC7}"/>
              </a:ext>
            </a:extLst>
          </p:cNvPr>
          <p:cNvGraphicFramePr>
            <a:graphicFrameLocks noGrp="1"/>
          </p:cNvGraphicFramePr>
          <p:nvPr>
            <p:ph sz="quarter" idx="10"/>
            <p:extLst>
              <p:ext uri="{D42A27DB-BD31-4B8C-83A1-F6EECF244321}">
                <p14:modId xmlns:p14="http://schemas.microsoft.com/office/powerpoint/2010/main" val="2849091273"/>
              </p:ext>
            </p:extLst>
          </p:nvPr>
        </p:nvGraphicFramePr>
        <p:xfrm>
          <a:off x="1794653" y="108063"/>
          <a:ext cx="9043529" cy="6749937"/>
        </p:xfrm>
        <a:graphic>
          <a:graphicData uri="http://schemas.openxmlformats.org/drawingml/2006/table">
            <a:tbl>
              <a:tblPr firstCol="1" bandRow="1">
                <a:tableStyleId>{5C22544A-7EE6-4342-B048-85BDC9FD1C3A}</a:tableStyleId>
              </a:tblPr>
              <a:tblGrid>
                <a:gridCol w="1998620">
                  <a:extLst>
                    <a:ext uri="{9D8B030D-6E8A-4147-A177-3AD203B41FA5}">
                      <a16:colId xmlns:a16="http://schemas.microsoft.com/office/drawing/2014/main" val="3252524455"/>
                    </a:ext>
                  </a:extLst>
                </a:gridCol>
                <a:gridCol w="5648588">
                  <a:extLst>
                    <a:ext uri="{9D8B030D-6E8A-4147-A177-3AD203B41FA5}">
                      <a16:colId xmlns:a16="http://schemas.microsoft.com/office/drawing/2014/main" val="1584780573"/>
                    </a:ext>
                  </a:extLst>
                </a:gridCol>
                <a:gridCol w="1396321">
                  <a:extLst>
                    <a:ext uri="{9D8B030D-6E8A-4147-A177-3AD203B41FA5}">
                      <a16:colId xmlns:a16="http://schemas.microsoft.com/office/drawing/2014/main" val="3593317216"/>
                    </a:ext>
                  </a:extLst>
                </a:gridCol>
              </a:tblGrid>
              <a:tr h="706324">
                <a:tc>
                  <a:txBody>
                    <a:bodyPr/>
                    <a:lstStyle/>
                    <a:p>
                      <a:pPr marL="0" indent="0" algn="l">
                        <a:lnSpc>
                          <a:spcPts val="1200"/>
                        </a:lnSpc>
                        <a:spcBef>
                          <a:spcPts val="0"/>
                        </a:spcBef>
                        <a:spcAft>
                          <a:spcPts val="0"/>
                        </a:spcAft>
                        <a:tabLst>
                          <a:tab pos="4572000" algn="l"/>
                        </a:tabLst>
                      </a:pPr>
                      <a:r>
                        <a:rPr lang="en-US" sz="800" dirty="0">
                          <a:effectLst/>
                        </a:rPr>
                        <a:t>SA#106 (10 – 13 December 2024, Madrid, ES)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CRs addressing potential normative work for stage-2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stage-2 normative work</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 </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4014071296"/>
                  </a:ext>
                </a:extLst>
              </a:tr>
              <a:tr h="554523">
                <a:tc>
                  <a:txBody>
                    <a:bodyPr/>
                    <a:lstStyle/>
                    <a:p>
                      <a:pPr marL="0" indent="0" algn="l">
                        <a:lnSpc>
                          <a:spcPts val="1200"/>
                        </a:lnSpc>
                        <a:spcBef>
                          <a:spcPts val="0"/>
                        </a:spcBef>
                        <a:spcAft>
                          <a:spcPts val="0"/>
                        </a:spcAft>
                        <a:tabLst>
                          <a:tab pos="4572000" algn="l"/>
                        </a:tabLst>
                      </a:pPr>
                      <a:r>
                        <a:rPr lang="en-US" sz="800" dirty="0">
                          <a:effectLst/>
                        </a:rPr>
                        <a:t>3GPP SA4 MBS SWG Telco (Dec 19, 2024, 15:30 – 17:30 CET, Host Qualcomm)</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Initiate CRs for remaining stage-3 updates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Submission Deadline Dec 18, noon CET</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stage-2 initiate CRs to 26.501, 26.502, and other relevant specifications.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Target 75%</a:t>
                      </a:r>
                    </a:p>
                    <a:p>
                      <a:pPr marL="800100" indent="-349885">
                        <a:lnSpc>
                          <a:spcPts val="1200"/>
                        </a:lnSpc>
                        <a:spcBef>
                          <a:spcPts val="0"/>
                        </a:spcBef>
                        <a:spcAft>
                          <a:spcPts val="0"/>
                        </a:spcAft>
                      </a:pPr>
                      <a:r>
                        <a:rPr lang="en-US" sz="900">
                          <a:effectLst/>
                        </a:rPr>
                        <a:t>Real</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847967637"/>
                  </a:ext>
                </a:extLst>
              </a:tr>
              <a:tr h="1176378">
                <a:tc>
                  <a:txBody>
                    <a:bodyPr/>
                    <a:lstStyle/>
                    <a:p>
                      <a:pPr marL="0" indent="0" algn="l">
                        <a:lnSpc>
                          <a:spcPts val="1200"/>
                        </a:lnSpc>
                        <a:spcBef>
                          <a:spcPts val="0"/>
                        </a:spcBef>
                        <a:spcAft>
                          <a:spcPts val="0"/>
                        </a:spcAft>
                        <a:tabLst>
                          <a:tab pos="4572000" algn="l"/>
                        </a:tabLst>
                      </a:pPr>
                      <a:r>
                        <a:rPr lang="en-US" sz="800" dirty="0">
                          <a:effectLst/>
                        </a:rPr>
                        <a:t>3GPP SA4 MBS SWG Meeting (January 8-10 2025, online, Host Qualcomm) </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gaps for stage-3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CRs relevant for potential issues related to stage-3</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Communicate with other 3GPP working groups and external organizations, in particular 5G-MAG, on need basis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Calls are held each day between 15:00 to 18:15 CET (with 15min break at 16:30).</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January 9, 2025, a joint session with 5G-MAG from 15:00 to 16:30 is planned.</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Submission deadline Jan 6, 23:59 CET</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stage-2 progress CRs to 26.501, 26.502, and other relevant specifications.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Target 85%</a:t>
                      </a:r>
                    </a:p>
                    <a:p>
                      <a:pPr marL="800100" indent="-349885">
                        <a:lnSpc>
                          <a:spcPts val="1200"/>
                        </a:lnSpc>
                        <a:spcBef>
                          <a:spcPts val="0"/>
                        </a:spcBef>
                        <a:spcAft>
                          <a:spcPts val="0"/>
                        </a:spcAft>
                      </a:pPr>
                      <a:r>
                        <a:rPr lang="en-US" sz="900">
                          <a:effectLst/>
                        </a:rPr>
                        <a:t>Real </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4126729089"/>
                  </a:ext>
                </a:extLst>
              </a:tr>
              <a:tr h="604974">
                <a:tc>
                  <a:txBody>
                    <a:bodyPr/>
                    <a:lstStyle/>
                    <a:p>
                      <a:pPr marL="0" indent="0" algn="l">
                        <a:lnSpc>
                          <a:spcPts val="1200"/>
                        </a:lnSpc>
                        <a:spcBef>
                          <a:spcPts val="0"/>
                        </a:spcBef>
                        <a:spcAft>
                          <a:spcPts val="0"/>
                        </a:spcAft>
                        <a:tabLst>
                          <a:tab pos="4572000" algn="l"/>
                        </a:tabLst>
                      </a:pPr>
                      <a:r>
                        <a:rPr lang="en-US" sz="800" dirty="0">
                          <a:effectLst/>
                        </a:rPr>
                        <a:t>3GPP SA4 MBS SWG Telco (Feb 6, 2025, 15:30 – 17:30 CET, Host Qualcomm)</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CRs for remaining stage-3 updates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Submission Deadline Feb 5, noon CET</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stage-2 progress CRs to 26.501, 26.502, and other relevant specifications.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Target 90%</a:t>
                      </a:r>
                    </a:p>
                    <a:p>
                      <a:pPr marL="800100" indent="-349885">
                        <a:lnSpc>
                          <a:spcPts val="1200"/>
                        </a:lnSpc>
                        <a:spcBef>
                          <a:spcPts val="0"/>
                        </a:spcBef>
                        <a:spcAft>
                          <a:spcPts val="0"/>
                        </a:spcAft>
                      </a:pPr>
                      <a:r>
                        <a:rPr lang="en-US" sz="900">
                          <a:effectLst/>
                        </a:rPr>
                        <a:t>Real</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192271580"/>
                  </a:ext>
                </a:extLst>
              </a:tr>
              <a:tr h="1170384">
                <a:tc>
                  <a:txBody>
                    <a:bodyPr/>
                    <a:lstStyle/>
                    <a:p>
                      <a:pPr marL="0" indent="0" algn="l">
                        <a:lnSpc>
                          <a:spcPts val="1200"/>
                        </a:lnSpc>
                        <a:spcBef>
                          <a:spcPts val="0"/>
                        </a:spcBef>
                        <a:spcAft>
                          <a:spcPts val="0"/>
                        </a:spcAft>
                        <a:tabLst>
                          <a:tab pos="4572000" algn="l"/>
                        </a:tabLst>
                      </a:pPr>
                      <a:r>
                        <a:rPr lang="en-US" sz="800" dirty="0">
                          <a:effectLst/>
                        </a:rPr>
                        <a:t>SA4#131 (17 – 21 February 2025, Geneva, Switzerland)</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Progress gaps for stage-3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Select recommended technologies for 5G Media Streaming and MBS User Services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Agree CRs addressing potential normative work for stage-3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Communicate with other 3GPP working groups and external organizations, in particular 5G-MAG, on need basis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stage-2 agree on CRs to 26.501, 26.502, and other relevant specifications.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For stage-3 agree on normative work based on conclusions.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a:effectLst/>
                        </a:rPr>
                        <a:t>Target 100%</a:t>
                      </a:r>
                    </a:p>
                    <a:p>
                      <a:pPr marL="800100" indent="-349885">
                        <a:lnSpc>
                          <a:spcPts val="1200"/>
                        </a:lnSpc>
                        <a:spcBef>
                          <a:spcPts val="0"/>
                        </a:spcBef>
                        <a:spcAft>
                          <a:spcPts val="0"/>
                        </a:spcAft>
                      </a:pPr>
                      <a:r>
                        <a:rPr lang="en-US" sz="900">
                          <a:effectLst/>
                        </a:rPr>
                        <a:t>Real</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361220246"/>
                  </a:ext>
                </a:extLst>
              </a:tr>
              <a:tr h="492793">
                <a:tc>
                  <a:txBody>
                    <a:bodyPr/>
                    <a:lstStyle/>
                    <a:p>
                      <a:pPr marL="0" indent="0" algn="l">
                        <a:lnSpc>
                          <a:spcPts val="1200"/>
                        </a:lnSpc>
                        <a:spcBef>
                          <a:spcPts val="0"/>
                        </a:spcBef>
                        <a:spcAft>
                          <a:spcPts val="0"/>
                        </a:spcAft>
                        <a:tabLst>
                          <a:tab pos="4572000" algn="l"/>
                        </a:tabLst>
                      </a:pPr>
                      <a:r>
                        <a:rPr lang="en-US" sz="800" dirty="0">
                          <a:effectLst/>
                        </a:rPr>
                        <a:t>SA#107 (12 – 14 March 2025, Incheon, KR)</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CRs addressing potential normative work for stage-3 for relevant work topics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stage-2 CRs</a:t>
                      </a:r>
                    </a:p>
                    <a:p>
                      <a:pPr marL="342900" lvl="0" indent="-342900">
                        <a:lnSpc>
                          <a:spcPts val="1200"/>
                        </a:lnSpc>
                        <a:spcBef>
                          <a:spcPts val="0"/>
                        </a:spcBef>
                        <a:spcAft>
                          <a:spcPts val="0"/>
                        </a:spcAft>
                        <a:buFont typeface="Symbol" panose="05050102010706020507" pitchFamily="18" charset="2"/>
                        <a:buChar char=""/>
                        <a:tabLst>
                          <a:tab pos="457200" algn="l"/>
                        </a:tabLst>
                      </a:pPr>
                      <a:r>
                        <a:rPr lang="en-US" sz="900" dirty="0">
                          <a:effectLst/>
                        </a:rPr>
                        <a:t>Approve stage-3 normative work item based on conclusions.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r>
                        <a:rPr lang="en-US" sz="900" dirty="0">
                          <a:effectLst/>
                        </a:rPr>
                        <a:t> </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755183579"/>
                  </a:ext>
                </a:extLst>
              </a:tr>
              <a:tr h="492793">
                <a:tc>
                  <a:txBody>
                    <a:bodyPr/>
                    <a:lstStyle/>
                    <a:p>
                      <a:pPr marL="0" marR="0" lvl="0" indent="0" algn="l" defTabSz="914400" rtl="0" eaLnBrk="1" fontAlgn="auto" latinLnBrk="0" hangingPunct="1">
                        <a:lnSpc>
                          <a:spcPts val="1200"/>
                        </a:lnSpc>
                        <a:spcBef>
                          <a:spcPts val="0"/>
                        </a:spcBef>
                        <a:spcAft>
                          <a:spcPts val="0"/>
                        </a:spcAft>
                        <a:buClrTx/>
                        <a:buSzTx/>
                        <a:buFontTx/>
                        <a:buNone/>
                        <a:tabLst>
                          <a:tab pos="4572000" algn="l"/>
                        </a:tabLst>
                        <a:defRPr/>
                      </a:pPr>
                      <a:r>
                        <a:rPr lang="en-US" sz="900" dirty="0">
                          <a:effectLst/>
                        </a:rPr>
                        <a:t>SA4#131-bis-e (21 – 25 August 2025, online)</a:t>
                      </a:r>
                      <a:endParaRPr lang="en-US" sz="10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lgn="l">
                        <a:lnSpc>
                          <a:spcPts val="1200"/>
                        </a:lnSpc>
                        <a:spcBef>
                          <a:spcPts val="0"/>
                        </a:spcBef>
                        <a:spcAft>
                          <a:spcPts val="0"/>
                        </a:spcAft>
                        <a:tabLst>
                          <a:tab pos="45720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de-DE" sz="900" b="1" dirty="0">
                          <a:effectLst/>
                          <a:latin typeface="Arial" panose="020B0604020202020204" pitchFamily="34" charset="0"/>
                          <a:ea typeface="MS Mincho" panose="02020609040205080304" pitchFamily="49" charset="-128"/>
                          <a:cs typeface="Times New Roman" panose="02020603050405020304" pitchFamily="18" charset="0"/>
                        </a:rPr>
                        <a:t>Kick off stage-3</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016677468"/>
                  </a:ext>
                </a:extLst>
              </a:tr>
              <a:tr h="492793">
                <a:tc>
                  <a:txBody>
                    <a:bodyPr/>
                    <a:lstStyle/>
                    <a:p>
                      <a:pPr marL="0" marR="0" lvl="0" indent="0" algn="l" defTabSz="914400" rtl="0" eaLnBrk="1" fontAlgn="auto" latinLnBrk="0" hangingPunct="1">
                        <a:lnSpc>
                          <a:spcPts val="1200"/>
                        </a:lnSpc>
                        <a:spcBef>
                          <a:spcPts val="0"/>
                        </a:spcBef>
                        <a:spcAft>
                          <a:spcPts val="0"/>
                        </a:spcAft>
                        <a:buClrTx/>
                        <a:buSzTx/>
                        <a:buFontTx/>
                        <a:buNone/>
                        <a:tabLst>
                          <a:tab pos="4572000" algn="l"/>
                        </a:tabLst>
                        <a:defRPr/>
                      </a:pPr>
                      <a:r>
                        <a:rPr lang="en-US" sz="900" dirty="0">
                          <a:effectLst/>
                        </a:rPr>
                        <a:t>SA4#132 (19 – 23 May 2025, Fukuoka, Japan)</a:t>
                      </a:r>
                      <a:endParaRPr lang="en-US" sz="10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lgn="l">
                        <a:lnSpc>
                          <a:spcPts val="1200"/>
                        </a:lnSpc>
                        <a:spcBef>
                          <a:spcPts val="0"/>
                        </a:spcBef>
                        <a:spcAft>
                          <a:spcPts val="0"/>
                        </a:spcAft>
                        <a:tabLst>
                          <a:tab pos="45720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0"/>
                        </a:spcBef>
                        <a:spcAft>
                          <a:spcPts val="0"/>
                        </a:spcAft>
                        <a:buFont typeface="Symbol" panose="05050102010706020507" pitchFamily="18" charset="2"/>
                        <a:buChar char=""/>
                        <a:tabLst>
                          <a:tab pos="457200" algn="l"/>
                        </a:tabLst>
                      </a:pPr>
                      <a:r>
                        <a:rPr lang="de-DE" sz="900" b="1" dirty="0">
                          <a:effectLst/>
                          <a:latin typeface="Arial" panose="020B0604020202020204" pitchFamily="34" charset="0"/>
                          <a:ea typeface="MS Mincho" panose="02020609040205080304" pitchFamily="49" charset="-128"/>
                          <a:cs typeface="Times New Roman" panose="02020603050405020304" pitchFamily="18" charset="0"/>
                        </a:rPr>
                        <a:t>Progress stage-3</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676721003"/>
                  </a:ext>
                </a:extLst>
              </a:tr>
              <a:tr h="492793">
                <a:tc>
                  <a:txBody>
                    <a:bodyPr/>
                    <a:lstStyle/>
                    <a:p>
                      <a:pPr marL="0" marR="0" lvl="0" indent="0" algn="l" defTabSz="914400" rtl="0" eaLnBrk="1" fontAlgn="auto" latinLnBrk="0" hangingPunct="1">
                        <a:lnSpc>
                          <a:spcPts val="1200"/>
                        </a:lnSpc>
                        <a:spcBef>
                          <a:spcPts val="0"/>
                        </a:spcBef>
                        <a:spcAft>
                          <a:spcPts val="0"/>
                        </a:spcAft>
                        <a:buClrTx/>
                        <a:buSzTx/>
                        <a:buFontTx/>
                        <a:buNone/>
                        <a:tabLst>
                          <a:tab pos="4572000" algn="l"/>
                        </a:tabLst>
                        <a:defRPr/>
                      </a:pPr>
                      <a:r>
                        <a:rPr lang="en-US" sz="900" dirty="0">
                          <a:effectLst/>
                        </a:rPr>
                        <a:t>SA4#133-e (21 – 25 August 2025, online)</a:t>
                      </a:r>
                      <a:endParaRPr lang="en-US" sz="10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lgn="l">
                        <a:lnSpc>
                          <a:spcPts val="1200"/>
                        </a:lnSpc>
                        <a:spcBef>
                          <a:spcPts val="0"/>
                        </a:spcBef>
                        <a:spcAft>
                          <a:spcPts val="0"/>
                        </a:spcAft>
                        <a:tabLst>
                          <a:tab pos="45720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marR="0" lvl="0" indent="-342900" algn="l" defTabSz="914400" rtl="0" eaLnBrk="1" fontAlgn="auto" latinLnBrk="0" hangingPunct="1">
                        <a:lnSpc>
                          <a:spcPts val="1200"/>
                        </a:lnSpc>
                        <a:spcBef>
                          <a:spcPts val="0"/>
                        </a:spcBef>
                        <a:spcAft>
                          <a:spcPts val="0"/>
                        </a:spcAft>
                        <a:buClrTx/>
                        <a:buSzTx/>
                        <a:buFont typeface="Symbol" panose="05050102010706020507" pitchFamily="18" charset="2"/>
                        <a:buChar char=""/>
                        <a:tabLst>
                          <a:tab pos="457200" algn="l"/>
                        </a:tabLst>
                        <a:defRPr/>
                      </a:pPr>
                      <a:r>
                        <a:rPr lang="de-DE" sz="900" b="1" dirty="0" err="1">
                          <a:effectLst/>
                          <a:latin typeface="Arial" panose="020B0604020202020204" pitchFamily="34" charset="0"/>
                          <a:ea typeface="MS Mincho" panose="02020609040205080304" pitchFamily="49" charset="-128"/>
                          <a:cs typeface="Times New Roman" panose="02020603050405020304" pitchFamily="18" charset="0"/>
                        </a:rPr>
                        <a:t>Agree</a:t>
                      </a:r>
                      <a:r>
                        <a:rPr lang="de-DE" sz="900" b="1" dirty="0">
                          <a:effectLst/>
                          <a:latin typeface="Arial" panose="020B0604020202020204" pitchFamily="34" charset="0"/>
                          <a:ea typeface="MS Mincho" panose="02020609040205080304" pitchFamily="49" charset="-128"/>
                          <a:cs typeface="Times New Roman" panose="02020603050405020304" pitchFamily="18" charset="0"/>
                        </a:rPr>
                        <a:t> stage-3 CRs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ts val="1200"/>
                        </a:lnSpc>
                        <a:spcBef>
                          <a:spcPts val="0"/>
                        </a:spcBef>
                        <a:spcAft>
                          <a:spcPts val="0"/>
                        </a:spcAft>
                        <a:buFont typeface="Symbol" panose="05050102010706020507" pitchFamily="18" charset="2"/>
                        <a:buChar char=""/>
                        <a:tabLst>
                          <a:tab pos="4572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3437676146"/>
                  </a:ext>
                </a:extLst>
              </a:tr>
              <a:tr h="492793">
                <a:tc>
                  <a:txBody>
                    <a:bodyPr/>
                    <a:lstStyle/>
                    <a:p>
                      <a:pPr marL="0" marR="0" lvl="0" indent="0" algn="l" defTabSz="914400" rtl="0" eaLnBrk="1" fontAlgn="auto" latinLnBrk="0" hangingPunct="1">
                        <a:lnSpc>
                          <a:spcPts val="1200"/>
                        </a:lnSpc>
                        <a:spcBef>
                          <a:spcPts val="0"/>
                        </a:spcBef>
                        <a:spcAft>
                          <a:spcPts val="0"/>
                        </a:spcAft>
                        <a:buClrTx/>
                        <a:buSzTx/>
                        <a:buFontTx/>
                        <a:buNone/>
                        <a:tabLst>
                          <a:tab pos="4572000" algn="l"/>
                        </a:tabLst>
                        <a:defRPr/>
                      </a:pPr>
                      <a:r>
                        <a:rPr lang="en-US" sz="900" dirty="0">
                          <a:effectLst/>
                        </a:rPr>
                        <a:t>SA#109 (16 – 19 September 2025, China)</a:t>
                      </a:r>
                      <a:endParaRPr lang="en-US" sz="10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lgn="l">
                        <a:lnSpc>
                          <a:spcPts val="1200"/>
                        </a:lnSpc>
                        <a:spcBef>
                          <a:spcPts val="0"/>
                        </a:spcBef>
                        <a:spcAft>
                          <a:spcPts val="0"/>
                        </a:spcAft>
                        <a:tabLst>
                          <a:tab pos="45720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marR="0" lvl="0" indent="-342900" algn="l" defTabSz="914400" rtl="0" eaLnBrk="1" fontAlgn="auto" latinLnBrk="0" hangingPunct="1">
                        <a:lnSpc>
                          <a:spcPts val="1200"/>
                        </a:lnSpc>
                        <a:spcBef>
                          <a:spcPts val="0"/>
                        </a:spcBef>
                        <a:spcAft>
                          <a:spcPts val="0"/>
                        </a:spcAft>
                        <a:buClrTx/>
                        <a:buSzTx/>
                        <a:buFont typeface="Symbol" panose="05050102010706020507" pitchFamily="18" charset="2"/>
                        <a:buChar char=""/>
                        <a:tabLst>
                          <a:tab pos="457200" algn="l"/>
                        </a:tabLst>
                        <a:defRPr/>
                      </a:pPr>
                      <a:r>
                        <a:rPr lang="de-DE" sz="900" b="1" dirty="0" err="1">
                          <a:effectLst/>
                          <a:latin typeface="Arial" panose="020B0604020202020204" pitchFamily="34" charset="0"/>
                          <a:ea typeface="MS Mincho" panose="02020609040205080304" pitchFamily="49" charset="-128"/>
                          <a:cs typeface="Times New Roman" panose="02020603050405020304" pitchFamily="18" charset="0"/>
                        </a:rPr>
                        <a:t>Approve</a:t>
                      </a:r>
                      <a:r>
                        <a:rPr lang="de-DE" sz="900" b="1" dirty="0">
                          <a:effectLst/>
                          <a:latin typeface="Arial" panose="020B0604020202020204" pitchFamily="34" charset="0"/>
                          <a:ea typeface="MS Mincho" panose="02020609040205080304" pitchFamily="49" charset="-128"/>
                          <a:cs typeface="Times New Roman" panose="02020603050405020304" pitchFamily="18" charset="0"/>
                        </a:rPr>
                        <a:t> stage-3 CRs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ts val="1200"/>
                        </a:lnSpc>
                        <a:spcBef>
                          <a:spcPts val="0"/>
                        </a:spcBef>
                        <a:spcAft>
                          <a:spcPts val="0"/>
                        </a:spcAft>
                        <a:buFont typeface="Symbol" panose="05050102010706020507" pitchFamily="18" charset="2"/>
                        <a:buChar char=""/>
                        <a:tabLst>
                          <a:tab pos="457200" algn="l"/>
                        </a:tabLs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0"/>
                        </a:spcBef>
                        <a:spcAft>
                          <a:spcPts val="0"/>
                        </a:spcAft>
                      </a:pP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4193394094"/>
                  </a:ext>
                </a:extLst>
              </a:tr>
            </a:tbl>
          </a:graphicData>
        </a:graphic>
      </p:graphicFrame>
    </p:spTree>
    <p:extLst>
      <p:ext uri="{BB962C8B-B14F-4D97-AF65-F5344CB8AC3E}">
        <p14:creationId xmlns:p14="http://schemas.microsoft.com/office/powerpoint/2010/main" val="3047229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
            <a:extLst>
              <a:ext uri="{FF2B5EF4-FFF2-40B4-BE49-F238E27FC236}">
                <a16:creationId xmlns:a16="http://schemas.microsoft.com/office/drawing/2014/main" id="{8A4EC0AE-C037-56D0-D15E-8882578FF0DB}"/>
              </a:ext>
            </a:extLst>
          </p:cNvPr>
          <p:cNvSpPr>
            <a:spLocks noGrp="1"/>
          </p:cNvSpPr>
          <p:nvPr>
            <p:ph type="ftr" sz="quarter" idx="10"/>
          </p:nvPr>
        </p:nvSpPr>
        <p:spPr>
          <a:xfrm>
            <a:off x="495299" y="6532895"/>
            <a:ext cx="10488168" cy="118174"/>
          </a:xfrm>
        </p:spPr>
        <p:txBody>
          <a:bodyPr/>
          <a:lstStyle/>
          <a:p>
            <a:endParaRPr lang="en-US"/>
          </a:p>
        </p:txBody>
      </p:sp>
      <p:sp>
        <p:nvSpPr>
          <p:cNvPr id="10" name="Title 2">
            <a:extLst>
              <a:ext uri="{FF2B5EF4-FFF2-40B4-BE49-F238E27FC236}">
                <a16:creationId xmlns:a16="http://schemas.microsoft.com/office/drawing/2014/main" id="{0D52B82A-FFCC-F131-580E-C8D34CDD6B1B}"/>
              </a:ext>
            </a:extLst>
          </p:cNvPr>
          <p:cNvSpPr>
            <a:spLocks noGrp="1"/>
          </p:cNvSpPr>
          <p:nvPr>
            <p:ph type="title"/>
          </p:nvPr>
        </p:nvSpPr>
        <p:spPr>
          <a:xfrm>
            <a:off x="495300" y="642644"/>
            <a:ext cx="11187112" cy="361959"/>
          </a:xfrm>
        </p:spPr>
        <p:txBody>
          <a:bodyPr/>
          <a:lstStyle/>
          <a:p>
            <a:r>
              <a:rPr lang="de-DE" dirty="0"/>
              <a:t>Status of stage-2 </a:t>
            </a:r>
            <a:r>
              <a:rPr lang="de-DE" dirty="0" err="1"/>
              <a:t>work</a:t>
            </a:r>
            <a:r>
              <a:rPr lang="de-DE" dirty="0"/>
              <a:t> </a:t>
            </a:r>
            <a:r>
              <a:rPr lang="de-DE" dirty="0" err="1"/>
              <a:t>prior</a:t>
            </a:r>
            <a:r>
              <a:rPr lang="de-DE" dirty="0"/>
              <a:t> </a:t>
            </a:r>
            <a:r>
              <a:rPr lang="de-DE" dirty="0" err="1"/>
              <a:t>to</a:t>
            </a:r>
            <a:r>
              <a:rPr lang="de-DE" dirty="0"/>
              <a:t> SA4#131</a:t>
            </a:r>
            <a:endParaRPr lang="en-US" dirty="0"/>
          </a:p>
        </p:txBody>
      </p:sp>
      <p:sp>
        <p:nvSpPr>
          <p:cNvPr id="12" name="Subtitle 4">
            <a:extLst>
              <a:ext uri="{FF2B5EF4-FFF2-40B4-BE49-F238E27FC236}">
                <a16:creationId xmlns:a16="http://schemas.microsoft.com/office/drawing/2014/main" id="{F8B69974-203A-95F7-7B88-BFB603F2DB29}"/>
              </a:ext>
            </a:extLst>
          </p:cNvPr>
          <p:cNvSpPr>
            <a:spLocks noGrp="1"/>
          </p:cNvSpPr>
          <p:nvPr>
            <p:ph type="subTitle" idx="1"/>
          </p:nvPr>
        </p:nvSpPr>
        <p:spPr>
          <a:xfrm>
            <a:off x="494189" y="1088135"/>
            <a:ext cx="11188223" cy="236347"/>
          </a:xfrm>
        </p:spPr>
        <p:txBody>
          <a:bodyPr/>
          <a:lstStyle/>
          <a:p>
            <a:r>
              <a:rPr lang="de-DE" dirty="0" err="1"/>
              <a:t>Tracked</a:t>
            </a:r>
            <a:r>
              <a:rPr lang="de-DE" dirty="0"/>
              <a:t> in Google Sheet </a:t>
            </a:r>
            <a:r>
              <a:rPr lang="de-DE" dirty="0" err="1">
                <a:hlinkClick r:id="rId2"/>
              </a:rPr>
              <a:t>here</a:t>
            </a:r>
            <a:endParaRPr lang="en-US" dirty="0"/>
          </a:p>
        </p:txBody>
      </p:sp>
      <p:graphicFrame>
        <p:nvGraphicFramePr>
          <p:cNvPr id="2" name="Table 1">
            <a:extLst>
              <a:ext uri="{FF2B5EF4-FFF2-40B4-BE49-F238E27FC236}">
                <a16:creationId xmlns:a16="http://schemas.microsoft.com/office/drawing/2014/main" id="{A57A7995-2A6D-ACDB-817A-16D3D4138C70}"/>
              </a:ext>
            </a:extLst>
          </p:cNvPr>
          <p:cNvGraphicFramePr>
            <a:graphicFrameLocks noGrp="1"/>
          </p:cNvGraphicFramePr>
          <p:nvPr>
            <p:extLst>
              <p:ext uri="{D42A27DB-BD31-4B8C-83A1-F6EECF244321}">
                <p14:modId xmlns:p14="http://schemas.microsoft.com/office/powerpoint/2010/main" val="3574797086"/>
              </p:ext>
            </p:extLst>
          </p:nvPr>
        </p:nvGraphicFramePr>
        <p:xfrm>
          <a:off x="421533" y="1408014"/>
          <a:ext cx="11524034" cy="4897780"/>
        </p:xfrm>
        <a:graphic>
          <a:graphicData uri="http://schemas.openxmlformats.org/drawingml/2006/table">
            <a:tbl>
              <a:tblPr/>
              <a:tblGrid>
                <a:gridCol w="499352">
                  <a:extLst>
                    <a:ext uri="{9D8B030D-6E8A-4147-A177-3AD203B41FA5}">
                      <a16:colId xmlns:a16="http://schemas.microsoft.com/office/drawing/2014/main" val="3895247472"/>
                    </a:ext>
                  </a:extLst>
                </a:gridCol>
                <a:gridCol w="3063817">
                  <a:extLst>
                    <a:ext uri="{9D8B030D-6E8A-4147-A177-3AD203B41FA5}">
                      <a16:colId xmlns:a16="http://schemas.microsoft.com/office/drawing/2014/main" val="130750632"/>
                    </a:ext>
                  </a:extLst>
                </a:gridCol>
                <a:gridCol w="2081639">
                  <a:extLst>
                    <a:ext uri="{9D8B030D-6E8A-4147-A177-3AD203B41FA5}">
                      <a16:colId xmlns:a16="http://schemas.microsoft.com/office/drawing/2014/main" val="1958353141"/>
                    </a:ext>
                  </a:extLst>
                </a:gridCol>
                <a:gridCol w="1997249">
                  <a:extLst>
                    <a:ext uri="{9D8B030D-6E8A-4147-A177-3AD203B41FA5}">
                      <a16:colId xmlns:a16="http://schemas.microsoft.com/office/drawing/2014/main" val="1951737384"/>
                    </a:ext>
                  </a:extLst>
                </a:gridCol>
                <a:gridCol w="1369007">
                  <a:extLst>
                    <a:ext uri="{9D8B030D-6E8A-4147-A177-3AD203B41FA5}">
                      <a16:colId xmlns:a16="http://schemas.microsoft.com/office/drawing/2014/main" val="1169321797"/>
                    </a:ext>
                  </a:extLst>
                </a:gridCol>
                <a:gridCol w="1218978">
                  <a:extLst>
                    <a:ext uri="{9D8B030D-6E8A-4147-A177-3AD203B41FA5}">
                      <a16:colId xmlns:a16="http://schemas.microsoft.com/office/drawing/2014/main" val="2853468918"/>
                    </a:ext>
                  </a:extLst>
                </a:gridCol>
                <a:gridCol w="1293992">
                  <a:extLst>
                    <a:ext uri="{9D8B030D-6E8A-4147-A177-3AD203B41FA5}">
                      <a16:colId xmlns:a16="http://schemas.microsoft.com/office/drawing/2014/main" val="3510963144"/>
                    </a:ext>
                  </a:extLst>
                </a:gridCol>
              </a:tblGrid>
              <a:tr h="717551">
                <a:tc>
                  <a:txBody>
                    <a:bodyPr/>
                    <a:lstStyle/>
                    <a:p>
                      <a:pPr rtl="0" fontAlgn="ctr"/>
                      <a:r>
                        <a:rPr lang="en-US" sz="1200" b="1">
                          <a:solidFill>
                            <a:srgbClr val="FFFFFF"/>
                          </a:solidFill>
                          <a:effectLst/>
                          <a:latin typeface="Roboto" panose="02000000000000000000" pitchFamily="2" charset="0"/>
                        </a:rPr>
                        <a:t>Topic</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dirty="0">
                          <a:solidFill>
                            <a:srgbClr val="FFFFFF"/>
                          </a:solidFill>
                          <a:effectLst/>
                          <a:latin typeface="Roboto" panose="02000000000000000000" pitchFamily="2" charset="0"/>
                        </a:rPr>
                        <a:t>Title</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Lead</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Latest Document and Status</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Related spec and</a:t>
                      </a:r>
                      <a:br>
                        <a:rPr lang="en-US" sz="1200" b="1">
                          <a:solidFill>
                            <a:srgbClr val="FFFFFF"/>
                          </a:solidFill>
                          <a:effectLst/>
                          <a:latin typeface="Roboto" panose="02000000000000000000" pitchFamily="2" charset="0"/>
                        </a:rPr>
                      </a:br>
                      <a:r>
                        <a:rPr lang="en-US" sz="1200" b="1">
                          <a:solidFill>
                            <a:srgbClr val="FFFFFF"/>
                          </a:solidFill>
                          <a:effectLst/>
                          <a:latin typeface="Roboto" panose="02000000000000000000" pitchFamily="2" charset="0"/>
                        </a:rPr>
                        <a:t>CR number</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Clause in spec</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Completion</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9B3642"/>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extLst>
                  <a:ext uri="{0D108BD9-81ED-4DB2-BD59-A6C34878D82A}">
                    <a16:rowId xmlns:a16="http://schemas.microsoft.com/office/drawing/2014/main" val="1762064554"/>
                  </a:ext>
                </a:extLst>
              </a:tr>
              <a:tr h="438288">
                <a:tc>
                  <a:txBody>
                    <a:bodyPr/>
                    <a:lstStyle/>
                    <a:p>
                      <a:pPr algn="r" rtl="0" fontAlgn="ctr"/>
                      <a:r>
                        <a:rPr lang="en-US" sz="1200" b="0">
                          <a:solidFill>
                            <a:srgbClr val="434343"/>
                          </a:solidFill>
                          <a:effectLst/>
                          <a:latin typeface="Roboto" panose="02000000000000000000" pitchFamily="2" charset="0"/>
                        </a:rPr>
                        <a:t>1</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Common Client Metadata</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3"/>
                        </a:rPr>
                        <a:t>S4aI250045</a:t>
                      </a:r>
                      <a:r>
                        <a:rPr lang="en-US" sz="1200" b="1" i="0">
                          <a:solidFill>
                            <a:srgbClr val="434343"/>
                          </a:solidFill>
                          <a:effectLst/>
                          <a:latin typeface="Roboto" panose="02000000000000000000" pitchFamily="2" charset="0"/>
                        </a:rPr>
                        <a:t> (n)</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26501-0101rev2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30%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3849668531"/>
                  </a:ext>
                </a:extLst>
              </a:tr>
              <a:tr h="298656">
                <a:tc>
                  <a:txBody>
                    <a:bodyPr/>
                    <a:lstStyle/>
                    <a:p>
                      <a:pPr algn="r" rtl="0" fontAlgn="ctr"/>
                      <a:r>
                        <a:rPr lang="en-US" sz="1200" b="0">
                          <a:solidFill>
                            <a:srgbClr val="434343"/>
                          </a:solidFill>
                          <a:effectLst/>
                          <a:latin typeface="Roboto" panose="02000000000000000000" pitchFamily="2" charset="0"/>
                        </a:rPr>
                        <a:t>2</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Media delivery from multiple service endpoints/locations </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Jason Cloud, Dolby</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i="0" u="sng">
                          <a:solidFill>
                            <a:srgbClr val="1155CC"/>
                          </a:solidFill>
                          <a:effectLst/>
                          <a:latin typeface="Roboto" panose="02000000000000000000" pitchFamily="2" charset="0"/>
                          <a:hlinkClick r:id="rId4"/>
                        </a:rPr>
                        <a:t>S4aI250041</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26501-0103rev2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30%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095736524"/>
                  </a:ext>
                </a:extLst>
              </a:tr>
              <a:tr h="298656">
                <a:tc>
                  <a:txBody>
                    <a:bodyPr/>
                    <a:lstStyle/>
                    <a:p>
                      <a:pPr algn="r" rtl="0" fontAlgn="ctr"/>
                      <a:r>
                        <a:rPr lang="en-US" sz="1200" b="0">
                          <a:solidFill>
                            <a:srgbClr val="434343"/>
                          </a:solidFill>
                          <a:effectLst/>
                          <a:latin typeface="Roboto" panose="02000000000000000000" pitchFamily="2" charset="0"/>
                        </a:rPr>
                        <a:t>3</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Multi-Access Media Delivery</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Prakash Kolan, Samsung</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5"/>
                        </a:rPr>
                        <a:t>S4aI250036</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26501-0107rev1</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80%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3863002838"/>
                  </a:ext>
                </a:extLst>
              </a:tr>
              <a:tr h="438288">
                <a:tc>
                  <a:txBody>
                    <a:bodyPr/>
                    <a:lstStyle/>
                    <a:p>
                      <a:pPr algn="r" rtl="0" fontAlgn="ctr"/>
                      <a:r>
                        <a:rPr lang="en-US" sz="1200" b="0">
                          <a:solidFill>
                            <a:srgbClr val="434343"/>
                          </a:solidFill>
                          <a:effectLst/>
                          <a:latin typeface="Roboto" panose="02000000000000000000" pitchFamily="2" charset="0"/>
                        </a:rPr>
                        <a:t>4</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Distributing encrypted and high-value content</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i="0" u="sng">
                          <a:solidFill>
                            <a:srgbClr val="1155CC"/>
                          </a:solidFill>
                          <a:effectLst/>
                          <a:latin typeface="Roboto" panose="02000000000000000000" pitchFamily="2" charset="0"/>
                          <a:hlinkClick r:id="rId6"/>
                        </a:rPr>
                        <a:t>S4aI250046</a:t>
                      </a:r>
                      <a:r>
                        <a:rPr lang="en-US" sz="1200" b="1" i="0">
                          <a:solidFill>
                            <a:srgbClr val="434343"/>
                          </a:solidFill>
                          <a:effectLst/>
                          <a:latin typeface="Roboto" panose="02000000000000000000" pitchFamily="2" charset="0"/>
                        </a:rPr>
                        <a:t> (n)</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26501-0102rev2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40%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550512412"/>
                  </a:ext>
                </a:extLst>
              </a:tr>
              <a:tr h="438288">
                <a:tc>
                  <a:txBody>
                    <a:bodyPr/>
                    <a:lstStyle/>
                    <a:p>
                      <a:pPr algn="r" rtl="0" fontAlgn="ctr"/>
                      <a:r>
                        <a:rPr lang="en-US" sz="1200" b="0">
                          <a:solidFill>
                            <a:srgbClr val="434343"/>
                          </a:solidFill>
                          <a:effectLst/>
                          <a:latin typeface="Roboto" panose="02000000000000000000" pitchFamily="2" charset="0"/>
                        </a:rPr>
                        <a:t>5</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In-session Unicast Repair for MBS Object Distribution</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7"/>
                        </a:rPr>
                        <a:t>S4aI250039</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26502-0033rev2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50%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639088946"/>
                  </a:ext>
                </a:extLst>
              </a:tr>
              <a:tr h="438288">
                <a:tc>
                  <a:txBody>
                    <a:bodyPr/>
                    <a:lstStyle/>
                    <a:p>
                      <a:pPr algn="r" rtl="0" fontAlgn="ctr"/>
                      <a:r>
                        <a:rPr lang="en-US" sz="1200" b="0">
                          <a:solidFill>
                            <a:srgbClr val="434343"/>
                          </a:solidFill>
                          <a:effectLst/>
                          <a:latin typeface="Roboto" panose="02000000000000000000" pitchFamily="2" charset="0"/>
                        </a:rPr>
                        <a:t>6</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MBS User Service and Delivery Protocols for eMBMS</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i="0" u="sng">
                          <a:solidFill>
                            <a:srgbClr val="1155CC"/>
                          </a:solidFill>
                          <a:effectLst/>
                          <a:latin typeface="Roboto" panose="02000000000000000000" pitchFamily="2" charset="0"/>
                          <a:hlinkClick r:id="rId8"/>
                        </a:rPr>
                        <a:t>S4aI250040</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26502-0034rev2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40%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1264220781"/>
                  </a:ext>
                </a:extLst>
              </a:tr>
              <a:tr h="438288">
                <a:tc>
                  <a:txBody>
                    <a:bodyPr/>
                    <a:lstStyle/>
                    <a:p>
                      <a:pPr algn="r" rtl="0" fontAlgn="ctr"/>
                      <a:r>
                        <a:rPr lang="en-US" sz="1200" b="0">
                          <a:solidFill>
                            <a:srgbClr val="434343"/>
                          </a:solidFill>
                          <a:effectLst/>
                          <a:latin typeface="Roboto" panose="02000000000000000000" pitchFamily="2" charset="0"/>
                        </a:rPr>
                        <a:t>7</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Selected MBMS Functionalities not supported in MBS</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9"/>
                        </a:rPr>
                        <a:t>S4aI250032</a:t>
                      </a:r>
                      <a:r>
                        <a:rPr lang="en-US" sz="1200" b="1" i="0">
                          <a:solidFill>
                            <a:srgbClr val="434343"/>
                          </a:solidFill>
                          <a:effectLst/>
                          <a:latin typeface="Roboto" panose="02000000000000000000" pitchFamily="2" charset="0"/>
                        </a:rPr>
                        <a:t> (n)</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26502-0035rev1</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30%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59961380"/>
                  </a:ext>
                </a:extLst>
              </a:tr>
              <a:tr h="298656">
                <a:tc>
                  <a:txBody>
                    <a:bodyPr/>
                    <a:lstStyle/>
                    <a:p>
                      <a:pPr algn="r" rtl="0" fontAlgn="ctr"/>
                      <a:r>
                        <a:rPr lang="en-US" sz="1200" b="0">
                          <a:solidFill>
                            <a:srgbClr val="434343"/>
                          </a:solidFill>
                          <a:effectLst/>
                          <a:latin typeface="Roboto" panose="02000000000000000000" pitchFamily="2" charset="0"/>
                        </a:rPr>
                        <a:t>8</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Improved QoS support for Media Streaming services </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Qi Pan, Huawei</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i="0" u="sng" dirty="0">
                          <a:solidFill>
                            <a:srgbClr val="1155CC"/>
                          </a:solidFill>
                          <a:effectLst/>
                          <a:latin typeface="Roboto" panose="02000000000000000000" pitchFamily="2" charset="0"/>
                          <a:hlinkClick r:id="rId10"/>
                        </a:rPr>
                        <a:t>S4aI250042</a:t>
                      </a:r>
                      <a:r>
                        <a:rPr lang="en-US" sz="1200" b="1" i="0" dirty="0">
                          <a:solidFill>
                            <a:srgbClr val="434343"/>
                          </a:solidFill>
                          <a:effectLst/>
                          <a:latin typeface="Roboto" panose="02000000000000000000" pitchFamily="2" charset="0"/>
                        </a:rPr>
                        <a:t> (e)</a:t>
                      </a:r>
                      <a:endParaRPr lang="en-US" sz="1200" b="1" dirty="0">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26501-0104rev1</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70%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1005902105"/>
                  </a:ext>
                </a:extLst>
              </a:tr>
              <a:tr h="717551">
                <a:tc>
                  <a:txBody>
                    <a:bodyPr/>
                    <a:lstStyle/>
                    <a:p>
                      <a:pPr algn="r" rtl="0" fontAlgn="ctr"/>
                      <a:r>
                        <a:rPr lang="en-US" sz="1200" b="0">
                          <a:solidFill>
                            <a:srgbClr val="434343"/>
                          </a:solidFill>
                          <a:effectLst/>
                          <a:latin typeface="Roboto" panose="02000000000000000000" pitchFamily="2" charset="0"/>
                        </a:rPr>
                        <a:t>9</a:t>
                      </a: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Media Streaming aspects of Network Slicing </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Prakash Kolan, Samsung</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i="0" u="sng">
                          <a:solidFill>
                            <a:srgbClr val="1155CC"/>
                          </a:solidFill>
                          <a:effectLst/>
                          <a:latin typeface="Roboto" panose="02000000000000000000" pitchFamily="2" charset="0"/>
                          <a:hlinkClick r:id="rId11"/>
                        </a:rPr>
                        <a:t>S4-242016</a:t>
                      </a:r>
                      <a:r>
                        <a:rPr lang="en-US" sz="12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26501-0098rev2</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fr-FR" sz="1200" b="0">
                          <a:solidFill>
                            <a:srgbClr val="434343"/>
                          </a:solidFill>
                          <a:effectLst/>
                          <a:latin typeface="Roboto" panose="02000000000000000000" pitchFamily="2" charset="0"/>
                        </a:rPr>
                        <a:t>2, 4.0.6, 5.8.1, 6.9.6, Annex X, Annex Y</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0">
                          <a:solidFill>
                            <a:srgbClr val="434343"/>
                          </a:solidFill>
                          <a:effectLst/>
                          <a:latin typeface="Roboto" panose="02000000000000000000" pitchFamily="2" charset="0"/>
                        </a:rPr>
                        <a:t>70%</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2727251877"/>
                  </a:ext>
                </a:extLst>
              </a:tr>
              <a:tr h="159025">
                <a:tc>
                  <a:txBody>
                    <a:bodyPr/>
                    <a:lstStyle/>
                    <a:p>
                      <a:pPr rtl="0" fontAlgn="ctr"/>
                      <a:endParaRPr lang="en-US" sz="1200">
                        <a:effectLst/>
                      </a:endParaRPr>
                    </a:p>
                  </a:txBody>
                  <a:tcPr marL="38787" marR="38787" marT="9697" marB="9697"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r>
                        <a:rPr lang="en-US" sz="1200" b="0">
                          <a:solidFill>
                            <a:srgbClr val="434343"/>
                          </a:solidFill>
                          <a:effectLst/>
                          <a:latin typeface="Roboto" panose="02000000000000000000" pitchFamily="2" charset="0"/>
                        </a:rPr>
                        <a:t>Overall progress</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200">
                        <a:effectLst/>
                      </a:endParaRP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algn="r" rtl="0" fontAlgn="ctr"/>
                      <a:r>
                        <a:rPr lang="en-US" sz="1200" b="0" dirty="0">
                          <a:solidFill>
                            <a:srgbClr val="434343"/>
                          </a:solidFill>
                          <a:effectLst/>
                          <a:latin typeface="Roboto" panose="02000000000000000000" pitchFamily="2" charset="0"/>
                        </a:rPr>
                        <a:t>49%</a:t>
                      </a:r>
                    </a:p>
                  </a:txBody>
                  <a:tcPr marL="38787" marR="38787" marT="9697" marB="9697" anchor="ctr">
                    <a:lnL w="9525" cap="flat" cmpd="sng" algn="ctr">
                      <a:solidFill>
                        <a:srgbClr val="CCCCCC"/>
                      </a:solidFill>
                      <a:prstDash val="solid"/>
                      <a:round/>
                      <a:headEnd type="none" w="med" len="med"/>
                      <a:tailEnd type="none" w="med" len="med"/>
                    </a:lnL>
                    <a:lnR w="9525" cap="flat" cmpd="sng" algn="ctr">
                      <a:solidFill>
                        <a:srgbClr val="F4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extLst>
                  <a:ext uri="{0D108BD9-81ED-4DB2-BD59-A6C34878D82A}">
                    <a16:rowId xmlns:a16="http://schemas.microsoft.com/office/drawing/2014/main" val="1101931788"/>
                  </a:ext>
                </a:extLst>
              </a:tr>
            </a:tbl>
          </a:graphicData>
        </a:graphic>
      </p:graphicFrame>
    </p:spTree>
    <p:extLst>
      <p:ext uri="{BB962C8B-B14F-4D97-AF65-F5344CB8AC3E}">
        <p14:creationId xmlns:p14="http://schemas.microsoft.com/office/powerpoint/2010/main" val="55308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01F5B-E36D-1036-7C28-CA7863C1D452}"/>
            </a:ext>
          </a:extLst>
        </p:cNvPr>
        <p:cNvGrpSpPr/>
        <p:nvPr/>
      </p:nvGrpSpPr>
      <p:grpSpPr>
        <a:xfrm>
          <a:off x="0" y="0"/>
          <a:ext cx="0" cy="0"/>
          <a:chOff x="0" y="0"/>
          <a:chExt cx="0" cy="0"/>
        </a:xfrm>
      </p:grpSpPr>
      <p:sp>
        <p:nvSpPr>
          <p:cNvPr id="12" name="Footer Placeholder 1">
            <a:extLst>
              <a:ext uri="{FF2B5EF4-FFF2-40B4-BE49-F238E27FC236}">
                <a16:creationId xmlns:a16="http://schemas.microsoft.com/office/drawing/2014/main" id="{EE283E4E-BAC3-C228-FCBD-966DC3A2E2F1}"/>
              </a:ext>
            </a:extLst>
          </p:cNvPr>
          <p:cNvSpPr>
            <a:spLocks noGrp="1"/>
          </p:cNvSpPr>
          <p:nvPr>
            <p:ph type="ftr" sz="quarter" idx="10"/>
          </p:nvPr>
        </p:nvSpPr>
        <p:spPr>
          <a:xfrm>
            <a:off x="495299" y="6532895"/>
            <a:ext cx="10488168" cy="118174"/>
          </a:xfrm>
        </p:spPr>
        <p:txBody>
          <a:bodyPr/>
          <a:lstStyle/>
          <a:p>
            <a:endParaRPr lang="en-US"/>
          </a:p>
        </p:txBody>
      </p:sp>
      <p:sp>
        <p:nvSpPr>
          <p:cNvPr id="7" name="Title 6">
            <a:extLst>
              <a:ext uri="{FF2B5EF4-FFF2-40B4-BE49-F238E27FC236}">
                <a16:creationId xmlns:a16="http://schemas.microsoft.com/office/drawing/2014/main" id="{B22C07EA-8C8F-B6DE-86C8-BE2769238D57}"/>
              </a:ext>
            </a:extLst>
          </p:cNvPr>
          <p:cNvSpPr>
            <a:spLocks noGrp="1"/>
          </p:cNvSpPr>
          <p:nvPr>
            <p:ph type="title"/>
          </p:nvPr>
        </p:nvSpPr>
        <p:spPr>
          <a:xfrm>
            <a:off x="495300" y="646771"/>
            <a:ext cx="11187112" cy="357832"/>
          </a:xfrm>
        </p:spPr>
        <p:txBody>
          <a:bodyPr wrap="square" anchor="b">
            <a:normAutofit/>
          </a:bodyPr>
          <a:lstStyle/>
          <a:p>
            <a:r>
              <a:rPr lang="en-US" sz="2600" dirty="0"/>
              <a:t>Status of Work Topics after 3GPP SA4#130 (November 2024)</a:t>
            </a:r>
          </a:p>
        </p:txBody>
      </p:sp>
      <p:sp>
        <p:nvSpPr>
          <p:cNvPr id="14" name="Subtitle 4">
            <a:extLst>
              <a:ext uri="{FF2B5EF4-FFF2-40B4-BE49-F238E27FC236}">
                <a16:creationId xmlns:a16="http://schemas.microsoft.com/office/drawing/2014/main" id="{1CF5BA53-9079-F5F0-A873-C881C80F669E}"/>
              </a:ext>
            </a:extLst>
          </p:cNvPr>
          <p:cNvSpPr>
            <a:spLocks noGrp="1"/>
          </p:cNvSpPr>
          <p:nvPr>
            <p:ph type="subTitle" idx="1"/>
          </p:nvPr>
        </p:nvSpPr>
        <p:spPr>
          <a:xfrm>
            <a:off x="494189" y="1088135"/>
            <a:ext cx="11188223" cy="236347"/>
          </a:xfrm>
        </p:spPr>
        <p:txBody>
          <a:bodyPr/>
          <a:lstStyle/>
          <a:p>
            <a:endParaRPr lang="en-US" dirty="0"/>
          </a:p>
        </p:txBody>
      </p:sp>
      <p:graphicFrame>
        <p:nvGraphicFramePr>
          <p:cNvPr id="2" name="Table 1">
            <a:extLst>
              <a:ext uri="{FF2B5EF4-FFF2-40B4-BE49-F238E27FC236}">
                <a16:creationId xmlns:a16="http://schemas.microsoft.com/office/drawing/2014/main" id="{FE691B5B-B5CA-DA0B-A798-0BDF4E34B719}"/>
              </a:ext>
            </a:extLst>
          </p:cNvPr>
          <p:cNvGraphicFramePr>
            <a:graphicFrameLocks noGrp="1"/>
          </p:cNvGraphicFramePr>
          <p:nvPr/>
        </p:nvGraphicFramePr>
        <p:xfrm>
          <a:off x="682140" y="1529489"/>
          <a:ext cx="10812320" cy="4681740"/>
        </p:xfrm>
        <a:graphic>
          <a:graphicData uri="http://schemas.openxmlformats.org/drawingml/2006/table">
            <a:tbl>
              <a:tblPr firstRow="1" bandRow="1">
                <a:solidFill>
                  <a:srgbClr val="F2F2F2">
                    <a:alpha val="30196"/>
                  </a:srgbClr>
                </a:solidFill>
              </a:tblPr>
              <a:tblGrid>
                <a:gridCol w="579667">
                  <a:extLst>
                    <a:ext uri="{9D8B030D-6E8A-4147-A177-3AD203B41FA5}">
                      <a16:colId xmlns:a16="http://schemas.microsoft.com/office/drawing/2014/main" val="874093590"/>
                    </a:ext>
                  </a:extLst>
                </a:gridCol>
                <a:gridCol w="3630228">
                  <a:extLst>
                    <a:ext uri="{9D8B030D-6E8A-4147-A177-3AD203B41FA5}">
                      <a16:colId xmlns:a16="http://schemas.microsoft.com/office/drawing/2014/main" val="4118477514"/>
                    </a:ext>
                  </a:extLst>
                </a:gridCol>
                <a:gridCol w="2232244">
                  <a:extLst>
                    <a:ext uri="{9D8B030D-6E8A-4147-A177-3AD203B41FA5}">
                      <a16:colId xmlns:a16="http://schemas.microsoft.com/office/drawing/2014/main" val="836955553"/>
                    </a:ext>
                  </a:extLst>
                </a:gridCol>
                <a:gridCol w="1234333">
                  <a:extLst>
                    <a:ext uri="{9D8B030D-6E8A-4147-A177-3AD203B41FA5}">
                      <a16:colId xmlns:a16="http://schemas.microsoft.com/office/drawing/2014/main" val="1510794870"/>
                    </a:ext>
                  </a:extLst>
                </a:gridCol>
                <a:gridCol w="1084305">
                  <a:extLst>
                    <a:ext uri="{9D8B030D-6E8A-4147-A177-3AD203B41FA5}">
                      <a16:colId xmlns:a16="http://schemas.microsoft.com/office/drawing/2014/main" val="2669449684"/>
                    </a:ext>
                  </a:extLst>
                </a:gridCol>
                <a:gridCol w="913819">
                  <a:extLst>
                    <a:ext uri="{9D8B030D-6E8A-4147-A177-3AD203B41FA5}">
                      <a16:colId xmlns:a16="http://schemas.microsoft.com/office/drawing/2014/main" val="2438226286"/>
                    </a:ext>
                  </a:extLst>
                </a:gridCol>
                <a:gridCol w="1137724">
                  <a:extLst>
                    <a:ext uri="{9D8B030D-6E8A-4147-A177-3AD203B41FA5}">
                      <a16:colId xmlns:a16="http://schemas.microsoft.com/office/drawing/2014/main" val="1271344246"/>
                    </a:ext>
                  </a:extLst>
                </a:gridCol>
              </a:tblGrid>
              <a:tr h="349728">
                <a:tc>
                  <a:txBody>
                    <a:bodyPr/>
                    <a:lstStyle/>
                    <a:p>
                      <a:pPr rtl="0" fontAlgn="ctr"/>
                      <a:r>
                        <a:rPr lang="en-US" sz="800" b="0" cap="none" spc="0">
                          <a:solidFill>
                            <a:schemeClr val="bg1"/>
                          </a:solidFill>
                          <a:effectLst/>
                          <a:latin typeface="Roboto" panose="02000000000000000000" pitchFamily="2" charset="0"/>
                        </a:rPr>
                        <a:t>Topic</a:t>
                      </a:r>
                    </a:p>
                  </a:txBody>
                  <a:tcPr marL="64337" marR="13371" marT="49490" marB="49490"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dirty="0">
                          <a:solidFill>
                            <a:schemeClr val="bg1"/>
                          </a:solidFill>
                          <a:effectLst/>
                          <a:latin typeface="Roboto" panose="02000000000000000000" pitchFamily="2" charset="0"/>
                        </a:rPr>
                        <a:t>Title</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Lead</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Related spec and</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CR number</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Clause in spec</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Completion</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Rel-19</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normative work</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2307758664"/>
                  </a:ext>
                </a:extLst>
              </a:tr>
              <a:tr h="234252">
                <a:tc>
                  <a:txBody>
                    <a:bodyPr/>
                    <a:lstStyle/>
                    <a:p>
                      <a:pPr algn="r" rtl="0" fontAlgn="ctr"/>
                      <a:r>
                        <a:rPr lang="en-US" sz="800" b="0" cap="none" spc="0">
                          <a:solidFill>
                            <a:schemeClr val="tx1"/>
                          </a:solidFill>
                          <a:effectLst/>
                          <a:latin typeface="Roboto" panose="02000000000000000000" pitchFamily="2" charset="0"/>
                        </a:rPr>
                        <a:t>0</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Specification Structure</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5.15, 6.15</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38100" cmpd="sng">
                      <a:noFill/>
                    </a:lnT>
                    <a:lnB w="6350" cap="flat" cmpd="sng" algn="ctr">
                      <a:noFill/>
                      <a:prstDash val="solid"/>
                    </a:lnB>
                    <a:solidFill>
                      <a:srgbClr val="F2F2F2">
                        <a:alpha val="30196"/>
                      </a:srgbClr>
                    </a:solidFill>
                  </a:tcPr>
                </a:tc>
                <a:extLst>
                  <a:ext uri="{0D108BD9-81ED-4DB2-BD59-A6C34878D82A}">
                    <a16:rowId xmlns:a16="http://schemas.microsoft.com/office/drawing/2014/main" val="2724520651"/>
                  </a:ext>
                </a:extLst>
              </a:tr>
              <a:tr h="234252">
                <a:tc>
                  <a:txBody>
                    <a:bodyPr/>
                    <a:lstStyle/>
                    <a:p>
                      <a:pPr algn="r" rtl="0" fontAlgn="ctr"/>
                      <a:r>
                        <a:rPr lang="en-US" sz="800" b="0" cap="none" spc="0">
                          <a:solidFill>
                            <a:schemeClr val="tx1"/>
                          </a:solidFill>
                          <a:effectLst/>
                          <a:latin typeface="Roboto" panose="02000000000000000000" pitchFamily="2" charset="0"/>
                        </a:rPr>
                        <a:t>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Common Client Metadata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5.16, 6.16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645142686"/>
                  </a:ext>
                </a:extLst>
              </a:tr>
              <a:tr h="234252">
                <a:tc>
                  <a:txBody>
                    <a:bodyPr/>
                    <a:lstStyle/>
                    <a:p>
                      <a:pPr algn="r" rtl="0" fontAlgn="ctr"/>
                      <a:r>
                        <a:rPr lang="en-US" sz="800" b="0" cap="none" spc="0">
                          <a:solidFill>
                            <a:schemeClr val="tx1"/>
                          </a:solidFill>
                          <a:effectLst/>
                          <a:latin typeface="Roboto" panose="02000000000000000000" pitchFamily="2" charset="0"/>
                        </a:rPr>
                        <a:t>2</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Common Server-and Network-Assisted Streaming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5.17, 6.17</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2653306897"/>
                  </a:ext>
                </a:extLst>
              </a:tr>
              <a:tr h="234252">
                <a:tc>
                  <a:txBody>
                    <a:bodyPr/>
                    <a:lstStyle/>
                    <a:p>
                      <a:pPr rtl="0" fontAlgn="ctr"/>
                      <a:r>
                        <a:rPr lang="en-US" sz="800" b="0" cap="none" spc="0">
                          <a:solidFill>
                            <a:schemeClr val="tx1"/>
                          </a:solidFill>
                          <a:effectLst/>
                          <a:latin typeface="Roboto" panose="02000000000000000000" pitchFamily="2" charset="0"/>
                        </a:rPr>
                        <a:t>3a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Multi-CDN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Jason Cloud, Dolby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5.19, 6.19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80%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049167613"/>
                  </a:ext>
                </a:extLst>
              </a:tr>
              <a:tr h="234252">
                <a:tc>
                  <a:txBody>
                    <a:bodyPr/>
                    <a:lstStyle/>
                    <a:p>
                      <a:pPr rtl="0" fontAlgn="ctr"/>
                      <a:r>
                        <a:rPr lang="en-US" sz="800" b="0" cap="none" spc="0">
                          <a:solidFill>
                            <a:schemeClr val="tx1"/>
                          </a:solidFill>
                          <a:effectLst/>
                          <a:latin typeface="Roboto" panose="02000000000000000000" pitchFamily="2" charset="0"/>
                        </a:rPr>
                        <a:t>3b</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Multi-Access Media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5.18, 6.18</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286757048"/>
                  </a:ext>
                </a:extLst>
              </a:tr>
              <a:tr h="234252">
                <a:tc>
                  <a:txBody>
                    <a:bodyPr/>
                    <a:lstStyle/>
                    <a:p>
                      <a:pPr algn="r" rtl="0" fontAlgn="ctr"/>
                      <a:r>
                        <a:rPr lang="en-US" sz="800" b="0" cap="none" spc="0">
                          <a:solidFill>
                            <a:schemeClr val="tx1"/>
                          </a:solidFill>
                          <a:effectLst/>
                          <a:latin typeface="Roboto" panose="02000000000000000000" pitchFamily="2" charset="0"/>
                        </a:rPr>
                        <a:t>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Modem Usage Optimized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5.20, 6.20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495243972"/>
                  </a:ext>
                </a:extLst>
              </a:tr>
              <a:tr h="234252">
                <a:tc>
                  <a:txBody>
                    <a:bodyPr/>
                    <a:lstStyle/>
                    <a:p>
                      <a:pPr algn="r" rtl="0" fontAlgn="ctr"/>
                      <a:r>
                        <a:rPr lang="en-US" sz="800" b="0" cap="none" spc="0">
                          <a:solidFill>
                            <a:schemeClr val="tx1"/>
                          </a:solidFill>
                          <a:effectLst/>
                          <a:latin typeface="Roboto" panose="02000000000000000000" pitchFamily="2" charset="0"/>
                        </a:rPr>
                        <a:t>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DRM and Conditional Access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5.10, 6.10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188282488"/>
                  </a:ext>
                </a:extLst>
              </a:tr>
              <a:tr h="234252">
                <a:tc>
                  <a:txBody>
                    <a:bodyPr/>
                    <a:lstStyle/>
                    <a:p>
                      <a:pPr algn="r" rtl="0" fontAlgn="ctr"/>
                      <a:r>
                        <a:rPr lang="en-US" sz="800" b="1" cap="none" spc="0" dirty="0">
                          <a:solidFill>
                            <a:schemeClr val="tx1"/>
                          </a:solidFill>
                          <a:effectLst/>
                          <a:latin typeface="Roboto" panose="02000000000000000000" pitchFamily="2" charset="0"/>
                        </a:rPr>
                        <a:t>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In-session Unicast Repair for MBS Object Distribution</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431906430"/>
                  </a:ext>
                </a:extLst>
              </a:tr>
              <a:tr h="234252">
                <a:tc>
                  <a:txBody>
                    <a:bodyPr/>
                    <a:lstStyle/>
                    <a:p>
                      <a:pPr algn="r" rtl="0" fontAlgn="ctr"/>
                      <a:r>
                        <a:rPr lang="en-US" sz="800" b="1" cap="none" spc="0">
                          <a:solidFill>
                            <a:schemeClr val="tx1"/>
                          </a:solidFill>
                          <a:effectLst/>
                          <a:latin typeface="Roboto" panose="02000000000000000000" pitchFamily="2" charset="0"/>
                        </a:rPr>
                        <a:t>7</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MBS User Service and Delivery Protocols for </a:t>
                      </a:r>
                      <a:r>
                        <a:rPr lang="en-US" sz="800" b="1" cap="none" spc="0" dirty="0" err="1">
                          <a:solidFill>
                            <a:schemeClr val="tx1"/>
                          </a:solidFill>
                          <a:effectLst/>
                          <a:latin typeface="Roboto" panose="02000000000000000000" pitchFamily="2" charset="0"/>
                        </a:rPr>
                        <a:t>eMBMS</a:t>
                      </a:r>
                      <a:endParaRPr lang="en-US" sz="800" b="1" cap="none" spc="0" dirty="0">
                        <a:solidFill>
                          <a:schemeClr val="tx1"/>
                        </a:solidFill>
                        <a:effectLst/>
                        <a:latin typeface="Roboto" panose="02000000000000000000" pitchFamily="2" charset="0"/>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525846205"/>
                  </a:ext>
                </a:extLst>
              </a:tr>
              <a:tr h="234252">
                <a:tc>
                  <a:txBody>
                    <a:bodyPr/>
                    <a:lstStyle/>
                    <a:p>
                      <a:pPr algn="r" rtl="0" fontAlgn="ctr"/>
                      <a:r>
                        <a:rPr lang="en-US" sz="800" b="1" cap="none" spc="0">
                          <a:solidFill>
                            <a:schemeClr val="tx1"/>
                          </a:solidFill>
                          <a:effectLst/>
                          <a:latin typeface="Roboto" panose="02000000000000000000" pitchFamily="2" charset="0"/>
                        </a:rPr>
                        <a:t>8</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Selected MBMS Functionalities not supported in MBS</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5.11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544595095"/>
                  </a:ext>
                </a:extLst>
              </a:tr>
              <a:tr h="234252">
                <a:tc>
                  <a:txBody>
                    <a:bodyPr/>
                    <a:lstStyle/>
                    <a:p>
                      <a:pPr algn="r" rtl="0" fontAlgn="ctr"/>
                      <a:r>
                        <a:rPr lang="en-US" sz="800" b="0" cap="none" spc="0">
                          <a:solidFill>
                            <a:schemeClr val="tx1"/>
                          </a:solidFill>
                          <a:effectLst/>
                          <a:latin typeface="Roboto" panose="02000000000000000000" pitchFamily="2" charset="0"/>
                        </a:rPr>
                        <a:t>9</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DASH/HLS Interoperability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0" cap="none" spc="0" dirty="0">
                          <a:solidFill>
                            <a:schemeClr val="tx1"/>
                          </a:solidFill>
                          <a:effectLst/>
                        </a:rPr>
                        <a:t>TR 26.804</a:t>
                      </a:r>
                      <a:endParaRPr lang="en-US" sz="800" b="0"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5.21, 6.21</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172317157"/>
                  </a:ext>
                </a:extLst>
              </a:tr>
              <a:tr h="234252">
                <a:tc>
                  <a:txBody>
                    <a:bodyPr/>
                    <a:lstStyle/>
                    <a:p>
                      <a:pPr algn="r" rtl="0" fontAlgn="ctr"/>
                      <a:r>
                        <a:rPr lang="en-US" sz="800" b="0" cap="none" spc="0">
                          <a:solidFill>
                            <a:schemeClr val="tx1"/>
                          </a:solidFill>
                          <a:effectLst/>
                          <a:latin typeface="Roboto" panose="02000000000000000000" pitchFamily="2" charset="0"/>
                        </a:rPr>
                        <a:t>10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Further harmonization of RTC and Streaming for Advanced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5.22, 6.22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92024842"/>
                  </a:ext>
                </a:extLst>
              </a:tr>
              <a:tr h="234252">
                <a:tc>
                  <a:txBody>
                    <a:bodyPr/>
                    <a:lstStyle/>
                    <a:p>
                      <a:pPr algn="r" rtl="0" fontAlgn="ctr"/>
                      <a:r>
                        <a:rPr lang="en-US" sz="800" b="0" cap="none" spc="0">
                          <a:solidFill>
                            <a:schemeClr val="tx1"/>
                          </a:solidFill>
                          <a:effectLst/>
                          <a:latin typeface="Roboto" panose="02000000000000000000" pitchFamily="2" charset="0"/>
                        </a:rPr>
                        <a:t>11</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Issues identified by Market Representation Partners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5.6, 6.6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284471336"/>
                  </a:ext>
                </a:extLst>
              </a:tr>
              <a:tr h="234252">
                <a:tc>
                  <a:txBody>
                    <a:bodyPr/>
                    <a:lstStyle/>
                    <a:p>
                      <a:pPr algn="r" rtl="0" fontAlgn="ctr"/>
                      <a:r>
                        <a:rPr lang="en-US" sz="800" b="0" cap="none" spc="0">
                          <a:solidFill>
                            <a:schemeClr val="tx1"/>
                          </a:solidFill>
                          <a:effectLst/>
                          <a:latin typeface="Roboto" panose="02000000000000000000" pitchFamily="2" charset="0"/>
                        </a:rPr>
                        <a:t>12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Improved QoS support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Qi Pan, Huawei</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5.23, 6.23</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726881085"/>
                  </a:ext>
                </a:extLst>
              </a:tr>
              <a:tr h="349728">
                <a:tc>
                  <a:txBody>
                    <a:bodyPr/>
                    <a:lstStyle/>
                    <a:p>
                      <a:pPr algn="r" rtl="0" fontAlgn="ctr"/>
                      <a:r>
                        <a:rPr lang="en-US" sz="800" b="0" cap="none" spc="0">
                          <a:solidFill>
                            <a:schemeClr val="tx1"/>
                          </a:solidFill>
                          <a:effectLst/>
                          <a:latin typeface="Roboto" panose="02000000000000000000" pitchFamily="2" charset="0"/>
                        </a:rPr>
                        <a:t>13</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Impacts and opportunities of QUIC for segmented content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Emmanouil Potetsianakis, Xiaomi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5.4, 6.4</a:t>
                      </a:r>
                      <a:br>
                        <a:rPr lang="en-US" sz="800" b="0" cap="none" spc="0" dirty="0">
                          <a:solidFill>
                            <a:schemeClr val="tx1"/>
                          </a:solidFill>
                          <a:effectLst/>
                          <a:latin typeface="Roboto" panose="02000000000000000000" pitchFamily="2" charset="0"/>
                        </a:rPr>
                      </a:br>
                      <a:r>
                        <a:rPr lang="en-US" sz="800" b="0" cap="none" spc="0" dirty="0">
                          <a:solidFill>
                            <a:schemeClr val="tx1"/>
                          </a:solidFill>
                          <a:effectLst/>
                          <a:latin typeface="Roboto" panose="02000000000000000000" pitchFamily="2" charset="0"/>
                        </a:rPr>
                        <a:t>5.24, 6.24</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197152108"/>
                  </a:ext>
                </a:extLst>
              </a:tr>
              <a:tr h="234252">
                <a:tc>
                  <a:txBody>
                    <a:bodyPr/>
                    <a:lstStyle/>
                    <a:p>
                      <a:pPr algn="r" rtl="0" fontAlgn="ctr"/>
                      <a:r>
                        <a:rPr lang="en-US" sz="800" b="0" cap="none" spc="0">
                          <a:solidFill>
                            <a:schemeClr val="tx1"/>
                          </a:solidFill>
                          <a:effectLst/>
                          <a:latin typeface="Roboto" panose="02000000000000000000" pitchFamily="2" charset="0"/>
                        </a:rPr>
                        <a:t>14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In-band Signaling of QoS for 5G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5.25, 6.25</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371791000"/>
                  </a:ext>
                </a:extLst>
              </a:tr>
              <a:tr h="234252">
                <a:tc>
                  <a:txBody>
                    <a:bodyPr/>
                    <a:lstStyle/>
                    <a:p>
                      <a:pPr algn="r" rtl="0" fontAlgn="ctr"/>
                      <a:r>
                        <a:rPr lang="en-US" sz="800" b="0" cap="none" spc="0">
                          <a:solidFill>
                            <a:schemeClr val="tx1"/>
                          </a:solidFill>
                          <a:effectLst/>
                          <a:latin typeface="Roboto" panose="02000000000000000000" pitchFamily="2" charset="0"/>
                        </a:rPr>
                        <a:t>15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Multi AS dynamic content generation and a sample solution</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Rufael Mekuria, Huawei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5.26, 6.26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029474531"/>
                  </a:ext>
                </a:extLst>
              </a:tr>
              <a:tr h="234252">
                <a:tc>
                  <a:txBody>
                    <a:bodyPr/>
                    <a:lstStyle/>
                    <a:p>
                      <a:pPr algn="r" rtl="0" fontAlgn="ctr"/>
                      <a:r>
                        <a:rPr lang="en-US" sz="800" b="0" cap="none" spc="0">
                          <a:solidFill>
                            <a:schemeClr val="tx1"/>
                          </a:solidFill>
                          <a:effectLst/>
                          <a:latin typeface="Roboto" panose="02000000000000000000" pitchFamily="2" charset="0"/>
                        </a:rPr>
                        <a:t>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Slicing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dirty="0">
                          <a:solidFill>
                            <a:schemeClr val="tx1"/>
                          </a:solidFill>
                          <a:effectLst/>
                        </a:rPr>
                        <a:t>TR 26.942</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369845759"/>
                  </a:ext>
                </a:extLst>
              </a:tr>
            </a:tbl>
          </a:graphicData>
        </a:graphic>
      </p:graphicFrame>
    </p:spTree>
    <p:extLst>
      <p:ext uri="{BB962C8B-B14F-4D97-AF65-F5344CB8AC3E}">
        <p14:creationId xmlns:p14="http://schemas.microsoft.com/office/powerpoint/2010/main" val="2408164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45F01-9611-3515-2F7B-E1A391A04FF1}"/>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7DA7FC4B-0B7B-619C-B87E-84BF93E1988D}"/>
              </a:ext>
            </a:extLst>
          </p:cNvPr>
          <p:cNvSpPr>
            <a:spLocks noGrp="1"/>
          </p:cNvSpPr>
          <p:nvPr>
            <p:ph type="title"/>
          </p:nvPr>
        </p:nvSpPr>
        <p:spPr>
          <a:xfrm>
            <a:off x="495298" y="2870213"/>
            <a:ext cx="8829675" cy="1445909"/>
          </a:xfrm>
        </p:spPr>
        <p:txBody>
          <a:bodyPr/>
          <a:lstStyle/>
          <a:p>
            <a:r>
              <a:rPr lang="de-DE" dirty="0"/>
              <a:t>WT1: Common Client </a:t>
            </a:r>
            <a:r>
              <a:rPr lang="de-DE" dirty="0" err="1"/>
              <a:t>Metadata</a:t>
            </a:r>
            <a:endParaRPr lang="en-US" dirty="0"/>
          </a:p>
        </p:txBody>
      </p:sp>
      <p:sp>
        <p:nvSpPr>
          <p:cNvPr id="9" name="Subtitle 8">
            <a:extLst>
              <a:ext uri="{FF2B5EF4-FFF2-40B4-BE49-F238E27FC236}">
                <a16:creationId xmlns:a16="http://schemas.microsoft.com/office/drawing/2014/main" id="{C5B3AE51-211C-EBB6-338D-896C3853FAA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0462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WT1: Common Client Metadata</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While 3GPP and MPEG in DASH support DASH metrics, the reporting is not common to any player, for example all DASH players as well as HLS players. As an example, CTA WAVE has developed: </a:t>
            </a:r>
            <a:r>
              <a:rPr lang="en-US" b="1" dirty="0">
                <a:solidFill>
                  <a:srgbClr val="FF40FF"/>
                </a:solidFill>
              </a:rPr>
              <a:t>CTA-5004: Web Application Video Ecosystem Common-Media-Client-Data (CMCD)</a:t>
            </a:r>
            <a:r>
              <a:rPr lang="en-US" dirty="0"/>
              <a:t> with an excellent overview here: https://ottverse.com/common-media-client-data-cmcd/. It is worthwhile to study the benefits of integrating commonly supported metrics and client data reporting in 5GMS workflows. The focus is the integration of already defined metrics rather than developing new metrics. Examples of study include support of specific metric keys, player APIs, sending options from client to server (user plane, M5 reference point, EVEX), M3 reference point impact, as well as usage of the data in operations. A study of creating a common harmonized reporting framework and studying the interaction of different frameworks may be included.</a:t>
            </a:r>
          </a:p>
          <a:p>
            <a:r>
              <a:rPr lang="en-US" dirty="0"/>
              <a:t>Companies interested: Qualcomm, Dolby, CMCC, AT&amp;T, Telecom Italia, Comcast, Orange, BBC, EBU, Tencent, ATEME Sony Europe B.V.</a:t>
            </a:r>
          </a:p>
          <a:p>
            <a:r>
              <a:rPr lang="en-US" dirty="0"/>
              <a:t>Work Topic lead: Thomas Stockhammer, Qualcomm</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02206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28DC1-FC11-C87E-00DA-60696F36848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7944EB8-E918-A933-F203-32221AE6757C}"/>
              </a:ext>
            </a:extLst>
          </p:cNvPr>
          <p:cNvSpPr>
            <a:spLocks noGrp="1"/>
          </p:cNvSpPr>
          <p:nvPr>
            <p:ph type="title"/>
          </p:nvPr>
        </p:nvSpPr>
        <p:spPr/>
        <p:txBody>
          <a:bodyPr/>
          <a:lstStyle/>
          <a:p>
            <a:r>
              <a:rPr lang="de-DE"/>
              <a:t>WT1: What </a:t>
            </a:r>
            <a:r>
              <a:rPr lang="de-DE" dirty="0"/>
              <a:t>is CMCD?</a:t>
            </a:r>
            <a:endParaRPr lang="en-US" dirty="0"/>
          </a:p>
        </p:txBody>
      </p:sp>
      <p:sp>
        <p:nvSpPr>
          <p:cNvPr id="6" name="Content Placeholder 5">
            <a:extLst>
              <a:ext uri="{FF2B5EF4-FFF2-40B4-BE49-F238E27FC236}">
                <a16:creationId xmlns:a16="http://schemas.microsoft.com/office/drawing/2014/main" id="{944145BD-8B7D-F645-CC34-B9955E64FA38}"/>
              </a:ext>
            </a:extLst>
          </p:cNvPr>
          <p:cNvSpPr>
            <a:spLocks noGrp="1"/>
          </p:cNvSpPr>
          <p:nvPr>
            <p:ph idx="1"/>
          </p:nvPr>
        </p:nvSpPr>
        <p:spPr>
          <a:xfrm>
            <a:off x="609600" y="1463040"/>
            <a:ext cx="6696000" cy="4810761"/>
          </a:xfrm>
        </p:spPr>
        <p:txBody>
          <a:bodyPr/>
          <a:lstStyle/>
          <a:p>
            <a:r>
              <a:rPr lang="en-US" dirty="0"/>
              <a:t>A defined set of structured key/value pairs communicating mutually beneficial media-related information from a player to a CDN via either</a:t>
            </a:r>
          </a:p>
          <a:p>
            <a:pPr lvl="1"/>
            <a:r>
              <a:rPr lang="en-US" dirty="0"/>
              <a:t>A set of custom headers</a:t>
            </a:r>
          </a:p>
          <a:p>
            <a:pPr lvl="1"/>
            <a:r>
              <a:rPr lang="en-US" dirty="0"/>
              <a:t>A query </a:t>
            </a:r>
            <a:r>
              <a:rPr lang="en-US" dirty="0" err="1"/>
              <a:t>arg</a:t>
            </a:r>
            <a:endParaRPr lang="en-US" dirty="0"/>
          </a:p>
          <a:p>
            <a:pPr lvl="1"/>
            <a:r>
              <a:rPr lang="en-US" dirty="0"/>
              <a:t>A JSON object</a:t>
            </a:r>
          </a:p>
          <a:p>
            <a:r>
              <a:rPr lang="en-US" dirty="0"/>
              <a:t>Common because the same data structure can be used across all players and all CDNs.</a:t>
            </a:r>
          </a:p>
          <a:p>
            <a:r>
              <a:rPr lang="en-US" dirty="0"/>
              <a:t>Resources</a:t>
            </a:r>
          </a:p>
          <a:p>
            <a:pPr lvl="1"/>
            <a:r>
              <a:rPr lang="en-US" dirty="0"/>
              <a:t>Available for free at </a:t>
            </a:r>
            <a:r>
              <a:rPr lang="en-US" dirty="0">
                <a:hlinkClick r:id="rId2"/>
              </a:rPr>
              <a:t>https://tinyurl.com/cta5004spec</a:t>
            </a:r>
            <a:endParaRPr lang="en-US" dirty="0"/>
          </a:p>
          <a:p>
            <a:pPr lvl="1"/>
            <a:r>
              <a:rPr lang="en-US" dirty="0">
                <a:hlinkClick r:id="rId3"/>
              </a:rPr>
              <a:t>DASH-IF Special Session available from Will Law</a:t>
            </a:r>
            <a:endParaRPr lang="en-US" dirty="0"/>
          </a:p>
          <a:p>
            <a:r>
              <a:rPr lang="en-US" dirty="0"/>
              <a:t>Version 2 is happening as we speak</a:t>
            </a:r>
          </a:p>
        </p:txBody>
      </p:sp>
      <p:sp>
        <p:nvSpPr>
          <p:cNvPr id="8" name="Rectangle 4">
            <a:extLst>
              <a:ext uri="{FF2B5EF4-FFF2-40B4-BE49-F238E27FC236}">
                <a16:creationId xmlns:a16="http://schemas.microsoft.com/office/drawing/2014/main" id="{AEC25CD1-9912-577D-FEAD-83330037F0DD}"/>
              </a:ext>
            </a:extLst>
          </p:cNvPr>
          <p:cNvSpPr>
            <a:spLocks noChangeArrowheads="1"/>
          </p:cNvSpPr>
          <p:nvPr/>
        </p:nvSpPr>
        <p:spPr bwMode="auto">
          <a:xfrm flipV="1">
            <a:off x="6835199" y="656253"/>
            <a:ext cx="628811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p>
            <a:endParaRPr lang="en-US" sz="2400"/>
          </a:p>
        </p:txBody>
      </p:sp>
      <p:pic>
        <p:nvPicPr>
          <p:cNvPr id="5" name="Picture 4">
            <a:extLst>
              <a:ext uri="{FF2B5EF4-FFF2-40B4-BE49-F238E27FC236}">
                <a16:creationId xmlns:a16="http://schemas.microsoft.com/office/drawing/2014/main" id="{754FF6D1-76F7-3E6E-78C4-3041046ADA3E}"/>
              </a:ext>
            </a:extLst>
          </p:cNvPr>
          <p:cNvPicPr>
            <a:picLocks noChangeAspect="1"/>
          </p:cNvPicPr>
          <p:nvPr/>
        </p:nvPicPr>
        <p:blipFill>
          <a:blip r:embed="rId4"/>
          <a:stretch>
            <a:fillRect/>
          </a:stretch>
        </p:blipFill>
        <p:spPr>
          <a:xfrm>
            <a:off x="7511824" y="708917"/>
            <a:ext cx="4526197" cy="5564884"/>
          </a:xfrm>
          <a:prstGeom prst="rect">
            <a:avLst/>
          </a:prstGeom>
        </p:spPr>
      </p:pic>
    </p:spTree>
    <p:extLst>
      <p:ext uri="{BB962C8B-B14F-4D97-AF65-F5344CB8AC3E}">
        <p14:creationId xmlns:p14="http://schemas.microsoft.com/office/powerpoint/2010/main" val="357470950"/>
      </p:ext>
    </p:extLst>
  </p:cSld>
  <p:clrMapOvr>
    <a:masterClrMapping/>
  </p:clrMapOvr>
  <p:transition spd="slow">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83EFF-C6B2-780E-4E0D-D8C97B58D36A}"/>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4C5211-AC87-7EAD-6CF7-EAB8A50F458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DA1F7CF-2658-86FB-6DAC-9EE0D69FB286}"/>
              </a:ext>
            </a:extLst>
          </p:cNvPr>
          <p:cNvSpPr>
            <a:spLocks noGrp="1"/>
          </p:cNvSpPr>
          <p:nvPr>
            <p:ph type="title"/>
          </p:nvPr>
        </p:nvSpPr>
        <p:spPr/>
        <p:txBody>
          <a:bodyPr/>
          <a:lstStyle/>
          <a:p>
            <a:r>
              <a:rPr lang="de-DE" dirty="0"/>
              <a:t>WT1: Common Client Metadata</a:t>
            </a:r>
            <a:endParaRPr lang="en-US" dirty="0"/>
          </a:p>
        </p:txBody>
      </p:sp>
      <p:sp>
        <p:nvSpPr>
          <p:cNvPr id="4" name="Content Placeholder 3">
            <a:extLst>
              <a:ext uri="{FF2B5EF4-FFF2-40B4-BE49-F238E27FC236}">
                <a16:creationId xmlns:a16="http://schemas.microsoft.com/office/drawing/2014/main" id="{C4EC5FF4-C4B6-F385-8324-A430B06FA535}"/>
              </a:ext>
            </a:extLst>
          </p:cNvPr>
          <p:cNvSpPr>
            <a:spLocks noGrp="1"/>
          </p:cNvSpPr>
          <p:nvPr>
            <p:ph sz="quarter" idx="16"/>
          </p:nvPr>
        </p:nvSpPr>
        <p:spPr/>
        <p:txBody>
          <a:bodyPr/>
          <a:lstStyle/>
          <a:p>
            <a:r>
              <a:rPr lang="de-DE" dirty="0"/>
              <a:t>Introduction to CMCD</a:t>
            </a:r>
          </a:p>
          <a:p>
            <a:pPr lvl="1"/>
            <a:r>
              <a:rPr lang="de-DE" dirty="0">
                <a:hlinkClick r:id="rId2"/>
              </a:rPr>
              <a:t>Presentation from Will Law for phase 1</a:t>
            </a:r>
            <a:endParaRPr lang="de-DE" dirty="0"/>
          </a:p>
          <a:p>
            <a:pPr lvl="1"/>
            <a:r>
              <a:rPr lang="en-US" dirty="0">
                <a:hlinkClick r:id="rId3"/>
              </a:rPr>
              <a:t>https://github.com/cta-wave/common-media-client-data/issues</a:t>
            </a:r>
            <a:endParaRPr lang="en-US" dirty="0"/>
          </a:p>
          <a:p>
            <a:pPr lvl="1"/>
            <a:r>
              <a:rPr lang="en-US" dirty="0"/>
              <a:t>V1 is technical</a:t>
            </a:r>
          </a:p>
          <a:p>
            <a:pPr lvl="1"/>
            <a:r>
              <a:rPr lang="en-US" dirty="0"/>
              <a:t>V2 is more towards </a:t>
            </a:r>
            <a:r>
              <a:rPr lang="en-US" dirty="0" err="1"/>
              <a:t>QoE</a:t>
            </a:r>
            <a:r>
              <a:rPr lang="en-US" dirty="0"/>
              <a:t>, player health</a:t>
            </a:r>
          </a:p>
          <a:p>
            <a:pPr lvl="1"/>
            <a:r>
              <a:rPr lang="en-US" dirty="0"/>
              <a:t>MPEG-DASH adds signaling</a:t>
            </a:r>
          </a:p>
          <a:p>
            <a:pPr lvl="1"/>
            <a:r>
              <a:rPr lang="en-US" dirty="0"/>
              <a:t>Opportunity to contribute by 3GPP until mid of 2024</a:t>
            </a:r>
          </a:p>
          <a:p>
            <a:r>
              <a:rPr lang="en-US" dirty="0"/>
              <a:t>Implementations</a:t>
            </a:r>
          </a:p>
          <a:p>
            <a:pPr lvl="1"/>
            <a:r>
              <a:rPr lang="de-DE" dirty="0"/>
              <a:t>Dash.js</a:t>
            </a:r>
          </a:p>
          <a:p>
            <a:pPr lvl="2"/>
            <a:r>
              <a:rPr lang="de-DE" dirty="0"/>
              <a:t>CMCDv1 complete</a:t>
            </a:r>
          </a:p>
          <a:p>
            <a:pPr lvl="2"/>
            <a:r>
              <a:rPr lang="de-DE" dirty="0"/>
              <a:t>Two methods (query, header)</a:t>
            </a:r>
          </a:p>
          <a:p>
            <a:pPr lvl="2"/>
            <a:r>
              <a:rPr lang="de-DE" dirty="0"/>
              <a:t>Configuration API</a:t>
            </a:r>
          </a:p>
          <a:p>
            <a:pPr lvl="1"/>
            <a:r>
              <a:rPr lang="de-DE" dirty="0"/>
              <a:t>Others</a:t>
            </a:r>
          </a:p>
          <a:p>
            <a:pPr lvl="1"/>
            <a:r>
              <a:rPr lang="de-DE" dirty="0"/>
              <a:t>All players except native HLS</a:t>
            </a:r>
            <a:br>
              <a:rPr lang="en-US" dirty="0"/>
            </a:br>
            <a:endParaRPr lang="de-DE" dirty="0"/>
          </a:p>
          <a:p>
            <a:endParaRPr lang="en-US" dirty="0"/>
          </a:p>
        </p:txBody>
      </p:sp>
      <p:sp>
        <p:nvSpPr>
          <p:cNvPr id="7" name="Content Placeholder 6">
            <a:extLst>
              <a:ext uri="{FF2B5EF4-FFF2-40B4-BE49-F238E27FC236}">
                <a16:creationId xmlns:a16="http://schemas.microsoft.com/office/drawing/2014/main" id="{9E7F7839-FEAE-A300-89C6-A6C882C58479}"/>
              </a:ext>
            </a:extLst>
          </p:cNvPr>
          <p:cNvSpPr>
            <a:spLocks noGrp="1"/>
          </p:cNvSpPr>
          <p:nvPr>
            <p:ph sz="quarter" idx="17"/>
          </p:nvPr>
        </p:nvSpPr>
        <p:spPr/>
        <p:txBody>
          <a:bodyPr/>
          <a:lstStyle/>
          <a:p>
            <a:r>
              <a:rPr lang="de-DE" dirty="0"/>
              <a:t>Options</a:t>
            </a:r>
          </a:p>
          <a:p>
            <a:pPr lvl="1"/>
            <a:r>
              <a:rPr lang="de-DE" dirty="0"/>
              <a:t>DASH client is instructed through MPD elements</a:t>
            </a:r>
          </a:p>
          <a:p>
            <a:pPr lvl="1"/>
            <a:r>
              <a:rPr lang="de-DE" dirty="0"/>
              <a:t>DASH client is instructed through a configuration API</a:t>
            </a:r>
          </a:p>
          <a:p>
            <a:r>
              <a:rPr lang="de-DE" dirty="0"/>
              <a:t>Integration of CMCD in MBS and MBMS</a:t>
            </a:r>
          </a:p>
          <a:p>
            <a:pPr lvl="1"/>
            <a:r>
              <a:rPr lang="de-DE" dirty="0"/>
              <a:t>Yes, relevant</a:t>
            </a:r>
          </a:p>
          <a:p>
            <a:pPr lvl="1"/>
            <a:r>
              <a:rPr lang="de-DE" dirty="0"/>
              <a:t>Options</a:t>
            </a:r>
          </a:p>
          <a:p>
            <a:pPr lvl="2"/>
            <a:r>
              <a:rPr lang="de-DE" dirty="0"/>
              <a:t>MBMS/MBS client reports</a:t>
            </a:r>
          </a:p>
          <a:p>
            <a:pPr lvl="2"/>
            <a:r>
              <a:rPr lang="de-DE" dirty="0"/>
              <a:t>Media Session Handler Reports</a:t>
            </a:r>
            <a:endParaRPr lang="en-US" dirty="0"/>
          </a:p>
          <a:p>
            <a:pPr lvl="2"/>
            <a:endParaRPr lang="de-DE" dirty="0"/>
          </a:p>
        </p:txBody>
      </p:sp>
      <p:sp>
        <p:nvSpPr>
          <p:cNvPr id="5" name="Subtitle 4">
            <a:extLst>
              <a:ext uri="{FF2B5EF4-FFF2-40B4-BE49-F238E27FC236}">
                <a16:creationId xmlns:a16="http://schemas.microsoft.com/office/drawing/2014/main" id="{8D1F8614-711C-F211-67C7-BD727C005ACC}"/>
              </a:ext>
            </a:extLst>
          </p:cNvPr>
          <p:cNvSpPr>
            <a:spLocks noGrp="1"/>
          </p:cNvSpPr>
          <p:nvPr>
            <p:ph type="subTitle" idx="1"/>
          </p:nvPr>
        </p:nvSpPr>
        <p:spPr/>
        <p:txBody>
          <a:bodyPr/>
          <a:lstStyle/>
          <a:p>
            <a:r>
              <a:rPr lang="de-DE" dirty="0"/>
              <a:t>Background</a:t>
            </a:r>
            <a:endParaRPr lang="en-US" dirty="0"/>
          </a:p>
        </p:txBody>
      </p:sp>
      <p:pic>
        <p:nvPicPr>
          <p:cNvPr id="6" name="Picture 5" descr="A qr code with a few squares&#10;&#10;Description automatically generated">
            <a:extLst>
              <a:ext uri="{FF2B5EF4-FFF2-40B4-BE49-F238E27FC236}">
                <a16:creationId xmlns:a16="http://schemas.microsoft.com/office/drawing/2014/main" id="{BE2046A6-8707-FC19-BA50-07EF6F1F51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83906" y="229643"/>
            <a:ext cx="1752445" cy="1752445"/>
          </a:xfrm>
          <a:prstGeom prst="rect">
            <a:avLst/>
          </a:prstGeom>
        </p:spPr>
      </p:pic>
      <p:pic>
        <p:nvPicPr>
          <p:cNvPr id="8" name="Picture 7" descr="A close-up of a text&#10;&#10;Description automatically generated">
            <a:extLst>
              <a:ext uri="{FF2B5EF4-FFF2-40B4-BE49-F238E27FC236}">
                <a16:creationId xmlns:a16="http://schemas.microsoft.com/office/drawing/2014/main" id="{3DF08749-1CC0-9FEE-4790-B2A770B4C176}"/>
              </a:ext>
            </a:extLst>
          </p:cNvPr>
          <p:cNvPicPr>
            <a:picLocks noChangeAspect="1"/>
          </p:cNvPicPr>
          <p:nvPr/>
        </p:nvPicPr>
        <p:blipFill rotWithShape="1">
          <a:blip r:embed="rId5">
            <a:extLst>
              <a:ext uri="{28A0092B-C50C-407E-A947-70E740481C1C}">
                <a14:useLocalDpi xmlns:a14="http://schemas.microsoft.com/office/drawing/2010/main" val="0"/>
              </a:ext>
            </a:extLst>
          </a:blip>
          <a:srcRect l="2667" t="13498" r="3003" b="14021"/>
          <a:stretch/>
        </p:blipFill>
        <p:spPr bwMode="auto">
          <a:xfrm>
            <a:off x="5961886" y="4680988"/>
            <a:ext cx="5674776" cy="108887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8382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9C14D09-FF5C-4483-37BB-0B9E873FFBA8}"/>
              </a:ext>
            </a:extLst>
          </p:cNvPr>
          <p:cNvSpPr>
            <a:spLocks noGrp="1"/>
          </p:cNvSpPr>
          <p:nvPr>
            <p:ph sz="quarter" idx="10"/>
          </p:nvPr>
        </p:nvSpPr>
        <p:spPr/>
        <p:txBody>
          <a:bodyPr/>
          <a:lstStyle/>
          <a:p>
            <a:r>
              <a:rPr lang="de-DE" dirty="0"/>
              <a:t>Summary of Study</a:t>
            </a:r>
          </a:p>
          <a:p>
            <a:r>
              <a:rPr lang="de-DE" dirty="0"/>
              <a:t>Per Topic </a:t>
            </a:r>
            <a:r>
              <a:rPr lang="de-DE" dirty="0" err="1"/>
              <a:t>Introduction</a:t>
            </a:r>
            <a:endParaRPr lang="en-US" dirty="0"/>
          </a:p>
          <a:p>
            <a:r>
              <a:rPr lang="en-US" dirty="0"/>
              <a:t>Status and Open Issues</a:t>
            </a:r>
          </a:p>
          <a:p>
            <a:r>
              <a:rPr lang="en-US" dirty="0"/>
              <a:t>Potential Impacts for 5G-MAG</a:t>
            </a:r>
            <a:endParaRPr lang="de-DE" dirty="0"/>
          </a:p>
        </p:txBody>
      </p:sp>
    </p:spTree>
    <p:extLst>
      <p:ext uri="{BB962C8B-B14F-4D97-AF65-F5344CB8AC3E}">
        <p14:creationId xmlns:p14="http://schemas.microsoft.com/office/powerpoint/2010/main" val="773348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3247F4F-914A-34AD-BC4E-2D0D91CB6A67}"/>
              </a:ext>
            </a:extLst>
          </p:cNvPr>
          <p:cNvSpPr>
            <a:spLocks noGrp="1"/>
          </p:cNvSpPr>
          <p:nvPr>
            <p:ph type="ftr" sz="quarter" idx="10"/>
          </p:nvPr>
        </p:nvSpPr>
        <p:spPr/>
        <p:txBody>
          <a:bodyPr/>
          <a:lstStyle/>
          <a:p>
            <a:endParaRPr lang="en-US" dirty="0"/>
          </a:p>
        </p:txBody>
      </p:sp>
      <p:sp>
        <p:nvSpPr>
          <p:cNvPr id="7" name="Title 6">
            <a:extLst>
              <a:ext uri="{FF2B5EF4-FFF2-40B4-BE49-F238E27FC236}">
                <a16:creationId xmlns:a16="http://schemas.microsoft.com/office/drawing/2014/main" id="{DD63D619-E3CA-04F6-F476-27924A8CAD5F}"/>
              </a:ext>
            </a:extLst>
          </p:cNvPr>
          <p:cNvSpPr>
            <a:spLocks noGrp="1"/>
          </p:cNvSpPr>
          <p:nvPr>
            <p:ph type="title"/>
          </p:nvPr>
        </p:nvSpPr>
        <p:spPr>
          <a:xfrm>
            <a:off x="495300" y="642644"/>
            <a:ext cx="11187112" cy="361959"/>
          </a:xfrm>
        </p:spPr>
        <p:txBody>
          <a:bodyPr/>
          <a:lstStyle/>
          <a:p>
            <a:r>
              <a:rPr lang="de-DE" dirty="0"/>
              <a:t>Selected Use Cases</a:t>
            </a:r>
            <a:endParaRPr lang="en-US" dirty="0"/>
          </a:p>
        </p:txBody>
      </p:sp>
      <p:sp>
        <p:nvSpPr>
          <p:cNvPr id="9" name="Content Placeholder 8">
            <a:extLst>
              <a:ext uri="{FF2B5EF4-FFF2-40B4-BE49-F238E27FC236}">
                <a16:creationId xmlns:a16="http://schemas.microsoft.com/office/drawing/2014/main" id="{CB1E79EF-35AF-8730-B29F-E9060E5E7201}"/>
              </a:ext>
            </a:extLst>
          </p:cNvPr>
          <p:cNvSpPr>
            <a:spLocks noGrp="1"/>
          </p:cNvSpPr>
          <p:nvPr>
            <p:ph sz="quarter" idx="14"/>
          </p:nvPr>
        </p:nvSpPr>
        <p:spPr/>
        <p:txBody>
          <a:bodyPr>
            <a:normAutofit fontScale="92500" lnSpcReduction="20000"/>
          </a:bodyPr>
          <a:lstStyle/>
          <a:p>
            <a:pPr>
              <a:spcAft>
                <a:spcPts val="900"/>
              </a:spcAft>
            </a:pPr>
            <a:r>
              <a:rPr lang="en-GB" sz="1800" dirty="0">
                <a:effectLst/>
                <a:latin typeface="Times New Roman" panose="02020603050405020304" pitchFamily="18" charset="0"/>
                <a:ea typeface="Times New Roman" panose="02020603050405020304" pitchFamily="18" charset="0"/>
              </a:rPr>
              <a:t>The use cases which CMCD enables are broad – including robust pre-fetching of content, analytics solutions, forensic debugging, CDN delivery optimisation, alerting and monitoring systems, low latency optimisations, server-side switching, research analytics and content steering decision-making.</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In the context of 5G Media Streaming, the CMCD information may be used for several purposes that are elaborated further in the remainder of this clause:</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1) </a:t>
            </a:r>
            <a:r>
              <a:rPr lang="en-GB" sz="1800" i="1" dirty="0">
                <a:effectLst/>
                <a:latin typeface="Times New Roman" panose="02020603050405020304" pitchFamily="18" charset="0"/>
                <a:ea typeface="Times New Roman" panose="02020603050405020304" pitchFamily="18" charset="0"/>
              </a:rPr>
              <a:t>Operational optimisation of the 5GMSd AS:</a:t>
            </a:r>
            <a:r>
              <a:rPr lang="en-GB" sz="1800" dirty="0">
                <a:effectLst/>
                <a:latin typeface="Times New Roman" panose="02020603050405020304" pitchFamily="18" charset="0"/>
                <a:ea typeface="Times New Roman" panose="02020603050405020304" pitchFamily="18" charset="0"/>
              </a:rPr>
              <a:t> The Application Server uses CMCD information to optimise its operation. For example, the 5GMSd AS may choose to pre-fetch content from the 5GMSd Application Provider based on the value of the CMCD </a:t>
            </a:r>
            <a:r>
              <a:rPr lang="en-GB" sz="1800" i="1" dirty="0">
                <a:effectLst/>
                <a:latin typeface="Times New Roman" panose="02020603050405020304" pitchFamily="18" charset="0"/>
                <a:ea typeface="Times New Roman" panose="02020603050405020304" pitchFamily="18" charset="0"/>
              </a:rPr>
              <a:t>Next object request</a:t>
            </a:r>
            <a:r>
              <a:rPr lang="en-GB" sz="1800" dirty="0">
                <a:effectLst/>
                <a:latin typeface="Times New Roman" panose="02020603050405020304" pitchFamily="18" charset="0"/>
                <a:ea typeface="Times New Roman" panose="02020603050405020304" pitchFamily="18" charset="0"/>
              </a:rPr>
              <a:t> key signalled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2) </a:t>
            </a:r>
            <a:r>
              <a:rPr lang="en-GB" sz="1800" i="1" dirty="0">
                <a:effectLst/>
                <a:latin typeface="Times New Roman" panose="02020603050405020304" pitchFamily="18" charset="0"/>
                <a:ea typeface="Times New Roman" panose="02020603050405020304" pitchFamily="18" charset="0"/>
              </a:rPr>
              <a:t>Operational optimisation of the 5GMSd AF and 5G Media Streaming:</a:t>
            </a:r>
            <a:r>
              <a:rPr lang="en-GB" sz="1800" dirty="0">
                <a:effectLst/>
                <a:latin typeface="Times New Roman" panose="02020603050405020304" pitchFamily="18" charset="0"/>
                <a:ea typeface="Times New Roman" panose="02020603050405020304" pitchFamily="18" charset="0"/>
              </a:rPr>
              <a:t> The Application Function uses CMCD information in order to configure the 5G System for optimised media delivery across the User Plane. For example, the 5GMSd AF may invoke service operations on the PCF in order to effect a delivery boost if the CMCD </a:t>
            </a:r>
            <a:r>
              <a:rPr lang="en-GB" sz="1800" i="1" dirty="0">
                <a:effectLst/>
                <a:latin typeface="Times New Roman" panose="02020603050405020304" pitchFamily="18" charset="0"/>
                <a:ea typeface="Times New Roman" panose="02020603050405020304" pitchFamily="18" charset="0"/>
              </a:rPr>
              <a:t>Buffer starvation</a:t>
            </a:r>
            <a:r>
              <a:rPr lang="en-GB" sz="1800" dirty="0">
                <a:effectLst/>
                <a:latin typeface="Times New Roman" panose="02020603050405020304" pitchFamily="18" charset="0"/>
                <a:ea typeface="Times New Roman" panose="02020603050405020304" pitchFamily="18" charset="0"/>
              </a:rPr>
              <a:t> flag is set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3) </a:t>
            </a:r>
            <a:r>
              <a:rPr lang="en-GB" sz="1800" i="1" dirty="0">
                <a:effectLst/>
                <a:latin typeface="Times New Roman" panose="02020603050405020304" pitchFamily="18" charset="0"/>
                <a:ea typeface="Times New Roman" panose="02020603050405020304" pitchFamily="18" charset="0"/>
              </a:rPr>
              <a:t>UE data collection on media playback and 5GMS reception, reporting and event exposure by 5GMS System:</a:t>
            </a:r>
            <a:r>
              <a:rPr lang="en-GB" sz="1800" dirty="0">
                <a:effectLst/>
                <a:latin typeface="Times New Roman" panose="02020603050405020304" pitchFamily="18" charset="0"/>
                <a:ea typeface="Times New Roman" panose="02020603050405020304" pitchFamily="18" charset="0"/>
              </a:rPr>
              <a:t> The Application Function uses the data collection and reporting framework to provide CMCD information to the 5G System or to external 5GMS Application Providers. This could, for example, take the form of a time series event log for audit purposes. Such data could, for example, be useful to determine the quality of reception and to identify anomalies or errors that can occur on players.</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8" name="Subtitle 7">
            <a:extLst>
              <a:ext uri="{FF2B5EF4-FFF2-40B4-BE49-F238E27FC236}">
                <a16:creationId xmlns:a16="http://schemas.microsoft.com/office/drawing/2014/main" id="{46EE167D-ECA2-9170-4201-57595D74990D}"/>
              </a:ext>
            </a:extLst>
          </p:cNvPr>
          <p:cNvSpPr>
            <a:spLocks noGrp="1"/>
          </p:cNvSpPr>
          <p:nvPr>
            <p:ph type="subTitle" idx="1"/>
          </p:nvPr>
        </p:nvSpPr>
        <p:spPr/>
        <p:txBody>
          <a:bodyPr/>
          <a:lstStyle/>
          <a:p>
            <a:r>
              <a:rPr lang="de-DE" dirty="0" err="1"/>
              <a:t>Based</a:t>
            </a:r>
            <a:r>
              <a:rPr lang="de-DE" dirty="0"/>
              <a:t> on </a:t>
            </a:r>
            <a:r>
              <a:rPr lang="de-DE" dirty="0" err="1"/>
              <a:t>clause</a:t>
            </a:r>
            <a:r>
              <a:rPr lang="de-DE" dirty="0"/>
              <a:t> 5.16.</a:t>
            </a:r>
            <a:endParaRPr lang="en-US" dirty="0"/>
          </a:p>
        </p:txBody>
      </p:sp>
    </p:spTree>
    <p:extLst>
      <p:ext uri="{BB962C8B-B14F-4D97-AF65-F5344CB8AC3E}">
        <p14:creationId xmlns:p14="http://schemas.microsoft.com/office/powerpoint/2010/main" val="4185171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0349EC5-06A7-D11C-3514-D9136569D8F3}"/>
              </a:ext>
            </a:extLst>
          </p:cNvPr>
          <p:cNvSpPr>
            <a:spLocks noGrp="1"/>
          </p:cNvSpPr>
          <p:nvPr>
            <p:ph type="ftr" sz="quarter" idx="3"/>
          </p:nvPr>
        </p:nvSpPr>
        <p:spPr/>
        <p:txBody>
          <a:bodyPr/>
          <a:lstStyle/>
          <a:p>
            <a:endParaRPr lang="en-US" dirty="0"/>
          </a:p>
        </p:txBody>
      </p:sp>
      <p:graphicFrame>
        <p:nvGraphicFramePr>
          <p:cNvPr id="11" name="Content Placeholder 7">
            <a:extLst>
              <a:ext uri="{FF2B5EF4-FFF2-40B4-BE49-F238E27FC236}">
                <a16:creationId xmlns:a16="http://schemas.microsoft.com/office/drawing/2014/main" id="{D51E3FB8-1522-0BD7-479B-81444848BD77}"/>
              </a:ext>
            </a:extLst>
          </p:cNvPr>
          <p:cNvGraphicFramePr>
            <a:graphicFrameLocks/>
          </p:cNvGraphicFramePr>
          <p:nvPr>
            <p:extLst>
              <p:ext uri="{D42A27DB-BD31-4B8C-83A1-F6EECF244321}">
                <p14:modId xmlns:p14="http://schemas.microsoft.com/office/powerpoint/2010/main" val="4091956090"/>
              </p:ext>
            </p:extLst>
          </p:nvPr>
        </p:nvGraphicFramePr>
        <p:xfrm>
          <a:off x="0" y="0"/>
          <a:ext cx="12192000" cy="7574280"/>
        </p:xfrm>
        <a:graphic>
          <a:graphicData uri="http://schemas.openxmlformats.org/drawingml/2006/table">
            <a:tbl>
              <a:tblPr firstRow="1" firstCol="1" bandRow="1"/>
              <a:tblGrid>
                <a:gridCol w="836288">
                  <a:extLst>
                    <a:ext uri="{9D8B030D-6E8A-4147-A177-3AD203B41FA5}">
                      <a16:colId xmlns:a16="http://schemas.microsoft.com/office/drawing/2014/main" val="1367545246"/>
                    </a:ext>
                  </a:extLst>
                </a:gridCol>
                <a:gridCol w="605409">
                  <a:extLst>
                    <a:ext uri="{9D8B030D-6E8A-4147-A177-3AD203B41FA5}">
                      <a16:colId xmlns:a16="http://schemas.microsoft.com/office/drawing/2014/main" val="3068638498"/>
                    </a:ext>
                  </a:extLst>
                </a:gridCol>
                <a:gridCol w="1118471">
                  <a:extLst>
                    <a:ext uri="{9D8B030D-6E8A-4147-A177-3AD203B41FA5}">
                      <a16:colId xmlns:a16="http://schemas.microsoft.com/office/drawing/2014/main" val="1104271390"/>
                    </a:ext>
                  </a:extLst>
                </a:gridCol>
                <a:gridCol w="820895">
                  <a:extLst>
                    <a:ext uri="{9D8B030D-6E8A-4147-A177-3AD203B41FA5}">
                      <a16:colId xmlns:a16="http://schemas.microsoft.com/office/drawing/2014/main" val="3535130124"/>
                    </a:ext>
                  </a:extLst>
                </a:gridCol>
                <a:gridCol w="1212529">
                  <a:extLst>
                    <a:ext uri="{9D8B030D-6E8A-4147-A177-3AD203B41FA5}">
                      <a16:colId xmlns:a16="http://schemas.microsoft.com/office/drawing/2014/main" val="48538581"/>
                    </a:ext>
                  </a:extLst>
                </a:gridCol>
                <a:gridCol w="2396841">
                  <a:extLst>
                    <a:ext uri="{9D8B030D-6E8A-4147-A177-3AD203B41FA5}">
                      <a16:colId xmlns:a16="http://schemas.microsoft.com/office/drawing/2014/main" val="684788465"/>
                    </a:ext>
                  </a:extLst>
                </a:gridCol>
                <a:gridCol w="1723878">
                  <a:extLst>
                    <a:ext uri="{9D8B030D-6E8A-4147-A177-3AD203B41FA5}">
                      <a16:colId xmlns:a16="http://schemas.microsoft.com/office/drawing/2014/main" val="2295765871"/>
                    </a:ext>
                  </a:extLst>
                </a:gridCol>
                <a:gridCol w="2088151">
                  <a:extLst>
                    <a:ext uri="{9D8B030D-6E8A-4147-A177-3AD203B41FA5}">
                      <a16:colId xmlns:a16="http://schemas.microsoft.com/office/drawing/2014/main" val="2100941591"/>
                    </a:ext>
                  </a:extLst>
                </a:gridCol>
                <a:gridCol w="1389538">
                  <a:extLst>
                    <a:ext uri="{9D8B030D-6E8A-4147-A177-3AD203B41FA5}">
                      <a16:colId xmlns:a16="http://schemas.microsoft.com/office/drawing/2014/main" val="1176282587"/>
                    </a:ext>
                  </a:extLst>
                </a:gridCol>
              </a:tblGrid>
              <a:tr h="89175">
                <a:tc gridSpan="4">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a:t>
                      </a:r>
                      <a:b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[105]</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QoE metrics reporting</a:t>
                      </a:r>
                      <a:b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[3GPP TS 26.510 Rel-18]</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gridSpan="2">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consumption reporting [3GPP TS 26.510 Rel-18]</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extLst>
                  <a:ext uri="{0D108BD9-81ED-4DB2-BD59-A6C34878D82A}">
                    <a16:rowId xmlns:a16="http://schemas.microsoft.com/office/drawing/2014/main" val="4135364118"/>
                  </a:ext>
                </a:extLst>
              </a:tr>
              <a:tr h="79529">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Scope</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Key</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Type and unit</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Source</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Xpath</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Data type and property</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70941658"/>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 version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10.6.2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@schemaVersion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Schema version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690560855"/>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Content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10.6.2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@contentURI</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Content URI</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ConsumptionReport.‌mediaPlayerEntry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Player Entry URL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extLst>
                  <a:ext uri="{0D108BD9-81ED-4DB2-BD59-A6C34878D82A}">
                    <a16:rowId xmlns:a16="http://schemas.microsoft.com/office/drawing/2014/main" val="3235211503"/>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10.6.2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@clientID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Client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ConsumptionReport.‌reportingClientId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Reporting client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extLst>
                  <a:ext uri="{0D108BD9-81ED-4DB2-BD59-A6C34878D82A}">
                    <a16:rowId xmlns:a16="http://schemas.microsoft.com/office/drawing/2014/main" val="1776633901"/>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Session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10.6.2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QoeReport‌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@recordingSessionID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session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ConsumptionReport.‌sessionId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session identifier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extLst>
                  <a:ext uri="{0D108BD9-81ED-4DB2-BD59-A6C34878D82A}">
                    <a16:rowId xmlns:a16="http://schemas.microsoft.com/office/drawing/2014/main" val="3742435327"/>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Stream type (live/on-demand)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 token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785103793"/>
                  </a:ext>
                </a:extLst>
              </a:tr>
              <a:tr h="198825">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sf</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Streaming format (DASH, HLS, Smooth, other)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 token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806192504"/>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QoeReport</a:t>
                      </a:r>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‌QoEMetric</a:t>
                      </a:r>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MPDInformation‌</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@representationId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392554429"/>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@subreplevel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Unspecified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516400347"/>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@codecs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Unspecified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389130669"/>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QoeReport</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QoEMetric</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MPDInformation</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b="1" dirty="0" err="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MpdInfo</a:t>
                      </a:r>
                      <a:r>
                        <a:rPr lang="en-GB" sz="700" b="1"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700" dirty="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@bandwidth</a:t>
                      </a:r>
                      <a:endParaRPr lang="en-US" sz="7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bit rate?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013673077"/>
                  </a:ext>
                </a:extLst>
              </a:tr>
              <a:tr h="10603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ReceptionReport/QoeReport/‌QoEMetric/MPDInformation/‌MpdInfo‌@qualityRanking</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Unspecified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147207722"/>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ReceptionReport/QoeReport/‌QoEMetric/MPDInformation/MpdInfo‌@frameRate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frame rate (video representations only)?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874372117"/>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@width</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width (video representations only)?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564424077"/>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@height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height (video representations only)?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078193925"/>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10.2.8</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ReceptionReport/QoeReport/‌QoEMetric/MPDInformation/‌MpdInfo‌</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@mimeType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MIME content type?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058856890"/>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@start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Sampling timestamp (wallclock)</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253154800"/>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@mstart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Sampling timestamp (media presentation)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359533537"/>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@videoWidth</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Width of video viewport (pixels)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668314955"/>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@videoHeight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Height of video viewport (pixels)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833630127"/>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@screenWidth</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Width of screen (pixels)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240215601"/>
                  </a:ext>
                </a:extLst>
              </a:tr>
              <a:tr h="141386">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@screenHeight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Height of screeen (pixels)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05000867"/>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@pixelWidth</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Width of screen pixel (mm)</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733835639"/>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ReceptionReport/QoeReport/‌supplementQoEMetric/‌deviceinformation/Entry‌@pixelHeight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Height of screen pixel (mm)</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276994995"/>
                  </a:ext>
                </a:extLst>
              </a:tr>
              <a:tr h="119294">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10.2.10</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9F8"/>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ReceptionReport/QoeReport/‌supplementQoEMetric/‌deviceinformation/Entry‌</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@fieldOfView</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9F8"/>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Horizontal angle subtended at eye by screen (degrees)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9F8"/>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011135092"/>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10.2.5</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ReceptionReport/QoeReport/‌QoEMetric/InitialPlayoutDelay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Initial playout delay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761128769"/>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10.2.9</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ReceptionReport/QoeReport/‌QoEMetric/PlayoutDelayfor‌MediaStartup</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playout start-up delay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973961206"/>
                  </a:ext>
                </a:extLst>
              </a:tr>
              <a:tr h="119294">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CMCD-Status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rtp</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Requested maximum throughput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kbit/s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676076616"/>
                  </a:ext>
                </a:extLst>
              </a:tr>
              <a:tr h="79529">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CMCD-Status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pPr algn="l"/>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Buffer starvation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Boolean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303623295"/>
                  </a:ext>
                </a:extLst>
              </a:tr>
              <a:tr h="7952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10.2.6</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ReceptionReport/QoeReport/‌QoEMetric/BufferLevel</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Buffer level timestamp</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209305"/>
                  </a:ext>
                </a:extLst>
              </a:tr>
              <a:tr h="7952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10.2.6</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ReceptionReport/QoeReport/‌QoEMetric/BufferLevel</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@level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Buffer level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331818425"/>
                  </a:ext>
                </a:extLst>
              </a:tr>
              <a:tr h="7952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Sampling timestamp (wallclock)</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912402349"/>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@duration</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Sampling period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59770904"/>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ReceptionReport/QoeReport/‌QoEMetric/AvgThroughtput@numBytes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HTTP body bytes downloaded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530529164"/>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ReceptionReport/QoeReport/‌QoEMetric/AvgThroughtput@activityTime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Time of incomplete GET</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481216194"/>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@inactivityType</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Pause, client buffer control, error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547249529"/>
                  </a:ext>
                </a:extLst>
              </a:tr>
              <a:tr h="106039">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pPr algn="l"/>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26.247 clause 10.2.4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F2D0"/>
                    </a:solidFill>
                  </a:tcPr>
                </a:tc>
                <a:tc>
                  <a:txBody>
                    <a:bodyPr/>
                    <a:lstStyle/>
                    <a:p>
                      <a:r>
                        <a:rPr lang="en-GB" sz="7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ReceptionReport/QoeReport/‌QoEMetric/AvgThroughtput</a:t>
                      </a:r>
                      <a:r>
                        <a:rPr lang="en-GB" sz="7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@accessbearer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F2D0"/>
                    </a:solidFill>
                  </a:tcPr>
                </a:tc>
                <a:tc>
                  <a:txBody>
                    <a:bodyPr/>
                    <a:lstStyle/>
                    <a:p>
                      <a:r>
                        <a:rPr lang="en-GB" sz="7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Access bearer used for download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F2D0"/>
                    </a:solidFill>
                  </a:tcPr>
                </a:tc>
                <a:tc>
                  <a:txBody>
                    <a:bodyPr/>
                    <a:lstStyle/>
                    <a:p>
                      <a:r>
                        <a:rPr lang="en-GB"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7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7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24501219"/>
                  </a:ext>
                </a:extLst>
              </a:tr>
            </a:tbl>
          </a:graphicData>
        </a:graphic>
      </p:graphicFrame>
    </p:spTree>
    <p:extLst>
      <p:ext uri="{BB962C8B-B14F-4D97-AF65-F5344CB8AC3E}">
        <p14:creationId xmlns:p14="http://schemas.microsoft.com/office/powerpoint/2010/main" val="180264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CBFDA-4066-7416-6CCF-D0BFF804731A}"/>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B419632-0DFD-B0B3-9CC4-CB818D550373}"/>
              </a:ext>
            </a:extLst>
          </p:cNvPr>
          <p:cNvSpPr>
            <a:spLocks noGrp="1"/>
          </p:cNvSpPr>
          <p:nvPr>
            <p:ph type="pic" sz="quarter" idx="11"/>
          </p:nvPr>
        </p:nvSpPr>
        <p:spPr/>
        <p:txBody>
          <a:bodyPr/>
          <a:lstStyle/>
          <a:p>
            <a:endParaRPr lang="en-US"/>
          </a:p>
        </p:txBody>
      </p:sp>
      <p:sp>
        <p:nvSpPr>
          <p:cNvPr id="2" name="Footer Placeholder 1">
            <a:extLst>
              <a:ext uri="{FF2B5EF4-FFF2-40B4-BE49-F238E27FC236}">
                <a16:creationId xmlns:a16="http://schemas.microsoft.com/office/drawing/2014/main" id="{8805DD57-F059-1822-983C-11250F99516B}"/>
              </a:ext>
            </a:extLst>
          </p:cNvPr>
          <p:cNvSpPr>
            <a:spLocks noGrp="1"/>
          </p:cNvSpPr>
          <p:nvPr>
            <p:ph type="ftr" sz="quarter" idx="10"/>
          </p:nvPr>
        </p:nvSpPr>
        <p:spPr/>
        <p:txBody>
          <a:bodyPr/>
          <a:lstStyle/>
          <a:p>
            <a:endParaRPr lang="en-US" dirty="0"/>
          </a:p>
        </p:txBody>
      </p:sp>
      <p:sp>
        <p:nvSpPr>
          <p:cNvPr id="4" name="Text Placeholder 3">
            <a:extLst>
              <a:ext uri="{FF2B5EF4-FFF2-40B4-BE49-F238E27FC236}">
                <a16:creationId xmlns:a16="http://schemas.microsoft.com/office/drawing/2014/main" id="{69248DC3-9B27-4303-FBDE-E2E69E8DEBBC}"/>
              </a:ext>
            </a:extLst>
          </p:cNvPr>
          <p:cNvSpPr>
            <a:spLocks noGrp="1"/>
          </p:cNvSpPr>
          <p:nvPr>
            <p:ph type="body" sz="quarter" idx="15"/>
          </p:nvPr>
        </p:nvSpPr>
        <p:spPr>
          <a:xfrm>
            <a:off x="495299" y="5852160"/>
            <a:ext cx="11186159" cy="601649"/>
          </a:xfrm>
        </p:spPr>
        <p:txBody>
          <a:bodyPr>
            <a:normAutofit fontScale="85000" lnSpcReduction="10000"/>
          </a:bodyPr>
          <a:lstStyle/>
          <a:p>
            <a:pPr algn="ctr"/>
            <a:r>
              <a:rPr lang="en-US" dirty="0"/>
              <a:t>minimal overlap between CMCD information and existing reporting mechanisms for 5G Media Streaming (</a:t>
            </a:r>
            <a:r>
              <a:rPr lang="en-US" dirty="0" err="1"/>
              <a:t>QoE</a:t>
            </a:r>
            <a:r>
              <a:rPr lang="en-US" dirty="0"/>
              <a:t> metrics reporting and consumption reporting)</a:t>
            </a:r>
          </a:p>
        </p:txBody>
      </p:sp>
      <p:graphicFrame>
        <p:nvGraphicFramePr>
          <p:cNvPr id="11" name="Content Placeholder 7">
            <a:extLst>
              <a:ext uri="{FF2B5EF4-FFF2-40B4-BE49-F238E27FC236}">
                <a16:creationId xmlns:a16="http://schemas.microsoft.com/office/drawing/2014/main" id="{B605FB7B-5D67-9A50-F52C-7321B9A775AF}"/>
              </a:ext>
            </a:extLst>
          </p:cNvPr>
          <p:cNvGraphicFramePr>
            <a:graphicFrameLocks/>
          </p:cNvGraphicFramePr>
          <p:nvPr>
            <p:extLst>
              <p:ext uri="{D42A27DB-BD31-4B8C-83A1-F6EECF244321}">
                <p14:modId xmlns:p14="http://schemas.microsoft.com/office/powerpoint/2010/main" val="3221846663"/>
              </p:ext>
            </p:extLst>
          </p:nvPr>
        </p:nvGraphicFramePr>
        <p:xfrm>
          <a:off x="0" y="0"/>
          <a:ext cx="12192000" cy="5852160"/>
        </p:xfrm>
        <a:graphic>
          <a:graphicData uri="http://schemas.openxmlformats.org/drawingml/2006/table">
            <a:tbl>
              <a:tblPr firstRow="1" firstCol="1" bandRow="1"/>
              <a:tblGrid>
                <a:gridCol w="836288">
                  <a:extLst>
                    <a:ext uri="{9D8B030D-6E8A-4147-A177-3AD203B41FA5}">
                      <a16:colId xmlns:a16="http://schemas.microsoft.com/office/drawing/2014/main" val="1367545246"/>
                    </a:ext>
                  </a:extLst>
                </a:gridCol>
                <a:gridCol w="605409">
                  <a:extLst>
                    <a:ext uri="{9D8B030D-6E8A-4147-A177-3AD203B41FA5}">
                      <a16:colId xmlns:a16="http://schemas.microsoft.com/office/drawing/2014/main" val="3068638498"/>
                    </a:ext>
                  </a:extLst>
                </a:gridCol>
                <a:gridCol w="1118471">
                  <a:extLst>
                    <a:ext uri="{9D8B030D-6E8A-4147-A177-3AD203B41FA5}">
                      <a16:colId xmlns:a16="http://schemas.microsoft.com/office/drawing/2014/main" val="1104271390"/>
                    </a:ext>
                  </a:extLst>
                </a:gridCol>
                <a:gridCol w="820895">
                  <a:extLst>
                    <a:ext uri="{9D8B030D-6E8A-4147-A177-3AD203B41FA5}">
                      <a16:colId xmlns:a16="http://schemas.microsoft.com/office/drawing/2014/main" val="3535130124"/>
                    </a:ext>
                  </a:extLst>
                </a:gridCol>
                <a:gridCol w="1212529">
                  <a:extLst>
                    <a:ext uri="{9D8B030D-6E8A-4147-A177-3AD203B41FA5}">
                      <a16:colId xmlns:a16="http://schemas.microsoft.com/office/drawing/2014/main" val="48538581"/>
                    </a:ext>
                  </a:extLst>
                </a:gridCol>
                <a:gridCol w="2396841">
                  <a:extLst>
                    <a:ext uri="{9D8B030D-6E8A-4147-A177-3AD203B41FA5}">
                      <a16:colId xmlns:a16="http://schemas.microsoft.com/office/drawing/2014/main" val="684788465"/>
                    </a:ext>
                  </a:extLst>
                </a:gridCol>
                <a:gridCol w="1723878">
                  <a:extLst>
                    <a:ext uri="{9D8B030D-6E8A-4147-A177-3AD203B41FA5}">
                      <a16:colId xmlns:a16="http://schemas.microsoft.com/office/drawing/2014/main" val="2295765871"/>
                    </a:ext>
                  </a:extLst>
                </a:gridCol>
                <a:gridCol w="2088151">
                  <a:extLst>
                    <a:ext uri="{9D8B030D-6E8A-4147-A177-3AD203B41FA5}">
                      <a16:colId xmlns:a16="http://schemas.microsoft.com/office/drawing/2014/main" val="2100941591"/>
                    </a:ext>
                  </a:extLst>
                </a:gridCol>
                <a:gridCol w="1389538">
                  <a:extLst>
                    <a:ext uri="{9D8B030D-6E8A-4147-A177-3AD203B41FA5}">
                      <a16:colId xmlns:a16="http://schemas.microsoft.com/office/drawing/2014/main" val="1176282587"/>
                    </a:ext>
                  </a:extLst>
                </a:gridCol>
              </a:tblGrid>
              <a:tr h="89175">
                <a:tc gridSpan="4">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a:t>
                      </a:r>
                      <a:b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[105]</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QoE metrics reporting</a:t>
                      </a:r>
                      <a:b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[3GPP TS 26.510 Rel-18]</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gridSpan="2">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delivery consumption reporting [3GPP TS 26.510 Rel-18]</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extLst>
                  <a:ext uri="{0D108BD9-81ED-4DB2-BD59-A6C34878D82A}">
                    <a16:rowId xmlns:a16="http://schemas.microsoft.com/office/drawing/2014/main" val="4135364118"/>
                  </a:ext>
                </a:extLst>
              </a:tr>
              <a:tr h="79529">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Scope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Key</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Type and unit</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Source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Xpath</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Data type and property</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70941658"/>
                  </a:ext>
                </a:extLst>
              </a:tr>
              <a:tr h="23858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CMCD-Object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Object type (init, audio, video, audio-video, subtitle, text, crypto, other)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 token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03933323"/>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CMCD-Object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Object duration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ms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4177642331"/>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CMCD-Object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Encoded bit rate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kbit/s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087676251"/>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CMCD-Object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tb</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Top bit rate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kbit/s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630797592"/>
                  </a:ext>
                </a:extLst>
              </a:tr>
              <a:tr h="10603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ReceptionReport/QoeReport/‌QoEMetric/PlayList/Trace‌@start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Playback period start time (wallclock)</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24233641"/>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@mstart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Playback period start time (media presentation)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696864524"/>
                  </a:ext>
                </a:extLst>
              </a:tr>
              <a:tr h="159058">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@startType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New playout request, Resume from pause, Start metrics collection, Other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394096015"/>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@representationId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RepresentationID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ConsumptionReportingUnit.‌mediaConsumed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e.g. MPEG-DASH representationID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4183059113"/>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@subrepLevel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Greatest value of sub-representation level being rendered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738091080"/>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@start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Time when first media sample rendered (wallclock)</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ConsumptionReportingUnit.‌startTime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Start of consumption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3840992511"/>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@sstart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Time when first media sample rendered (media presentation)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82007407"/>
                  </a:ext>
                </a:extLst>
              </a:tr>
              <a:tr h="159058">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@duration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Duration of continuously presented media samples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ConsumptionReportingUnit.‌duration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Duration of consumption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723097932"/>
                  </a:ext>
                </a:extLst>
              </a:tr>
              <a:tr h="119294">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CMCD-Session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Playback rate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Decimal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@playbackSpeed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Playback speed relative to normal (normal = 1.0)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27017057"/>
                  </a:ext>
                </a:extLst>
              </a:tr>
              <a:tr h="23858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@stopReason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Representation switch, Rebuffering, User request, Period end, Presentation end, Metrics collection end, Failure, other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473521535"/>
                  </a:ext>
                </a:extLst>
              </a:tr>
              <a:tr h="10603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TS 26.510 clause 10.2.7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b="1">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ReceptionReport/QoeReport/‌QoEMetric/PlayList/Trace/‌TraceEntry</a:t>
                      </a:r>
                      <a:r>
                        <a:rPr lang="en-GB" sz="800">
                          <a:solidFill>
                            <a:srgbClr val="000000"/>
                          </a:solidFill>
                          <a:effectLst/>
                          <a:latin typeface="Courier New" panose="02070309020205020404" pitchFamily="49" charset="0"/>
                          <a:ea typeface="Times New Roman" panose="02020603050405020304" pitchFamily="18" charset="0"/>
                          <a:cs typeface="Times New Roman" panose="02020603050405020304" pitchFamily="18" charset="0"/>
                        </a:rPr>
                        <a:t>@stopReasonOther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Other stop reason (free text)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966089889"/>
                  </a:ext>
                </a:extLst>
              </a:tr>
              <a:tr h="7952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b="1">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ConsumptionReportingUnit.‌clientEndpointAddress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Client endpoint address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3962507819"/>
                  </a:ext>
                </a:extLst>
              </a:tr>
              <a:tr h="7952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ConsumptionReportingUnit.‌serverEndpointAddress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Server endpoint address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4204273662"/>
                  </a:ext>
                </a:extLst>
              </a:tr>
              <a:tr h="7952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ConsumptionReportingUnit.‌sliceInfo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S-NSSAI</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3154907129"/>
                  </a:ext>
                </a:extLst>
              </a:tr>
              <a:tr h="79529">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ConsumptionReportingUnit.‌dnn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Data Network Name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2332169542"/>
                  </a:ext>
                </a:extLst>
              </a:tr>
              <a:tr h="119294">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pPr algn="l"/>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ConsumptionReportingUnit.‌locations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2D5"/>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Locations where content was consumed</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4102332141"/>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Buffer length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ms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568601541"/>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Deadline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ms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967719762"/>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mtp</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Measured throughput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Integer kbit/s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16129738"/>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nor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Next object 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269980686"/>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Next range 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432713280"/>
                  </a:ext>
                </a:extLst>
              </a:tr>
              <a:tr h="79529">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CMCD-Request</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CEEF"/>
                    </a:solidFill>
                  </a:tcPr>
                </a:tc>
                <a:tc>
                  <a:txBody>
                    <a:bodyPr/>
                    <a:lstStyle/>
                    <a:p>
                      <a:pPr algn="l"/>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su</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Start-up</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CEEF"/>
                    </a:solidFill>
                  </a:tcPr>
                </a:tc>
                <a:tc>
                  <a:txBody>
                    <a:bodyPr/>
                    <a:lstStyle/>
                    <a:p>
                      <a:r>
                        <a:rPr lang="en-GB" sz="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Boolean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CEEF"/>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3592" marR="13592"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134201267"/>
                  </a:ext>
                </a:extLst>
              </a:tr>
            </a:tbl>
          </a:graphicData>
        </a:graphic>
      </p:graphicFrame>
    </p:spTree>
    <p:extLst>
      <p:ext uri="{BB962C8B-B14F-4D97-AF65-F5344CB8AC3E}">
        <p14:creationId xmlns:p14="http://schemas.microsoft.com/office/powerpoint/2010/main" val="2861522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EC3FF07-5DF3-D730-E382-CDBAE289D7FE}"/>
              </a:ext>
            </a:extLst>
          </p:cNvPr>
          <p:cNvSpPr>
            <a:spLocks noGrp="1"/>
          </p:cNvSpPr>
          <p:nvPr>
            <p:ph type="ftr" sz="quarter" idx="3"/>
          </p:nvPr>
        </p:nvSpPr>
        <p:spPr/>
        <p:txBody>
          <a:bodyPr/>
          <a:lstStyle/>
          <a:p>
            <a:endParaRPr lang="en-US" dirty="0"/>
          </a:p>
        </p:txBody>
      </p:sp>
      <p:graphicFrame>
        <p:nvGraphicFramePr>
          <p:cNvPr id="9" name="Object 8">
            <a:extLst>
              <a:ext uri="{FF2B5EF4-FFF2-40B4-BE49-F238E27FC236}">
                <a16:creationId xmlns:a16="http://schemas.microsoft.com/office/drawing/2014/main" id="{43E1AD79-CA19-CAEE-4476-E25D56FF1B42}"/>
              </a:ext>
            </a:extLst>
          </p:cNvPr>
          <p:cNvGraphicFramePr>
            <a:graphicFrameLocks noChangeAspect="1"/>
          </p:cNvGraphicFramePr>
          <p:nvPr>
            <p:extLst>
              <p:ext uri="{D42A27DB-BD31-4B8C-83A1-F6EECF244321}">
                <p14:modId xmlns:p14="http://schemas.microsoft.com/office/powerpoint/2010/main" val="819436282"/>
              </p:ext>
            </p:extLst>
          </p:nvPr>
        </p:nvGraphicFramePr>
        <p:xfrm>
          <a:off x="-28575" y="978196"/>
          <a:ext cx="5887115" cy="4925767"/>
        </p:xfrm>
        <a:graphic>
          <a:graphicData uri="http://schemas.openxmlformats.org/presentationml/2006/ole">
            <mc:AlternateContent xmlns:mc="http://schemas.openxmlformats.org/markup-compatibility/2006">
              <mc:Choice xmlns:v="urn:schemas-microsoft-com:vml" Requires="v">
                <p:oleObj name="Visio" r:id="rId2" imgW="8848876" imgH="7410347" progId="Visio.Drawing.15">
                  <p:embed/>
                </p:oleObj>
              </mc:Choice>
              <mc:Fallback>
                <p:oleObj name="Visio" r:id="rId2" imgW="8848876" imgH="7410347" progId="Visio.Drawing.15">
                  <p:embed/>
                  <p:pic>
                    <p:nvPicPr>
                      <p:cNvPr id="9" name="Object 8">
                        <a:extLst>
                          <a:ext uri="{FF2B5EF4-FFF2-40B4-BE49-F238E27FC236}">
                            <a16:creationId xmlns:a16="http://schemas.microsoft.com/office/drawing/2014/main" id="{43E1AD79-CA19-CAEE-4476-E25D56FF1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978196"/>
                        <a:ext cx="5887115" cy="4925767"/>
                      </a:xfrm>
                      <a:prstGeom prst="rect">
                        <a:avLst/>
                      </a:prstGeom>
                      <a:noFill/>
                    </p:spPr>
                  </p:pic>
                </p:oleObj>
              </mc:Fallback>
            </mc:AlternateContent>
          </a:graphicData>
        </a:graphic>
      </p:graphicFrame>
      <p:sp>
        <p:nvSpPr>
          <p:cNvPr id="10" name="Rectangle 4">
            <a:extLst>
              <a:ext uri="{FF2B5EF4-FFF2-40B4-BE49-F238E27FC236}">
                <a16:creationId xmlns:a16="http://schemas.microsoft.com/office/drawing/2014/main" id="{13506842-B961-6624-416E-E88D5B5D32E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B0F5A254-16A2-C143-AD25-774FF8A3007E}"/>
              </a:ext>
            </a:extLst>
          </p:cNvPr>
          <p:cNvGraphicFramePr>
            <a:graphicFrameLocks noChangeAspect="1"/>
          </p:cNvGraphicFramePr>
          <p:nvPr>
            <p:extLst>
              <p:ext uri="{D42A27DB-BD31-4B8C-83A1-F6EECF244321}">
                <p14:modId xmlns:p14="http://schemas.microsoft.com/office/powerpoint/2010/main" val="2606660676"/>
              </p:ext>
            </p:extLst>
          </p:nvPr>
        </p:nvGraphicFramePr>
        <p:xfrm>
          <a:off x="6489159" y="1036674"/>
          <a:ext cx="5702841" cy="4771584"/>
        </p:xfrm>
        <a:graphic>
          <a:graphicData uri="http://schemas.openxmlformats.org/presentationml/2006/ole">
            <mc:AlternateContent xmlns:mc="http://schemas.openxmlformats.org/markup-compatibility/2006">
              <mc:Choice xmlns:v="urn:schemas-microsoft-com:vml" Requires="v">
                <p:oleObj name="Visio" r:id="rId4" imgW="8848876" imgH="7410347" progId="Visio.Drawing.15">
                  <p:embed/>
                </p:oleObj>
              </mc:Choice>
              <mc:Fallback>
                <p:oleObj name="Visio" r:id="rId4" imgW="8848876" imgH="7410347" progId="Visio.Drawing.15">
                  <p:embed/>
                  <p:pic>
                    <p:nvPicPr>
                      <p:cNvPr id="11" name="Object 10">
                        <a:extLst>
                          <a:ext uri="{FF2B5EF4-FFF2-40B4-BE49-F238E27FC236}">
                            <a16:creationId xmlns:a16="http://schemas.microsoft.com/office/drawing/2014/main" id="{B0F5A254-16A2-C143-AD25-774FF8A300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9159" y="1036674"/>
                        <a:ext cx="5702841" cy="4771584"/>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75A32415-CA2B-C0D9-C725-29BCBDBC369E}"/>
              </a:ext>
            </a:extLst>
          </p:cNvPr>
          <p:cNvSpPr txBox="1"/>
          <p:nvPr/>
        </p:nvSpPr>
        <p:spPr>
          <a:xfrm>
            <a:off x="8187104" y="134578"/>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3: </a:t>
            </a:r>
            <a:r>
              <a:rPr lang="en-US" sz="1600" dirty="0">
                <a:solidFill>
                  <a:schemeClr val="tx2"/>
                </a:solidFill>
                <a:latin typeface="Microsoft Sans Serif"/>
                <a:cs typeface="Microsoft Sans Serif" panose="020B0604020202020204" pitchFamily="34" charset="0"/>
              </a:rPr>
              <a:t>Out-of-band reporting of CMCD information at M11d and M5d</a:t>
            </a:r>
          </a:p>
        </p:txBody>
      </p:sp>
      <p:sp>
        <p:nvSpPr>
          <p:cNvPr id="13" name="TextBox 12">
            <a:extLst>
              <a:ext uri="{FF2B5EF4-FFF2-40B4-BE49-F238E27FC236}">
                <a16:creationId xmlns:a16="http://schemas.microsoft.com/office/drawing/2014/main" id="{E2F71417-E5D5-B378-4272-9ED4CB7172E5}"/>
              </a:ext>
            </a:extLst>
          </p:cNvPr>
          <p:cNvSpPr txBox="1"/>
          <p:nvPr/>
        </p:nvSpPr>
        <p:spPr>
          <a:xfrm>
            <a:off x="1516800" y="211010"/>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1: </a:t>
            </a:r>
            <a:r>
              <a:rPr lang="en-US" sz="1600" dirty="0">
                <a:solidFill>
                  <a:schemeClr val="tx2"/>
                </a:solidFill>
                <a:latin typeface="Microsoft Sans Serif"/>
                <a:cs typeface="Microsoft Sans Serif" panose="020B0604020202020204" pitchFamily="34" charset="0"/>
              </a:rPr>
              <a:t>In-band reporting of CMCD information via reference point M4d and M3d</a:t>
            </a:r>
          </a:p>
        </p:txBody>
      </p:sp>
      <p:sp>
        <p:nvSpPr>
          <p:cNvPr id="14" name="Rectangle 13">
            <a:extLst>
              <a:ext uri="{FF2B5EF4-FFF2-40B4-BE49-F238E27FC236}">
                <a16:creationId xmlns:a16="http://schemas.microsoft.com/office/drawing/2014/main" id="{34FFAB69-F030-C11B-4A24-29F6FB0D6702}"/>
              </a:ext>
            </a:extLst>
          </p:cNvPr>
          <p:cNvSpPr/>
          <p:nvPr/>
        </p:nvSpPr>
        <p:spPr>
          <a:xfrm>
            <a:off x="1364265" y="1036683"/>
            <a:ext cx="9271591" cy="4771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900"/>
              </a:spcAft>
            </a:pPr>
            <a:r>
              <a:rPr lang="en-GB" sz="1800">
                <a:effectLst/>
                <a:latin typeface="Times New Roman" panose="02020603050405020304" pitchFamily="18" charset="0"/>
                <a:ea typeface="Times New Roman" panose="02020603050405020304" pitchFamily="18" charset="0"/>
              </a:rPr>
              <a:t>The preferred solution is Option 1 "In-band reporting of CMCD information via reference points M4d and M3d", for the following reasons:</a:t>
            </a:r>
            <a:endParaRPr lang="en-US" sz="1800">
              <a:effectLst/>
              <a:latin typeface="Times New Roman" panose="02020603050405020304" pitchFamily="18" charset="0"/>
              <a:ea typeface="Times New Roman" panose="02020603050405020304" pitchFamily="18" charset="0"/>
            </a:endParaRPr>
          </a:p>
          <a:p>
            <a:pPr marL="360680" indent="-180340">
              <a:spcAft>
                <a:spcPts val="900"/>
              </a:spcAft>
            </a:pPr>
            <a:r>
              <a:rPr lang="en-GB" sz="1800">
                <a:effectLst/>
                <a:latin typeface="Times New Roman" panose="02020603050405020304" pitchFamily="18" charset="0"/>
                <a:ea typeface="Times New Roman" panose="02020603050405020304" pitchFamily="18" charset="0"/>
              </a:rPr>
              <a:t>-	In-band reporting reference point M4d is broadly implemented in common media clients nowadays.</a:t>
            </a:r>
            <a:endParaRPr lang="en-US" sz="1800">
              <a:effectLst/>
              <a:latin typeface="Times New Roman" panose="02020603050405020304" pitchFamily="18" charset="0"/>
              <a:ea typeface="Times New Roman" panose="02020603050405020304" pitchFamily="18" charset="0"/>
            </a:endParaRPr>
          </a:p>
          <a:p>
            <a:pPr marL="360680" indent="-180340">
              <a:spcAft>
                <a:spcPts val="900"/>
              </a:spcAft>
            </a:pPr>
            <a:r>
              <a:rPr lang="en-GB" sz="1800">
                <a:effectLst/>
                <a:latin typeface="Times New Roman" panose="02020603050405020304" pitchFamily="18" charset="0"/>
                <a:ea typeface="Times New Roman" panose="02020603050405020304" pitchFamily="18" charset="0"/>
              </a:rPr>
              <a:t>-	In-band reporting permits operational optimizations by the 5GMSd AS, which is not the case with Option 3 </a:t>
            </a:r>
            <a:r>
              <a:rPr lang="en-GB" sz="1800" i="1">
                <a:effectLst/>
                <a:latin typeface="Times New Roman" panose="02020603050405020304" pitchFamily="18" charset="0"/>
                <a:ea typeface="Times New Roman" panose="02020603050405020304" pitchFamily="18" charset="0"/>
              </a:rPr>
              <a:t>Out-of-band reporting of CMCD information via reference points M11d and M5d</a:t>
            </a:r>
            <a:r>
              <a:rPr lang="en-GB" sz="1800">
                <a:effectLst/>
                <a:latin typeface="Times New Roman" panose="02020603050405020304" pitchFamily="18" charset="0"/>
                <a:ea typeface="Times New Roman" panose="02020603050405020304" pitchFamily="18" charset="0"/>
              </a:rPr>
              <a:t>. Solely on the basis of this issue, Option 1 and Option 2 would remain valid candidates.</a:t>
            </a:r>
            <a:endParaRPr lang="en-US" sz="1800">
              <a:effectLst/>
              <a:latin typeface="Times New Roman" panose="02020603050405020304" pitchFamily="18" charset="0"/>
              <a:ea typeface="Times New Roman" panose="02020603050405020304" pitchFamily="18" charset="0"/>
            </a:endParaRPr>
          </a:p>
          <a:p>
            <a:pPr marL="360680" indent="-180340">
              <a:spcAft>
                <a:spcPts val="900"/>
              </a:spcAft>
            </a:pPr>
            <a:r>
              <a:rPr lang="en-GB" sz="1800">
                <a:effectLst/>
                <a:latin typeface="Times New Roman" panose="02020603050405020304" pitchFamily="18" charset="0"/>
                <a:ea typeface="Times New Roman" panose="02020603050405020304" pitchFamily="18" charset="0"/>
              </a:rPr>
              <a:t>-	Passing the CMCD information to the 5GMS AF at reference point M3d (Option 1) permits operational optimisations by the 5GMSd AF, which is not the case with Option 2 </a:t>
            </a:r>
            <a:r>
              <a:rPr lang="en-GB" sz="1800" i="1">
                <a:effectLst/>
                <a:latin typeface="Times New Roman" panose="02020603050405020304" pitchFamily="18" charset="0"/>
                <a:ea typeface="Times New Roman" panose="02020603050405020304" pitchFamily="18" charset="0"/>
              </a:rPr>
              <a:t>In-band reporting of CMCD information via reference points M5d and R4</a:t>
            </a:r>
            <a:r>
              <a:rPr lang="en-GB" sz="1800">
                <a:effectLst/>
                <a:latin typeface="Times New Roman" panose="02020603050405020304" pitchFamily="18" charset="0"/>
                <a:ea typeface="Times New Roman" panose="02020603050405020304" pitchFamily="18" charset="0"/>
              </a:rPr>
              <a:t> where the CMCD information is handed directly to the Data Collection AF instantiated in the 5GMS AF, but is not visible to the latter.</a:t>
            </a:r>
            <a:endParaRPr lang="en-US" sz="1800">
              <a:effectLst/>
              <a:latin typeface="Times New Roman" panose="02020603050405020304" pitchFamily="18" charset="0"/>
              <a:ea typeface="Times New Roman" panose="02020603050405020304" pitchFamily="18" charset="0"/>
            </a:endParaRPr>
          </a:p>
          <a:p>
            <a:pPr marL="360680" indent="-180340">
              <a:spcAft>
                <a:spcPts val="900"/>
              </a:spcAft>
            </a:pPr>
            <a:r>
              <a:rPr lang="en-GB" sz="1800">
                <a:effectLst/>
                <a:latin typeface="Times New Roman" panose="02020603050405020304" pitchFamily="18" charset="0"/>
                <a:ea typeface="Times New Roman" panose="02020603050405020304" pitchFamily="18" charset="0"/>
              </a:rPr>
              <a:t>-	All envisaged use cases can be supported by Option 1.</a:t>
            </a:r>
            <a:endParaRPr lang="en-US"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1744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nodePh="1">
                                  <p:stCondLst>
                                    <p:cond delay="0"/>
                                  </p:stCondLst>
                                  <p:endCondLst>
                                    <p:cond evt="begin" delay="0">
                                      <p:tn val="5"/>
                                    </p:cond>
                                  </p:endCondLst>
                                  <p:childTnLst>
                                    <p:set>
                                      <p:cBhvr>
                                        <p:cTn id="6" dur="indefinite"/>
                                        <p:tgtEl>
                                          <p:spTgt spid="3"/>
                                        </p:tgtEl>
                                        <p:attrNameLst>
                                          <p:attrName>style.opacity</p:attrName>
                                        </p:attrNameLst>
                                      </p:cBhvr>
                                      <p:to>
                                        <p:strVal val="0.5"/>
                                      </p:to>
                                    </p:set>
                                    <p:animEffect filter="image" prLst="opacity: 0.5">
                                      <p:cBhvr rctx="IE">
                                        <p:cTn id="7" dur="indefinite"/>
                                        <p:tgtEl>
                                          <p:spTgt spid="3"/>
                                        </p:tgtEl>
                                      </p:cBhvr>
                                    </p:animEffect>
                                  </p:childTnLst>
                                </p:cTn>
                              </p:par>
                              <p:par>
                                <p:cTn id="8" presetID="9" presetClass="emph" presetSubtype="0" nodeType="withEffect">
                                  <p:stCondLst>
                                    <p:cond delay="0"/>
                                  </p:stCondLst>
                                  <p:childTnLst>
                                    <p:set>
                                      <p:cBhvr>
                                        <p:cTn id="9" dur="indefinite"/>
                                        <p:tgtEl>
                                          <p:spTgt spid="9"/>
                                        </p:tgtEl>
                                        <p:attrNameLst>
                                          <p:attrName>style.opacity</p:attrName>
                                        </p:attrNameLst>
                                      </p:cBhvr>
                                      <p:to>
                                        <p:strVal val="0.5"/>
                                      </p:to>
                                    </p:set>
                                    <p:animEffect filter="image" prLst="opacity: 0.5">
                                      <p:cBhvr rctx="IE">
                                        <p:cTn id="10" dur="indefinite"/>
                                        <p:tgtEl>
                                          <p:spTgt spid="9"/>
                                        </p:tgtEl>
                                      </p:cBhvr>
                                    </p:animEffect>
                                  </p:childTnLst>
                                </p:cTn>
                              </p:par>
                              <p:par>
                                <p:cTn id="11" presetID="9" presetClass="emph" presetSubtype="0" grpId="0" nodeType="withEffect" nodePh="1">
                                  <p:stCondLst>
                                    <p:cond delay="0"/>
                                  </p:stCondLst>
                                  <p:endCondLst>
                                    <p:cond evt="begin" delay="0">
                                      <p:tn val="11"/>
                                    </p:cond>
                                  </p:endCondLst>
                                  <p:childTnLst>
                                    <p:set>
                                      <p:cBhvr>
                                        <p:cTn id="12" dur="indefinite"/>
                                        <p:tgtEl>
                                          <p:spTgt spid="10"/>
                                        </p:tgtEl>
                                        <p:attrNameLst>
                                          <p:attrName>style.opacity</p:attrName>
                                        </p:attrNameLst>
                                      </p:cBhvr>
                                      <p:to>
                                        <p:strVal val="0.5"/>
                                      </p:to>
                                    </p:set>
                                    <p:animEffect filter="image" prLst="opacity: 0.5">
                                      <p:cBhvr rctx="IE">
                                        <p:cTn id="13" dur="indefinite"/>
                                        <p:tgtEl>
                                          <p:spTgt spid="10"/>
                                        </p:tgtEl>
                                      </p:cBhvr>
                                    </p:animEffect>
                                  </p:childTnLst>
                                </p:cTn>
                              </p:par>
                              <p:par>
                                <p:cTn id="14" presetID="9" presetClass="emph" presetSubtype="0" nodeType="withEffect">
                                  <p:stCondLst>
                                    <p:cond delay="0"/>
                                  </p:stCondLst>
                                  <p:childTnLst>
                                    <p:set>
                                      <p:cBhvr>
                                        <p:cTn id="15" dur="indefinite"/>
                                        <p:tgtEl>
                                          <p:spTgt spid="11"/>
                                        </p:tgtEl>
                                        <p:attrNameLst>
                                          <p:attrName>style.opacity</p:attrName>
                                        </p:attrNameLst>
                                      </p:cBhvr>
                                      <p:to>
                                        <p:strVal val="0.5"/>
                                      </p:to>
                                    </p:set>
                                    <p:animEffect filter="image" prLst="opacity: 0.5">
                                      <p:cBhvr rctx="IE">
                                        <p:cTn id="16" dur="indefinite"/>
                                        <p:tgtEl>
                                          <p:spTgt spid="11"/>
                                        </p:tgtEl>
                                      </p:cBhvr>
                                    </p:animEffect>
                                  </p:childTnLst>
                                </p:cTn>
                              </p:par>
                              <p:par>
                                <p:cTn id="17" presetID="9" presetClass="emph" presetSubtype="0" grpId="0" nodeType="withEffect">
                                  <p:stCondLst>
                                    <p:cond delay="0"/>
                                  </p:stCondLst>
                                  <p:childTnLst>
                                    <p:set>
                                      <p:cBhvr>
                                        <p:cTn id="18" dur="indefinite"/>
                                        <p:tgtEl>
                                          <p:spTgt spid="12"/>
                                        </p:tgtEl>
                                        <p:attrNameLst>
                                          <p:attrName>style.opacity</p:attrName>
                                        </p:attrNameLst>
                                      </p:cBhvr>
                                      <p:to>
                                        <p:strVal val="0.5"/>
                                      </p:to>
                                    </p:set>
                                    <p:animEffect filter="image" prLst="opacity: 0.5">
                                      <p:cBhvr rctx="IE">
                                        <p:cTn id="19" dur="indefinite"/>
                                        <p:tgtEl>
                                          <p:spTgt spid="12"/>
                                        </p:tgtEl>
                                      </p:cBhvr>
                                    </p:animEffect>
                                  </p:childTnLst>
                                </p:cTn>
                              </p:par>
                              <p:par>
                                <p:cTn id="20" presetID="9" presetClass="emph" presetSubtype="0" grpId="0" nodeType="withEffect">
                                  <p:stCondLst>
                                    <p:cond delay="0"/>
                                  </p:stCondLst>
                                  <p:childTnLst>
                                    <p:set>
                                      <p:cBhvr>
                                        <p:cTn id="21" dur="indefinite"/>
                                        <p:tgtEl>
                                          <p:spTgt spid="13"/>
                                        </p:tgtEl>
                                        <p:attrNameLst>
                                          <p:attrName>style.opacity</p:attrName>
                                        </p:attrNameLst>
                                      </p:cBhvr>
                                      <p:to>
                                        <p:strVal val="0.5"/>
                                      </p:to>
                                    </p:set>
                                    <p:animEffect filter="image" prLst="opacity: 0.5">
                                      <p:cBhvr rctx="IE">
                                        <p:cTn id="22" dur="indefinite"/>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5"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2000"/>
                                        <p:tgtEl>
                                          <p:spTgt spid="14"/>
                                        </p:tgtEl>
                                      </p:cBhvr>
                                    </p:animEffect>
                                    <p:anim calcmode="lin" valueType="num">
                                      <p:cBhvr>
                                        <p:cTn id="28" dur="2000" fill="hold"/>
                                        <p:tgtEl>
                                          <p:spTgt spid="14"/>
                                        </p:tgtEl>
                                        <p:attrNameLst>
                                          <p:attrName>style.rotation</p:attrName>
                                        </p:attrNameLst>
                                      </p:cBhvr>
                                      <p:tavLst>
                                        <p:tav tm="0">
                                          <p:val>
                                            <p:fltVal val="720"/>
                                          </p:val>
                                        </p:tav>
                                        <p:tav tm="100000">
                                          <p:val>
                                            <p:fltVal val="0"/>
                                          </p:val>
                                        </p:tav>
                                      </p:tavLst>
                                    </p:anim>
                                    <p:anim calcmode="lin" valueType="num">
                                      <p:cBhvr>
                                        <p:cTn id="29" dur="2000" fill="hold"/>
                                        <p:tgtEl>
                                          <p:spTgt spid="14"/>
                                        </p:tgtEl>
                                        <p:attrNameLst>
                                          <p:attrName>ppt_h</p:attrName>
                                        </p:attrNameLst>
                                      </p:cBhvr>
                                      <p:tavLst>
                                        <p:tav tm="0">
                                          <p:val>
                                            <p:fltVal val="0"/>
                                          </p:val>
                                        </p:tav>
                                        <p:tav tm="100000">
                                          <p:val>
                                            <p:strVal val="#ppt_h"/>
                                          </p:val>
                                        </p:tav>
                                      </p:tavLst>
                                    </p:anim>
                                    <p:anim calcmode="lin" valueType="num">
                                      <p:cBhvr>
                                        <p:cTn id="30" dur="2000" fill="hold"/>
                                        <p:tgtEl>
                                          <p:spTgt spid="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
            <a:extLst>
              <a:ext uri="{FF2B5EF4-FFF2-40B4-BE49-F238E27FC236}">
                <a16:creationId xmlns:a16="http://schemas.microsoft.com/office/drawing/2014/main" id="{FA769C73-AE47-1DF2-226E-15707A786CA6}"/>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95566172-71CE-A6AE-BF7C-5469226BFC70}"/>
              </a:ext>
            </a:extLst>
          </p:cNvPr>
          <p:cNvSpPr>
            <a:spLocks noGrp="1"/>
          </p:cNvSpPr>
          <p:nvPr>
            <p:ph type="title"/>
          </p:nvPr>
        </p:nvSpPr>
        <p:spPr/>
        <p:txBody>
          <a:bodyPr wrap="square" anchor="b">
            <a:normAutofit/>
          </a:bodyPr>
          <a:lstStyle/>
          <a:p>
            <a:r>
              <a:rPr lang="de-DE" dirty="0"/>
              <a:t>Follow-</a:t>
            </a:r>
            <a:r>
              <a:rPr lang="de-DE" dirty="0" err="1"/>
              <a:t>up</a:t>
            </a:r>
            <a:r>
              <a:rPr lang="de-DE" dirty="0"/>
              <a:t> </a:t>
            </a:r>
            <a:r>
              <a:rPr lang="de-DE" dirty="0" err="1"/>
              <a:t>work</a:t>
            </a:r>
            <a:endParaRPr lang="en-US" dirty="0"/>
          </a:p>
        </p:txBody>
      </p:sp>
      <p:sp>
        <p:nvSpPr>
          <p:cNvPr id="12" name="Content Placeholder 11">
            <a:extLst>
              <a:ext uri="{FF2B5EF4-FFF2-40B4-BE49-F238E27FC236}">
                <a16:creationId xmlns:a16="http://schemas.microsoft.com/office/drawing/2014/main" id="{C843A9ED-88C3-1FE3-1ED3-77F01DDFF40F}"/>
              </a:ext>
            </a:extLst>
          </p:cNvPr>
          <p:cNvSpPr>
            <a:spLocks noGrp="1"/>
          </p:cNvSpPr>
          <p:nvPr>
            <p:ph sz="quarter" idx="20"/>
          </p:nvPr>
        </p:nvSpPr>
        <p:spPr/>
        <p:txBody>
          <a:bodyPr>
            <a:normAutofit fontScale="70000" lnSpcReduction="20000"/>
          </a:bodyPr>
          <a:lstStyle/>
          <a:p>
            <a:pPr>
              <a:lnSpc>
                <a:spcPct val="110000"/>
              </a:lnSpc>
              <a:spcBef>
                <a:spcPts val="0"/>
              </a:spcBef>
              <a:spcAft>
                <a:spcPts val="600"/>
              </a:spcAft>
            </a:pPr>
            <a:r>
              <a:rPr lang="en-GB" sz="2000" dirty="0">
                <a:effectLst/>
                <a:latin typeface="Times New Roman" panose="02020603050405020304" pitchFamily="18" charset="0"/>
                <a:ea typeface="Times New Roman" panose="02020603050405020304" pitchFamily="18" charset="0"/>
              </a:rPr>
              <a:t>Furthermore, it is recommended:</a:t>
            </a:r>
            <a:endParaRPr lang="en-US" sz="2000" dirty="0">
              <a:effectLst/>
              <a:latin typeface="Times New Roman" panose="02020603050405020304" pitchFamily="18" charset="0"/>
              <a:ea typeface="Times New Roman" panose="02020603050405020304" pitchFamily="18" charset="0"/>
            </a:endParaRPr>
          </a:p>
          <a:p>
            <a:pPr marL="360680" indent="-180340">
              <a:lnSpc>
                <a:spcPct val="110000"/>
              </a:lnSpc>
              <a:spcBef>
                <a:spcPts val="0"/>
              </a:spcBef>
              <a:spcAft>
                <a:spcPts val="600"/>
              </a:spcAft>
            </a:pPr>
            <a:r>
              <a:rPr lang="en-GB" sz="2000" dirty="0">
                <a:effectLst/>
                <a:latin typeface="Times New Roman" panose="02020603050405020304" pitchFamily="18" charset="0"/>
                <a:ea typeface="Times New Roman" panose="02020603050405020304" pitchFamily="18" charset="0"/>
              </a:rPr>
              <a:t>To monitor the work in CTA WAVE on potential extensions of CMCD and potentially study how these extensions would be beneficial for 5G media streaming,</a:t>
            </a:r>
            <a:endParaRPr lang="en-US" sz="2000" dirty="0">
              <a:effectLst/>
              <a:latin typeface="Times New Roman" panose="02020603050405020304" pitchFamily="18" charset="0"/>
              <a:ea typeface="Times New Roman" panose="02020603050405020304" pitchFamily="18" charset="0"/>
            </a:endParaRPr>
          </a:p>
          <a:p>
            <a:pPr marL="360680" indent="-180340">
              <a:lnSpc>
                <a:spcPct val="110000"/>
              </a:lnSpc>
              <a:spcBef>
                <a:spcPts val="0"/>
              </a:spcBef>
              <a:spcAft>
                <a:spcPts val="600"/>
              </a:spcAft>
            </a:pPr>
            <a:r>
              <a:rPr lang="en-GB" sz="2000" dirty="0">
                <a:effectLst/>
                <a:highlight>
                  <a:srgbClr val="FFFF00"/>
                </a:highlight>
                <a:latin typeface="Times New Roman" panose="02020603050405020304" pitchFamily="18" charset="0"/>
                <a:ea typeface="Times New Roman" panose="02020603050405020304" pitchFamily="18" charset="0"/>
              </a:rPr>
              <a:t>To collaborate with the other organizations including 5G-MAG, SVTA</a:t>
            </a:r>
            <a:r>
              <a:rPr lang="en-GB" sz="2000" dirty="0">
                <a:effectLst/>
                <a:latin typeface="Times New Roman" panose="02020603050405020304" pitchFamily="18" charset="0"/>
                <a:ea typeface="Times New Roman" panose="02020603050405020304" pitchFamily="18" charset="0"/>
              </a:rPr>
              <a:t>, DVB and CTA WAVE to implement and validate the usage of CMCD for the considered use cases,</a:t>
            </a:r>
            <a:endParaRPr lang="en-US" sz="2000" dirty="0">
              <a:effectLst/>
              <a:latin typeface="Times New Roman" panose="02020603050405020304" pitchFamily="18" charset="0"/>
              <a:ea typeface="Times New Roman" panose="02020603050405020304" pitchFamily="18" charset="0"/>
            </a:endParaRPr>
          </a:p>
          <a:p>
            <a:pPr marL="360680" indent="-180340">
              <a:lnSpc>
                <a:spcPct val="110000"/>
              </a:lnSpc>
              <a:spcBef>
                <a:spcPts val="0"/>
              </a:spcBef>
              <a:spcAft>
                <a:spcPts val="600"/>
              </a:spcAft>
            </a:pPr>
            <a:r>
              <a:rPr lang="en-GB" sz="2000" dirty="0">
                <a:effectLst/>
                <a:latin typeface="Times New Roman" panose="02020603050405020304" pitchFamily="18" charset="0"/>
                <a:ea typeface="Times New Roman" panose="02020603050405020304" pitchFamily="18" charset="0"/>
              </a:rPr>
              <a:t>To further study the usage of CMCD when 5GMS is deployed over MBS and/or MBMS,</a:t>
            </a:r>
            <a:endParaRPr lang="en-US" sz="2000" dirty="0">
              <a:effectLst/>
              <a:latin typeface="Times New Roman" panose="02020603050405020304" pitchFamily="18" charset="0"/>
              <a:ea typeface="Times New Roman" panose="02020603050405020304" pitchFamily="18" charset="0"/>
            </a:endParaRPr>
          </a:p>
          <a:p>
            <a:pPr marL="360680" indent="-180340">
              <a:lnSpc>
                <a:spcPct val="110000"/>
              </a:lnSpc>
              <a:spcBef>
                <a:spcPts val="0"/>
              </a:spcBef>
              <a:spcAft>
                <a:spcPts val="600"/>
              </a:spcAft>
            </a:pPr>
            <a:r>
              <a:rPr lang="en-GB" sz="2000" dirty="0">
                <a:effectLst/>
                <a:latin typeface="Times New Roman" panose="02020603050405020304" pitchFamily="18" charset="0"/>
                <a:ea typeface="Times New Roman" panose="02020603050405020304" pitchFamily="18" charset="0"/>
              </a:rPr>
              <a:t>To further study the aggregation of different reports (Metrics, CMCD, Consumption) in the 5GMS AF and the potential consolidation of information into a single data structure when exposed to the 5GMS Application Provider.</a:t>
            </a:r>
            <a:endParaRPr lang="en-US" sz="2000" dirty="0">
              <a:effectLst/>
              <a:latin typeface="Times New Roman" panose="02020603050405020304" pitchFamily="18" charset="0"/>
              <a:ea typeface="Times New Roman" panose="02020603050405020304" pitchFamily="18" charset="0"/>
            </a:endParaRPr>
          </a:p>
          <a:p>
            <a:pPr>
              <a:lnSpc>
                <a:spcPct val="110000"/>
              </a:lnSpc>
              <a:spcBef>
                <a:spcPts val="0"/>
              </a:spcBef>
              <a:spcAft>
                <a:spcPts val="600"/>
              </a:spcAft>
            </a:pPr>
            <a:endParaRPr lang="en-US" dirty="0"/>
          </a:p>
        </p:txBody>
      </p:sp>
      <p:sp>
        <p:nvSpPr>
          <p:cNvPr id="10" name="Subtitle 9">
            <a:extLst>
              <a:ext uri="{FF2B5EF4-FFF2-40B4-BE49-F238E27FC236}">
                <a16:creationId xmlns:a16="http://schemas.microsoft.com/office/drawing/2014/main" id="{F6E6E175-7630-4A33-89FF-0E94E813D55E}"/>
              </a:ext>
            </a:extLst>
          </p:cNvPr>
          <p:cNvSpPr>
            <a:spLocks noGrp="1"/>
          </p:cNvSpPr>
          <p:nvPr>
            <p:ph type="subTitle" idx="1"/>
          </p:nvPr>
        </p:nvSpPr>
        <p:spPr/>
        <p:txBody>
          <a:bodyPr/>
          <a:lstStyle/>
          <a:p>
            <a:r>
              <a:rPr lang="de-DE" dirty="0"/>
              <a:t>Stage-2, Stage-3, </a:t>
            </a:r>
            <a:r>
              <a:rPr lang="de-DE" dirty="0" err="1"/>
              <a:t>more</a:t>
            </a:r>
            <a:r>
              <a:rPr lang="de-DE" dirty="0"/>
              <a:t> </a:t>
            </a:r>
            <a:r>
              <a:rPr lang="de-DE" dirty="0" err="1"/>
              <a:t>study</a:t>
            </a:r>
            <a:endParaRPr lang="en-US" dirty="0"/>
          </a:p>
        </p:txBody>
      </p:sp>
      <p:sp>
        <p:nvSpPr>
          <p:cNvPr id="17" name="Content Placeholder 16">
            <a:extLst>
              <a:ext uri="{FF2B5EF4-FFF2-40B4-BE49-F238E27FC236}">
                <a16:creationId xmlns:a16="http://schemas.microsoft.com/office/drawing/2014/main" id="{58B019D1-CF9B-508E-8E4D-1F00C719F0C1}"/>
              </a:ext>
            </a:extLst>
          </p:cNvPr>
          <p:cNvSpPr>
            <a:spLocks noGrp="1"/>
          </p:cNvSpPr>
          <p:nvPr>
            <p:ph sz="quarter" idx="19"/>
          </p:nvPr>
        </p:nvSpPr>
        <p:spPr/>
        <p:txBody>
          <a:bodyPr/>
          <a:lstStyle/>
          <a:p>
            <a:pPr>
              <a:spcAft>
                <a:spcPts val="900"/>
              </a:spcAft>
            </a:pPr>
            <a:r>
              <a:rPr lang="en-GB" sz="2000" dirty="0">
                <a:effectLst/>
                <a:latin typeface="Times New Roman" panose="02020603050405020304" pitchFamily="18" charset="0"/>
                <a:ea typeface="Times New Roman" panose="02020603050405020304" pitchFamily="18" charset="0"/>
              </a:rPr>
              <a:t>Impacts on stage-3 are expected to:</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26.247: DASH</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26.510: Session Handling and APIs</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26.512: Protocols</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26.532: EVEX</a:t>
            </a:r>
            <a:endParaRPr lang="en-US" sz="2000" dirty="0">
              <a:effectLst/>
              <a:latin typeface="Times New Roman" panose="02020603050405020304" pitchFamily="18" charset="0"/>
              <a:ea typeface="Times New Roman" panose="02020603050405020304" pitchFamily="18" charset="0"/>
            </a:endParaRPr>
          </a:p>
          <a:p>
            <a:pPr marL="523240" indent="-342900">
              <a:spcAft>
                <a:spcPts val="900"/>
              </a:spcAft>
            </a:pPr>
            <a:r>
              <a:rPr lang="en-GB" sz="2000" dirty="0">
                <a:effectLst/>
                <a:latin typeface="Times New Roman" panose="02020603050405020304" pitchFamily="18" charset="0"/>
                <a:ea typeface="Times New Roman" panose="02020603050405020304" pitchFamily="18" charset="0"/>
              </a:rPr>
              <a:t>TS 29.517: CT4</a:t>
            </a:r>
            <a:endParaRPr lang="en-US" sz="2000" dirty="0">
              <a:effectLst/>
              <a:latin typeface="Times New Roman" panose="02020603050405020304" pitchFamily="18" charset="0"/>
              <a:ea typeface="Times New Roman" panose="02020603050405020304" pitchFamily="18" charset="0"/>
            </a:endParaRPr>
          </a:p>
          <a:p>
            <a:endParaRPr lang="en-US" dirty="0"/>
          </a:p>
        </p:txBody>
      </p:sp>
      <p:pic>
        <p:nvPicPr>
          <p:cNvPr id="19" name="Msc-generator signalling" descr="Msc-generator~|version=8.6.1~|lang=signalling~|size=1079x1574~|text=hscale=auto;~nnumbering=yes;~n~ndefcolor CoreColour=216,216,216;~ndefcolor MnScolour=112,48,160;~ndefcolor APcolour=183,221,232;~ndefcolor MScolour=255,255,0;~ndefcolor clientColour=255,255,204;~ndefcolor ECcolour=245,157,86;~ndefcolor EVEXcolour=229,185,181;~n~nTN: Trusted or\nuntrusted {~n~4App [fill.color=APcolour, label=~qApp\n ~q];~n};~nTR: Trusted UE functions {~n~4MSH[fill.color=MScolour, label=~qMedia Session\nHandler~q];~n~4MP [fill.color=MScolour, label=~qMedia\nPlayer~q];~n};~nEI: Trusted or untrusted network functions {~n~4AFcontainer [fill.color=MScolour, label=~q5GMSd AF~q] {~n~8MAF [fill.color=MScolour]: ~q~q;~n~8DCAF [fill.color=EVEXcolour]: ~qData Collection AF~q;~n~4};~n~4MAS [fill.color=MScolour, label=~q5GMSd\nAS~q];~n~4NWDAF [fill.color=CoreColour, label=~qNWDAF~q];~n~4AP [fill.color=APcolour, label=~q5GMSd\nApplication\nProvider~q];~n};~nvspace 5;~n~nvspace 5;~nbox MAF..AP [line.corner=round, line.color=none, fill.color=MScolour,0.3]: \IProvisioning of in-band client data collection, reporting and exposure {~n~4numbering.append=~qabc~q;~n~4AP-~gMAF: Provision in-band client data collection, reporting and exposure\n\_M1d [number=a];~n~4MAF~gDCAF: Internal\nconfiguration;~n~4MAF-~gMAS: Configure client data reporting\n\_M3d;~n~4MAF~l-MAS [number=no]: Client data reporting confirmed;~n~4MAF-~gAP [number=no]: Provisioning confirmed;~n~4AP-~gDCAF: Subscribe to client data events;~n~4.. [tag=~qopt~q, fill.color=EVEXcolour,0.3, number=no] {~n~8NWDAF~gDCAF: Subscribe to\nclient data events;~n~4};~n};~nhide DCAF, NWDAF;~n~nvspace 5;~nApp~l-~gAP [arrow.type=dot]: Service Announcement and Content Discovery including client data inband reporting configuration; ~n~n...;~nbox -- [line.corner=round, line.color=none, fill.color=MScolour,0.3]: \IStreaming session and media playback establishment~n{~n~4numbering.append=~qabc~q;~n~4App-~gMP: Start of playback indication\n\_M7d;~n~4MP~l-~gMSH [arrow.type=dot]: Set up streaming session\n\_M11d;~n~4MSH~l-~gMAF [arrow.type=dot]: Acquire Service Access Inormation\n\_M5d;~n~4MP-~gMSH: Streaming session established\n\_M11d;~n~4App~l=~gMP~l=~gMAS~l=~gAP [arrow.type=dot]: Set up media playback pipeline;~n~4hide App;~n};~n~nvspace 5;~nMSH-~gMP: Enable client data\ncollection and in-band reporting\n\_M11d;~nMSH~l-MP [number=no]: Client data in-band collection\nand reporting confirmed;~n~nvspace 5;~nbox App--AP [tag=~qloop~q]: {~n~4box App--AP [tag=~qpar~q, fill.color=MScolour,0.3]: \IMedia playback {~n~8numbering.append=~qabc~q;~n~8MAS~l-MP: Request media content\n\bincluding in-band client data\b\n\_M4d;~n~8MAS--MAS: \BExtract and process\nclient data;~n~8vspace 5;~n~8.. [tag=~qopt~q, fill.color=MScolour,0.3, number=no]: \IMedia playback {~n~9~3MAS~l-~gAP: \bRequest media content\nbased on client data\b\n\_M2d;~n~8};~n~8MAS-~gMP: Deliver media content;~n~8MP-~gMSH: Notify start of media playback\n\_M11d;~n~8hide MSH, MP;~n~8MAS-~gMAF: \BReport client data\n\_M3d;~n~8hide MAS;~n~8MAF--MAF: \BProcess client data;~n~8vspace 5;~n~8MAF--MAF: \BConfigure 5G System\n based on client data;~n~4} [tag=~q~q, fill.color=EVEXcolour,0.3]: \IEvent exposure {~n~8numbering.append=~qabc~q;~n~8show DCAF;~n~8vspace 5;~n~8MAF--MAF: \BScheme-specific\nclient data\nprocessing;~n~8MAF~gDCAF: Client data;~n~8DCAF-~gAP: Client data event\n\_R6;~n~8.. [tag=~qopt~q, fill.color=EVEXcolour,0.3, number=no] {~n~9~3show NWDAF;~n~9~3DCAF~gNWDAF: Client data event\n\_R5;~n~8};~n~4};~n};~n~|">
            <a:extLst>
              <a:ext uri="{FF2B5EF4-FFF2-40B4-BE49-F238E27FC236}">
                <a16:creationId xmlns:a16="http://schemas.microsoft.com/office/drawing/2014/main" id="{E5B6364D-8DFE-93B1-B007-D271785C041A}"/>
              </a:ext>
            </a:extLst>
          </p:cNvPr>
          <p:cNvPicPr>
            <a:picLocks noGrp="1" noChangeAspect="1"/>
          </p:cNvPicPr>
          <p:nvPr>
            <p:ph sz="quarter" idx="18"/>
          </p:nvPr>
        </p:nvPicPr>
        <p:blipFill>
          <a:blip r:embed="rId2"/>
          <a:stretch>
            <a:fillRect/>
          </a:stretch>
        </p:blipFill>
        <p:spPr>
          <a:xfrm>
            <a:off x="673431" y="1719263"/>
            <a:ext cx="3209262" cy="4681537"/>
          </a:xfrm>
          <a:prstGeom prst="rect">
            <a:avLst/>
          </a:prstGeom>
          <a:noFill/>
        </p:spPr>
      </p:pic>
    </p:spTree>
    <p:extLst>
      <p:ext uri="{BB962C8B-B14F-4D97-AF65-F5344CB8AC3E}">
        <p14:creationId xmlns:p14="http://schemas.microsoft.com/office/powerpoint/2010/main" val="394578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99A76-47C1-58F6-E600-819AED7110F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6DAB8A7D-5CFE-25A4-3AC7-590E6A8C9A20}"/>
              </a:ext>
            </a:extLst>
          </p:cNvPr>
          <p:cNvSpPr>
            <a:spLocks noGrp="1"/>
          </p:cNvSpPr>
          <p:nvPr>
            <p:ph type="title"/>
          </p:nvPr>
        </p:nvSpPr>
        <p:spPr>
          <a:xfrm>
            <a:off x="495298" y="2870213"/>
            <a:ext cx="8829675" cy="1445909"/>
          </a:xfrm>
        </p:spPr>
        <p:txBody>
          <a:bodyPr/>
          <a:lstStyle/>
          <a:p>
            <a:r>
              <a:rPr lang="de-DE" dirty="0"/>
              <a:t>WT3: </a:t>
            </a:r>
            <a:r>
              <a:rPr lang="it-IT" dirty="0"/>
              <a:t>Multi-CDN and Multi-Access Media Delivery</a:t>
            </a:r>
            <a:endParaRPr lang="en-US" dirty="0"/>
          </a:p>
        </p:txBody>
      </p:sp>
      <p:sp>
        <p:nvSpPr>
          <p:cNvPr id="9" name="Subtitle 8">
            <a:extLst>
              <a:ext uri="{FF2B5EF4-FFF2-40B4-BE49-F238E27FC236}">
                <a16:creationId xmlns:a16="http://schemas.microsoft.com/office/drawing/2014/main" id="{1B166415-EE91-A42A-EBB6-BA81AFAA30E4}"/>
              </a:ext>
            </a:extLst>
          </p:cNvPr>
          <p:cNvSpPr>
            <a:spLocks noGrp="1"/>
          </p:cNvSpPr>
          <p:nvPr>
            <p:ph type="subTitle" idx="1"/>
          </p:nvPr>
        </p:nvSpPr>
        <p:spPr/>
        <p:txBody>
          <a:bodyPr/>
          <a:lstStyle/>
          <a:p>
            <a:r>
              <a:rPr lang="de-DE" dirty="0"/>
              <a:t>a) Multi-CDN Media </a:t>
            </a:r>
            <a:r>
              <a:rPr lang="de-DE" dirty="0" err="1"/>
              <a:t>Delivery</a:t>
            </a:r>
            <a:endParaRPr lang="de-DE" dirty="0"/>
          </a:p>
          <a:p>
            <a:r>
              <a:rPr lang="de-DE" dirty="0"/>
              <a:t>b) Multi-Access Media </a:t>
            </a:r>
            <a:r>
              <a:rPr lang="de-DE" dirty="0" err="1"/>
              <a:t>Delivery</a:t>
            </a:r>
            <a:endParaRPr lang="de-DE" dirty="0"/>
          </a:p>
        </p:txBody>
      </p:sp>
    </p:spTree>
    <p:extLst>
      <p:ext uri="{BB962C8B-B14F-4D97-AF65-F5344CB8AC3E}">
        <p14:creationId xmlns:p14="http://schemas.microsoft.com/office/powerpoint/2010/main" val="170407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WT3: </a:t>
            </a:r>
            <a:r>
              <a:rPr lang="it-IT" dirty="0"/>
              <a:t>Multi-CDN and Multi-Access Media Delivery</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Content distributors often use multiple Content Delivery Networks (CDNs) to distribute their content to tend-users. As an example, they may upload a copy of their catalogue to each CDN, or more commonly have all CDNs pull the content from a common origin. In advanced deployments, technologies such as </a:t>
            </a:r>
            <a:r>
              <a:rPr lang="en-US" b="1" dirty="0">
                <a:solidFill>
                  <a:srgbClr val="FF40FF"/>
                </a:solidFill>
              </a:rPr>
              <a:t>Coded Multisource Media Format (CMMF) use Application Layer FEC</a:t>
            </a:r>
            <a:r>
              <a:rPr lang="en-US" dirty="0"/>
              <a:t> techniques to stripe different subsets of content across multiple CDNs. Different client implementations may then beneficially use the content on multiple CDNs, potentially guided by the service or network provider. In addition, formats and techniques for generating content for multiple CDN delivery such as MPEG-DASH Part 9 (</a:t>
            </a:r>
            <a:r>
              <a:rPr lang="en-US" dirty="0" err="1"/>
              <a:t>ReAP</a:t>
            </a:r>
            <a:r>
              <a:rPr lang="en-US" dirty="0"/>
              <a:t>) may be taken into account. Further extensions include the ability for a client to use multiple access networks at the same time to support media delivery. Study of integration of different technologies into the Media Delivery System is of relevance to address content provisioning, content hosting, impacts on user plane reference points M2 and M4, and on media session handling at reference point M5 as well as potential benefits in terms of quality and resource usage.</a:t>
            </a:r>
          </a:p>
          <a:p>
            <a:r>
              <a:rPr lang="en-US" dirty="0"/>
              <a:t>Companies interested: </a:t>
            </a:r>
            <a:r>
              <a:rPr lang="en-US" sz="2000" dirty="0">
                <a:effectLst/>
              </a:rPr>
              <a:t>Qualcomm, Dolby, AT&amp;T, Orange, Samsung Electronics Co. Ltd., Huawei Technologies Co Ltd., ATEME</a:t>
            </a:r>
            <a:endParaRPr lang="en-US" dirty="0"/>
          </a:p>
          <a:p>
            <a:r>
              <a:rPr lang="en-US" dirty="0"/>
              <a:t>Work Topic lead: Jason Cloud, Dolby</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99188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214A6D6-D2CC-7E3F-E33B-FD7EACC7711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CDCE82F-BB77-3E72-F587-A0386D0030FA}"/>
              </a:ext>
            </a:extLst>
          </p:cNvPr>
          <p:cNvSpPr>
            <a:spLocks noGrp="1"/>
          </p:cNvSpPr>
          <p:nvPr>
            <p:ph type="title"/>
          </p:nvPr>
        </p:nvSpPr>
        <p:spPr>
          <a:xfrm>
            <a:off x="495300" y="642644"/>
            <a:ext cx="11187112" cy="361959"/>
          </a:xfrm>
        </p:spPr>
        <p:txBody>
          <a:bodyPr/>
          <a:lstStyle/>
          <a:p>
            <a:r>
              <a:rPr lang="de-DE" dirty="0"/>
              <a:t>WT3a) </a:t>
            </a:r>
            <a:r>
              <a:rPr lang="en-US" dirty="0"/>
              <a:t>Media delivery from multiple service endpoints/locations</a:t>
            </a:r>
          </a:p>
        </p:txBody>
      </p:sp>
      <p:sp>
        <p:nvSpPr>
          <p:cNvPr id="4" name="Content Placeholder 3">
            <a:extLst>
              <a:ext uri="{FF2B5EF4-FFF2-40B4-BE49-F238E27FC236}">
                <a16:creationId xmlns:a16="http://schemas.microsoft.com/office/drawing/2014/main" id="{F02D7E9B-5791-B202-DE1C-B7971512D620}"/>
              </a:ext>
            </a:extLst>
          </p:cNvPr>
          <p:cNvSpPr>
            <a:spLocks noGrp="1"/>
          </p:cNvSpPr>
          <p:nvPr>
            <p:ph sz="quarter" idx="14"/>
          </p:nvPr>
        </p:nvSpPr>
        <p:spPr/>
        <p:txBody>
          <a:bodyPr/>
          <a:lstStyle/>
          <a:p>
            <a:pPr>
              <a:spcAft>
                <a:spcPts val="900"/>
              </a:spcAft>
            </a:pPr>
            <a:r>
              <a:rPr lang="en-GB" sz="1800" dirty="0">
                <a:effectLst/>
                <a:latin typeface="Times New Roman" panose="02020603050405020304" pitchFamily="18" charset="0"/>
                <a:ea typeface="Times New Roman" panose="02020603050405020304" pitchFamily="18" charset="0"/>
              </a:rPr>
              <a:t>A multi-CDN or multiple service location/endpoint content offering generally provides content in a redundant manner at locations that can be differentiated by the client. The study of this Key Issue identifies gaps within the existing 5GMS architecture and recommends solutions to enable the ability use multiple sources or service locations/endpoints both internal and external to the 5GMS System. Multi-source/service location approaches considered include:</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DNS-based switching.</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MPEG-DASH client-side switching.</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Content steering driven switching.</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SAND4M-based switching.</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pPr>
            <a:r>
              <a:rPr lang="en-GB" sz="1800" dirty="0">
                <a:effectLst/>
                <a:latin typeface="Times New Roman" panose="02020603050405020304" pitchFamily="18" charset="0"/>
                <a:ea typeface="Times New Roman" panose="02020603050405020304" pitchFamily="18" charset="0"/>
              </a:rPr>
              <a:t>CMMF-based multi-source delivery </a:t>
            </a:r>
            <a:r>
              <a:rPr lang="en-GB" sz="1800" dirty="0">
                <a:effectLst/>
                <a:latin typeface="Times New Roman" panose="02020603050405020304" pitchFamily="18" charset="0"/>
                <a:ea typeface="Times New Roman" panose="02020603050405020304" pitchFamily="18" charset="0"/>
                <a:sym typeface="Wingdings" panose="05000000000000000000" pitchFamily="2" charset="2"/>
              </a:rPr>
              <a:t> see presentation in DASH-IF</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5" name="Subtitle 4">
            <a:extLst>
              <a:ext uri="{FF2B5EF4-FFF2-40B4-BE49-F238E27FC236}">
                <a16:creationId xmlns:a16="http://schemas.microsoft.com/office/drawing/2014/main" id="{7D3465E5-B119-FA08-50AB-8D1DD12FD1F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1547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E23D7-F113-4D7E-540B-FE055EA0293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5F008AD-EA94-447F-0546-F3344BA2EB8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6E4F63F-3A6B-B80B-C7F9-84743503844B}"/>
              </a:ext>
            </a:extLst>
          </p:cNvPr>
          <p:cNvSpPr>
            <a:spLocks noGrp="1"/>
          </p:cNvSpPr>
          <p:nvPr>
            <p:ph type="title"/>
          </p:nvPr>
        </p:nvSpPr>
        <p:spPr>
          <a:xfrm>
            <a:off x="495300" y="642644"/>
            <a:ext cx="11187112" cy="361959"/>
          </a:xfrm>
        </p:spPr>
        <p:txBody>
          <a:bodyPr/>
          <a:lstStyle/>
          <a:p>
            <a:r>
              <a:rPr lang="en-US" dirty="0"/>
              <a:t>Common Server-and Network-Assisted Streaming</a:t>
            </a:r>
          </a:p>
        </p:txBody>
      </p:sp>
      <p:sp>
        <p:nvSpPr>
          <p:cNvPr id="5" name="Subtitle 4">
            <a:extLst>
              <a:ext uri="{FF2B5EF4-FFF2-40B4-BE49-F238E27FC236}">
                <a16:creationId xmlns:a16="http://schemas.microsoft.com/office/drawing/2014/main" id="{AA5BE543-0BBB-6C59-1886-EB475360F706}"/>
              </a:ext>
            </a:extLst>
          </p:cNvPr>
          <p:cNvSpPr>
            <a:spLocks noGrp="1"/>
          </p:cNvSpPr>
          <p:nvPr>
            <p:ph type="subTitle" idx="1"/>
          </p:nvPr>
        </p:nvSpPr>
        <p:spPr>
          <a:xfrm>
            <a:off x="494189" y="1094294"/>
            <a:ext cx="11188223" cy="236347"/>
          </a:xfrm>
        </p:spPr>
        <p:txBody>
          <a:bodyPr/>
          <a:lstStyle/>
          <a:p>
            <a:r>
              <a:rPr lang="de-DE" dirty="0"/>
              <a:t>Background: Published as </a:t>
            </a:r>
            <a:r>
              <a:rPr lang="de-DE" dirty="0">
                <a:hlinkClick r:id="rId2"/>
              </a:rPr>
              <a:t>ETSI TS 103 998</a:t>
            </a:r>
            <a:r>
              <a:rPr lang="de-DE" dirty="0"/>
              <a:t> – Content Steering</a:t>
            </a:r>
            <a:endParaRPr lang="en-US" dirty="0"/>
          </a:p>
        </p:txBody>
      </p:sp>
      <p:pic>
        <p:nvPicPr>
          <p:cNvPr id="3074" name="Picture 2">
            <a:extLst>
              <a:ext uri="{FF2B5EF4-FFF2-40B4-BE49-F238E27FC236}">
                <a16:creationId xmlns:a16="http://schemas.microsoft.com/office/drawing/2014/main" id="{EAA3BC79-E50A-950A-9740-651059F845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283" y="2092737"/>
            <a:ext cx="5748568" cy="348318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a:extLst>
              <a:ext uri="{FF2B5EF4-FFF2-40B4-BE49-F238E27FC236}">
                <a16:creationId xmlns:a16="http://schemas.microsoft.com/office/drawing/2014/main" id="{28B72F3E-2F92-0BE3-8C67-814EF7FDEC3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26081DAD-284A-D126-4990-F8AE421A4D4B}"/>
              </a:ext>
            </a:extLst>
          </p:cNvPr>
          <p:cNvGraphicFramePr>
            <a:graphicFrameLocks noChangeAspect="1"/>
          </p:cNvGraphicFramePr>
          <p:nvPr/>
        </p:nvGraphicFramePr>
        <p:xfrm>
          <a:off x="6096000" y="1408014"/>
          <a:ext cx="5797285" cy="4237518"/>
        </p:xfrm>
        <a:graphic>
          <a:graphicData uri="http://schemas.openxmlformats.org/presentationml/2006/ole">
            <mc:AlternateContent xmlns:mc="http://schemas.openxmlformats.org/markup-compatibility/2006">
              <mc:Choice xmlns:v="urn:schemas-microsoft-com:vml" Requires="v">
                <p:oleObj name="Signalling Chart" r:id="rId4" imgW="6254496" imgH="4544568" progId="Mscgen.Chart">
                  <p:embed/>
                </p:oleObj>
              </mc:Choice>
              <mc:Fallback>
                <p:oleObj name="Signalling Chart" r:id="rId4" imgW="6254496" imgH="4544568" progId="Mscgen.Chart">
                  <p:embed/>
                  <p:pic>
                    <p:nvPicPr>
                      <p:cNvPr id="7" name="Object 6">
                        <a:extLst>
                          <a:ext uri="{FF2B5EF4-FFF2-40B4-BE49-F238E27FC236}">
                            <a16:creationId xmlns:a16="http://schemas.microsoft.com/office/drawing/2014/main" id="{26081DAD-284A-D126-4990-F8AE421A4D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408014"/>
                        <a:ext cx="5797285" cy="4237518"/>
                      </a:xfrm>
                      <a:prstGeom prst="rect">
                        <a:avLst/>
                      </a:prstGeom>
                      <a:noFill/>
                    </p:spPr>
                  </p:pic>
                </p:oleObj>
              </mc:Fallback>
            </mc:AlternateContent>
          </a:graphicData>
        </a:graphic>
      </p:graphicFrame>
    </p:spTree>
    <p:extLst>
      <p:ext uri="{BB962C8B-B14F-4D97-AF65-F5344CB8AC3E}">
        <p14:creationId xmlns:p14="http://schemas.microsoft.com/office/powerpoint/2010/main" val="2154856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BD20E-7F9A-6A0A-2BB5-E1575C8C3C4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8FE6EC11-A95B-60B5-E59A-8BDE3948BE0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B4CE428-50F5-757E-78B2-FE93BCA0D133}"/>
              </a:ext>
            </a:extLst>
          </p:cNvPr>
          <p:cNvSpPr>
            <a:spLocks noGrp="1"/>
          </p:cNvSpPr>
          <p:nvPr>
            <p:ph type="title"/>
          </p:nvPr>
        </p:nvSpPr>
        <p:spPr>
          <a:xfrm>
            <a:off x="495300" y="642644"/>
            <a:ext cx="11187112" cy="361959"/>
          </a:xfrm>
        </p:spPr>
        <p:txBody>
          <a:bodyPr/>
          <a:lstStyle/>
          <a:p>
            <a:r>
              <a:rPr lang="de-DE" dirty="0" err="1"/>
              <a:t>Collaboration</a:t>
            </a:r>
            <a:r>
              <a:rPr lang="de-DE" dirty="0"/>
              <a:t> 1: Operator </a:t>
            </a:r>
            <a:r>
              <a:rPr lang="de-DE" dirty="0" err="1"/>
              <a:t>provides</a:t>
            </a:r>
            <a:r>
              <a:rPr lang="de-DE" dirty="0"/>
              <a:t> multiple </a:t>
            </a:r>
            <a:r>
              <a:rPr lang="de-DE" dirty="0" err="1"/>
              <a:t>service</a:t>
            </a:r>
            <a:r>
              <a:rPr lang="de-DE" dirty="0"/>
              <a:t> </a:t>
            </a:r>
            <a:r>
              <a:rPr lang="de-DE" dirty="0" err="1"/>
              <a:t>locations</a:t>
            </a:r>
            <a:endParaRPr lang="en-US" dirty="0"/>
          </a:p>
        </p:txBody>
      </p:sp>
      <p:sp>
        <p:nvSpPr>
          <p:cNvPr id="5" name="Subtitle 4">
            <a:extLst>
              <a:ext uri="{FF2B5EF4-FFF2-40B4-BE49-F238E27FC236}">
                <a16:creationId xmlns:a16="http://schemas.microsoft.com/office/drawing/2014/main" id="{224C2C6B-D3A2-C24B-B5CE-489897F39FA5}"/>
              </a:ext>
            </a:extLst>
          </p:cNvPr>
          <p:cNvSpPr>
            <a:spLocks noGrp="1"/>
          </p:cNvSpPr>
          <p:nvPr>
            <p:ph type="subTitle" idx="1"/>
          </p:nvPr>
        </p:nvSpPr>
        <p:spPr/>
        <p:txBody>
          <a:bodyPr/>
          <a:lstStyle/>
          <a:p>
            <a:endParaRPr lang="en-US"/>
          </a:p>
        </p:txBody>
      </p:sp>
      <p:sp>
        <p:nvSpPr>
          <p:cNvPr id="6" name="Rectangle 5">
            <a:extLst>
              <a:ext uri="{FF2B5EF4-FFF2-40B4-BE49-F238E27FC236}">
                <a16:creationId xmlns:a16="http://schemas.microsoft.com/office/drawing/2014/main" id="{7CFC61AF-FDD9-44E8-B186-A8FB3F5AF8A6}"/>
              </a:ext>
            </a:extLst>
          </p:cNvPr>
          <p:cNvSpPr/>
          <p:nvPr/>
        </p:nvSpPr>
        <p:spPr>
          <a:xfrm>
            <a:off x="6096000" y="2717253"/>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C56660FF-2D91-1F78-FA33-E3D5DC7F13B6}"/>
              </a:ext>
            </a:extLst>
          </p:cNvPr>
          <p:cNvSpPr/>
          <p:nvPr/>
        </p:nvSpPr>
        <p:spPr>
          <a:xfrm>
            <a:off x="6325171" y="3134685"/>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CB551655-E616-DE8F-293E-EC93AC4354C1}"/>
              </a:ext>
            </a:extLst>
          </p:cNvPr>
          <p:cNvSpPr/>
          <p:nvPr/>
        </p:nvSpPr>
        <p:spPr>
          <a:xfrm>
            <a:off x="6325170" y="4178252"/>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43CB181A-764B-5DAC-F623-3F64FD93C9FD}"/>
              </a:ext>
            </a:extLst>
          </p:cNvPr>
          <p:cNvSpPr/>
          <p:nvPr/>
        </p:nvSpPr>
        <p:spPr>
          <a:xfrm>
            <a:off x="6354315" y="5221819"/>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DC12A494-91D0-C54A-4118-E9C502526827}"/>
              </a:ext>
            </a:extLst>
          </p:cNvPr>
          <p:cNvSpPr/>
          <p:nvPr/>
        </p:nvSpPr>
        <p:spPr>
          <a:xfrm>
            <a:off x="8515921" y="4190873"/>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F1EFA45F-7D52-E308-DE28-B92A0DAA21D9}"/>
              </a:ext>
            </a:extLst>
          </p:cNvPr>
          <p:cNvSpPr/>
          <p:nvPr/>
        </p:nvSpPr>
        <p:spPr>
          <a:xfrm>
            <a:off x="641224" y="2717254"/>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7EA49FCB-008F-9110-EAF8-8C4CF5D2B162}"/>
              </a:ext>
            </a:extLst>
          </p:cNvPr>
          <p:cNvSpPr/>
          <p:nvPr/>
        </p:nvSpPr>
        <p:spPr>
          <a:xfrm>
            <a:off x="843816" y="5107217"/>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62108F3E-997A-B006-D327-75218DAB44C3}"/>
              </a:ext>
            </a:extLst>
          </p:cNvPr>
          <p:cNvSpPr/>
          <p:nvPr/>
        </p:nvSpPr>
        <p:spPr>
          <a:xfrm flipH="1">
            <a:off x="10269092" y="4025198"/>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 M2</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FF147563-F834-7DFF-AB3C-A67A833EF634}"/>
              </a:ext>
            </a:extLst>
          </p:cNvPr>
          <p:cNvSpPr/>
          <p:nvPr/>
        </p:nvSpPr>
        <p:spPr>
          <a:xfrm>
            <a:off x="1529900" y="3529972"/>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B54474E8-6D5C-6E2E-55EC-C8900B228B25}"/>
              </a:ext>
            </a:extLst>
          </p:cNvPr>
          <p:cNvCxnSpPr>
            <a:stCxn id="16" idx="3"/>
            <a:endCxn id="6" idx="1"/>
          </p:cNvCxnSpPr>
          <p:nvPr/>
        </p:nvCxnSpPr>
        <p:spPr>
          <a:xfrm flipV="1">
            <a:off x="4814316" y="4586162"/>
            <a:ext cx="1281684" cy="1"/>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513BB88E-3708-B7AC-9E72-18753B4EB731}"/>
              </a:ext>
            </a:extLst>
          </p:cNvPr>
          <p:cNvSpPr txBox="1"/>
          <p:nvPr/>
        </p:nvSpPr>
        <p:spPr>
          <a:xfrm>
            <a:off x="5476874" y="4283612"/>
            <a:ext cx="285335"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BDD6EE93-576D-03F7-7BC9-F50ABAD2BC0A}"/>
              </a:ext>
            </a:extLst>
          </p:cNvPr>
          <p:cNvSpPr/>
          <p:nvPr/>
        </p:nvSpPr>
        <p:spPr>
          <a:xfrm>
            <a:off x="1695449" y="4298451"/>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sp>
        <p:nvSpPr>
          <p:cNvPr id="4" name="Rectangle 3">
            <a:extLst>
              <a:ext uri="{FF2B5EF4-FFF2-40B4-BE49-F238E27FC236}">
                <a16:creationId xmlns:a16="http://schemas.microsoft.com/office/drawing/2014/main" id="{52FFA143-6B4B-EDE9-AA19-0A0A65FC9D1B}"/>
              </a:ext>
            </a:extLst>
          </p:cNvPr>
          <p:cNvSpPr/>
          <p:nvPr/>
        </p:nvSpPr>
        <p:spPr>
          <a:xfrm>
            <a:off x="6119812" y="1471596"/>
            <a:ext cx="4173092" cy="7617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5GMSd AF</a:t>
            </a:r>
            <a:endParaRPr lang="en-US" dirty="0" err="1">
              <a:solidFill>
                <a:schemeClr val="tx1"/>
              </a:solidFill>
              <a:latin typeface="Microsoft Sans Serif"/>
              <a:cs typeface="Microsoft Sans Serif" panose="020B0604020202020204" pitchFamily="34" charset="0"/>
            </a:endParaRPr>
          </a:p>
        </p:txBody>
      </p:sp>
      <p:sp>
        <p:nvSpPr>
          <p:cNvPr id="11" name="Arrow: Right 10">
            <a:extLst>
              <a:ext uri="{FF2B5EF4-FFF2-40B4-BE49-F238E27FC236}">
                <a16:creationId xmlns:a16="http://schemas.microsoft.com/office/drawing/2014/main" id="{D29F9939-6AD0-D4D4-1FC6-DA64005FD37B}"/>
              </a:ext>
            </a:extLst>
          </p:cNvPr>
          <p:cNvSpPr/>
          <p:nvPr/>
        </p:nvSpPr>
        <p:spPr>
          <a:xfrm flipH="1">
            <a:off x="10292904" y="1275447"/>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Provisioning M1</a:t>
            </a:r>
            <a:endParaRPr lang="en-US" dirty="0" err="1">
              <a:solidFill>
                <a:schemeClr val="bg1"/>
              </a:solidFill>
              <a:latin typeface="Microsoft Sans Serif"/>
              <a:cs typeface="Microsoft Sans Serif" panose="020B0604020202020204" pitchFamily="34" charset="0"/>
            </a:endParaRPr>
          </a:p>
        </p:txBody>
      </p:sp>
      <p:sp>
        <p:nvSpPr>
          <p:cNvPr id="12" name="Arrow: Down 11">
            <a:extLst>
              <a:ext uri="{FF2B5EF4-FFF2-40B4-BE49-F238E27FC236}">
                <a16:creationId xmlns:a16="http://schemas.microsoft.com/office/drawing/2014/main" id="{010B6F7C-F4E4-3A5F-9679-813E12F1361D}"/>
              </a:ext>
            </a:extLst>
          </p:cNvPr>
          <p:cNvSpPr/>
          <p:nvPr/>
        </p:nvSpPr>
        <p:spPr>
          <a:xfrm>
            <a:off x="7704063" y="2212717"/>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M3</a:t>
            </a:r>
            <a:endParaRPr lang="en-US" dirty="0" err="1">
              <a:solidFill>
                <a:schemeClr val="bg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22FE1E7E-04DF-6BB3-0405-84BB7D067F32}"/>
              </a:ext>
            </a:extLst>
          </p:cNvPr>
          <p:cNvSpPr/>
          <p:nvPr/>
        </p:nvSpPr>
        <p:spPr>
          <a:xfrm>
            <a:off x="666178" y="1472720"/>
            <a:ext cx="4173092" cy="7617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MSH</a:t>
            </a:r>
            <a:endParaRPr lang="en-US" dirty="0" err="1">
              <a:solidFill>
                <a:schemeClr val="tx1"/>
              </a:solidFill>
              <a:latin typeface="Microsoft Sans Serif"/>
              <a:cs typeface="Microsoft Sans Serif" panose="020B0604020202020204" pitchFamily="34" charset="0"/>
            </a:endParaRPr>
          </a:p>
        </p:txBody>
      </p:sp>
      <p:sp>
        <p:nvSpPr>
          <p:cNvPr id="14" name="Arrow: Right 13">
            <a:extLst>
              <a:ext uri="{FF2B5EF4-FFF2-40B4-BE49-F238E27FC236}">
                <a16:creationId xmlns:a16="http://schemas.microsoft.com/office/drawing/2014/main" id="{0FAE5EDF-F4BD-3588-7703-E95F826F70E9}"/>
              </a:ext>
            </a:extLst>
          </p:cNvPr>
          <p:cNvSpPr/>
          <p:nvPr/>
        </p:nvSpPr>
        <p:spPr>
          <a:xfrm flipH="1">
            <a:off x="4836756" y="1277831"/>
            <a:ext cx="1281683"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M5</a:t>
            </a:r>
            <a:endParaRPr lang="en-US" dirty="0" err="1">
              <a:solidFill>
                <a:schemeClr val="bg1"/>
              </a:solidFill>
              <a:latin typeface="Microsoft Sans Serif"/>
              <a:cs typeface="Microsoft Sans Serif" panose="020B0604020202020204" pitchFamily="34" charset="0"/>
            </a:endParaRPr>
          </a:p>
        </p:txBody>
      </p:sp>
      <p:sp>
        <p:nvSpPr>
          <p:cNvPr id="15" name="Arrow: Down 14">
            <a:extLst>
              <a:ext uri="{FF2B5EF4-FFF2-40B4-BE49-F238E27FC236}">
                <a16:creationId xmlns:a16="http://schemas.microsoft.com/office/drawing/2014/main" id="{19DB5A0B-3BFE-4AFF-8702-283567BE483C}"/>
              </a:ext>
            </a:extLst>
          </p:cNvPr>
          <p:cNvSpPr/>
          <p:nvPr/>
        </p:nvSpPr>
        <p:spPr>
          <a:xfrm>
            <a:off x="2063173" y="2223590"/>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M10</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32947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61543B2-A675-109C-041D-4EE70B1ACA41}"/>
              </a:ext>
            </a:extLst>
          </p:cNvPr>
          <p:cNvSpPr>
            <a:spLocks noGrp="1"/>
          </p:cNvSpPr>
          <p:nvPr>
            <p:ph type="ftr" sz="quarter" idx="3"/>
          </p:nvPr>
        </p:nvSpPr>
        <p:spPr/>
        <p:txBody>
          <a:bodyPr/>
          <a:lstStyle/>
          <a:p>
            <a:endParaRPr lang="en-US" dirty="0"/>
          </a:p>
        </p:txBody>
      </p:sp>
      <p:pic>
        <p:nvPicPr>
          <p:cNvPr id="4" name="Picture 3">
            <a:extLst>
              <a:ext uri="{FF2B5EF4-FFF2-40B4-BE49-F238E27FC236}">
                <a16:creationId xmlns:a16="http://schemas.microsoft.com/office/drawing/2014/main" id="{E403A8C5-AD2A-BEC0-28BC-96729C6D4809}"/>
              </a:ext>
            </a:extLst>
          </p:cNvPr>
          <p:cNvPicPr>
            <a:picLocks noChangeAspect="1"/>
          </p:cNvPicPr>
          <p:nvPr/>
        </p:nvPicPr>
        <p:blipFill>
          <a:blip r:embed="rId2"/>
          <a:stretch>
            <a:fillRect/>
          </a:stretch>
        </p:blipFill>
        <p:spPr>
          <a:xfrm>
            <a:off x="1328686" y="211010"/>
            <a:ext cx="5448301" cy="3966466"/>
          </a:xfrm>
          <a:prstGeom prst="rect">
            <a:avLst/>
          </a:prstGeom>
        </p:spPr>
      </p:pic>
      <p:graphicFrame>
        <p:nvGraphicFramePr>
          <p:cNvPr id="6" name="Table 5">
            <a:extLst>
              <a:ext uri="{FF2B5EF4-FFF2-40B4-BE49-F238E27FC236}">
                <a16:creationId xmlns:a16="http://schemas.microsoft.com/office/drawing/2014/main" id="{4EF10064-5029-1DE8-63C6-3CCB2EC3448C}"/>
              </a:ext>
            </a:extLst>
          </p:cNvPr>
          <p:cNvGraphicFramePr>
            <a:graphicFrameLocks noGrp="1"/>
          </p:cNvGraphicFramePr>
          <p:nvPr>
            <p:extLst>
              <p:ext uri="{D42A27DB-BD31-4B8C-83A1-F6EECF244321}">
                <p14:modId xmlns:p14="http://schemas.microsoft.com/office/powerpoint/2010/main" val="1744269626"/>
              </p:ext>
            </p:extLst>
          </p:nvPr>
        </p:nvGraphicFramePr>
        <p:xfrm>
          <a:off x="7439798" y="211010"/>
          <a:ext cx="3112873" cy="5852160"/>
        </p:xfrm>
        <a:graphic>
          <a:graphicData uri="http://schemas.openxmlformats.org/drawingml/2006/table">
            <a:tbl>
              <a:tblPr firstRow="1">
                <a:tableStyleId>{5C22544A-7EE6-4342-B048-85BDC9FD1C3A}</a:tableStyleId>
              </a:tblPr>
              <a:tblGrid>
                <a:gridCol w="3112873">
                  <a:extLst>
                    <a:ext uri="{9D8B030D-6E8A-4147-A177-3AD203B41FA5}">
                      <a16:colId xmlns:a16="http://schemas.microsoft.com/office/drawing/2014/main" val="3333544808"/>
                    </a:ext>
                  </a:extLst>
                </a:gridCol>
              </a:tblGrid>
              <a:tr h="0">
                <a:tc>
                  <a:txBody>
                    <a:bodyPr/>
                    <a:lstStyle/>
                    <a:p>
                      <a:pPr marL="0" marR="0" algn="ctr" fontAlgn="base" hangingPunct="0">
                        <a:spcBef>
                          <a:spcPts val="0"/>
                        </a:spcBef>
                        <a:spcAft>
                          <a:spcPts val="0"/>
                        </a:spcAft>
                      </a:pPr>
                      <a:r>
                        <a:rPr lang="en-GB" sz="1600" dirty="0">
                          <a:effectLst/>
                        </a:rPr>
                        <a:t>Supporting IM name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4733878"/>
                  </a:ext>
                </a:extLst>
              </a:tr>
              <a:tr h="0">
                <a:tc>
                  <a:txBody>
                    <a:bodyPr/>
                    <a:lstStyle/>
                    <a:p>
                      <a:pPr marL="0" marR="0" fontAlgn="base" hangingPunct="0">
                        <a:spcBef>
                          <a:spcPts val="0"/>
                        </a:spcBef>
                        <a:spcAft>
                          <a:spcPts val="0"/>
                        </a:spcAft>
                      </a:pPr>
                      <a:r>
                        <a:rPr lang="en-GB" sz="1600">
                          <a:effectLst/>
                        </a:rPr>
                        <a:t>AT&amp;T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3080739"/>
                  </a:ext>
                </a:extLst>
              </a:tr>
              <a:tr h="0">
                <a:tc>
                  <a:txBody>
                    <a:bodyPr/>
                    <a:lstStyle/>
                    <a:p>
                      <a:pPr marL="0" marR="0" fontAlgn="base" hangingPunct="0">
                        <a:spcBef>
                          <a:spcPts val="0"/>
                        </a:spcBef>
                        <a:spcAft>
                          <a:spcPts val="0"/>
                        </a:spcAft>
                      </a:pPr>
                      <a:r>
                        <a:rPr lang="en-GB" sz="1600">
                          <a:effectLst/>
                        </a:rPr>
                        <a:t>ATEME</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6287511"/>
                  </a:ext>
                </a:extLst>
              </a:tr>
              <a:tr h="0">
                <a:tc>
                  <a:txBody>
                    <a:bodyPr/>
                    <a:lstStyle/>
                    <a:p>
                      <a:pPr marL="0" marR="0" fontAlgn="base" hangingPunct="0">
                        <a:spcBef>
                          <a:spcPts val="0"/>
                        </a:spcBef>
                        <a:spcAft>
                          <a:spcPts val="0"/>
                        </a:spcAft>
                      </a:pPr>
                      <a:r>
                        <a:rPr lang="en-GB" sz="1600">
                          <a:effectLst/>
                        </a:rPr>
                        <a:t>BBC</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9104372"/>
                  </a:ext>
                </a:extLst>
              </a:tr>
              <a:tr h="0">
                <a:tc>
                  <a:txBody>
                    <a:bodyPr/>
                    <a:lstStyle/>
                    <a:p>
                      <a:pPr marL="0" marR="0" fontAlgn="base" hangingPunct="0">
                        <a:spcBef>
                          <a:spcPts val="0"/>
                        </a:spcBef>
                        <a:spcAft>
                          <a:spcPts val="0"/>
                        </a:spcAft>
                      </a:pPr>
                      <a:r>
                        <a:rPr lang="en-GB" sz="1600">
                          <a:effectLst/>
                        </a:rPr>
                        <a:t>China Mobile Com. Corporation</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66240307"/>
                  </a:ext>
                </a:extLst>
              </a:tr>
              <a:tr h="0">
                <a:tc>
                  <a:txBody>
                    <a:bodyPr/>
                    <a:lstStyle/>
                    <a:p>
                      <a:pPr marL="0" marR="0" fontAlgn="base" hangingPunct="0">
                        <a:spcBef>
                          <a:spcPts val="0"/>
                        </a:spcBef>
                        <a:spcAft>
                          <a:spcPts val="0"/>
                        </a:spcAft>
                      </a:pPr>
                      <a:r>
                        <a:rPr lang="en-GB" sz="1600">
                          <a:effectLst/>
                        </a:rPr>
                        <a:t>China Unicom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4328810"/>
                  </a:ext>
                </a:extLst>
              </a:tr>
              <a:tr h="0">
                <a:tc>
                  <a:txBody>
                    <a:bodyPr/>
                    <a:lstStyle/>
                    <a:p>
                      <a:pPr marL="0" marR="0" fontAlgn="base" hangingPunct="0">
                        <a:spcBef>
                          <a:spcPts val="0"/>
                        </a:spcBef>
                        <a:spcAft>
                          <a:spcPts val="0"/>
                        </a:spcAft>
                      </a:pPr>
                      <a:r>
                        <a:rPr lang="en-GB" sz="1600">
                          <a:effectLst/>
                        </a:rPr>
                        <a:t>Comcast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50466404"/>
                  </a:ext>
                </a:extLst>
              </a:tr>
              <a:tr h="0">
                <a:tc>
                  <a:txBody>
                    <a:bodyPr/>
                    <a:lstStyle/>
                    <a:p>
                      <a:pPr marL="0" marR="0" fontAlgn="base" hangingPunct="0">
                        <a:spcBef>
                          <a:spcPts val="0"/>
                        </a:spcBef>
                        <a:spcAft>
                          <a:spcPts val="0"/>
                        </a:spcAft>
                      </a:pPr>
                      <a:r>
                        <a:rPr lang="en-GB" sz="1600">
                          <a:effectLst/>
                        </a:rPr>
                        <a:t>Dolby France SAS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97303038"/>
                  </a:ext>
                </a:extLst>
              </a:tr>
              <a:tr h="0">
                <a:tc>
                  <a:txBody>
                    <a:bodyPr/>
                    <a:lstStyle/>
                    <a:p>
                      <a:pPr marL="0" marR="0" fontAlgn="base" hangingPunct="0">
                        <a:spcBef>
                          <a:spcPts val="0"/>
                        </a:spcBef>
                        <a:spcAft>
                          <a:spcPts val="0"/>
                        </a:spcAft>
                      </a:pPr>
                      <a:r>
                        <a:rPr lang="en-GB" sz="1600">
                          <a:effectLst/>
                        </a:rPr>
                        <a:t>EBU</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8558596"/>
                  </a:ext>
                </a:extLst>
              </a:tr>
              <a:tr h="0">
                <a:tc>
                  <a:txBody>
                    <a:bodyPr/>
                    <a:lstStyle/>
                    <a:p>
                      <a:pPr marL="0" marR="0" fontAlgn="base" hangingPunct="0">
                        <a:spcBef>
                          <a:spcPts val="0"/>
                        </a:spcBef>
                        <a:spcAft>
                          <a:spcPts val="0"/>
                        </a:spcAft>
                      </a:pPr>
                      <a:r>
                        <a:rPr lang="en-GB" sz="1600">
                          <a:effectLst/>
                        </a:rPr>
                        <a:t>Ericsson LM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29537583"/>
                  </a:ext>
                </a:extLst>
              </a:tr>
              <a:tr h="0">
                <a:tc>
                  <a:txBody>
                    <a:bodyPr/>
                    <a:lstStyle/>
                    <a:p>
                      <a:pPr marL="0" marR="0" fontAlgn="base" hangingPunct="0">
                        <a:spcBef>
                          <a:spcPts val="0"/>
                        </a:spcBef>
                        <a:spcAft>
                          <a:spcPts val="0"/>
                        </a:spcAft>
                      </a:pPr>
                      <a:r>
                        <a:rPr lang="en-GB" sz="1600">
                          <a:effectLst/>
                        </a:rPr>
                        <a:t>Huawei Technologies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7818099"/>
                  </a:ext>
                </a:extLst>
              </a:tr>
              <a:tr h="119380">
                <a:tc>
                  <a:txBody>
                    <a:bodyPr/>
                    <a:lstStyle/>
                    <a:p>
                      <a:pPr marL="0" marR="0" fontAlgn="base" hangingPunct="0">
                        <a:spcBef>
                          <a:spcPts val="0"/>
                        </a:spcBef>
                        <a:spcAft>
                          <a:spcPts val="0"/>
                        </a:spcAft>
                      </a:pPr>
                      <a:r>
                        <a:rPr lang="en-GB" sz="1600">
                          <a:effectLst/>
                        </a:rPr>
                        <a:t>InterDigital Communications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75099396"/>
                  </a:ext>
                </a:extLst>
              </a:tr>
              <a:tr h="119380">
                <a:tc>
                  <a:txBody>
                    <a:bodyPr/>
                    <a:lstStyle/>
                    <a:p>
                      <a:pPr marL="0" marR="0" fontAlgn="base" hangingPunct="0">
                        <a:spcBef>
                          <a:spcPts val="0"/>
                        </a:spcBef>
                        <a:spcAft>
                          <a:spcPts val="0"/>
                        </a:spcAft>
                      </a:pPr>
                      <a:r>
                        <a:rPr lang="en-GB" sz="1600">
                          <a:effectLst/>
                        </a:rPr>
                        <a:t>Lenovo</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42044995"/>
                  </a:ext>
                </a:extLst>
              </a:tr>
              <a:tr h="0">
                <a:tc>
                  <a:txBody>
                    <a:bodyPr/>
                    <a:lstStyle/>
                    <a:p>
                      <a:pPr marL="0" marR="0" fontAlgn="base" hangingPunct="0">
                        <a:spcBef>
                          <a:spcPts val="0"/>
                        </a:spcBef>
                        <a:spcAft>
                          <a:spcPts val="0"/>
                        </a:spcAft>
                      </a:pPr>
                      <a:r>
                        <a:rPr lang="en-GB" sz="1600">
                          <a:effectLst/>
                        </a:rPr>
                        <a:t>NTT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86405483"/>
                  </a:ext>
                </a:extLst>
              </a:tr>
              <a:tr h="0">
                <a:tc>
                  <a:txBody>
                    <a:bodyPr/>
                    <a:lstStyle/>
                    <a:p>
                      <a:pPr marL="0" marR="0" fontAlgn="base" hangingPunct="0">
                        <a:spcBef>
                          <a:spcPts val="0"/>
                        </a:spcBef>
                        <a:spcAft>
                          <a:spcPts val="0"/>
                        </a:spcAft>
                      </a:pPr>
                      <a:r>
                        <a:rPr lang="en-GB" sz="1600" dirty="0">
                          <a:effectLst/>
                        </a:rPr>
                        <a:t>Orange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82467971"/>
                  </a:ext>
                </a:extLst>
              </a:tr>
              <a:tr h="0">
                <a:tc>
                  <a:txBody>
                    <a:bodyPr/>
                    <a:lstStyle/>
                    <a:p>
                      <a:pPr marL="0" marR="0" fontAlgn="base" hangingPunct="0">
                        <a:spcBef>
                          <a:spcPts val="0"/>
                        </a:spcBef>
                        <a:spcAft>
                          <a:spcPts val="0"/>
                        </a:spcAft>
                      </a:pPr>
                      <a:r>
                        <a:rPr lang="en-GB" sz="1600">
                          <a:effectLst/>
                        </a:rPr>
                        <a:t>Qualcomm Incorporated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22307235"/>
                  </a:ext>
                </a:extLst>
              </a:tr>
              <a:tr h="0">
                <a:tc>
                  <a:txBody>
                    <a:bodyPr/>
                    <a:lstStyle/>
                    <a:p>
                      <a:pPr marL="0" marR="0" fontAlgn="base" hangingPunct="0">
                        <a:spcBef>
                          <a:spcPts val="0"/>
                        </a:spcBef>
                        <a:spcAft>
                          <a:spcPts val="0"/>
                        </a:spcAft>
                      </a:pPr>
                      <a:r>
                        <a:rPr lang="en-GB" sz="1600">
                          <a:effectLst/>
                        </a:rPr>
                        <a:t>Rohde &amp;Schwarz</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22123629"/>
                  </a:ext>
                </a:extLst>
              </a:tr>
              <a:tr h="0">
                <a:tc>
                  <a:txBody>
                    <a:bodyPr/>
                    <a:lstStyle/>
                    <a:p>
                      <a:pPr marL="0" marR="0" fontAlgn="base" hangingPunct="0">
                        <a:spcBef>
                          <a:spcPts val="0"/>
                        </a:spcBef>
                        <a:spcAft>
                          <a:spcPts val="0"/>
                        </a:spcAft>
                      </a:pPr>
                      <a:r>
                        <a:rPr lang="en-GB" sz="1600">
                          <a:effectLst/>
                        </a:rPr>
                        <a:t>Samsung Electronics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5469215"/>
                  </a:ext>
                </a:extLst>
              </a:tr>
              <a:tr h="119380">
                <a:tc>
                  <a:txBody>
                    <a:bodyPr/>
                    <a:lstStyle/>
                    <a:p>
                      <a:pPr marL="0" marR="0" fontAlgn="base" hangingPunct="0">
                        <a:spcBef>
                          <a:spcPts val="0"/>
                        </a:spcBef>
                        <a:spcAft>
                          <a:spcPts val="0"/>
                        </a:spcAft>
                      </a:pPr>
                      <a:r>
                        <a:rPr lang="en-GB" sz="1600">
                          <a:effectLst/>
                        </a:rPr>
                        <a:t>Sony Europe B.V.</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75018984"/>
                  </a:ext>
                </a:extLst>
              </a:tr>
              <a:tr h="0">
                <a:tc>
                  <a:txBody>
                    <a:bodyPr/>
                    <a:lstStyle/>
                    <a:p>
                      <a:pPr marL="0" marR="0" fontAlgn="base" hangingPunct="0">
                        <a:spcBef>
                          <a:spcPts val="0"/>
                        </a:spcBef>
                        <a:spcAft>
                          <a:spcPts val="0"/>
                        </a:spcAft>
                      </a:pPr>
                      <a:r>
                        <a:rPr lang="en-GB" sz="1600">
                          <a:effectLst/>
                        </a:rPr>
                        <a:t>SWR</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88140715"/>
                  </a:ext>
                </a:extLst>
              </a:tr>
              <a:tr h="0">
                <a:tc>
                  <a:txBody>
                    <a:bodyPr/>
                    <a:lstStyle/>
                    <a:p>
                      <a:pPr marL="0" marR="0" fontAlgn="base" hangingPunct="0">
                        <a:spcBef>
                          <a:spcPts val="0"/>
                        </a:spcBef>
                        <a:spcAft>
                          <a:spcPts val="0"/>
                        </a:spcAft>
                      </a:pPr>
                      <a:r>
                        <a:rPr lang="en-GB" sz="1600">
                          <a:effectLst/>
                        </a:rPr>
                        <a:t>Telecom Italia</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04999048"/>
                  </a:ext>
                </a:extLst>
              </a:tr>
              <a:tr h="0">
                <a:tc>
                  <a:txBody>
                    <a:bodyPr/>
                    <a:lstStyle/>
                    <a:p>
                      <a:pPr marL="0" marR="0" fontAlgn="base" hangingPunct="0">
                        <a:spcBef>
                          <a:spcPts val="0"/>
                        </a:spcBef>
                        <a:spcAft>
                          <a:spcPts val="0"/>
                        </a:spcAft>
                      </a:pPr>
                      <a:r>
                        <a:rPr lang="en-GB" sz="1600">
                          <a:effectLst/>
                        </a:rPr>
                        <a:t>Tencent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08076729"/>
                  </a:ext>
                </a:extLst>
              </a:tr>
              <a:tr h="0">
                <a:tc>
                  <a:txBody>
                    <a:bodyPr/>
                    <a:lstStyle/>
                    <a:p>
                      <a:pPr marL="0" marR="0" fontAlgn="base" hangingPunct="0">
                        <a:spcBef>
                          <a:spcPts val="0"/>
                        </a:spcBef>
                        <a:spcAft>
                          <a:spcPts val="0"/>
                        </a:spcAft>
                      </a:pPr>
                      <a:r>
                        <a:rPr lang="en-GB" sz="1600">
                          <a:effectLst/>
                        </a:rPr>
                        <a:t>Xiaomi</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62862086"/>
                  </a:ext>
                </a:extLst>
              </a:tr>
              <a:tr h="0">
                <a:tc>
                  <a:txBody>
                    <a:bodyPr/>
                    <a:lstStyle/>
                    <a:p>
                      <a:pPr marL="0" marR="0" fontAlgn="base" hangingPunct="0">
                        <a:spcBef>
                          <a:spcPts val="0"/>
                        </a:spcBef>
                        <a:spcAft>
                          <a:spcPts val="0"/>
                        </a:spcAft>
                      </a:pPr>
                      <a:r>
                        <a:rPr lang="en-GB" sz="1600" dirty="0">
                          <a:effectLst/>
                        </a:rPr>
                        <a:t>ZTE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14665846"/>
                  </a:ext>
                </a:extLst>
              </a:tr>
            </a:tbl>
          </a:graphicData>
        </a:graphic>
      </p:graphicFrame>
      <p:graphicFrame>
        <p:nvGraphicFramePr>
          <p:cNvPr id="3" name="Table 2">
            <a:extLst>
              <a:ext uri="{FF2B5EF4-FFF2-40B4-BE49-F238E27FC236}">
                <a16:creationId xmlns:a16="http://schemas.microsoft.com/office/drawing/2014/main" id="{A9AD8D77-783F-172F-B15E-391406B3B263}"/>
              </a:ext>
            </a:extLst>
          </p:cNvPr>
          <p:cNvGraphicFramePr>
            <a:graphicFrameLocks noGrp="1"/>
          </p:cNvGraphicFramePr>
          <p:nvPr>
            <p:extLst>
              <p:ext uri="{D42A27DB-BD31-4B8C-83A1-F6EECF244321}">
                <p14:modId xmlns:p14="http://schemas.microsoft.com/office/powerpoint/2010/main" val="1932690966"/>
              </p:ext>
            </p:extLst>
          </p:nvPr>
        </p:nvGraphicFramePr>
        <p:xfrm>
          <a:off x="867042" y="4691570"/>
          <a:ext cx="5909945" cy="1371600"/>
        </p:xfrm>
        <a:graphic>
          <a:graphicData uri="http://schemas.openxmlformats.org/drawingml/2006/table">
            <a:tbl>
              <a:tblPr firstRow="1">
                <a:tableStyleId>{5C22544A-7EE6-4342-B048-85BDC9FD1C3A}</a:tableStyleId>
              </a:tblPr>
              <a:tblGrid>
                <a:gridCol w="917575">
                  <a:extLst>
                    <a:ext uri="{9D8B030D-6E8A-4147-A177-3AD203B41FA5}">
                      <a16:colId xmlns:a16="http://schemas.microsoft.com/office/drawing/2014/main" val="2809637696"/>
                    </a:ext>
                  </a:extLst>
                </a:gridCol>
                <a:gridCol w="2758440">
                  <a:extLst>
                    <a:ext uri="{9D8B030D-6E8A-4147-A177-3AD203B41FA5}">
                      <a16:colId xmlns:a16="http://schemas.microsoft.com/office/drawing/2014/main" val="2509760562"/>
                    </a:ext>
                  </a:extLst>
                </a:gridCol>
                <a:gridCol w="899795">
                  <a:extLst>
                    <a:ext uri="{9D8B030D-6E8A-4147-A177-3AD203B41FA5}">
                      <a16:colId xmlns:a16="http://schemas.microsoft.com/office/drawing/2014/main" val="2076743602"/>
                    </a:ext>
                  </a:extLst>
                </a:gridCol>
                <a:gridCol w="1334135">
                  <a:extLst>
                    <a:ext uri="{9D8B030D-6E8A-4147-A177-3AD203B41FA5}">
                      <a16:colId xmlns:a16="http://schemas.microsoft.com/office/drawing/2014/main" val="950470492"/>
                    </a:ext>
                  </a:extLst>
                </a:gridCol>
              </a:tblGrid>
              <a:tr h="0">
                <a:tc gridSpan="4">
                  <a:txBody>
                    <a:bodyPr/>
                    <a:lstStyle/>
                    <a:p>
                      <a:pPr algn="ctr" hangingPunct="0"/>
                      <a:r>
                        <a:rPr lang="en-GB" sz="900" dirty="0">
                          <a:effectLst/>
                        </a:rPr>
                        <a:t>Impacted existing TS/TR {One line per specification. Create/delete lines as needed}</a:t>
                      </a:r>
                      <a:endParaRPr lang="en-US" sz="9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86260046"/>
                  </a:ext>
                </a:extLst>
              </a:tr>
              <a:tr h="0">
                <a:tc>
                  <a:txBody>
                    <a:bodyPr/>
                    <a:lstStyle/>
                    <a:p>
                      <a:pPr algn="ctr" hangingPunct="0"/>
                      <a:r>
                        <a:rPr lang="en-GB" sz="900">
                          <a:effectLst/>
                        </a:rPr>
                        <a:t>TS/TR No.</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r>
                        <a:rPr lang="en-GB" sz="900">
                          <a:effectLst/>
                        </a:rPr>
                        <a:t>Description of change </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r>
                        <a:rPr lang="en-GB" sz="900">
                          <a:effectLst/>
                        </a:rPr>
                        <a:t>Target completion plenary#</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r>
                        <a:rPr lang="en-GB" sz="900">
                          <a:effectLst/>
                        </a:rPr>
                        <a:t>Remarks</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3983893"/>
                  </a:ext>
                </a:extLst>
              </a:tr>
              <a:tr h="0">
                <a:tc>
                  <a:txBody>
                    <a:bodyPr/>
                    <a:lstStyle/>
                    <a:p>
                      <a:pPr hangingPunct="0"/>
                      <a:r>
                        <a:rPr lang="en-GB" sz="900">
                          <a:effectLst/>
                        </a:rPr>
                        <a:t>26.802</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MBS User Service Enhancements and Extensions.</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SA#106</a:t>
                      </a:r>
                      <a:endParaRPr lang="en-US" sz="900">
                        <a:effectLst/>
                      </a:endParaRPr>
                    </a:p>
                    <a:p>
                      <a:pPr hangingPunct="0"/>
                      <a:r>
                        <a:rPr lang="en-GB" sz="900">
                          <a:effectLst/>
                        </a:rPr>
                        <a:t>(Dec 24)</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Individual CRs for each of the key topics may be provided.</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53031876"/>
                  </a:ext>
                </a:extLst>
              </a:tr>
              <a:tr h="0">
                <a:tc>
                  <a:txBody>
                    <a:bodyPr/>
                    <a:lstStyle/>
                    <a:p>
                      <a:pPr hangingPunct="0"/>
                      <a:r>
                        <a:rPr lang="en-GB" sz="900">
                          <a:effectLst/>
                        </a:rPr>
                        <a:t>26.804</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Advanced Media Delivery.</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SA#106</a:t>
                      </a:r>
                      <a:endParaRPr lang="en-US" sz="900">
                        <a:effectLst/>
                      </a:endParaRPr>
                    </a:p>
                    <a:p>
                      <a:r>
                        <a:rPr lang="en-GB" sz="1000">
                          <a:effectLst/>
                        </a:rPr>
                        <a:t>(Dec 24)</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r>
                        <a:rPr lang="en-GB" sz="900" dirty="0">
                          <a:effectLst/>
                        </a:rPr>
                        <a:t>Individual CRs for each of the key topics may be provided.</a:t>
                      </a:r>
                      <a:endPar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64041862"/>
                  </a:ext>
                </a:extLst>
              </a:tr>
            </a:tbl>
          </a:graphicData>
        </a:graphic>
      </p:graphicFrame>
      <p:sp>
        <p:nvSpPr>
          <p:cNvPr id="7" name="Rectangle 1">
            <a:extLst>
              <a:ext uri="{FF2B5EF4-FFF2-40B4-BE49-F238E27FC236}">
                <a16:creationId xmlns:a16="http://schemas.microsoft.com/office/drawing/2014/main" id="{646D4AB2-AD85-EC13-D712-797397CE02A5}"/>
              </a:ext>
            </a:extLst>
          </p:cNvPr>
          <p:cNvSpPr>
            <a:spLocks noChangeArrowheads="1"/>
          </p:cNvSpPr>
          <p:nvPr/>
        </p:nvSpPr>
        <p:spPr bwMode="auto">
          <a:xfrm>
            <a:off x="866883" y="469077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5132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C18BF-D831-81AC-1325-69C9BAF08DCD}"/>
            </a:ext>
          </a:extLst>
        </p:cNvPr>
        <p:cNvGrpSpPr/>
        <p:nvPr/>
      </p:nvGrpSpPr>
      <p:grpSpPr>
        <a:xfrm>
          <a:off x="0" y="0"/>
          <a:ext cx="0" cy="0"/>
          <a:chOff x="0" y="0"/>
          <a:chExt cx="0" cy="0"/>
        </a:xfrm>
      </p:grpSpPr>
      <p:sp>
        <p:nvSpPr>
          <p:cNvPr id="29" name="Rectangle 28">
            <a:extLst>
              <a:ext uri="{FF2B5EF4-FFF2-40B4-BE49-F238E27FC236}">
                <a16:creationId xmlns:a16="http://schemas.microsoft.com/office/drawing/2014/main" id="{C651D333-33B2-5663-8222-19E6429D22C1}"/>
              </a:ext>
            </a:extLst>
          </p:cNvPr>
          <p:cNvSpPr/>
          <p:nvPr/>
        </p:nvSpPr>
        <p:spPr>
          <a:xfrm>
            <a:off x="6048375" y="1088135"/>
            <a:ext cx="4173092" cy="2492554"/>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 application provider</a:t>
            </a:r>
            <a:endParaRPr lang="en-US" dirty="0" err="1">
              <a:solidFill>
                <a:schemeClr val="tx1"/>
              </a:solidFill>
              <a:latin typeface="Microsoft Sans Serif"/>
              <a:cs typeface="Microsoft Sans Serif" panose="020B0604020202020204" pitchFamily="34" charset="0"/>
            </a:endParaRPr>
          </a:p>
        </p:txBody>
      </p:sp>
      <p:sp>
        <p:nvSpPr>
          <p:cNvPr id="28" name="Rectangle 27">
            <a:extLst>
              <a:ext uri="{FF2B5EF4-FFF2-40B4-BE49-F238E27FC236}">
                <a16:creationId xmlns:a16="http://schemas.microsoft.com/office/drawing/2014/main" id="{A2818B35-3129-DF89-6179-E6B9446DE212}"/>
              </a:ext>
            </a:extLst>
          </p:cNvPr>
          <p:cNvSpPr/>
          <p:nvPr/>
        </p:nvSpPr>
        <p:spPr>
          <a:xfrm>
            <a:off x="834960" y="1415064"/>
            <a:ext cx="4173092" cy="1853546"/>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5GMS-aware application</a:t>
            </a:r>
            <a:endParaRPr lang="en-US" dirty="0"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61C0FD9-EFE5-E323-E19C-4137FEF3B9C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78F2775-5C40-7F75-97C9-6820173A881D}"/>
              </a:ext>
            </a:extLst>
          </p:cNvPr>
          <p:cNvSpPr>
            <a:spLocks noGrp="1"/>
          </p:cNvSpPr>
          <p:nvPr>
            <p:ph type="title"/>
          </p:nvPr>
        </p:nvSpPr>
        <p:spPr>
          <a:xfrm>
            <a:off x="495300" y="642644"/>
            <a:ext cx="11187112" cy="361959"/>
          </a:xfrm>
        </p:spPr>
        <p:txBody>
          <a:bodyPr/>
          <a:lstStyle/>
          <a:p>
            <a:r>
              <a:rPr lang="de-DE" dirty="0" err="1"/>
              <a:t>Collaboration</a:t>
            </a:r>
            <a:r>
              <a:rPr lang="de-DE" dirty="0"/>
              <a:t> 2: AS with as one of multiple </a:t>
            </a:r>
            <a:r>
              <a:rPr lang="de-DE" dirty="0" err="1"/>
              <a:t>service</a:t>
            </a:r>
            <a:r>
              <a:rPr lang="de-DE" dirty="0"/>
              <a:t> </a:t>
            </a:r>
            <a:r>
              <a:rPr lang="de-DE" dirty="0" err="1"/>
              <a:t>locations</a:t>
            </a:r>
            <a:endParaRPr lang="en-US" dirty="0"/>
          </a:p>
        </p:txBody>
      </p:sp>
      <p:sp>
        <p:nvSpPr>
          <p:cNvPr id="6" name="Rectangle 5">
            <a:extLst>
              <a:ext uri="{FF2B5EF4-FFF2-40B4-BE49-F238E27FC236}">
                <a16:creationId xmlns:a16="http://schemas.microsoft.com/office/drawing/2014/main" id="{AAA38614-E36D-B9E8-0E04-2528A01F71B5}"/>
              </a:ext>
            </a:extLst>
          </p:cNvPr>
          <p:cNvSpPr/>
          <p:nvPr/>
        </p:nvSpPr>
        <p:spPr>
          <a:xfrm>
            <a:off x="6095999" y="4737822"/>
            <a:ext cx="2238375" cy="161531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BFF95242-48F8-497A-2513-28DE0A600D36}"/>
              </a:ext>
            </a:extLst>
          </p:cNvPr>
          <p:cNvSpPr/>
          <p:nvPr/>
        </p:nvSpPr>
        <p:spPr>
          <a:xfrm>
            <a:off x="6277546" y="1384987"/>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7CD5A60F-43B7-A281-1D49-106176022562}"/>
              </a:ext>
            </a:extLst>
          </p:cNvPr>
          <p:cNvSpPr/>
          <p:nvPr/>
        </p:nvSpPr>
        <p:spPr>
          <a:xfrm>
            <a:off x="6277545" y="242855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3E71C4B4-FC2F-0254-10D6-862FB23C5E21}"/>
              </a:ext>
            </a:extLst>
          </p:cNvPr>
          <p:cNvSpPr/>
          <p:nvPr/>
        </p:nvSpPr>
        <p:spPr>
          <a:xfrm>
            <a:off x="6429373" y="530909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DD21E313-C4BF-D7B8-64F4-0B8C4DAC3A17}"/>
              </a:ext>
            </a:extLst>
          </p:cNvPr>
          <p:cNvSpPr/>
          <p:nvPr/>
        </p:nvSpPr>
        <p:spPr>
          <a:xfrm>
            <a:off x="8468296" y="2441175"/>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1E5B4E2A-16A0-6551-2964-6975FAF93051}"/>
              </a:ext>
            </a:extLst>
          </p:cNvPr>
          <p:cNvSpPr/>
          <p:nvPr/>
        </p:nvSpPr>
        <p:spPr>
          <a:xfrm>
            <a:off x="834960" y="4704640"/>
            <a:ext cx="4173092" cy="16685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3F379DB0-2D01-C1E3-0577-F17D46D51E6D}"/>
              </a:ext>
            </a:extLst>
          </p:cNvPr>
          <p:cNvSpPr/>
          <p:nvPr/>
        </p:nvSpPr>
        <p:spPr>
          <a:xfrm>
            <a:off x="970772" y="2080478"/>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 Manager</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D45F648E-F94D-4FDB-A2FA-51BEA1BB7AEE}"/>
              </a:ext>
            </a:extLst>
          </p:cNvPr>
          <p:cNvSpPr/>
          <p:nvPr/>
        </p:nvSpPr>
        <p:spPr>
          <a:xfrm flipH="1">
            <a:off x="10221467" y="2275500"/>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0B67533C-9085-4B11-8C40-F3F6269BB5BA}"/>
              </a:ext>
            </a:extLst>
          </p:cNvPr>
          <p:cNvSpPr/>
          <p:nvPr/>
        </p:nvSpPr>
        <p:spPr>
          <a:xfrm>
            <a:off x="1782886" y="5025796"/>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088A74BA-85E5-E379-0ACD-2E623D14BD26}"/>
              </a:ext>
            </a:extLst>
          </p:cNvPr>
          <p:cNvCxnSpPr>
            <a:cxnSpLocks/>
            <a:stCxn id="16" idx="3"/>
            <a:endCxn id="6" idx="1"/>
          </p:cNvCxnSpPr>
          <p:nvPr/>
        </p:nvCxnSpPr>
        <p:spPr>
          <a:xfrm>
            <a:off x="5008052" y="5538909"/>
            <a:ext cx="1087947" cy="6569"/>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A10B6DFE-D68E-CF1F-13D6-855CF1FC8791}"/>
              </a:ext>
            </a:extLst>
          </p:cNvPr>
          <p:cNvSpPr txBox="1"/>
          <p:nvPr/>
        </p:nvSpPr>
        <p:spPr>
          <a:xfrm>
            <a:off x="5449282" y="5190921"/>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M4d</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D340C881-B2C8-3776-16FF-CCDC2F8D3A9F}"/>
              </a:ext>
            </a:extLst>
          </p:cNvPr>
          <p:cNvSpPr/>
          <p:nvPr/>
        </p:nvSpPr>
        <p:spPr>
          <a:xfrm>
            <a:off x="1948435" y="5794275"/>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cxnSp>
        <p:nvCxnSpPr>
          <p:cNvPr id="30" name="Straight Connector 29">
            <a:extLst>
              <a:ext uri="{FF2B5EF4-FFF2-40B4-BE49-F238E27FC236}">
                <a16:creationId xmlns:a16="http://schemas.microsoft.com/office/drawing/2014/main" id="{5B45BF8F-DD58-A76A-F08A-87600A41D78E}"/>
              </a:ext>
            </a:extLst>
          </p:cNvPr>
          <p:cNvCxnSpPr>
            <a:cxnSpLocks/>
            <a:stCxn id="28" idx="3"/>
            <a:endCxn id="29" idx="1"/>
          </p:cNvCxnSpPr>
          <p:nvPr/>
        </p:nvCxnSpPr>
        <p:spPr>
          <a:xfrm flipV="1">
            <a:off x="5008052" y="2334412"/>
            <a:ext cx="1040323" cy="7425"/>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31" name="TextBox 30">
            <a:extLst>
              <a:ext uri="{FF2B5EF4-FFF2-40B4-BE49-F238E27FC236}">
                <a16:creationId xmlns:a16="http://schemas.microsoft.com/office/drawing/2014/main" id="{38F28A01-21EB-A270-9B95-3507488D7338}"/>
              </a:ext>
            </a:extLst>
          </p:cNvPr>
          <p:cNvSpPr txBox="1"/>
          <p:nvPr/>
        </p:nvSpPr>
        <p:spPr>
          <a:xfrm>
            <a:off x="5385545" y="2066373"/>
            <a:ext cx="285335"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M8</a:t>
            </a:r>
            <a:endParaRPr lang="en-US" sz="1600" dirty="0">
              <a:solidFill>
                <a:schemeClr val="tx2"/>
              </a:solidFill>
              <a:latin typeface="Microsoft Sans Serif"/>
              <a:cs typeface="Microsoft Sans Serif" panose="020B0604020202020204" pitchFamily="34" charset="0"/>
            </a:endParaRPr>
          </a:p>
        </p:txBody>
      </p:sp>
      <p:sp>
        <p:nvSpPr>
          <p:cNvPr id="35" name="Arrow: Bent-Up 34">
            <a:extLst>
              <a:ext uri="{FF2B5EF4-FFF2-40B4-BE49-F238E27FC236}">
                <a16:creationId xmlns:a16="http://schemas.microsoft.com/office/drawing/2014/main" id="{668446B2-87DB-AE5F-A6C8-039759404170}"/>
              </a:ext>
            </a:extLst>
          </p:cNvPr>
          <p:cNvSpPr/>
          <p:nvPr/>
        </p:nvSpPr>
        <p:spPr>
          <a:xfrm rot="5400000" flipV="1">
            <a:off x="8042076" y="3837608"/>
            <a:ext cx="2156207" cy="1571614"/>
          </a:xfrm>
          <a:prstGeom prst="bentUpArrow">
            <a:avLst>
              <a:gd name="adj1" fmla="val 25000"/>
              <a:gd name="adj2" fmla="val 2500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M2</a:t>
            </a:r>
            <a:endParaRPr lang="en-US" dirty="0" err="1">
              <a:solidFill>
                <a:schemeClr val="bg1"/>
              </a:solidFill>
              <a:latin typeface="Microsoft Sans Serif"/>
              <a:cs typeface="Microsoft Sans Serif" panose="020B0604020202020204" pitchFamily="34" charset="0"/>
            </a:endParaRPr>
          </a:p>
        </p:txBody>
      </p:sp>
      <p:cxnSp>
        <p:nvCxnSpPr>
          <p:cNvPr id="39" name="Straight Connector 38">
            <a:extLst>
              <a:ext uri="{FF2B5EF4-FFF2-40B4-BE49-F238E27FC236}">
                <a16:creationId xmlns:a16="http://schemas.microsoft.com/office/drawing/2014/main" id="{E1BBCD41-86F1-63C6-A76F-76C758EF9560}"/>
              </a:ext>
            </a:extLst>
          </p:cNvPr>
          <p:cNvCxnSpPr>
            <a:cxnSpLocks/>
          </p:cNvCxnSpPr>
          <p:nvPr/>
        </p:nvCxnSpPr>
        <p:spPr>
          <a:xfrm>
            <a:off x="1500210" y="3291852"/>
            <a:ext cx="0" cy="1412788"/>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4078DEAD-5D6E-6190-1F7A-0E2802661737}"/>
              </a:ext>
            </a:extLst>
          </p:cNvPr>
          <p:cNvSpPr txBox="1"/>
          <p:nvPr/>
        </p:nvSpPr>
        <p:spPr>
          <a:xfrm>
            <a:off x="1561442" y="3918915"/>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M7d</a:t>
            </a:r>
            <a:endParaRPr lang="en-US" sz="1600" dirty="0">
              <a:solidFill>
                <a:schemeClr val="tx2"/>
              </a:solidFill>
              <a:latin typeface="Microsoft Sans Serif"/>
              <a:cs typeface="Microsoft Sans Serif" panose="020B0604020202020204" pitchFamily="34" charset="0"/>
            </a:endParaRPr>
          </a:p>
        </p:txBody>
      </p:sp>
      <p:sp>
        <p:nvSpPr>
          <p:cNvPr id="5" name="Rectangle 4">
            <a:extLst>
              <a:ext uri="{FF2B5EF4-FFF2-40B4-BE49-F238E27FC236}">
                <a16:creationId xmlns:a16="http://schemas.microsoft.com/office/drawing/2014/main" id="{C5D748D2-869B-F8E4-E5B8-BDB8A65E2918}"/>
              </a:ext>
            </a:extLst>
          </p:cNvPr>
          <p:cNvSpPr/>
          <p:nvPr/>
        </p:nvSpPr>
        <p:spPr>
          <a:xfrm>
            <a:off x="5948933" y="3699473"/>
            <a:ext cx="2385439" cy="5694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5GMSd AF</a:t>
            </a:r>
            <a:endParaRPr lang="en-US" dirty="0"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754844D8-6D76-AE85-7231-F1D7BBC586E6}"/>
              </a:ext>
            </a:extLst>
          </p:cNvPr>
          <p:cNvSpPr/>
          <p:nvPr/>
        </p:nvSpPr>
        <p:spPr>
          <a:xfrm>
            <a:off x="2921505" y="3700597"/>
            <a:ext cx="1746885" cy="5031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MSH</a:t>
            </a:r>
            <a:endParaRPr lang="en-US" dirty="0" err="1">
              <a:solidFill>
                <a:schemeClr val="tx1"/>
              </a:solidFill>
              <a:latin typeface="Microsoft Sans Serif"/>
              <a:cs typeface="Microsoft Sans Serif" panose="020B0604020202020204" pitchFamily="34" charset="0"/>
            </a:endParaRPr>
          </a:p>
        </p:txBody>
      </p:sp>
      <p:sp>
        <p:nvSpPr>
          <p:cNvPr id="13" name="Arrow: Right 12">
            <a:extLst>
              <a:ext uri="{FF2B5EF4-FFF2-40B4-BE49-F238E27FC236}">
                <a16:creationId xmlns:a16="http://schemas.microsoft.com/office/drawing/2014/main" id="{DE47C263-2F5C-04D0-B75F-33085C799CDE}"/>
              </a:ext>
            </a:extLst>
          </p:cNvPr>
          <p:cNvSpPr/>
          <p:nvPr/>
        </p:nvSpPr>
        <p:spPr>
          <a:xfrm flipH="1">
            <a:off x="4667249" y="3545312"/>
            <a:ext cx="1281683" cy="768304"/>
          </a:xfrm>
          <a:prstGeom prst="rightArrow">
            <a:avLst>
              <a:gd name="adj1" fmla="val 50000"/>
              <a:gd name="adj2" fmla="val 40033"/>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M5</a:t>
            </a:r>
            <a:endParaRPr lang="en-US" dirty="0" err="1">
              <a:solidFill>
                <a:schemeClr val="bg1"/>
              </a:solidFill>
              <a:latin typeface="Microsoft Sans Serif"/>
              <a:cs typeface="Microsoft Sans Serif" panose="020B0604020202020204" pitchFamily="34" charset="0"/>
            </a:endParaRPr>
          </a:p>
        </p:txBody>
      </p:sp>
      <p:sp>
        <p:nvSpPr>
          <p:cNvPr id="14" name="Arrow: Down 13">
            <a:extLst>
              <a:ext uri="{FF2B5EF4-FFF2-40B4-BE49-F238E27FC236}">
                <a16:creationId xmlns:a16="http://schemas.microsoft.com/office/drawing/2014/main" id="{942E63BA-6AC8-F665-CFE8-43619E9676C9}"/>
              </a:ext>
            </a:extLst>
          </p:cNvPr>
          <p:cNvSpPr/>
          <p:nvPr/>
        </p:nvSpPr>
        <p:spPr>
          <a:xfrm>
            <a:off x="3108027" y="4190525"/>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M10</a:t>
            </a:r>
            <a:endParaRPr lang="en-US" dirty="0" err="1">
              <a:solidFill>
                <a:schemeClr val="bg1"/>
              </a:solidFill>
              <a:latin typeface="Microsoft Sans Serif"/>
              <a:cs typeface="Microsoft Sans Serif" panose="020B0604020202020204" pitchFamily="34" charset="0"/>
            </a:endParaRPr>
          </a:p>
        </p:txBody>
      </p:sp>
      <p:sp>
        <p:nvSpPr>
          <p:cNvPr id="20" name="Arrow: Bent-Up 19">
            <a:extLst>
              <a:ext uri="{FF2B5EF4-FFF2-40B4-BE49-F238E27FC236}">
                <a16:creationId xmlns:a16="http://schemas.microsoft.com/office/drawing/2014/main" id="{9878DA4D-5453-462A-5C73-2BCA4CE9A1AE}"/>
              </a:ext>
            </a:extLst>
          </p:cNvPr>
          <p:cNvSpPr/>
          <p:nvPr/>
        </p:nvSpPr>
        <p:spPr>
          <a:xfrm rot="5400000" flipV="1">
            <a:off x="8432064" y="3447621"/>
            <a:ext cx="658422" cy="853805"/>
          </a:xfrm>
          <a:prstGeom prst="bentUpArrow">
            <a:avLst>
              <a:gd name="adj1" fmla="val 38829"/>
              <a:gd name="adj2" fmla="val 37218"/>
              <a:gd name="adj3" fmla="val 262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M1</a:t>
            </a:r>
            <a:endParaRPr lang="en-US" dirty="0" err="1">
              <a:solidFill>
                <a:schemeClr val="bg1"/>
              </a:solidFill>
              <a:latin typeface="Microsoft Sans Serif"/>
              <a:cs typeface="Microsoft Sans Serif" panose="020B0604020202020204" pitchFamily="34" charset="0"/>
            </a:endParaRPr>
          </a:p>
        </p:txBody>
      </p:sp>
      <p:sp>
        <p:nvSpPr>
          <p:cNvPr id="23" name="Arrow: Down 22">
            <a:extLst>
              <a:ext uri="{FF2B5EF4-FFF2-40B4-BE49-F238E27FC236}">
                <a16:creationId xmlns:a16="http://schemas.microsoft.com/office/drawing/2014/main" id="{C71F4048-8ED4-4B3B-0A09-900C33EFF1A8}"/>
              </a:ext>
            </a:extLst>
          </p:cNvPr>
          <p:cNvSpPr/>
          <p:nvPr/>
        </p:nvSpPr>
        <p:spPr>
          <a:xfrm>
            <a:off x="6646191" y="4258268"/>
            <a:ext cx="1372701" cy="50453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M3</a:t>
            </a:r>
            <a:endParaRPr lang="en-US" dirty="0" err="1">
              <a:solidFill>
                <a:schemeClr val="bg1"/>
              </a:solidFill>
              <a:latin typeface="Microsoft Sans Serif"/>
              <a:cs typeface="Microsoft Sans Serif" panose="020B0604020202020204" pitchFamily="34" charset="0"/>
            </a:endParaRPr>
          </a:p>
        </p:txBody>
      </p:sp>
      <p:cxnSp>
        <p:nvCxnSpPr>
          <p:cNvPr id="27" name="Straight Connector 26">
            <a:extLst>
              <a:ext uri="{FF2B5EF4-FFF2-40B4-BE49-F238E27FC236}">
                <a16:creationId xmlns:a16="http://schemas.microsoft.com/office/drawing/2014/main" id="{BEAA0CF3-1626-D9F2-BEA8-C164E7705A48}"/>
              </a:ext>
            </a:extLst>
          </p:cNvPr>
          <p:cNvCxnSpPr>
            <a:cxnSpLocks/>
            <a:endCxn id="12" idx="0"/>
          </p:cNvCxnSpPr>
          <p:nvPr/>
        </p:nvCxnSpPr>
        <p:spPr>
          <a:xfrm>
            <a:off x="3786208" y="3231750"/>
            <a:ext cx="8740" cy="46884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715BB688-617E-B58F-959B-B1BDF4DC5942}"/>
              </a:ext>
            </a:extLst>
          </p:cNvPr>
          <p:cNvSpPr txBox="1"/>
          <p:nvPr/>
        </p:nvSpPr>
        <p:spPr>
          <a:xfrm>
            <a:off x="3831950" y="3357415"/>
            <a:ext cx="39914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M6d</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86887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153C862-6C06-D81D-F4D6-09BFD16020B9}"/>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6E13D544-0BA6-D6B6-A009-E3EEBBB666AD}"/>
              </a:ext>
            </a:extLst>
          </p:cNvPr>
          <p:cNvSpPr>
            <a:spLocks noGrp="1"/>
          </p:cNvSpPr>
          <p:nvPr>
            <p:ph type="title"/>
          </p:nvPr>
        </p:nvSpPr>
        <p:spPr>
          <a:xfrm>
            <a:off x="495300" y="642644"/>
            <a:ext cx="11187112" cy="361959"/>
          </a:xfrm>
        </p:spPr>
        <p:txBody>
          <a:bodyPr/>
          <a:lstStyle/>
          <a:p>
            <a:r>
              <a:rPr lang="de-DE" dirty="0"/>
              <a:t>Architecture Options</a:t>
            </a:r>
            <a:endParaRPr lang="en-US" dirty="0"/>
          </a:p>
        </p:txBody>
      </p:sp>
      <p:sp>
        <p:nvSpPr>
          <p:cNvPr id="5" name="Subtitle 4">
            <a:extLst>
              <a:ext uri="{FF2B5EF4-FFF2-40B4-BE49-F238E27FC236}">
                <a16:creationId xmlns:a16="http://schemas.microsoft.com/office/drawing/2014/main" id="{ADC38613-95A8-CCF3-DD06-EE22F0A15514}"/>
              </a:ext>
            </a:extLst>
          </p:cNvPr>
          <p:cNvSpPr>
            <a:spLocks noGrp="1"/>
          </p:cNvSpPr>
          <p:nvPr>
            <p:ph type="subTitle" idx="1"/>
          </p:nvPr>
        </p:nvSpPr>
        <p:spPr/>
        <p:txBody>
          <a:bodyPr/>
          <a:lstStyle/>
          <a:p>
            <a:endParaRPr lang="en-US"/>
          </a:p>
        </p:txBody>
      </p:sp>
      <p:graphicFrame>
        <p:nvGraphicFramePr>
          <p:cNvPr id="7" name="Object 6">
            <a:extLst>
              <a:ext uri="{FF2B5EF4-FFF2-40B4-BE49-F238E27FC236}">
                <a16:creationId xmlns:a16="http://schemas.microsoft.com/office/drawing/2014/main" id="{AA98BE3E-43AB-3BCC-9986-B1AE477AE3AA}"/>
              </a:ext>
            </a:extLst>
          </p:cNvPr>
          <p:cNvGraphicFramePr>
            <a:graphicFrameLocks noChangeAspect="1"/>
          </p:cNvGraphicFramePr>
          <p:nvPr>
            <p:extLst>
              <p:ext uri="{D42A27DB-BD31-4B8C-83A1-F6EECF244321}">
                <p14:modId xmlns:p14="http://schemas.microsoft.com/office/powerpoint/2010/main" val="1010416177"/>
              </p:ext>
            </p:extLst>
          </p:nvPr>
        </p:nvGraphicFramePr>
        <p:xfrm>
          <a:off x="5846387" y="2647922"/>
          <a:ext cx="6115050" cy="2609850"/>
        </p:xfrm>
        <a:graphic>
          <a:graphicData uri="http://schemas.openxmlformats.org/presentationml/2006/ole">
            <mc:AlternateContent xmlns:mc="http://schemas.openxmlformats.org/markup-compatibility/2006">
              <mc:Choice xmlns:v="urn:schemas-microsoft-com:vml" Requires="v">
                <p:oleObj name="Visio" r:id="rId2" imgW="14979516" imgH="6375446" progId="Visio.Drawing.15">
                  <p:embed/>
                </p:oleObj>
              </mc:Choice>
              <mc:Fallback>
                <p:oleObj name="Visio" r:id="rId2" imgW="14979516" imgH="6375446" progId="Visio.Drawing.15">
                  <p:embed/>
                  <p:pic>
                    <p:nvPicPr>
                      <p:cNvPr id="7" name="Object 6">
                        <a:extLst>
                          <a:ext uri="{FF2B5EF4-FFF2-40B4-BE49-F238E27FC236}">
                            <a16:creationId xmlns:a16="http://schemas.microsoft.com/office/drawing/2014/main" id="{AA98BE3E-43AB-3BCC-9986-B1AE477AE3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6387" y="2647922"/>
                        <a:ext cx="6115050" cy="2609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8" name="Picture 7" descr="A diagram of a software application&#10;&#10;Description automatically generated">
            <a:extLst>
              <a:ext uri="{FF2B5EF4-FFF2-40B4-BE49-F238E27FC236}">
                <a16:creationId xmlns:a16="http://schemas.microsoft.com/office/drawing/2014/main" id="{49945862-27C2-87C1-07E9-BE82DA11C2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075" y="1857982"/>
            <a:ext cx="4591050" cy="4189730"/>
          </a:xfrm>
          <a:prstGeom prst="rect">
            <a:avLst/>
          </a:prstGeom>
        </p:spPr>
      </p:pic>
    </p:spTree>
    <p:extLst>
      <p:ext uri="{BB962C8B-B14F-4D97-AF65-F5344CB8AC3E}">
        <p14:creationId xmlns:p14="http://schemas.microsoft.com/office/powerpoint/2010/main" val="2014023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F22A80F-E06F-060A-98FC-276114CFEC4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6888117-EC7B-3830-7483-2B8EBF354668}"/>
              </a:ext>
            </a:extLst>
          </p:cNvPr>
          <p:cNvSpPr>
            <a:spLocks noGrp="1"/>
          </p:cNvSpPr>
          <p:nvPr>
            <p:ph type="title"/>
          </p:nvPr>
        </p:nvSpPr>
        <p:spPr/>
        <p:txBody>
          <a:bodyPr/>
          <a:lstStyle/>
          <a:p>
            <a:r>
              <a:rPr lang="de-DE" dirty="0"/>
              <a:t>Reference Architecture</a:t>
            </a:r>
            <a:endParaRPr lang="en-US" dirty="0"/>
          </a:p>
        </p:txBody>
      </p:sp>
      <p:sp>
        <p:nvSpPr>
          <p:cNvPr id="9" name="Content Placeholder 8">
            <a:extLst>
              <a:ext uri="{FF2B5EF4-FFF2-40B4-BE49-F238E27FC236}">
                <a16:creationId xmlns:a16="http://schemas.microsoft.com/office/drawing/2014/main" id="{BD476B9E-6FDE-00DF-475A-64E8747D922C}"/>
              </a:ext>
            </a:extLst>
          </p:cNvPr>
          <p:cNvSpPr>
            <a:spLocks noGrp="1"/>
          </p:cNvSpPr>
          <p:nvPr>
            <p:ph sz="quarter" idx="17"/>
          </p:nvPr>
        </p:nvSpPr>
        <p:spPr/>
        <p:txBody>
          <a:bodyPr>
            <a:normAutofit fontScale="70000" lnSpcReduction="20000"/>
          </a:bodyPr>
          <a:lstStyle/>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Multi-source media streaming collaboration scenarios and associated call flows are documented (item 1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Reference point M10 is brought into scope of 5GMS for the purposes of content preparation chaining and media delivery between provisioned content distributions (item 4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Update the description of the Content Hosting Configuration to describe the ability of the 5GMSd AF to provision Content Distributions in hierarchical or peer-to-peer configurations (item 4 of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Document the capability to signal information to the 5GMSd Client that is required to deliver media from multiple content sources/endpoints using the Media Entry Point (item 6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Define the requirements and functions necessary for a Media Player to be interoperable within the 5GMS System (item 7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Clarify that the Media Player used for the purposes of multi-source/service location media delivery natively supports the multi-source/service location delivery approach in use (item 8 in clause 5.19.7).</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Define a new reference point between a new External Access Client function located with the Media Player and a non-3GPP content hosting function or 5GMSd Application Provider for the purposes of communicating user plane information between the two functions (item 10 in clause 5.19.7).</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600"/>
              </a:spcBef>
              <a:spcAft>
                <a:spcPts val="0"/>
              </a:spcAft>
            </a:pPr>
            <a:endParaRPr lang="en-US" dirty="0"/>
          </a:p>
        </p:txBody>
      </p:sp>
      <p:sp>
        <p:nvSpPr>
          <p:cNvPr id="7" name="Subtitle 6">
            <a:extLst>
              <a:ext uri="{FF2B5EF4-FFF2-40B4-BE49-F238E27FC236}">
                <a16:creationId xmlns:a16="http://schemas.microsoft.com/office/drawing/2014/main" id="{F7A084B7-2018-19D7-355D-422E01CD43BF}"/>
              </a:ext>
            </a:extLst>
          </p:cNvPr>
          <p:cNvSpPr>
            <a:spLocks noGrp="1"/>
          </p:cNvSpPr>
          <p:nvPr>
            <p:ph type="subTitle" idx="1"/>
          </p:nvPr>
        </p:nvSpPr>
        <p:spPr/>
        <p:txBody>
          <a:bodyPr/>
          <a:lstStyle/>
          <a:p>
            <a:endParaRPr lang="en-US"/>
          </a:p>
        </p:txBody>
      </p:sp>
      <p:pic>
        <p:nvPicPr>
          <p:cNvPr id="10" name="Content Placeholder 9" descr="A screenshot of a computer&#10;&#10;Description automatically generated">
            <a:extLst>
              <a:ext uri="{FF2B5EF4-FFF2-40B4-BE49-F238E27FC236}">
                <a16:creationId xmlns:a16="http://schemas.microsoft.com/office/drawing/2014/main" id="{698D4ACC-97F9-F148-625A-673964999CE8}"/>
              </a:ext>
            </a:extLst>
          </p:cNvPr>
          <p:cNvPicPr>
            <a:picLocks noGrp="1" noChangeAspect="1"/>
          </p:cNvPicPr>
          <p:nvPr>
            <p:ph sz="quarter" idx="16"/>
          </p:nvPr>
        </p:nvPicPr>
        <p:blipFill>
          <a:blip r:embed="rId2">
            <a:extLst>
              <a:ext uri="{28A0092B-C50C-407E-A947-70E740481C1C}">
                <a14:useLocalDpi xmlns:a14="http://schemas.microsoft.com/office/drawing/2010/main" val="0"/>
              </a:ext>
            </a:extLst>
          </a:blip>
          <a:stretch>
            <a:fillRect/>
          </a:stretch>
        </p:blipFill>
        <p:spPr>
          <a:xfrm>
            <a:off x="495300" y="2145051"/>
            <a:ext cx="5467350" cy="3829961"/>
          </a:xfrm>
          <a:prstGeom prst="rect">
            <a:avLst/>
          </a:prstGeom>
        </p:spPr>
      </p:pic>
    </p:spTree>
    <p:extLst>
      <p:ext uri="{BB962C8B-B14F-4D97-AF65-F5344CB8AC3E}">
        <p14:creationId xmlns:p14="http://schemas.microsoft.com/office/powerpoint/2010/main" val="48049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B121E-8A0B-78CB-2029-326A1C8EE58A}"/>
            </a:ext>
          </a:extLst>
        </p:cNvPr>
        <p:cNvGrpSpPr/>
        <p:nvPr/>
      </p:nvGrpSpPr>
      <p:grpSpPr>
        <a:xfrm>
          <a:off x="0" y="0"/>
          <a:ext cx="0" cy="0"/>
          <a:chOff x="0" y="0"/>
          <a:chExt cx="0" cy="0"/>
        </a:xfrm>
      </p:grpSpPr>
      <p:sp>
        <p:nvSpPr>
          <p:cNvPr id="14" name="Footer Placeholder 1">
            <a:extLst>
              <a:ext uri="{FF2B5EF4-FFF2-40B4-BE49-F238E27FC236}">
                <a16:creationId xmlns:a16="http://schemas.microsoft.com/office/drawing/2014/main" id="{58FD52C6-B74F-A649-8789-FF31A23DEACD}"/>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5691CA30-CA83-478F-993F-E112AE5D1AD4}"/>
              </a:ext>
            </a:extLst>
          </p:cNvPr>
          <p:cNvSpPr>
            <a:spLocks noGrp="1"/>
          </p:cNvSpPr>
          <p:nvPr>
            <p:ph type="title"/>
          </p:nvPr>
        </p:nvSpPr>
        <p:spPr/>
        <p:txBody>
          <a:bodyPr wrap="square" anchor="b">
            <a:normAutofit/>
          </a:bodyPr>
          <a:lstStyle/>
          <a:p>
            <a:r>
              <a:rPr lang="de-DE" dirty="0"/>
              <a:t>Stage-2 Work</a:t>
            </a:r>
            <a:endParaRPr lang="en-US" dirty="0"/>
          </a:p>
        </p:txBody>
      </p:sp>
      <p:sp>
        <p:nvSpPr>
          <p:cNvPr id="10" name="Subtitle 9">
            <a:extLst>
              <a:ext uri="{FF2B5EF4-FFF2-40B4-BE49-F238E27FC236}">
                <a16:creationId xmlns:a16="http://schemas.microsoft.com/office/drawing/2014/main" id="{A07F3DE4-0B76-1B89-4E74-0FB4E395EA0C}"/>
              </a:ext>
            </a:extLst>
          </p:cNvPr>
          <p:cNvSpPr>
            <a:spLocks noGrp="1"/>
          </p:cNvSpPr>
          <p:nvPr>
            <p:ph type="subTitle" idx="1"/>
          </p:nvPr>
        </p:nvSpPr>
        <p:spPr/>
        <p:txBody>
          <a:bodyPr/>
          <a:lstStyle/>
          <a:p>
            <a:r>
              <a:rPr lang="de-DE" dirty="0"/>
              <a:t>Work in </a:t>
            </a:r>
            <a:r>
              <a:rPr lang="de-DE" dirty="0" err="1"/>
              <a:t>progress</a:t>
            </a:r>
            <a:endParaRPr lang="en-US" dirty="0"/>
          </a:p>
        </p:txBody>
      </p:sp>
      <p:pic>
        <p:nvPicPr>
          <p:cNvPr id="6" name="Msc-generator signalling" descr="Msc-generator~|version=8.6.2~|lang=signalling~|size=1146x911~|text=numbering=yes;~nhscale=auto;~ndefcolor lgrey=224,224,224;~n~nApp[label=~q5GMSd-Aware \nApplication~q];~nplayer[label=~qMedia\nPlayer~q];~nsessionHnd[label=~qMedia\nSession\nHandler~q];~naf[label=~q5GMSd AF~q];~nserver[label=~q5GMSd AS~q]{~n~4cda[label=~qService\nLocation 1~q];~n~4cdb[label=~qService\nLocation 2~q];~n};~next[label=~q5GMSd \nApplication \nProvider~q];~n~n~nvspace 10;~naf~l-~gext [arrow.type=dot]: Service Provisioning;~n~nvspace 5;~nApp--ext [fill.color=lgrey,0.4, line.color=none, line.corner=round]: \IService Announcement and Content Discovery {~n~5App-~gext: Get Media Content Info[number=no];~n~5ext-~gApp: List of Media Content Descriptions\n\-(List of Media Player Entry URls with additional metadata)[number=no];~n};~n~nvspace 5;~nApp--App: Select\nMedia Content;~nApp~gplayer~gsessionHnd: Initiate 5G Media Streaming Service;~nbox .. [tag=~qopt~q, number=no, fill.color=lgrey,0.4]: ~q\I\[Only a reference to Service Access Information included in Service Announcement\]~q {~n~4sessionHnd~l-~gaf: Service Access Information\nacquisition\n\-(includes multiple Media Player Entries);~n~4sessionHnd-~gplayer: Provide Media Player Entries;~n};~nApp-~gplayer: Start media playback\n\-(selected Media Player Entry);~n~nplayer~l~gcda: Establish transport session for the Media Player Entry;~nplayer-~gcda: Request Media Player Entry;~ncda-~gplayer: OK\n\-Media Player Entry;~nplayer--player: \BProcess\nMedia Player Entry;~nplayer-~gsessionHnd: Entry Point received notification;~n~nvspace 5;~nplayer..ext: [tag=~qopt~q, fill.color=lgrey,0.4]{~n~4player~l~gext [arrow.type=dot]: DRM License aquisition;~n};~n~nvspace 10;~nplayer--player: Configure playback\npipeline;~n~nplayer~l==~gcda~l==~gcdb [arrow.type=dot]: \bEstablish transport session for content\n\-(optional Transport Session Parameters);~n~nplayer-~gsessionHnd: Notification\n\-(Transport Session Parameters);~n~nvspace 5;~nplayer--cdb: [tag=~qloop~q, fill.color=lgrey,0.4]{~n~4player-~gcda-~gcdb: \bObtain Initialization Information(s)~n~6[arrow.starttype=solid];~n};~n~nvspace 5;~nplayer-~gcda-~gcdb: \bObtain Media Segment(s)~n~2[arrow.starttype=solid];~n...: Repeat;~n~n~|">
            <a:extLst>
              <a:ext uri="{FF2B5EF4-FFF2-40B4-BE49-F238E27FC236}">
                <a16:creationId xmlns:a16="http://schemas.microsoft.com/office/drawing/2014/main" id="{9B737F23-4168-9F03-5B34-526EE8C43DAA}"/>
              </a:ext>
            </a:extLst>
          </p:cNvPr>
          <p:cNvPicPr>
            <a:picLocks noGrp="1" noChangeAspect="1"/>
          </p:cNvPicPr>
          <p:nvPr>
            <p:ph sz="quarter" idx="17"/>
          </p:nvPr>
        </p:nvPicPr>
        <p:blipFill>
          <a:blip r:embed="rId2">
            <a:extLst>
              <a:ext uri="{28A0092B-C50C-407E-A947-70E740481C1C}">
                <a14:useLocalDpi xmlns:a14="http://schemas.microsoft.com/office/drawing/2010/main" val="0"/>
              </a:ext>
            </a:extLst>
          </a:blip>
          <a:stretch>
            <a:fillRect/>
          </a:stretch>
        </p:blipFill>
        <p:spPr>
          <a:xfrm>
            <a:off x="6777876" y="2722895"/>
            <a:ext cx="4749401" cy="3775483"/>
          </a:xfrm>
          <a:prstGeom prst="rect">
            <a:avLst/>
          </a:prstGeom>
        </p:spPr>
      </p:pic>
      <p:sp>
        <p:nvSpPr>
          <p:cNvPr id="23" name="Rectangle 2">
            <a:extLst>
              <a:ext uri="{FF2B5EF4-FFF2-40B4-BE49-F238E27FC236}">
                <a16:creationId xmlns:a16="http://schemas.microsoft.com/office/drawing/2014/main" id="{C2C22BB0-66F8-8B08-6CC6-CBF7B3B4A0CF}"/>
              </a:ext>
            </a:extLst>
          </p:cNvPr>
          <p:cNvSpPr>
            <a:spLocks noChangeArrowheads="1"/>
          </p:cNvSpPr>
          <p:nvPr/>
        </p:nvSpPr>
        <p:spPr bwMode="auto">
          <a:xfrm>
            <a:off x="76966" y="146671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4" name="Object 23">
            <a:extLst>
              <a:ext uri="{FF2B5EF4-FFF2-40B4-BE49-F238E27FC236}">
                <a16:creationId xmlns:a16="http://schemas.microsoft.com/office/drawing/2014/main" id="{5F480C4C-2592-E67F-EA9D-F6F250CA936B}"/>
              </a:ext>
            </a:extLst>
          </p:cNvPr>
          <p:cNvGraphicFramePr>
            <a:graphicFrameLocks noChangeAspect="1"/>
          </p:cNvGraphicFramePr>
          <p:nvPr>
            <p:extLst>
              <p:ext uri="{D42A27DB-BD31-4B8C-83A1-F6EECF244321}">
                <p14:modId xmlns:p14="http://schemas.microsoft.com/office/powerpoint/2010/main" val="3761239121"/>
              </p:ext>
            </p:extLst>
          </p:nvPr>
        </p:nvGraphicFramePr>
        <p:xfrm>
          <a:off x="203426" y="2476474"/>
          <a:ext cx="6153150" cy="3810000"/>
        </p:xfrm>
        <a:graphic>
          <a:graphicData uri="http://schemas.openxmlformats.org/presentationml/2006/ole">
            <mc:AlternateContent xmlns:mc="http://schemas.openxmlformats.org/markup-compatibility/2006">
              <mc:Choice xmlns:v="urn:schemas-microsoft-com:vml" Requires="v">
                <p:oleObj name="Visio" r:id="rId3" imgW="15449354" imgH="9943894" progId="Visio.Drawing.15">
                  <p:embed/>
                </p:oleObj>
              </mc:Choice>
              <mc:Fallback>
                <p:oleObj name="Visio" r:id="rId3" imgW="15449354" imgH="9943894" progId="Visio.Drawing.15">
                  <p:embed/>
                  <p:pic>
                    <p:nvPicPr>
                      <p:cNvPr id="24" name="Object 23">
                        <a:extLst>
                          <a:ext uri="{FF2B5EF4-FFF2-40B4-BE49-F238E27FC236}">
                            <a16:creationId xmlns:a16="http://schemas.microsoft.com/office/drawing/2014/main" id="{5F480C4C-2592-E67F-EA9D-F6F250CA93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306" t="2245" r="1422" b="2245"/>
                      <a:stretch>
                        <a:fillRect/>
                      </a:stretch>
                    </p:blipFill>
                    <p:spPr bwMode="auto">
                      <a:xfrm>
                        <a:off x="203426" y="2476474"/>
                        <a:ext cx="6153150" cy="381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5" name="Picture 24" descr="Msc-generator~|version=8.6.2~|lang=signalling~|size=772x415~|text=hscale=auto;~nnumbering=yes;~n~n~n# Declare actors~nApp: ~q5GMSd-Aware\nApplication~q;~nClient: ~q5GMSd\nClient~q;~nAS: ~q5GMSd AS~q;~nAF: ~q5GMSd AF~q;~nAP: ~q5GMSd\nApplication Provider~q;~n~n~nvspace 5;~nAF..AP: Initialization;~nvspace 3;~nAP-~gAF: M1d: Provision Content Hosting;~nAF-~gAS: M3d: Configure\n5GMSd AS instance(s);~nAS-~gAF [number=no]: Success;~nAF-~gAP: Confirm provisioning;~nAP..AP: \bUpdate Media\nPlayer Entries;~n~nvspace 3;~nAP..App: \B\[Media Player Entries provided by Service Announcement\]~n~2[tag=~qalt~q, number=no] ~n{~n~4AP-~gApp: \bM8d: Publish Media Player Entries;~n}~n..: \B\[Only a reference to Service Access Information included in Service Announcement\]~n~2[tag=~q~q, number=no]~n{~n~4AP-~gAF-~gClient-~gApp: \BM1d+M5d: Publish Media Player Entries;~n};~nAP-~gAS-~gClient: \bM2d/M10d+M4d: Media ingest and distribution;~n~n~|">
            <a:extLst>
              <a:ext uri="{FF2B5EF4-FFF2-40B4-BE49-F238E27FC236}">
                <a16:creationId xmlns:a16="http://schemas.microsoft.com/office/drawing/2014/main" id="{B252E344-8471-7EBC-D6AF-E28A26D8C6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5970" y="131918"/>
            <a:ext cx="4584030" cy="2464329"/>
          </a:xfrm>
          <a:prstGeom prst="rect">
            <a:avLst/>
          </a:prstGeom>
        </p:spPr>
      </p:pic>
    </p:spTree>
    <p:extLst>
      <p:ext uri="{BB962C8B-B14F-4D97-AF65-F5344CB8AC3E}">
        <p14:creationId xmlns:p14="http://schemas.microsoft.com/office/powerpoint/2010/main" val="3001700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1C24F3E-A861-75F6-E014-CA4845BC912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FBEE3AE-4063-0A55-ED7D-A6A7CA784D37}"/>
              </a:ext>
            </a:extLst>
          </p:cNvPr>
          <p:cNvSpPr>
            <a:spLocks noGrp="1"/>
          </p:cNvSpPr>
          <p:nvPr>
            <p:ph type="title"/>
          </p:nvPr>
        </p:nvSpPr>
        <p:spPr>
          <a:xfrm>
            <a:off x="495300" y="642644"/>
            <a:ext cx="11187112" cy="361959"/>
          </a:xfrm>
        </p:spPr>
        <p:txBody>
          <a:bodyPr/>
          <a:lstStyle/>
          <a:p>
            <a:r>
              <a:rPr lang="de-DE" dirty="0"/>
              <a:t>Stage-3 Work</a:t>
            </a:r>
            <a:endParaRPr lang="en-US" dirty="0"/>
          </a:p>
        </p:txBody>
      </p:sp>
      <p:sp>
        <p:nvSpPr>
          <p:cNvPr id="4" name="Content Placeholder 3">
            <a:extLst>
              <a:ext uri="{FF2B5EF4-FFF2-40B4-BE49-F238E27FC236}">
                <a16:creationId xmlns:a16="http://schemas.microsoft.com/office/drawing/2014/main" id="{BDD548E2-B923-CF46-E29F-927106DE0B98}"/>
              </a:ext>
            </a:extLst>
          </p:cNvPr>
          <p:cNvSpPr>
            <a:spLocks noGrp="1"/>
          </p:cNvSpPr>
          <p:nvPr>
            <p:ph sz="quarter" idx="14"/>
          </p:nvPr>
        </p:nvSpPr>
        <p:spPr/>
        <p:txBody>
          <a:bodyPr>
            <a:normAutofit fontScale="92500" lnSpcReduction="20000"/>
          </a:bodyPr>
          <a:lstStyle/>
          <a:p>
            <a:pPr marL="523240" indent="-342900">
              <a:lnSpc>
                <a:spcPct val="110000"/>
              </a:lnSpc>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Document the generic MIME content types and references to valid profiles or relevant external specifications for Content Preparation Templates used for the purposes of multi-source/service location content preparation (item 2 of clause 5.19.7).</a:t>
            </a:r>
            <a:endParaRPr lang="en-US" sz="1800" dirty="0">
              <a:effectLst/>
              <a:latin typeface="Times New Roman" panose="02020603050405020304" pitchFamily="18" charset="0"/>
              <a:ea typeface="Times New Roman" panose="02020603050405020304" pitchFamily="18" charset="0"/>
            </a:endParaRPr>
          </a:p>
          <a:p>
            <a:pPr marL="523240" indent="-342900">
              <a:lnSpc>
                <a:spcPct val="110000"/>
              </a:lnSpc>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Extend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ContentHostingConfiguration</a:t>
            </a:r>
            <a:r>
              <a:rPr lang="en-GB" sz="1800" dirty="0">
                <a:effectLst/>
                <a:latin typeface="Times New Roman" panose="02020603050405020304" pitchFamily="18" charset="0"/>
                <a:ea typeface="Times New Roman" panose="02020603050405020304" pitchFamily="18" charset="0"/>
              </a:rPr>
              <a:t> resource to allow Content Distributions to be declared in hierarchical or peer-to-peer configurations (item 4 of clause 5.19.7).</a:t>
            </a:r>
            <a:endParaRPr lang="en-US" sz="1800" dirty="0">
              <a:effectLst/>
              <a:latin typeface="Times New Roman" panose="02020603050405020304" pitchFamily="18" charset="0"/>
              <a:ea typeface="Times New Roman" panose="02020603050405020304" pitchFamily="18" charset="0"/>
            </a:endParaRPr>
          </a:p>
          <a:p>
            <a:pPr marL="523240" indent="-342900">
              <a:lnSpc>
                <a:spcPct val="110000"/>
              </a:lnSpc>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Extend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ContentHostingConfiguration</a:t>
            </a:r>
            <a:r>
              <a:rPr lang="en-GB" sz="1800" dirty="0">
                <a:effectLst/>
                <a:latin typeface="Times New Roman" panose="02020603050405020304" pitchFamily="18" charset="0"/>
                <a:ea typeface="Times New Roman" panose="02020603050405020304" pitchFamily="18" charset="0"/>
              </a:rPr>
              <a:t> resource to allow the 5GMSd Application Provider the capability to influence the configuration and deployment of Content Distributions with the 5GMSd AS at the time of provisioning (item 5 of clause 5.19.7).</a:t>
            </a:r>
            <a:endParaRPr lang="en-US" sz="1800" dirty="0">
              <a:effectLst/>
              <a:latin typeface="Times New Roman" panose="02020603050405020304" pitchFamily="18" charset="0"/>
              <a:ea typeface="Times New Roman" panose="02020603050405020304" pitchFamily="18" charset="0"/>
            </a:endParaRPr>
          </a:p>
          <a:p>
            <a:pPr marL="523240" indent="-342900">
              <a:lnSpc>
                <a:spcPct val="110000"/>
              </a:lnSpc>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Clarify the use of the Media Entry Point for the purposes of communicating service location and multi-source/service location configuration information to 5GMSd Clients (item 6 of clause 5.19.7).</a:t>
            </a:r>
            <a:endParaRPr lang="en-US" sz="1800" dirty="0">
              <a:effectLst/>
              <a:latin typeface="Times New Roman" panose="02020603050405020304" pitchFamily="18" charset="0"/>
              <a:ea typeface="Times New Roman" panose="02020603050405020304" pitchFamily="18" charset="0"/>
            </a:endParaRPr>
          </a:p>
          <a:p>
            <a:pPr marL="523240" indent="-342900">
              <a:lnSpc>
                <a:spcPct val="110000"/>
              </a:lnSpc>
              <a:spcBef>
                <a:spcPts val="0"/>
              </a:spcBef>
              <a:spcAft>
                <a:spcPts val="600"/>
              </a:spcAft>
              <a:buFont typeface="+mj-lt"/>
              <a:buAutoNum type="arabicPeriod"/>
            </a:pPr>
            <a:r>
              <a:rPr lang="en-GB" sz="1800" dirty="0">
                <a:effectLst/>
                <a:latin typeface="Times New Roman" panose="02020603050405020304" pitchFamily="18" charset="0"/>
                <a:ea typeface="Times New Roman" panose="02020603050405020304" pitchFamily="18" charset="0"/>
              </a:rPr>
              <a:t>Clarify the expectation that the Media Player natively supports the multi-source/service location approach in use (item 8 of clause 5.19.7).</a:t>
            </a:r>
            <a:endParaRPr lang="en-US" sz="1800" dirty="0">
              <a:effectLst/>
              <a:latin typeface="Times New Roman" panose="02020603050405020304" pitchFamily="18" charset="0"/>
              <a:ea typeface="Times New Roman" panose="02020603050405020304" pitchFamily="18" charset="0"/>
            </a:endParaRPr>
          </a:p>
          <a:p>
            <a:pPr marL="0" indent="0">
              <a:lnSpc>
                <a:spcPct val="110000"/>
              </a:lnSpc>
              <a:spcAft>
                <a:spcPts val="600"/>
              </a:spcAft>
              <a:buNone/>
            </a:pPr>
            <a:r>
              <a:rPr lang="en-GB" sz="1800" dirty="0">
                <a:effectLst/>
                <a:latin typeface="Times New Roman" panose="02020603050405020304" pitchFamily="18" charset="0"/>
                <a:ea typeface="Times New Roman" panose="02020603050405020304" pitchFamily="18" charset="0"/>
              </a:rPr>
              <a:t>The set of recommended technologies within 5GMS for performing multi-source/service location media delivery (among those listed within clause 5.19.7) is to be determined.</a:t>
            </a:r>
            <a:endParaRPr lang="en-US" sz="1800" dirty="0">
              <a:effectLst/>
              <a:latin typeface="Times New Roman" panose="02020603050405020304" pitchFamily="18" charset="0"/>
              <a:ea typeface="Times New Roman" panose="02020603050405020304" pitchFamily="18" charset="0"/>
            </a:endParaRPr>
          </a:p>
          <a:p>
            <a:pPr marL="0" indent="0">
              <a:lnSpc>
                <a:spcPct val="110000"/>
              </a:lnSpc>
              <a:spcAft>
                <a:spcPts val="600"/>
              </a:spcAft>
              <a:buNone/>
            </a:pPr>
            <a:r>
              <a:rPr lang="en-GB" sz="1800" dirty="0">
                <a:effectLst/>
                <a:latin typeface="Times New Roman" panose="02020603050405020304" pitchFamily="18" charset="0"/>
                <a:ea typeface="Times New Roman" panose="02020603050405020304" pitchFamily="18" charset="0"/>
              </a:rPr>
              <a:t>The following are recommended for further study: Verification of Content Preparation Template signalling and implementation within 5GMS specifications (item 3 of clause 5.19.7). This verification may be conducted outside 3GPP.</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5" name="Subtitle 4">
            <a:extLst>
              <a:ext uri="{FF2B5EF4-FFF2-40B4-BE49-F238E27FC236}">
                <a16:creationId xmlns:a16="http://schemas.microsoft.com/office/drawing/2014/main" id="{EF740180-BA9C-6FD6-386A-9831B3F592A6}"/>
              </a:ext>
            </a:extLst>
          </p:cNvPr>
          <p:cNvSpPr>
            <a:spLocks noGrp="1"/>
          </p:cNvSpPr>
          <p:nvPr>
            <p:ph type="subTitle" idx="1"/>
          </p:nvPr>
        </p:nvSpPr>
        <p:spPr>
          <a:xfrm>
            <a:off x="494189" y="1088135"/>
            <a:ext cx="11188223" cy="236347"/>
          </a:xfrm>
        </p:spPr>
        <p:txBody>
          <a:bodyPr/>
          <a:lstStyle/>
          <a:p>
            <a:r>
              <a:rPr lang="en-GB" sz="1600" dirty="0">
                <a:effectLst/>
                <a:latin typeface="Times New Roman" panose="02020603050405020304" pitchFamily="18" charset="0"/>
                <a:ea typeface="Times New Roman" panose="02020603050405020304" pitchFamily="18" charset="0"/>
              </a:rPr>
              <a:t>The following stage 3 extensions are recommended to TS 26.510 [108] and TS 26.512 [16]:</a:t>
            </a:r>
            <a:endParaRPr lang="en-US" sz="1600" dirty="0">
              <a:effectLst/>
              <a:latin typeface="Times New Roman" panose="02020603050405020304" pitchFamily="18" charset="0"/>
              <a:ea typeface="Times New Roman" panose="02020603050405020304" pitchFamily="18" charset="0"/>
            </a:endParaRPr>
          </a:p>
        </p:txBody>
      </p:sp>
      <p:sp>
        <p:nvSpPr>
          <p:cNvPr id="6" name="Rectangle 2">
            <a:extLst>
              <a:ext uri="{FF2B5EF4-FFF2-40B4-BE49-F238E27FC236}">
                <a16:creationId xmlns:a16="http://schemas.microsoft.com/office/drawing/2014/main" id="{D7EFA123-E3E1-AFA1-ED83-C883B2C5C20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751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F7D49-3D9E-BF35-C4BC-78343D9A236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E1040146-961B-55BE-8963-73052672998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20DF5530-6D48-962F-0C3C-10C16F891E3F}"/>
              </a:ext>
            </a:extLst>
          </p:cNvPr>
          <p:cNvSpPr>
            <a:spLocks noGrp="1"/>
          </p:cNvSpPr>
          <p:nvPr>
            <p:ph type="title"/>
          </p:nvPr>
        </p:nvSpPr>
        <p:spPr>
          <a:xfrm>
            <a:off x="495300" y="642644"/>
            <a:ext cx="11187112" cy="361959"/>
          </a:xfrm>
        </p:spPr>
        <p:txBody>
          <a:bodyPr/>
          <a:lstStyle/>
          <a:p>
            <a:r>
              <a:rPr lang="de-DE" dirty="0"/>
              <a:t>WT3b) </a:t>
            </a:r>
            <a:r>
              <a:rPr lang="en-US" dirty="0"/>
              <a:t>Media delivery from multiple service endpoints/locations</a:t>
            </a:r>
          </a:p>
        </p:txBody>
      </p:sp>
      <p:sp>
        <p:nvSpPr>
          <p:cNvPr id="4" name="Content Placeholder 3">
            <a:extLst>
              <a:ext uri="{FF2B5EF4-FFF2-40B4-BE49-F238E27FC236}">
                <a16:creationId xmlns:a16="http://schemas.microsoft.com/office/drawing/2014/main" id="{E725D328-47E5-EBD4-5849-BBB04ACD9851}"/>
              </a:ext>
            </a:extLst>
          </p:cNvPr>
          <p:cNvSpPr>
            <a:spLocks noGrp="1"/>
          </p:cNvSpPr>
          <p:nvPr>
            <p:ph sz="quarter" idx="14"/>
          </p:nvPr>
        </p:nvSpPr>
        <p:spPr/>
        <p:txBody>
          <a:bodyPr/>
          <a:lstStyle/>
          <a:p>
            <a:pPr>
              <a:spcAft>
                <a:spcPts val="900"/>
              </a:spcAft>
            </a:pPr>
            <a:r>
              <a:rPr lang="en-GB" sz="1800" dirty="0">
                <a:effectLst/>
                <a:latin typeface="Times New Roman" panose="02020603050405020304" pitchFamily="18" charset="0"/>
                <a:ea typeface="Times New Roman" panose="02020603050405020304" pitchFamily="18" charset="0"/>
              </a:rPr>
              <a:t>Media streaming applications traditionally obtain content from a single source over a single path within a network. This imposes several limitations: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Performance is constrained to that of the source and path chosen. Any limits on network bandwidth and latency between the client and that source are directly translated to the client’s achievable Quality of Service (QoS) and Quality of Experience (</a:t>
            </a:r>
            <a:r>
              <a:rPr lang="en-GB" sz="1800" dirty="0" err="1">
                <a:effectLst/>
                <a:latin typeface="Times New Roman" panose="02020603050405020304" pitchFamily="18" charset="0"/>
                <a:ea typeface="Times New Roman" panose="02020603050405020304" pitchFamily="18" charset="0"/>
              </a:rPr>
              <a:t>QoE</a:t>
            </a:r>
            <a:r>
              <a:rPr lang="en-GB"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Disruptions or degraded performance caused by the source in use or on any of the network links between the client and source can lead to poor user experience, often in the form of lower playback quality, rebuffering, or complete playback failure.</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This Key Issue considers integration of different technologies into the 5G Media Streaming System that addresses these, and similar, issues by allowing media streaming applications to efficiently access content across multiple access networks. Different client implementations may then beneficially use the content on these multiple access networks either serially or concurrently, potentially guided by the service or network provider. Study of integration of different technologies into the 5G Media Streaming System is of relevance to address content provisioning, content hosting, impacts on user plane reference points M2 and M4, and on media session handling at reference point M5 as well as potential benefits in terms of quality and resource usage.</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5" name="Subtitle 4">
            <a:extLst>
              <a:ext uri="{FF2B5EF4-FFF2-40B4-BE49-F238E27FC236}">
                <a16:creationId xmlns:a16="http://schemas.microsoft.com/office/drawing/2014/main" id="{1168B8AE-C9E3-E5CC-DCE8-254D15E9F92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8897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126A4E6-075B-38CA-1DB3-1B8111B9B0F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8F55674-8C23-F27E-A2EF-1AC250C9202D}"/>
              </a:ext>
            </a:extLst>
          </p:cNvPr>
          <p:cNvSpPr>
            <a:spLocks noGrp="1"/>
          </p:cNvSpPr>
          <p:nvPr>
            <p:ph type="title"/>
          </p:nvPr>
        </p:nvSpPr>
        <p:spPr>
          <a:xfrm>
            <a:off x="495300" y="642644"/>
            <a:ext cx="11187112" cy="361959"/>
          </a:xfrm>
        </p:spPr>
        <p:txBody>
          <a:bodyPr/>
          <a:lstStyle/>
          <a:p>
            <a:r>
              <a:rPr lang="de-DE" dirty="0" err="1"/>
              <a:t>Collaboration</a:t>
            </a:r>
            <a:r>
              <a:rPr lang="de-DE" dirty="0"/>
              <a:t> Scenarios and ATSSS</a:t>
            </a:r>
            <a:endParaRPr lang="en-US" dirty="0"/>
          </a:p>
        </p:txBody>
      </p:sp>
      <p:sp>
        <p:nvSpPr>
          <p:cNvPr id="5" name="Subtitle 4">
            <a:extLst>
              <a:ext uri="{FF2B5EF4-FFF2-40B4-BE49-F238E27FC236}">
                <a16:creationId xmlns:a16="http://schemas.microsoft.com/office/drawing/2014/main" id="{8E782150-EE15-E567-4C78-5E95460E4A9E}"/>
              </a:ext>
            </a:extLst>
          </p:cNvPr>
          <p:cNvSpPr>
            <a:spLocks noGrp="1"/>
          </p:cNvSpPr>
          <p:nvPr>
            <p:ph type="subTitle" idx="1"/>
          </p:nvPr>
        </p:nvSpPr>
        <p:spPr/>
        <p:txBody>
          <a:bodyPr/>
          <a:lstStyle/>
          <a:p>
            <a:r>
              <a:rPr lang="en-US" dirty="0"/>
              <a:t>Access Traffic Steering, Switching, and Splitting (ATSSS)</a:t>
            </a:r>
          </a:p>
        </p:txBody>
      </p:sp>
      <p:pic>
        <p:nvPicPr>
          <p:cNvPr id="6" name="Picture 5" descr="A diagram of a network&#10;&#10;Description automatically generated">
            <a:extLst>
              <a:ext uri="{FF2B5EF4-FFF2-40B4-BE49-F238E27FC236}">
                <a16:creationId xmlns:a16="http://schemas.microsoft.com/office/drawing/2014/main" id="{A32C657E-4D04-47AB-3434-C886AF5A370D}"/>
              </a:ext>
            </a:extLst>
          </p:cNvPr>
          <p:cNvPicPr>
            <a:picLocks noChangeAspect="1"/>
          </p:cNvPicPr>
          <p:nvPr/>
        </p:nvPicPr>
        <p:blipFill rotWithShape="1">
          <a:blip r:embed="rId2">
            <a:extLst>
              <a:ext uri="{28A0092B-C50C-407E-A947-70E740481C1C}">
                <a14:useLocalDpi xmlns:a14="http://schemas.microsoft.com/office/drawing/2010/main" val="0"/>
              </a:ext>
            </a:extLst>
          </a:blip>
          <a:srcRect l="1843" t="4173" r="1989" b="2605"/>
          <a:stretch/>
        </p:blipFill>
        <p:spPr bwMode="auto">
          <a:xfrm>
            <a:off x="155644" y="1373967"/>
            <a:ext cx="5690680" cy="2608669"/>
          </a:xfrm>
          <a:prstGeom prst="rect">
            <a:avLst/>
          </a:prstGeom>
          <a:ln>
            <a:noFill/>
          </a:ln>
          <a:extLst>
            <a:ext uri="{53640926-AAD7-44D8-BBD7-CCE9431645EC}">
              <a14:shadowObscured xmlns:a14="http://schemas.microsoft.com/office/drawing/2010/main"/>
            </a:ext>
          </a:extLst>
        </p:spPr>
      </p:pic>
      <p:sp>
        <p:nvSpPr>
          <p:cNvPr id="7" name="Rectangle 2">
            <a:extLst>
              <a:ext uri="{FF2B5EF4-FFF2-40B4-BE49-F238E27FC236}">
                <a16:creationId xmlns:a16="http://schemas.microsoft.com/office/drawing/2014/main" id="{7E713225-42C3-962F-6F87-40751E17E0EF}"/>
              </a:ext>
            </a:extLst>
          </p:cNvPr>
          <p:cNvSpPr>
            <a:spLocks noChangeArrowheads="1"/>
          </p:cNvSpPr>
          <p:nvPr/>
        </p:nvSpPr>
        <p:spPr bwMode="auto">
          <a:xfrm>
            <a:off x="680936" y="17412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16EA5F70-DDF9-C7BE-9CFC-69E19EED7792}"/>
              </a:ext>
            </a:extLst>
          </p:cNvPr>
          <p:cNvGraphicFramePr>
            <a:graphicFrameLocks noChangeAspect="1"/>
          </p:cNvGraphicFramePr>
          <p:nvPr>
            <p:extLst>
              <p:ext uri="{D42A27DB-BD31-4B8C-83A1-F6EECF244321}">
                <p14:modId xmlns:p14="http://schemas.microsoft.com/office/powerpoint/2010/main" val="60284933"/>
              </p:ext>
            </p:extLst>
          </p:nvPr>
        </p:nvGraphicFramePr>
        <p:xfrm>
          <a:off x="48703" y="4100215"/>
          <a:ext cx="5797621" cy="2501651"/>
        </p:xfrm>
        <a:graphic>
          <a:graphicData uri="http://schemas.openxmlformats.org/presentationml/2006/ole">
            <mc:AlternateContent xmlns:mc="http://schemas.openxmlformats.org/markup-compatibility/2006">
              <mc:Choice xmlns:v="urn:schemas-microsoft-com:vml" Requires="v">
                <p:oleObj name="Slide" r:id="rId3" imgW="6086974" imgH="3424443" progId="PowerPoint.Slide.12">
                  <p:embed/>
                </p:oleObj>
              </mc:Choice>
              <mc:Fallback>
                <p:oleObj name="Slide" r:id="rId3" imgW="6086974" imgH="3424443" progId="PowerPoint.Slide.12">
                  <p:embed/>
                  <p:pic>
                    <p:nvPicPr>
                      <p:cNvPr id="8" name="Object 7">
                        <a:extLst>
                          <a:ext uri="{FF2B5EF4-FFF2-40B4-BE49-F238E27FC236}">
                            <a16:creationId xmlns:a16="http://schemas.microsoft.com/office/drawing/2014/main" id="{16EA5F70-DDF9-C7BE-9CFC-69E19EED77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856" t="12511" r="7335" b="21027"/>
                      <a:stretch>
                        <a:fillRect/>
                      </a:stretch>
                    </p:blipFill>
                    <p:spPr bwMode="auto">
                      <a:xfrm>
                        <a:off x="48703" y="4100215"/>
                        <a:ext cx="5797621" cy="2501651"/>
                      </a:xfrm>
                      <a:prstGeom prst="rect">
                        <a:avLst/>
                      </a:prstGeom>
                      <a:noFill/>
                    </p:spPr>
                  </p:pic>
                </p:oleObj>
              </mc:Fallback>
            </mc:AlternateContent>
          </a:graphicData>
        </a:graphic>
      </p:graphicFrame>
      <p:sp>
        <p:nvSpPr>
          <p:cNvPr id="9" name="Rectangle 4">
            <a:extLst>
              <a:ext uri="{FF2B5EF4-FFF2-40B4-BE49-F238E27FC236}">
                <a16:creationId xmlns:a16="http://schemas.microsoft.com/office/drawing/2014/main" id="{5205DFBC-4000-EF45-EB96-D83F40E39C9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8B2EB3FC-82E5-3F72-D02A-27BCED0676B0}"/>
              </a:ext>
            </a:extLst>
          </p:cNvPr>
          <p:cNvGraphicFramePr>
            <a:graphicFrameLocks noChangeAspect="1"/>
          </p:cNvGraphicFramePr>
          <p:nvPr>
            <p:extLst>
              <p:ext uri="{D42A27DB-BD31-4B8C-83A1-F6EECF244321}">
                <p14:modId xmlns:p14="http://schemas.microsoft.com/office/powerpoint/2010/main" val="2786477305"/>
              </p:ext>
            </p:extLst>
          </p:nvPr>
        </p:nvGraphicFramePr>
        <p:xfrm>
          <a:off x="5930831" y="1324482"/>
          <a:ext cx="6105525" cy="2867025"/>
        </p:xfrm>
        <a:graphic>
          <a:graphicData uri="http://schemas.openxmlformats.org/presentationml/2006/ole">
            <mc:AlternateContent xmlns:mc="http://schemas.openxmlformats.org/markup-compatibility/2006">
              <mc:Choice xmlns:v="urn:schemas-microsoft-com:vml" Requires="v">
                <p:oleObj name="Slide" r:id="rId5" imgW="6077973" imgH="3418323" progId="PowerPoint.Slide.12">
                  <p:embed/>
                </p:oleObj>
              </mc:Choice>
              <mc:Fallback>
                <p:oleObj name="Slide" r:id="rId5" imgW="6077973" imgH="3418323" progId="PowerPoint.Slide.12">
                  <p:embed/>
                  <p:pic>
                    <p:nvPicPr>
                      <p:cNvPr id="10" name="Object 9">
                        <a:extLst>
                          <a:ext uri="{FF2B5EF4-FFF2-40B4-BE49-F238E27FC236}">
                            <a16:creationId xmlns:a16="http://schemas.microsoft.com/office/drawing/2014/main" id="{8B2EB3FC-82E5-3F72-D02A-27BCED0676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8037" b="8037"/>
                      <a:stretch>
                        <a:fillRect/>
                      </a:stretch>
                    </p:blipFill>
                    <p:spPr bwMode="auto">
                      <a:xfrm>
                        <a:off x="5930831" y="1324482"/>
                        <a:ext cx="6105525" cy="2867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Table 10">
            <a:extLst>
              <a:ext uri="{FF2B5EF4-FFF2-40B4-BE49-F238E27FC236}">
                <a16:creationId xmlns:a16="http://schemas.microsoft.com/office/drawing/2014/main" id="{F91B3962-6C19-DC0B-68D8-5F57D3E7C137}"/>
              </a:ext>
            </a:extLst>
          </p:cNvPr>
          <p:cNvGraphicFramePr>
            <a:graphicFrameLocks noGrp="1"/>
          </p:cNvGraphicFramePr>
          <p:nvPr>
            <p:extLst>
              <p:ext uri="{D42A27DB-BD31-4B8C-83A1-F6EECF244321}">
                <p14:modId xmlns:p14="http://schemas.microsoft.com/office/powerpoint/2010/main" val="1791012021"/>
              </p:ext>
            </p:extLst>
          </p:nvPr>
        </p:nvGraphicFramePr>
        <p:xfrm>
          <a:off x="6096000" y="4163090"/>
          <a:ext cx="5690678" cy="2291607"/>
        </p:xfrm>
        <a:graphic>
          <a:graphicData uri="http://schemas.openxmlformats.org/drawingml/2006/table">
            <a:tbl>
              <a:tblPr firstRow="1" firstCol="1" bandRow="1">
                <a:tableStyleId>{5C22544A-7EE6-4342-B048-85BDC9FD1C3A}</a:tableStyleId>
              </a:tblPr>
              <a:tblGrid>
                <a:gridCol w="1066799">
                  <a:extLst>
                    <a:ext uri="{9D8B030D-6E8A-4147-A177-3AD203B41FA5}">
                      <a16:colId xmlns:a16="http://schemas.microsoft.com/office/drawing/2014/main" val="940353395"/>
                    </a:ext>
                  </a:extLst>
                </a:gridCol>
                <a:gridCol w="2121119">
                  <a:extLst>
                    <a:ext uri="{9D8B030D-6E8A-4147-A177-3AD203B41FA5}">
                      <a16:colId xmlns:a16="http://schemas.microsoft.com/office/drawing/2014/main" val="2898163709"/>
                    </a:ext>
                  </a:extLst>
                </a:gridCol>
                <a:gridCol w="2502760">
                  <a:extLst>
                    <a:ext uri="{9D8B030D-6E8A-4147-A177-3AD203B41FA5}">
                      <a16:colId xmlns:a16="http://schemas.microsoft.com/office/drawing/2014/main" val="1839513715"/>
                    </a:ext>
                  </a:extLst>
                </a:gridCol>
              </a:tblGrid>
              <a:tr h="363352">
                <a:tc>
                  <a:txBody>
                    <a:bodyPr/>
                    <a:lstStyle/>
                    <a:p>
                      <a:pPr algn="ctr"/>
                      <a:r>
                        <a:rPr lang="en-GB" sz="1100">
                          <a:effectLst/>
                        </a:rPr>
                        <a:t>Steering functionality</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100">
                          <a:effectLst/>
                        </a:rPr>
                        <a:t>Application awareness</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100">
                          <a:effectLst/>
                        </a:rPr>
                        <a:t>Application transparency</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9979072"/>
                  </a:ext>
                </a:extLst>
              </a:tr>
              <a:tr h="181676">
                <a:tc>
                  <a:txBody>
                    <a:bodyPr/>
                    <a:lstStyle/>
                    <a:p>
                      <a:r>
                        <a:rPr lang="en-GB" sz="1100">
                          <a:effectLst/>
                        </a:rPr>
                        <a:t>ATSSS-LL</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No</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Yes</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5151660"/>
                  </a:ext>
                </a:extLst>
              </a:tr>
              <a:tr h="908379">
                <a:tc>
                  <a:txBody>
                    <a:bodyPr/>
                    <a:lstStyle/>
                    <a:p>
                      <a:r>
                        <a:rPr lang="en-GB" sz="1100">
                          <a:effectLst/>
                        </a:rPr>
                        <a:t>MPTCP</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Yes. 5GMS Client or 5GMS-Aware Application may use API as described in clause 5.18.1.3.2 to control MPTCP behaviour.</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Yes. 5GMS Client or 5GMS-Aware Application may use just the standard TCP sockets API as described in clause 5.18.1.3.2 to be transparent with MPTCP functionality.</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08790920"/>
                  </a:ext>
                </a:extLst>
              </a:tr>
              <a:tr h="726703">
                <a:tc>
                  <a:txBody>
                    <a:bodyPr/>
                    <a:lstStyle/>
                    <a:p>
                      <a:r>
                        <a:rPr lang="en-GB" sz="1100">
                          <a:effectLst/>
                        </a:rPr>
                        <a:t>MPQUIC</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a:effectLst/>
                        </a:rPr>
                        <a:t>Yes. 5GMS Client or 5GMS-Aware Application may use API as described in clause 5.18.1.3.3 to control MPQUIC behaviour.</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100" dirty="0">
                          <a:effectLst/>
                        </a:rPr>
                        <a:t>TBD</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60398034"/>
                  </a:ext>
                </a:extLst>
              </a:tr>
            </a:tbl>
          </a:graphicData>
        </a:graphic>
      </p:graphicFrame>
    </p:spTree>
    <p:extLst>
      <p:ext uri="{BB962C8B-B14F-4D97-AF65-F5344CB8AC3E}">
        <p14:creationId xmlns:p14="http://schemas.microsoft.com/office/powerpoint/2010/main" val="91312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6AC1C36-47C0-CFA1-7621-89B40E76948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50D55BD-EC1A-503E-8420-444A6F41D913}"/>
              </a:ext>
            </a:extLst>
          </p:cNvPr>
          <p:cNvSpPr>
            <a:spLocks noGrp="1"/>
          </p:cNvSpPr>
          <p:nvPr>
            <p:ph type="title"/>
          </p:nvPr>
        </p:nvSpPr>
        <p:spPr>
          <a:xfrm>
            <a:off x="495300" y="642644"/>
            <a:ext cx="11187112" cy="361959"/>
          </a:xfrm>
        </p:spPr>
        <p:txBody>
          <a:bodyPr/>
          <a:lstStyle/>
          <a:p>
            <a:r>
              <a:rPr lang="de-DE" dirty="0" err="1"/>
              <a:t>Conclusions</a:t>
            </a:r>
            <a:endParaRPr lang="en-US" dirty="0"/>
          </a:p>
        </p:txBody>
      </p:sp>
      <p:sp>
        <p:nvSpPr>
          <p:cNvPr id="4" name="Content Placeholder 3">
            <a:extLst>
              <a:ext uri="{FF2B5EF4-FFF2-40B4-BE49-F238E27FC236}">
                <a16:creationId xmlns:a16="http://schemas.microsoft.com/office/drawing/2014/main" id="{3893A841-4B28-9A2E-F1E8-57A5BFD7A707}"/>
              </a:ext>
            </a:extLst>
          </p:cNvPr>
          <p:cNvSpPr>
            <a:spLocks noGrp="1"/>
          </p:cNvSpPr>
          <p:nvPr>
            <p:ph sz="quarter" idx="14"/>
          </p:nvPr>
        </p:nvSpPr>
        <p:spPr/>
        <p:txBody>
          <a:bodyPr>
            <a:normAutofit fontScale="92500" lnSpcReduction="10000"/>
          </a:bodyPr>
          <a:lstStyle/>
          <a:p>
            <a:pPr>
              <a:spcAft>
                <a:spcPts val="900"/>
              </a:spcAft>
            </a:pPr>
            <a:r>
              <a:rPr lang="en-GB" sz="1800" dirty="0">
                <a:effectLst/>
                <a:latin typeface="Times New Roman" panose="02020603050405020304" pitchFamily="18" charset="0"/>
                <a:ea typeface="Times New Roman" panose="02020603050405020304" pitchFamily="18" charset="0"/>
              </a:rPr>
              <a:t>Multi-access media delivery enables media streaming applications to efficiently access content over multiple access networks. This Key Issue has examined existing specification relating to the ATSSS (Access Traffic Steering, Switching and Splitting) architecture in TS 23.501 [23] and TS 23.502 [24] to identify its impact on 5GMS. Topics relating to application awareness and influence on multi-access delivery, potential enhancements to dynamic policy feature of 5GMS to support multiple access paths, and network assistance with multi-access delivery have been studied. The Key Issue has documented collaboration scenarios and the mapping of the ATSSS architecture into the 5GMS architecture.</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Based on the conclusions, following are recommended for stage-2:</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An informative annex is added to TS 26.501 [15] documenting:</a:t>
            </a:r>
            <a:endParaRPr lang="en-US" sz="18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800" dirty="0">
                <a:effectLst/>
                <a:latin typeface="Times New Roman" panose="02020603050405020304" pitchFamily="18" charset="0"/>
                <a:ea typeface="Times New Roman" panose="02020603050405020304" pitchFamily="18" charset="0"/>
              </a:rPr>
              <a:t>A brief description of multi-access media delivery, based on clause 5.18.1 of the present document.</a:t>
            </a:r>
            <a:endParaRPr lang="en-US" sz="18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800" dirty="0">
                <a:effectLst/>
                <a:latin typeface="Times New Roman" panose="02020603050405020304" pitchFamily="18" charset="0"/>
                <a:ea typeface="Times New Roman" panose="02020603050405020304" pitchFamily="18" charset="0"/>
              </a:rPr>
              <a:t>The mapping of the ATSSS architecture into the 5GMS architecture, as described in clause 5.18.3.2 of the present document.</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latin typeface="Times New Roman" panose="02020603050405020304" pitchFamily="18" charset="0"/>
              </a:rPr>
              <a:t>Based on the conclusions, following are recommended for stage-3:</a:t>
            </a:r>
            <a:endParaRPr lang="en-US" sz="1800" dirty="0">
              <a:latin typeface="Times New Roman" panose="02020603050405020304" pitchFamily="18" charset="0"/>
            </a:endParaRPr>
          </a:p>
          <a:p>
            <a:pPr marL="342900" indent="-171450">
              <a:spcAft>
                <a:spcPts val="900"/>
              </a:spcAft>
            </a:pPr>
            <a:r>
              <a:rPr lang="en-GB" sz="1800" dirty="0">
                <a:effectLst/>
                <a:latin typeface="Times New Roman" panose="02020603050405020304" pitchFamily="18" charset="0"/>
                <a:ea typeface="Times New Roman" panose="02020603050405020304" pitchFamily="18" charset="0"/>
              </a:rPr>
              <a:t>Changes to the Configuration Settings API and to the Dynamic Status Information API as described in clause 5.18.6.2 of the present document are implemented in TS 26.510 [108] to allow for application configuration and status information exchange for multi-access media delivery.</a:t>
            </a:r>
            <a:endParaRPr lang="en-US" sz="1800" dirty="0">
              <a:effectLst/>
              <a:latin typeface="Times New Roman" panose="02020603050405020304" pitchFamily="18" charset="0"/>
              <a:ea typeface="Times New Roman" panose="02020603050405020304" pitchFamily="18" charset="0"/>
            </a:endParaRPr>
          </a:p>
        </p:txBody>
      </p:sp>
      <p:sp>
        <p:nvSpPr>
          <p:cNvPr id="5" name="Subtitle 4">
            <a:extLst>
              <a:ext uri="{FF2B5EF4-FFF2-40B4-BE49-F238E27FC236}">
                <a16:creationId xmlns:a16="http://schemas.microsoft.com/office/drawing/2014/main" id="{57101ECF-1756-1DDF-5736-30E0DCC072E6}"/>
              </a:ext>
            </a:extLst>
          </p:cNvPr>
          <p:cNvSpPr>
            <a:spLocks noGrp="1"/>
          </p:cNvSpPr>
          <p:nvPr>
            <p:ph type="subTitle" idx="1"/>
          </p:nvPr>
        </p:nvSpPr>
        <p:spPr/>
        <p:txBody>
          <a:bodyPr/>
          <a:lstStyle/>
          <a:p>
            <a:r>
              <a:rPr lang="de-DE" dirty="0"/>
              <a:t>Very </a:t>
            </a:r>
            <a:r>
              <a:rPr lang="de-DE" dirty="0" err="1"/>
              <a:t>few</a:t>
            </a:r>
            <a:r>
              <a:rPr lang="de-DE" dirty="0"/>
              <a:t> </a:t>
            </a:r>
            <a:r>
              <a:rPr lang="de-DE" dirty="0" err="1"/>
              <a:t>specifcation</a:t>
            </a:r>
            <a:r>
              <a:rPr lang="de-DE" dirty="0"/>
              <a:t> </a:t>
            </a:r>
            <a:r>
              <a:rPr lang="de-DE" dirty="0" err="1"/>
              <a:t>changes</a:t>
            </a:r>
            <a:r>
              <a:rPr lang="de-DE" dirty="0"/>
              <a:t> </a:t>
            </a:r>
            <a:r>
              <a:rPr lang="de-DE" dirty="0" err="1"/>
              <a:t>are</a:t>
            </a:r>
            <a:r>
              <a:rPr lang="de-DE" dirty="0"/>
              <a:t> </a:t>
            </a:r>
            <a:r>
              <a:rPr lang="de-DE" dirty="0" err="1"/>
              <a:t>needed</a:t>
            </a:r>
            <a:endParaRPr lang="en-US" dirty="0"/>
          </a:p>
        </p:txBody>
      </p:sp>
    </p:spTree>
    <p:extLst>
      <p:ext uri="{BB962C8B-B14F-4D97-AF65-F5344CB8AC3E}">
        <p14:creationId xmlns:p14="http://schemas.microsoft.com/office/powerpoint/2010/main" val="3140593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a:t>
            </a:r>
            <a:r>
              <a:rPr lang="en-US" dirty="0"/>
              <a:t>12: Improved QoS support</a:t>
            </a:r>
            <a:r>
              <a:rPr lang="it-IT" dirty="0"/>
              <a:t>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In Rel-18, SA2 has defined a number of new features in the 5G System, especially in the PCF, from which media delivery may benefit. Examples documented in TS 23.501 include the use of Explicit Congestion Notification (ECN) to support Low Latency, Low Loss, Scalable Throughput (L4S) services (clause 5.37.3), PDU Set handling (clause 5.37.5) and QoS Monitoring (clause 5.45), and there are likely others. The impact and usefulness of selected features is preferably studied. The functions identified in this context may be studied in one or more of the above work topics.</a:t>
            </a:r>
          </a:p>
          <a:p>
            <a:r>
              <a:rPr lang="en-US" dirty="0"/>
              <a:t>Companies interested: </a:t>
            </a:r>
            <a:r>
              <a:rPr lang="en-US" sz="2000" dirty="0">
                <a:effectLst/>
              </a:rPr>
              <a:t>Ericsson LM, Huawei Technologies Co Ltd., Qualcomm, BBC, </a:t>
            </a:r>
            <a:r>
              <a:rPr lang="en-US" sz="2000" dirty="0" err="1">
                <a:effectLst/>
              </a:rPr>
              <a:t>InterDigital</a:t>
            </a:r>
            <a:r>
              <a:rPr lang="en-US" sz="2000" dirty="0">
                <a:effectLst/>
              </a:rPr>
              <a:t> Communications, Lenovo</a:t>
            </a:r>
            <a:endParaRPr lang="en-US" dirty="0"/>
          </a:p>
          <a:p>
            <a:r>
              <a:rPr lang="en-US" dirty="0"/>
              <a:t>Work Topic lead: </a:t>
            </a:r>
            <a:r>
              <a:rPr lang="en-US" dirty="0">
                <a:highlight>
                  <a:srgbClr val="FF0000"/>
                </a:highlight>
              </a:rPr>
              <a:t>open</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392234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6128A-9B59-2DBB-82BB-4E25785BDB34}"/>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697FBE5-38FA-4F1C-0B63-008D37C6418A}"/>
              </a:ext>
            </a:extLst>
          </p:cNvPr>
          <p:cNvSpPr>
            <a:spLocks noGrp="1"/>
          </p:cNvSpPr>
          <p:nvPr>
            <p:ph type="title"/>
          </p:nvPr>
        </p:nvSpPr>
        <p:spPr>
          <a:xfrm>
            <a:off x="495298" y="2870213"/>
            <a:ext cx="8829675" cy="1445909"/>
          </a:xfrm>
        </p:spPr>
        <p:txBody>
          <a:bodyPr/>
          <a:lstStyle/>
          <a:p>
            <a:r>
              <a:rPr lang="en-US" dirty="0"/>
              <a:t>WT5: DRM and Conditional Access</a:t>
            </a:r>
          </a:p>
        </p:txBody>
      </p:sp>
      <p:sp>
        <p:nvSpPr>
          <p:cNvPr id="9" name="Subtitle 8">
            <a:extLst>
              <a:ext uri="{FF2B5EF4-FFF2-40B4-BE49-F238E27FC236}">
                <a16:creationId xmlns:a16="http://schemas.microsoft.com/office/drawing/2014/main" id="{FD48D356-53C6-955E-0C88-7633D42C649F}"/>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46128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D2D9CD0-C881-42E3-B163-5BEE1984057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78E22DB-FD61-CFEF-CDFC-DE4FB3C01AFC}"/>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4" name="Content Placeholder 3">
            <a:extLst>
              <a:ext uri="{FF2B5EF4-FFF2-40B4-BE49-F238E27FC236}">
                <a16:creationId xmlns:a16="http://schemas.microsoft.com/office/drawing/2014/main" id="{6AE271F7-380E-18F6-F725-945F61DC0606}"/>
              </a:ext>
            </a:extLst>
          </p:cNvPr>
          <p:cNvSpPr>
            <a:spLocks noGrp="1"/>
          </p:cNvSpPr>
          <p:nvPr>
            <p:ph sz="quarter" idx="14"/>
          </p:nvPr>
        </p:nvSpPr>
        <p:spPr/>
        <p:txBody>
          <a:bodyPr>
            <a:normAutofit fontScale="77500" lnSpcReduction="20000"/>
          </a:bodyPr>
          <a:lstStyle/>
          <a:p>
            <a:pPr>
              <a:lnSpc>
                <a:spcPct val="120000"/>
              </a:lnSpc>
            </a:pPr>
            <a:r>
              <a:rPr lang="en-US" dirty="0">
                <a:solidFill>
                  <a:srgbClr val="FF40FF"/>
                </a:solidFill>
              </a:rPr>
              <a:t>TS 26.501 defines the 5GMS architecture</a:t>
            </a:r>
            <a:r>
              <a:rPr lang="en-US" dirty="0"/>
              <a:t>, call flows, and procedures. TS 26.512 defines the 5G Media Streaming protocols. In the 5GMS_Ph2 work item, extensions to 5G Media Streaming architecture are provided. In the 5GMS_Pro_Ph2, extensions to 5G Media Streaming Protocols were provided and generalized the topic of media delivery by providing TS 26.510.  In addition, </a:t>
            </a:r>
            <a:r>
              <a:rPr lang="en-US" dirty="0">
                <a:solidFill>
                  <a:srgbClr val="FF40FF"/>
                </a:solidFill>
              </a:rPr>
              <a:t>for MBS, the User Service architecture was developed in TS 26.502 </a:t>
            </a:r>
            <a:r>
              <a:rPr lang="en-US" dirty="0"/>
              <a:t>and MBS Protocols are defined in TS 26.517. It is also worth noting that 5G-MAG has defined reference implementations of both 5G Media Streaming and MBS. The implementation provides feedback for potential bugfixes.</a:t>
            </a:r>
          </a:p>
          <a:p>
            <a:pPr>
              <a:lnSpc>
                <a:spcPct val="120000"/>
              </a:lnSpc>
            </a:pPr>
            <a:r>
              <a:rPr lang="en-US" dirty="0"/>
              <a:t>However, mobile media delivery is as important as never before with everlasting growth of traffic and new functionalities provided by third-party service providers. Several potential improvement areas and potential extensions have been identified and should be studied further.</a:t>
            </a:r>
          </a:p>
          <a:p>
            <a:pPr>
              <a:lnSpc>
                <a:spcPct val="120000"/>
              </a:lnSpc>
            </a:pPr>
            <a:r>
              <a:rPr lang="en-US" dirty="0"/>
              <a:t>The primary focus of this </a:t>
            </a:r>
            <a:r>
              <a:rPr lang="en-US" dirty="0">
                <a:solidFill>
                  <a:srgbClr val="FF40FF"/>
                </a:solidFill>
              </a:rPr>
              <a:t>Work Item is the delivery of segmented media objects in the media plane</a:t>
            </a:r>
            <a:r>
              <a:rPr lang="en-US" dirty="0"/>
              <a:t>, i.e. at reference points M2, M4 and M7 of the Media Delivery architecture. One of the open issues identified in the Rel-18 feasibility study 5GMS_Pro_Ph2 is the need for a specification that addresses interoperability considerations around content delivery protocol features and general technologies for segmented media streaming and the IP/PDU 5G System Layer. This points to the further study media plane issues to support additional functionalities, but also identifies what needs to be ported from legacy TS 26.512 to a </a:t>
            </a:r>
            <a:r>
              <a:rPr lang="en-US" dirty="0" err="1"/>
              <a:t>generalised</a:t>
            </a:r>
            <a:r>
              <a:rPr lang="en-US" dirty="0"/>
              <a:t> media plane technical specification. The relation to media session handling (as specified in TS 26.510) is identified in TR 26.804, but enhancements to media session handling are not the primary focus of this study.</a:t>
            </a:r>
          </a:p>
        </p:txBody>
      </p:sp>
      <p:sp>
        <p:nvSpPr>
          <p:cNvPr id="5" name="Subtitle 4">
            <a:extLst>
              <a:ext uri="{FF2B5EF4-FFF2-40B4-BE49-F238E27FC236}">
                <a16:creationId xmlns:a16="http://schemas.microsoft.com/office/drawing/2014/main" id="{3A29F1AA-86F5-2AD0-9497-B3F7D9CD941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4600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WT5: </a:t>
            </a:r>
            <a:r>
              <a:rPr lang="it-IT" dirty="0"/>
              <a:t>DRM and Conditional Access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DRM and Conditional Access are commonly used by third-party streaming services. However, in case streaming is done through MBS or MBMS, a more careful management of the keys needs to be checked. Scalability of key delivery is an issue. The support for -encrypted content in </a:t>
            </a:r>
            <a:r>
              <a:rPr lang="en-US" b="1" dirty="0">
                <a:solidFill>
                  <a:srgbClr val="FF40FF"/>
                </a:solidFill>
              </a:rPr>
              <a:t>Unicast/Multicast and Broadcast </a:t>
            </a:r>
            <a:r>
              <a:rPr lang="en-US" dirty="0"/>
              <a:t>is relevant. Integration of Content Protection interfaces in the provisioning, for example using </a:t>
            </a:r>
            <a:r>
              <a:rPr lang="en-US" b="1" dirty="0">
                <a:solidFill>
                  <a:srgbClr val="FF40FF"/>
                </a:solidFill>
              </a:rPr>
              <a:t>CPIX back-end interfaces </a:t>
            </a:r>
            <a:r>
              <a:rPr lang="en-US" dirty="0"/>
              <a:t>is of high relevance for the industry and should accordingly be studied. The impacts of these on media plane (reference points M2 and M4) as well as the media session handling APIs (reference points M3, M5) should also be studied.</a:t>
            </a:r>
          </a:p>
          <a:p>
            <a:r>
              <a:rPr lang="en-US" dirty="0"/>
              <a:t>Companies interested: </a:t>
            </a:r>
            <a:r>
              <a:rPr lang="en-US" sz="2000" dirty="0">
                <a:effectLst/>
              </a:rPr>
              <a:t>Qualcomm, Telecom Italia, Comcast, </a:t>
            </a:r>
            <a:r>
              <a:rPr lang="en-US" sz="2000" dirty="0" err="1">
                <a:effectLst/>
              </a:rPr>
              <a:t>Rohde&amp;Schwarz</a:t>
            </a:r>
            <a:r>
              <a:rPr lang="en-US" sz="2000" dirty="0">
                <a:effectLst/>
              </a:rPr>
              <a:t>, Huawei Technologies Co Ltd.</a:t>
            </a:r>
            <a:endParaRPr lang="en-US" dirty="0"/>
          </a:p>
          <a:p>
            <a:r>
              <a:rPr lang="en-US" dirty="0"/>
              <a:t>Work Topic lead: Thomas Stockhammer</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3488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B85D8CD-4522-50D8-3187-10B37B4176E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94FEC1F-CF51-B7B2-8C4C-76A9E2ECC7CC}"/>
              </a:ext>
            </a:extLst>
          </p:cNvPr>
          <p:cNvSpPr>
            <a:spLocks noGrp="1"/>
          </p:cNvSpPr>
          <p:nvPr>
            <p:ph type="title"/>
          </p:nvPr>
        </p:nvSpPr>
        <p:spPr/>
        <p:txBody>
          <a:bodyPr/>
          <a:lstStyle/>
          <a:p>
            <a:r>
              <a:rPr lang="de-DE" dirty="0" err="1"/>
              <a:t>Collaboration</a:t>
            </a:r>
            <a:r>
              <a:rPr lang="de-DE" dirty="0"/>
              <a:t> Scenarios and stage-2</a:t>
            </a:r>
            <a:endParaRPr lang="en-US" dirty="0"/>
          </a:p>
        </p:txBody>
      </p:sp>
      <p:sp>
        <p:nvSpPr>
          <p:cNvPr id="10" name="Content Placeholder 9">
            <a:extLst>
              <a:ext uri="{FF2B5EF4-FFF2-40B4-BE49-F238E27FC236}">
                <a16:creationId xmlns:a16="http://schemas.microsoft.com/office/drawing/2014/main" id="{D24D636E-8002-D851-4417-55843B7A0AB1}"/>
              </a:ext>
            </a:extLst>
          </p:cNvPr>
          <p:cNvSpPr>
            <a:spLocks noGrp="1"/>
          </p:cNvSpPr>
          <p:nvPr>
            <p:ph sz="quarter" idx="16"/>
          </p:nvPr>
        </p:nvSpPr>
        <p:spPr>
          <a:xfrm>
            <a:off x="495299" y="1089498"/>
            <a:ext cx="7170097" cy="4027251"/>
          </a:xfrm>
        </p:spPr>
        <p:txBody>
          <a:bodyPr>
            <a:normAutofit fontScale="62500" lnSpcReduction="20000"/>
          </a:bodyPr>
          <a:lstStyle/>
          <a:p>
            <a:r>
              <a:rPr lang="en-US" b="1" dirty="0">
                <a:solidFill>
                  <a:schemeClr val="accent3">
                    <a:lumMod val="75000"/>
                  </a:schemeClr>
                </a:solidFill>
              </a:rPr>
              <a:t>Option 1:	The 5GMSd Application Provider runs all DRM and packaging related functions, and the 5GMSd AS only caches the DASH Presentation as a CDN. For DRM acquisition, the UE contacts the 5GMSd Application Provider.</a:t>
            </a:r>
          </a:p>
          <a:p>
            <a:r>
              <a:rPr lang="en-US" dirty="0"/>
              <a:t>Option 2:	The 5GMSd System runs a DRM and packaging service, including a License Server, on the 5GMSd AS. Content is ingested by the 5GMSd AS and all functions of </a:t>
            </a:r>
            <a:r>
              <a:rPr lang="en-US" dirty="0" err="1"/>
              <a:t>licence</a:t>
            </a:r>
            <a:r>
              <a:rPr lang="en-US" dirty="0"/>
              <a:t> hosting, content encoding, content encryption and so on run in the 5GMSd AS.</a:t>
            </a:r>
          </a:p>
          <a:p>
            <a:r>
              <a:rPr lang="en-US" b="1" dirty="0">
                <a:solidFill>
                  <a:srgbClr val="FF40FF"/>
                </a:solidFill>
              </a:rPr>
              <a:t>Option 3:	The 5GMSd System runs a content encoding and packaging service, but the License Server is external in the 5GMSd Application Provider. The 5GMSd AS needs to communicate with the License Server for content encoding and packaging.</a:t>
            </a:r>
          </a:p>
          <a:p>
            <a:r>
              <a:rPr lang="en-US" dirty="0"/>
              <a:t>Option 4:	The 5GMSd System generates the presentation manifest, but content encoding, content packaging and content encryption are external in the 5GMSd Application Provider. The 5GMSd AS needs to acquire relevant information for presentation manifest generation.</a:t>
            </a:r>
          </a:p>
          <a:p>
            <a:r>
              <a:rPr lang="en-US" dirty="0"/>
              <a:t>Option 5:	This is similar to Option 2 but, being quite specific in operation, the License Server is handed to the 5GMSd AF alongside the Authorization Server. The main communication is between 5GMSd AS and 5GMSd AF at reference point M3d.</a:t>
            </a:r>
          </a:p>
          <a:p>
            <a:r>
              <a:rPr lang="en-US" dirty="0"/>
              <a:t>Option 6:	This is similar to option 5, but only the License Server is offered by the 5GMSd System, hosted in the 5GMSd AF. Similar to option 4, content encoding, content packaging and content encryption are external in the Media Application Provider. The main communication is between the 5GMSd Provider and the 5GMsd AF at reference point M1d for the exchange of Content Protection Information.</a:t>
            </a:r>
          </a:p>
          <a:p>
            <a:endParaRPr lang="en-US" dirty="0"/>
          </a:p>
        </p:txBody>
      </p:sp>
      <p:graphicFrame>
        <p:nvGraphicFramePr>
          <p:cNvPr id="8" name="Table 7">
            <a:extLst>
              <a:ext uri="{FF2B5EF4-FFF2-40B4-BE49-F238E27FC236}">
                <a16:creationId xmlns:a16="http://schemas.microsoft.com/office/drawing/2014/main" id="{D7AE1912-A45A-794D-1F21-ADEE448DF9F5}"/>
              </a:ext>
            </a:extLst>
          </p:cNvPr>
          <p:cNvGraphicFramePr>
            <a:graphicFrameLocks noGrp="1"/>
          </p:cNvGraphicFramePr>
          <p:nvPr>
            <p:extLst>
              <p:ext uri="{D42A27DB-BD31-4B8C-83A1-F6EECF244321}">
                <p14:modId xmlns:p14="http://schemas.microsoft.com/office/powerpoint/2010/main" val="2407758774"/>
              </p:ext>
            </p:extLst>
          </p:nvPr>
        </p:nvGraphicFramePr>
        <p:xfrm>
          <a:off x="1514629" y="5005149"/>
          <a:ext cx="5131435" cy="1645920"/>
        </p:xfrm>
        <a:graphic>
          <a:graphicData uri="http://schemas.openxmlformats.org/drawingml/2006/table">
            <a:tbl>
              <a:tblPr firstRow="1" firstCol="1" bandRow="1">
                <a:tableStyleId>{5C22544A-7EE6-4342-B048-85BDC9FD1C3A}</a:tableStyleId>
              </a:tblPr>
              <a:tblGrid>
                <a:gridCol w="1235075">
                  <a:extLst>
                    <a:ext uri="{9D8B030D-6E8A-4147-A177-3AD203B41FA5}">
                      <a16:colId xmlns:a16="http://schemas.microsoft.com/office/drawing/2014/main" val="1246480226"/>
                    </a:ext>
                  </a:extLst>
                </a:gridCol>
                <a:gridCol w="855345">
                  <a:extLst>
                    <a:ext uri="{9D8B030D-6E8A-4147-A177-3AD203B41FA5}">
                      <a16:colId xmlns:a16="http://schemas.microsoft.com/office/drawing/2014/main" val="2924895071"/>
                    </a:ext>
                  </a:extLst>
                </a:gridCol>
                <a:gridCol w="786765">
                  <a:extLst>
                    <a:ext uri="{9D8B030D-6E8A-4147-A177-3AD203B41FA5}">
                      <a16:colId xmlns:a16="http://schemas.microsoft.com/office/drawing/2014/main" val="2184407199"/>
                    </a:ext>
                  </a:extLst>
                </a:gridCol>
                <a:gridCol w="723900">
                  <a:extLst>
                    <a:ext uri="{9D8B030D-6E8A-4147-A177-3AD203B41FA5}">
                      <a16:colId xmlns:a16="http://schemas.microsoft.com/office/drawing/2014/main" val="3843825821"/>
                    </a:ext>
                  </a:extLst>
                </a:gridCol>
                <a:gridCol w="900430">
                  <a:extLst>
                    <a:ext uri="{9D8B030D-6E8A-4147-A177-3AD203B41FA5}">
                      <a16:colId xmlns:a16="http://schemas.microsoft.com/office/drawing/2014/main" val="395879188"/>
                    </a:ext>
                  </a:extLst>
                </a:gridCol>
                <a:gridCol w="629920">
                  <a:extLst>
                    <a:ext uri="{9D8B030D-6E8A-4147-A177-3AD203B41FA5}">
                      <a16:colId xmlns:a16="http://schemas.microsoft.com/office/drawing/2014/main" val="1162443224"/>
                    </a:ext>
                  </a:extLst>
                </a:gridCol>
              </a:tblGrid>
              <a:tr h="0">
                <a:tc>
                  <a:txBody>
                    <a:bodyPr/>
                    <a:lstStyle/>
                    <a:p>
                      <a:pPr algn="ctr"/>
                      <a:r>
                        <a:rPr lang="en-GB" sz="900">
                          <a:effectLst/>
                        </a:rPr>
                        <a:t>DRM Function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5GMSd Application Provider</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5GMSd AS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5GMSd AF</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Media Player</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Media Session Handler</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89233793"/>
                  </a:ext>
                </a:extLst>
              </a:tr>
              <a:tr h="0">
                <a:tc>
                  <a:txBody>
                    <a:bodyPr/>
                    <a:lstStyle/>
                    <a:p>
                      <a:r>
                        <a:rPr lang="en-GB" sz="900">
                          <a:effectLst/>
                        </a:rPr>
                        <a:t>Authorization Server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1, 3, 4</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95648841"/>
                  </a:ext>
                </a:extLst>
              </a:tr>
              <a:tr h="0">
                <a:tc>
                  <a:txBody>
                    <a:bodyPr/>
                    <a:lstStyle/>
                    <a:p>
                      <a:r>
                        <a:rPr lang="en-GB" sz="900">
                          <a:effectLst/>
                        </a:rPr>
                        <a:t>License Server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1, 3, 4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23390365"/>
                  </a:ext>
                </a:extLst>
              </a:tr>
              <a:tr h="0">
                <a:tc>
                  <a:txBody>
                    <a:bodyPr/>
                    <a:lstStyle/>
                    <a:p>
                      <a:r>
                        <a:rPr lang="en-GB" sz="900">
                          <a:effectLst/>
                        </a:rPr>
                        <a:t>Encoder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1, 4, 6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2, 3, 5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13539249"/>
                  </a:ext>
                </a:extLst>
              </a:tr>
              <a:tr h="0">
                <a:tc>
                  <a:txBody>
                    <a:bodyPr/>
                    <a:lstStyle/>
                    <a:p>
                      <a:r>
                        <a:rPr lang="en-GB" sz="900">
                          <a:effectLst/>
                        </a:rPr>
                        <a:t>Encryptor/packager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1, 4, 6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2, 3, 5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90362552"/>
                  </a:ext>
                </a:extLst>
              </a:tr>
              <a:tr h="0">
                <a:tc>
                  <a:txBody>
                    <a:bodyPr/>
                    <a:lstStyle/>
                    <a:p>
                      <a:r>
                        <a:rPr lang="en-GB" sz="900">
                          <a:effectLst/>
                        </a:rPr>
                        <a:t>Manifest Creator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2, 3, 4, 5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78791437"/>
                  </a:ext>
                </a:extLst>
              </a:tr>
              <a:tr h="0">
                <a:tc>
                  <a:txBody>
                    <a:bodyPr/>
                    <a:lstStyle/>
                    <a:p>
                      <a:r>
                        <a:rPr lang="en-GB" sz="900">
                          <a:effectLst/>
                        </a:rPr>
                        <a:t>Content Hosting</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1, 2, 3, 5, 6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2692720"/>
                  </a:ext>
                </a:extLst>
              </a:tr>
              <a:tr h="0">
                <a:tc>
                  <a:txBody>
                    <a:bodyPr/>
                    <a:lstStyle/>
                    <a:p>
                      <a:r>
                        <a:rPr lang="en-GB" sz="900">
                          <a:effectLst/>
                        </a:rPr>
                        <a:t>DRM Client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1, 2, 3, 4, 5, 6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20727360"/>
                  </a:ext>
                </a:extLst>
              </a:tr>
              <a:tr h="0">
                <a:tc>
                  <a:txBody>
                    <a:bodyPr/>
                    <a:lstStyle/>
                    <a:p>
                      <a:r>
                        <a:rPr lang="en-GB" sz="900">
                          <a:effectLst/>
                        </a:rPr>
                        <a:t>DASH Client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1, 2, 3, 4, 5, 6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53400068"/>
                  </a:ext>
                </a:extLst>
              </a:tr>
              <a:tr h="0">
                <a:tc>
                  <a:txBody>
                    <a:bodyPr/>
                    <a:lstStyle/>
                    <a:p>
                      <a:r>
                        <a:rPr lang="en-GB" sz="900">
                          <a:effectLst/>
                        </a:rPr>
                        <a:t>Media Platform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1, 2, 3, 4, 5, 6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56256715"/>
                  </a:ext>
                </a:extLst>
              </a:tr>
            </a:tbl>
          </a:graphicData>
        </a:graphic>
      </p:graphicFrame>
      <p:sp>
        <p:nvSpPr>
          <p:cNvPr id="12" name="Rectangle 4">
            <a:extLst>
              <a:ext uri="{FF2B5EF4-FFF2-40B4-BE49-F238E27FC236}">
                <a16:creationId xmlns:a16="http://schemas.microsoft.com/office/drawing/2014/main" id="{E21D8A5D-872E-B1A3-4E33-DC8389002121}"/>
              </a:ext>
            </a:extLst>
          </p:cNvPr>
          <p:cNvSpPr>
            <a:spLocks noChangeArrowheads="1"/>
          </p:cNvSpPr>
          <p:nvPr/>
        </p:nvSpPr>
        <p:spPr bwMode="auto">
          <a:xfrm>
            <a:off x="926218"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F6FD54FE-4995-2925-7E8C-CD4FB93DCFB0}"/>
              </a:ext>
            </a:extLst>
          </p:cNvPr>
          <p:cNvGraphicFramePr>
            <a:graphicFrameLocks noChangeAspect="1"/>
          </p:cNvGraphicFramePr>
          <p:nvPr>
            <p:extLst>
              <p:ext uri="{D42A27DB-BD31-4B8C-83A1-F6EECF244321}">
                <p14:modId xmlns:p14="http://schemas.microsoft.com/office/powerpoint/2010/main" val="298312332"/>
              </p:ext>
            </p:extLst>
          </p:nvPr>
        </p:nvGraphicFramePr>
        <p:xfrm>
          <a:off x="7772400" y="6726"/>
          <a:ext cx="4419598" cy="6737192"/>
        </p:xfrm>
        <a:graphic>
          <a:graphicData uri="http://schemas.openxmlformats.org/presentationml/2006/ole">
            <mc:AlternateContent xmlns:mc="http://schemas.openxmlformats.org/markup-compatibility/2006">
              <mc:Choice xmlns:v="urn:schemas-microsoft-com:vml" Requires="v">
                <p:oleObj name="Signalling Chart" r:id="rId2" imgW="9793224" imgH="14932152" progId="Mscgen.Chart">
                  <p:embed/>
                </p:oleObj>
              </mc:Choice>
              <mc:Fallback>
                <p:oleObj name="Signalling Chart" r:id="rId2" imgW="9793224" imgH="14932152" progId="Mscgen.Chart">
                  <p:embed/>
                  <p:pic>
                    <p:nvPicPr>
                      <p:cNvPr id="13" name="Object 12">
                        <a:extLst>
                          <a:ext uri="{FF2B5EF4-FFF2-40B4-BE49-F238E27FC236}">
                            <a16:creationId xmlns:a16="http://schemas.microsoft.com/office/drawing/2014/main" id="{F6FD54FE-4995-2925-7E8C-CD4FB93DCFB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6726"/>
                        <a:ext cx="4419598" cy="6737192"/>
                      </a:xfrm>
                      <a:prstGeom prst="rect">
                        <a:avLst/>
                      </a:prstGeom>
                      <a:noFill/>
                    </p:spPr>
                  </p:pic>
                </p:oleObj>
              </mc:Fallback>
            </mc:AlternateContent>
          </a:graphicData>
        </a:graphic>
      </p:graphicFrame>
    </p:spTree>
    <p:extLst>
      <p:ext uri="{BB962C8B-B14F-4D97-AF65-F5344CB8AC3E}">
        <p14:creationId xmlns:p14="http://schemas.microsoft.com/office/powerpoint/2010/main" val="2644802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1165C76-F039-A467-84FE-5776053A013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A803E4C-4A64-FA6B-AB18-F3858C2D37CC}"/>
              </a:ext>
            </a:extLst>
          </p:cNvPr>
          <p:cNvSpPr>
            <a:spLocks noGrp="1"/>
          </p:cNvSpPr>
          <p:nvPr>
            <p:ph type="title"/>
          </p:nvPr>
        </p:nvSpPr>
        <p:spPr/>
        <p:txBody>
          <a:bodyPr/>
          <a:lstStyle/>
          <a:p>
            <a:r>
              <a:rPr lang="de-DE" dirty="0"/>
              <a:t>Stage-3 </a:t>
            </a:r>
            <a:r>
              <a:rPr lang="de-DE" dirty="0" err="1"/>
              <a:t>Extensions</a:t>
            </a:r>
            <a:endParaRPr lang="en-US" dirty="0"/>
          </a:p>
        </p:txBody>
      </p:sp>
      <p:sp>
        <p:nvSpPr>
          <p:cNvPr id="8" name="Content Placeholder 7">
            <a:extLst>
              <a:ext uri="{FF2B5EF4-FFF2-40B4-BE49-F238E27FC236}">
                <a16:creationId xmlns:a16="http://schemas.microsoft.com/office/drawing/2014/main" id="{8CEBBB0B-B903-2272-2585-84F485B9968B}"/>
              </a:ext>
            </a:extLst>
          </p:cNvPr>
          <p:cNvSpPr>
            <a:spLocks noGrp="1"/>
          </p:cNvSpPr>
          <p:nvPr>
            <p:ph sz="quarter" idx="14"/>
          </p:nvPr>
        </p:nvSpPr>
        <p:spPr/>
        <p:txBody>
          <a:bodyPr/>
          <a:lstStyle/>
          <a:p>
            <a:pPr>
              <a:spcAft>
                <a:spcPts val="900"/>
              </a:spcAft>
            </a:pPr>
            <a:r>
              <a:rPr lang="en-GB" sz="2000" dirty="0">
                <a:effectLst/>
                <a:latin typeface="Times New Roman" panose="02020603050405020304" pitchFamily="18" charset="0"/>
                <a:ea typeface="Times New Roman" panose="02020603050405020304" pitchFamily="18" charset="0"/>
              </a:rPr>
              <a:t>Based on the considerations in clause 5.10, it is recommended to:</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Support the </a:t>
            </a:r>
            <a:r>
              <a:rPr lang="en-GB" sz="2000" dirty="0">
                <a:solidFill>
                  <a:srgbClr val="FF40FF"/>
                </a:solidFill>
                <a:effectLst/>
                <a:latin typeface="Times New Roman" panose="02020603050405020304" pitchFamily="18" charset="0"/>
                <a:ea typeface="Times New Roman" panose="02020603050405020304" pitchFamily="18" charset="0"/>
              </a:rPr>
              <a:t>Content Protection Information Exchange Format (CPIX) </a:t>
            </a:r>
            <a:r>
              <a:rPr lang="en-GB" sz="2000" dirty="0">
                <a:effectLst/>
                <a:latin typeface="Times New Roman" panose="02020603050405020304" pitchFamily="18" charset="0"/>
                <a:ea typeface="Times New Roman" panose="02020603050405020304" pitchFamily="18" charset="0"/>
              </a:rPr>
              <a:t>as specified in ETSI TS 103 799 [143] at reference point </a:t>
            </a:r>
            <a:r>
              <a:rPr lang="en-GB" sz="2000" dirty="0">
                <a:solidFill>
                  <a:srgbClr val="FF40FF"/>
                </a:solidFill>
                <a:effectLst/>
                <a:latin typeface="Times New Roman" panose="02020603050405020304" pitchFamily="18" charset="0"/>
                <a:ea typeface="Times New Roman" panose="02020603050405020304" pitchFamily="18" charset="0"/>
              </a:rPr>
              <a:t>M2d</a:t>
            </a:r>
            <a:r>
              <a:rPr lang="en-GB" sz="2000" dirty="0">
                <a:effectLst/>
                <a:latin typeface="Times New Roman" panose="02020603050405020304" pitchFamily="18" charset="0"/>
                <a:ea typeface="Times New Roman" panose="02020603050405020304" pitchFamily="18" charset="0"/>
              </a:rPr>
              <a:t> by specifying the necessary stage-2 and stage-3 extensions in TS 26.501 [15] and TS 26.512 [16] respectively.</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Support the </a:t>
            </a:r>
            <a:r>
              <a:rPr lang="en-GB" sz="2000" dirty="0">
                <a:solidFill>
                  <a:srgbClr val="FF40FF"/>
                </a:solidFill>
                <a:effectLst/>
                <a:latin typeface="Times New Roman" panose="02020603050405020304" pitchFamily="18" charset="0"/>
                <a:ea typeface="Times New Roman" panose="02020603050405020304" pitchFamily="18" charset="0"/>
              </a:rPr>
              <a:t>DASH-IF Interoperability Points specified in [144] at reference point M4d </a:t>
            </a:r>
            <a:r>
              <a:rPr lang="en-GB" sz="2000" dirty="0">
                <a:effectLst/>
                <a:latin typeface="Times New Roman" panose="02020603050405020304" pitchFamily="18" charset="0"/>
                <a:ea typeface="Times New Roman" panose="02020603050405020304" pitchFamily="18" charset="0"/>
              </a:rPr>
              <a:t>for both DASH and HLS by specifying the necessary stage-2 and stage-3 extensions in TS 26.501 [15] and TS 26.512 [16], respectively.</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Specification of </a:t>
            </a:r>
            <a:r>
              <a:rPr lang="en-GB" sz="2000" dirty="0">
                <a:solidFill>
                  <a:srgbClr val="FF40FF"/>
                </a:solidFill>
                <a:effectLst/>
                <a:latin typeface="Times New Roman" panose="02020603050405020304" pitchFamily="18" charset="0"/>
                <a:ea typeface="Times New Roman" panose="02020603050405020304" pitchFamily="18" charset="0"/>
              </a:rPr>
              <a:t>a Content Preparation Template format in TS 26.512 [16] or TS 26.510 </a:t>
            </a:r>
            <a:r>
              <a:rPr lang="en-GB" sz="2000" dirty="0">
                <a:effectLst/>
                <a:latin typeface="Times New Roman" panose="02020603050405020304" pitchFamily="18" charset="0"/>
                <a:ea typeface="Times New Roman" panose="02020603050405020304" pitchFamily="18" charset="0"/>
              </a:rPr>
              <a:t>[108] that can configure encryption content preparation tasks in the 5GMS AS.</a:t>
            </a:r>
            <a:endParaRPr lang="en-US" sz="20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2000" dirty="0">
                <a:effectLst/>
                <a:latin typeface="Times New Roman" panose="02020603050405020304" pitchFamily="18" charset="0"/>
                <a:ea typeface="Times New Roman" panose="02020603050405020304" pitchFamily="18" charset="0"/>
              </a:rPr>
              <a:t>NOTE:	Maintaining functional symmetry with uplink media streaming (where applicable) is generally considered important, but DRM is considered to be applicable only for 5GMS downlink.</a:t>
            </a:r>
            <a:endParaRPr lang="en-US" sz="2000" dirty="0">
              <a:effectLst/>
              <a:latin typeface="Times New Roman" panose="02020603050405020304" pitchFamily="18" charset="0"/>
              <a:ea typeface="Times New Roman" panose="02020603050405020304" pitchFamily="18" charset="0"/>
            </a:endParaRPr>
          </a:p>
          <a:p>
            <a:endParaRPr lang="en-US" dirty="0"/>
          </a:p>
        </p:txBody>
      </p:sp>
      <p:sp>
        <p:nvSpPr>
          <p:cNvPr id="7" name="Subtitle 6">
            <a:extLst>
              <a:ext uri="{FF2B5EF4-FFF2-40B4-BE49-F238E27FC236}">
                <a16:creationId xmlns:a16="http://schemas.microsoft.com/office/drawing/2014/main" id="{93224FF7-ABFC-963F-501E-868F239DA7E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586625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921B7-4C18-FB90-B6EB-5BBD94E56506}"/>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5C3E5607-954C-7748-45C1-F13AFF4E2BEA}"/>
              </a:ext>
            </a:extLst>
          </p:cNvPr>
          <p:cNvSpPr>
            <a:spLocks noGrp="1"/>
          </p:cNvSpPr>
          <p:nvPr>
            <p:ph type="title"/>
          </p:nvPr>
        </p:nvSpPr>
        <p:spPr>
          <a:xfrm>
            <a:off x="495298" y="2870213"/>
            <a:ext cx="8829675" cy="1445909"/>
          </a:xfrm>
        </p:spPr>
        <p:txBody>
          <a:bodyPr/>
          <a:lstStyle/>
          <a:p>
            <a:r>
              <a:rPr lang="en-US" dirty="0"/>
              <a:t>WT12: Improved QoS support </a:t>
            </a:r>
          </a:p>
        </p:txBody>
      </p:sp>
      <p:sp>
        <p:nvSpPr>
          <p:cNvPr id="9" name="Subtitle 8">
            <a:extLst>
              <a:ext uri="{FF2B5EF4-FFF2-40B4-BE49-F238E27FC236}">
                <a16:creationId xmlns:a16="http://schemas.microsoft.com/office/drawing/2014/main" id="{0C392F6B-BA0A-2402-751D-45029C04D6B5}"/>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574963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a:t>
            </a:r>
            <a:r>
              <a:rPr lang="en-US" dirty="0"/>
              <a:t>12: Improved QoS support</a:t>
            </a:r>
            <a:r>
              <a:rPr lang="it-IT" dirty="0"/>
              <a:t>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In Rel-18, SA2 has defined a number of new features in the 5G System, especially in the PCF, from which media delivery may benefit. Examples documented in TS 23.501 include the use of Explicit Congestion Notification (ECN) to support Low Latency, Low Loss, Scalable Throughput (L4S) services (clause 5.37.3), PDU Set handling (clause 5.37.5) and QoS Monitoring (clause 5.45), and there are likely others. The impact and usefulness of selected features is preferably studied. The functions identified in this context may be studied in one or more of the above work topics.</a:t>
            </a:r>
          </a:p>
          <a:p>
            <a:r>
              <a:rPr lang="en-US" dirty="0"/>
              <a:t>Companies interested: </a:t>
            </a:r>
            <a:r>
              <a:rPr lang="en-US" sz="2000" dirty="0">
                <a:effectLst/>
              </a:rPr>
              <a:t>Ericsson LM, Huawei Technologies Co Ltd., Qualcomm, BBC, </a:t>
            </a:r>
            <a:r>
              <a:rPr lang="en-US" sz="2000" dirty="0" err="1">
                <a:effectLst/>
              </a:rPr>
              <a:t>InterDigital</a:t>
            </a:r>
            <a:r>
              <a:rPr lang="en-US" sz="2000" dirty="0">
                <a:effectLst/>
              </a:rPr>
              <a:t> Communications, Lenovo</a:t>
            </a:r>
            <a:endParaRPr lang="en-US" dirty="0"/>
          </a:p>
          <a:p>
            <a:r>
              <a:rPr lang="en-US" dirty="0"/>
              <a:t>Work Topic lead: Qi Pan (Huawei), Thorsten Lohmar (Ericsson)</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271414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CDE27CE-A611-B27B-FDD2-E49A3D7D2BA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E5E0CFF-0E9F-3380-51F4-4794E8965D72}"/>
              </a:ext>
            </a:extLst>
          </p:cNvPr>
          <p:cNvSpPr>
            <a:spLocks noGrp="1"/>
          </p:cNvSpPr>
          <p:nvPr>
            <p:ph type="title"/>
          </p:nvPr>
        </p:nvSpPr>
        <p:spPr>
          <a:xfrm>
            <a:off x="495300" y="642644"/>
            <a:ext cx="11187112" cy="361959"/>
          </a:xfrm>
        </p:spPr>
        <p:txBody>
          <a:bodyPr/>
          <a:lstStyle/>
          <a:p>
            <a:r>
              <a:rPr lang="en-US" dirty="0"/>
              <a:t>Key Objectives</a:t>
            </a:r>
          </a:p>
        </p:txBody>
      </p:sp>
      <p:sp>
        <p:nvSpPr>
          <p:cNvPr id="4" name="Content Placeholder 3">
            <a:extLst>
              <a:ext uri="{FF2B5EF4-FFF2-40B4-BE49-F238E27FC236}">
                <a16:creationId xmlns:a16="http://schemas.microsoft.com/office/drawing/2014/main" id="{31B6B2B3-ADD4-4449-2C52-FC4703FF799D}"/>
              </a:ext>
            </a:extLst>
          </p:cNvPr>
          <p:cNvSpPr>
            <a:spLocks noGrp="1"/>
          </p:cNvSpPr>
          <p:nvPr>
            <p:ph sz="quarter" idx="14"/>
          </p:nvPr>
        </p:nvSpPr>
        <p:spPr/>
        <p:txBody>
          <a:bodyPr>
            <a:normAutofit lnSpcReduction="10000"/>
          </a:bodyPr>
          <a:lstStyle/>
          <a:p>
            <a:pPr>
              <a:spcAft>
                <a:spcPts val="900"/>
              </a:spcAft>
            </a:pPr>
            <a:r>
              <a:rPr lang="en-GB" sz="2000" dirty="0">
                <a:effectLst/>
                <a:latin typeface="Times New Roman" panose="02020603050405020304" pitchFamily="18" charset="0"/>
                <a:ea typeface="Times New Roman" panose="02020603050405020304" pitchFamily="18" charset="0"/>
              </a:rPr>
              <a:t>Regarding the features described in clause 5.23.1.2, it is proposed to study:</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Whether these features of the 5G System can be beneficial and valid for the Media Delivery System in the context of segmented media delivery (i.e., 5G Media Streaming):</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Whether ECN marking for L4S can be beneficial and valid.</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Whether PDU Set handling can be beneficial and valid.</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Whether QoS monitoring can be beneficial and valid.</a:t>
            </a:r>
            <a:endParaRPr lang="en-US" sz="20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2000" dirty="0">
                <a:effectLst/>
                <a:latin typeface="Times New Roman" panose="02020603050405020304" pitchFamily="18" charset="0"/>
                <a:ea typeface="Times New Roman" panose="02020603050405020304" pitchFamily="18" charset="0"/>
              </a:rPr>
              <a:t>How to apply these features to the Media Delivery System:</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How to integrate the ECN marking for L4S feature into the Media Delivery System.</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How to integrate the PDU Set handling feature into the Media Delivery System.</a:t>
            </a:r>
            <a:endParaRPr lang="en-US" sz="20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2000" dirty="0">
                <a:effectLst/>
                <a:latin typeface="Times New Roman" panose="02020603050405020304" pitchFamily="18" charset="0"/>
                <a:ea typeface="Times New Roman" panose="02020603050405020304" pitchFamily="18" charset="0"/>
              </a:rPr>
              <a:t>How to integrate the QoS monitoring feature into the Media Delivery System.</a:t>
            </a:r>
            <a:endParaRPr lang="en-US" sz="2000" dirty="0">
              <a:effectLst/>
              <a:latin typeface="Times New Roman" panose="02020603050405020304" pitchFamily="18" charset="0"/>
              <a:ea typeface="Times New Roman" panose="02020603050405020304" pitchFamily="18" charset="0"/>
            </a:endParaRPr>
          </a:p>
          <a:p>
            <a:endParaRPr lang="en-US" dirty="0"/>
          </a:p>
        </p:txBody>
      </p:sp>
      <p:sp>
        <p:nvSpPr>
          <p:cNvPr id="5" name="Subtitle 4">
            <a:extLst>
              <a:ext uri="{FF2B5EF4-FFF2-40B4-BE49-F238E27FC236}">
                <a16:creationId xmlns:a16="http://schemas.microsoft.com/office/drawing/2014/main" id="{2B305725-4C9C-2C31-8C93-C0241122054A}"/>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89024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A33A905-A2F4-6548-4D4D-8206AE6F6EB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55F55F0-D20C-CF00-353C-156BE9C07658}"/>
              </a:ext>
            </a:extLst>
          </p:cNvPr>
          <p:cNvSpPr>
            <a:spLocks noGrp="1"/>
          </p:cNvSpPr>
          <p:nvPr>
            <p:ph type="title"/>
          </p:nvPr>
        </p:nvSpPr>
        <p:spPr>
          <a:xfrm>
            <a:off x="495300" y="642644"/>
            <a:ext cx="11187112" cy="361959"/>
          </a:xfrm>
        </p:spPr>
        <p:txBody>
          <a:bodyPr/>
          <a:lstStyle/>
          <a:p>
            <a:r>
              <a:rPr lang="de-DE" dirty="0" err="1"/>
              <a:t>What</a:t>
            </a:r>
            <a:r>
              <a:rPr lang="de-DE" dirty="0"/>
              <a:t> </a:t>
            </a:r>
            <a:r>
              <a:rPr lang="de-DE" dirty="0" err="1"/>
              <a:t>is</a:t>
            </a:r>
            <a:r>
              <a:rPr lang="de-DE" dirty="0"/>
              <a:t> QoS </a:t>
            </a:r>
            <a:r>
              <a:rPr lang="de-DE" dirty="0" err="1"/>
              <a:t>monitoring</a:t>
            </a:r>
            <a:endParaRPr lang="en-US" dirty="0"/>
          </a:p>
        </p:txBody>
      </p:sp>
      <p:sp>
        <p:nvSpPr>
          <p:cNvPr id="4" name="Content Placeholder 3">
            <a:extLst>
              <a:ext uri="{FF2B5EF4-FFF2-40B4-BE49-F238E27FC236}">
                <a16:creationId xmlns:a16="http://schemas.microsoft.com/office/drawing/2014/main" id="{4BE29EF7-F095-B6AF-8B4D-20BA5444C680}"/>
              </a:ext>
            </a:extLst>
          </p:cNvPr>
          <p:cNvSpPr>
            <a:spLocks noGrp="1"/>
          </p:cNvSpPr>
          <p:nvPr>
            <p:ph sz="quarter" idx="14"/>
          </p:nvPr>
        </p:nvSpPr>
        <p:spPr/>
        <p:txBody>
          <a:bodyPr/>
          <a:lstStyle/>
          <a:p>
            <a:pPr>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QoS monitoring comprises of </a:t>
            </a:r>
            <a:r>
              <a:rPr lang="en-GB" sz="1800" dirty="0">
                <a:solidFill>
                  <a:srgbClr val="FF40FF"/>
                </a:solidFill>
                <a:effectLst/>
                <a:latin typeface="Times New Roman" panose="02020603050405020304" pitchFamily="18" charset="0"/>
                <a:ea typeface="Times New Roman" panose="02020603050405020304" pitchFamily="18" charset="0"/>
              </a:rPr>
              <a:t>measurements of QoS monitoring parameters </a:t>
            </a:r>
            <a:r>
              <a:rPr lang="en-GB" sz="1800" dirty="0">
                <a:effectLst/>
                <a:latin typeface="Times New Roman" panose="02020603050405020304" pitchFamily="18" charset="0"/>
                <a:ea typeface="Times New Roman" panose="02020603050405020304" pitchFamily="18" charset="0"/>
              </a:rPr>
              <a:t>and reports of the measurement result for a service data flow (i.e., QoS Flow) and can be enabled based on third-party application requests and/or operator policies configured in the 5GC (i.e. PCF).</a:t>
            </a:r>
            <a:endParaRPr lang="en-US" sz="1800" dirty="0">
              <a:effectLst/>
              <a:latin typeface="Times New Roman" panose="02020603050405020304" pitchFamily="18" charset="0"/>
              <a:ea typeface="Times New Roman" panose="02020603050405020304" pitchFamily="18" charset="0"/>
            </a:endParaRPr>
          </a:p>
          <a:p>
            <a:pPr>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The AF may request measurements and subscribe to the event for one or more of the following QoS monitoring parameters by means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Nnef_AfsessionWithQoS</a:t>
            </a:r>
            <a:r>
              <a:rPr lang="en-GB" sz="1800" dirty="0">
                <a:effectLst/>
                <a:latin typeface="Times New Roman" panose="02020603050405020304" pitchFamily="18" charset="0"/>
                <a:ea typeface="Times New Roman" panose="02020603050405020304" pitchFamily="18" charset="0"/>
              </a:rPr>
              <a:t> service at reference point N33 or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Npcf_PolicyAuthorization</a:t>
            </a:r>
            <a:r>
              <a:rPr lang="en-GB" sz="1800" dirty="0">
                <a:effectLst/>
                <a:latin typeface="Times New Roman" panose="02020603050405020304" pitchFamily="18" charset="0"/>
                <a:ea typeface="Times New Roman" panose="02020603050405020304" pitchFamily="18" charset="0"/>
              </a:rPr>
              <a:t> service at reference point N5, which may trigger QoS monitoring for service data flow(s):</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Uplink packet delay, downlink packet delay and round-trip packet delay for a service data flow (see clause 5.45.2 of TS 23.501 [23]).</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Congestion (see clause 5.45.3 of TS 23.501 [23]).</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Data Rate (see clause 5.45.4 of TS 23.501 [23]).</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Packet Delay Variation (see clause 5.37.7 of TS 23.501 [23]).</a:t>
            </a:r>
            <a:endParaRPr lang="en-US" sz="1800" dirty="0">
              <a:effectLst/>
              <a:latin typeface="Times New Roman" panose="02020603050405020304" pitchFamily="18" charset="0"/>
              <a:ea typeface="Times New Roman" panose="02020603050405020304" pitchFamily="18" charset="0"/>
            </a:endParaRPr>
          </a:p>
          <a:p>
            <a:pPr marL="360680" indent="-180340">
              <a:lnSpc>
                <a:spcPct val="10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Round-trip packet delay considering the uplink path of one service data flow and the downlink path of another service data flow (see clause 5.37.4 of TS 23.501 [23]).</a:t>
            </a:r>
            <a:endParaRPr lang="en-US" sz="1800" dirty="0">
              <a:effectLst/>
              <a:latin typeface="Times New Roman" panose="02020603050405020304" pitchFamily="18" charset="0"/>
              <a:ea typeface="Times New Roman" panose="02020603050405020304" pitchFamily="18" charset="0"/>
            </a:endParaRPr>
          </a:p>
          <a:p>
            <a:pPr marL="180340" indent="0">
              <a:lnSpc>
                <a:spcPct val="100000"/>
              </a:lnSpc>
              <a:spcBef>
                <a:spcPts val="0"/>
              </a:spcBef>
              <a:spcAft>
                <a:spcPts val="600"/>
              </a:spcAft>
              <a:buNone/>
            </a:pPr>
            <a:r>
              <a:rPr lang="en-GB" sz="1800" dirty="0">
                <a:effectLst/>
                <a:latin typeface="Times New Roman" panose="02020603050405020304" pitchFamily="18" charset="0"/>
                <a:ea typeface="Times New Roman" panose="02020603050405020304" pitchFamily="18" charset="0"/>
              </a:rPr>
              <a:t>Using the QoS monitoring mechanisms of the 5G Core, the above parameters can be derived and further exposed to the AF via the PCF or the UPF (directly or further via NEF) as requested.</a:t>
            </a:r>
            <a:endParaRPr lang="en-US" sz="1800" dirty="0">
              <a:effectLst/>
              <a:latin typeface="Times New Roman" panose="02020603050405020304" pitchFamily="18" charset="0"/>
              <a:ea typeface="Times New Roman" panose="02020603050405020304" pitchFamily="18" charset="0"/>
            </a:endParaRPr>
          </a:p>
          <a:p>
            <a:pPr>
              <a:lnSpc>
                <a:spcPct val="100000"/>
              </a:lnSpc>
              <a:spcBef>
                <a:spcPts val="0"/>
              </a:spcBef>
              <a:spcAft>
                <a:spcPts val="600"/>
              </a:spcAft>
            </a:pPr>
            <a:endParaRPr lang="en-US" dirty="0"/>
          </a:p>
        </p:txBody>
      </p:sp>
      <p:sp>
        <p:nvSpPr>
          <p:cNvPr id="5" name="Subtitle 4">
            <a:extLst>
              <a:ext uri="{FF2B5EF4-FFF2-40B4-BE49-F238E27FC236}">
                <a16:creationId xmlns:a16="http://schemas.microsoft.com/office/drawing/2014/main" id="{E4B7547A-7ED4-61ED-5994-B618C8BD3CE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57464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517C757-BCA7-3554-013B-A91A355ACFE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D4D4D8B-8E6E-2F78-47FE-5E4065EBEE25}"/>
              </a:ext>
            </a:extLst>
          </p:cNvPr>
          <p:cNvSpPr>
            <a:spLocks noGrp="1"/>
          </p:cNvSpPr>
          <p:nvPr>
            <p:ph type="title"/>
          </p:nvPr>
        </p:nvSpPr>
        <p:spPr/>
        <p:txBody>
          <a:bodyPr/>
          <a:lstStyle/>
          <a:p>
            <a:r>
              <a:rPr lang="de-DE" dirty="0" err="1"/>
              <a:t>Collaboration</a:t>
            </a:r>
            <a:r>
              <a:rPr lang="de-DE" dirty="0"/>
              <a:t> </a:t>
            </a:r>
            <a:r>
              <a:rPr lang="de-DE" dirty="0" err="1"/>
              <a:t>for</a:t>
            </a:r>
            <a:r>
              <a:rPr lang="de-DE" dirty="0"/>
              <a:t> L4S</a:t>
            </a:r>
            <a:endParaRPr lang="en-US" dirty="0"/>
          </a:p>
        </p:txBody>
      </p:sp>
      <p:sp>
        <p:nvSpPr>
          <p:cNvPr id="8" name="Content Placeholder 7">
            <a:extLst>
              <a:ext uri="{FF2B5EF4-FFF2-40B4-BE49-F238E27FC236}">
                <a16:creationId xmlns:a16="http://schemas.microsoft.com/office/drawing/2014/main" id="{74D83803-6637-162C-D756-5DC495601CF4}"/>
              </a:ext>
            </a:extLst>
          </p:cNvPr>
          <p:cNvSpPr>
            <a:spLocks noGrp="1"/>
          </p:cNvSpPr>
          <p:nvPr>
            <p:ph sz="quarter" idx="16"/>
          </p:nvPr>
        </p:nvSpPr>
        <p:spPr/>
        <p:txBody>
          <a:bodyPr>
            <a:normAutofit fontScale="62500" lnSpcReduction="20000"/>
          </a:bodyPr>
          <a:lstStyle/>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As described in RFC 9330 [149], RFC 9331 [150] and RFC 9332 [151], the purpose of ECN marking for L4S (Low Latency, Low Loss and Scalable Throughput) is to inform a recipient host at the earliest opportunity that an IP packet has experienced network congestion at some point in its routing path. It exposes congestion information by marking ECN bits in the IP header of the user IP packets between the UE and the Application Server. This early notification may be used by the receiving application to report the congestion to its sending peer using a suitable Layer 4 feedback mechanism. Based on this feedback, the sender should reduce the sending bit rate. In the context of adaptive segmented media delivery, application layer rate adaptation may be needed in addition.</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For example, a media player consuming a media presentation that receives an ECN-marked downlink packet from a streaming media server may induce a reduction in the sender’s bit rate by switching to a representation of a lower bit rate. To support this functionality, the recipient host needs to support L4S feedback as described in RFC 9330 [149].</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Furthermore, early notification of congestion reflected back to an Application Server may be used to improve the current delivery process or to facilitate session establishment for new clients. For example, if significant congestion is detected, the 5GMS AS may update the DASH presentation manifest to remove/add one or more representations.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L4S is based on the idea that delay is mainly caused by the classic congestion control algorithms introduced with TCP. L4S replaces these traditional congestion control algorithms with a class of scalable congestion control algorithms.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The L4S architecture relies on three components to operate:</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 scalable congestion control algorithm,</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 modified ECN marking behaviour,</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An active queue management algorithm that isolates L4S traffic</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endParaRPr lang="en-US" dirty="0"/>
          </a:p>
        </p:txBody>
      </p:sp>
      <p:sp>
        <p:nvSpPr>
          <p:cNvPr id="5" name="Subtitle 4">
            <a:extLst>
              <a:ext uri="{FF2B5EF4-FFF2-40B4-BE49-F238E27FC236}">
                <a16:creationId xmlns:a16="http://schemas.microsoft.com/office/drawing/2014/main" id="{6E555A0D-8643-C44E-7801-86F55929A725}"/>
              </a:ext>
            </a:extLst>
          </p:cNvPr>
          <p:cNvSpPr>
            <a:spLocks noGrp="1"/>
          </p:cNvSpPr>
          <p:nvPr>
            <p:ph type="subTitle" idx="1"/>
          </p:nvPr>
        </p:nvSpPr>
        <p:spPr/>
        <p:txBody>
          <a:bodyPr/>
          <a:lstStyle/>
          <a:p>
            <a:r>
              <a:rPr lang="en-US" dirty="0"/>
              <a:t>L4S (Low Latency, Low Loss and Scalable Throughput) </a:t>
            </a:r>
          </a:p>
        </p:txBody>
      </p:sp>
      <p:pic>
        <p:nvPicPr>
          <p:cNvPr id="6" name="Picture 5">
            <a:extLst>
              <a:ext uri="{FF2B5EF4-FFF2-40B4-BE49-F238E27FC236}">
                <a16:creationId xmlns:a16="http://schemas.microsoft.com/office/drawing/2014/main" id="{2311203C-61BA-5148-DECE-B00CFD3BD1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65414" y="4103561"/>
            <a:ext cx="4988560" cy="2173605"/>
          </a:xfrm>
          <a:prstGeom prst="rect">
            <a:avLst/>
          </a:prstGeom>
          <a:noFill/>
          <a:ln>
            <a:noFill/>
          </a:ln>
        </p:spPr>
      </p:pic>
      <p:pic>
        <p:nvPicPr>
          <p:cNvPr id="7" name="Picture 6">
            <a:extLst>
              <a:ext uri="{FF2B5EF4-FFF2-40B4-BE49-F238E27FC236}">
                <a16:creationId xmlns:a16="http://schemas.microsoft.com/office/drawing/2014/main" id="{21814B47-19E6-5D25-7876-724E1E3F25D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5548" y="1580211"/>
            <a:ext cx="6120765" cy="2183765"/>
          </a:xfrm>
          <a:prstGeom prst="rect">
            <a:avLst/>
          </a:prstGeom>
          <a:noFill/>
          <a:ln>
            <a:noFill/>
          </a:ln>
        </p:spPr>
      </p:pic>
    </p:spTree>
    <p:extLst>
      <p:ext uri="{BB962C8B-B14F-4D97-AF65-F5344CB8AC3E}">
        <p14:creationId xmlns:p14="http://schemas.microsoft.com/office/powerpoint/2010/main" val="2659254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A99163B-289B-95C7-7A25-2D487F4274CD}"/>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73004DB-8004-9966-CA9D-C4245D0DEF5F}"/>
              </a:ext>
            </a:extLst>
          </p:cNvPr>
          <p:cNvSpPr>
            <a:spLocks noGrp="1"/>
          </p:cNvSpPr>
          <p:nvPr>
            <p:ph type="title"/>
          </p:nvPr>
        </p:nvSpPr>
        <p:spPr/>
        <p:txBody>
          <a:bodyPr/>
          <a:lstStyle/>
          <a:p>
            <a:r>
              <a:rPr lang="de-DE" dirty="0"/>
              <a:t>L4S in </a:t>
            </a:r>
            <a:r>
              <a:rPr lang="de-DE" dirty="0" err="1"/>
              <a:t>deployments</a:t>
            </a:r>
            <a:endParaRPr lang="en-US" dirty="0"/>
          </a:p>
        </p:txBody>
      </p:sp>
      <p:sp>
        <p:nvSpPr>
          <p:cNvPr id="4" name="Content Placeholder 3">
            <a:extLst>
              <a:ext uri="{FF2B5EF4-FFF2-40B4-BE49-F238E27FC236}">
                <a16:creationId xmlns:a16="http://schemas.microsoft.com/office/drawing/2014/main" id="{571E0736-98C1-3DC0-8374-FBB56BF5B3AE}"/>
              </a:ext>
            </a:extLst>
          </p:cNvPr>
          <p:cNvSpPr>
            <a:spLocks noGrp="1"/>
          </p:cNvSpPr>
          <p:nvPr>
            <p:ph sz="quarter" idx="16"/>
          </p:nvPr>
        </p:nvSpPr>
        <p:spPr/>
        <p:txBody>
          <a:bodyPr>
            <a:normAutofit fontScale="77500" lnSpcReduction="20000"/>
          </a:bodyPr>
          <a:lstStyle/>
          <a:p>
            <a:pPr>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Currently, only Apple platforms have functionality that allows access to ECN status through IP packet metadata [154]. With the proliferation of L4S, it is expected that more APIs will be introduced to enable this access.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This API allows applications to:</a:t>
            </a:r>
            <a:endParaRPr lang="en-US" sz="1800" dirty="0">
              <a:effectLst/>
              <a:latin typeface="Times New Roman" panose="02020603050405020304" pitchFamily="18" charset="0"/>
              <a:ea typeface="Times New Roman" panose="02020603050405020304" pitchFamily="18" charset="0"/>
            </a:endParaRPr>
          </a:p>
          <a:p>
            <a:pPr marL="342900" lvl="0" indent="-342900" fontAlgn="base" hangingPunct="0">
              <a:lnSpc>
                <a:spcPct val="120000"/>
              </a:lnSpc>
              <a:spcBef>
                <a:spcPts val="600"/>
              </a:spcBef>
              <a:spcAft>
                <a:spcPts val="0"/>
              </a:spcAft>
              <a:buFont typeface="+mj-lt"/>
              <a:buAutoNum type="arabicPeriod"/>
              <a:tabLst>
                <a:tab pos="457200" algn="l"/>
              </a:tabLst>
            </a:pPr>
            <a:r>
              <a:rPr lang="en-GB" sz="1800" dirty="0">
                <a:effectLst/>
                <a:latin typeface="Times New Roman" panose="02020603050405020304" pitchFamily="18" charset="0"/>
                <a:ea typeface="Times New Roman" panose="02020603050405020304" pitchFamily="18" charset="0"/>
              </a:rPr>
              <a:t>Enable ECN metadata access through connection parameters.</a:t>
            </a:r>
            <a:endParaRPr lang="en-US" sz="1800" dirty="0">
              <a:effectLst/>
              <a:latin typeface="Times New Roman" panose="02020603050405020304" pitchFamily="18" charset="0"/>
              <a:ea typeface="Times New Roman" panose="02020603050405020304" pitchFamily="18" charset="0"/>
            </a:endParaRPr>
          </a:p>
          <a:p>
            <a:pPr marL="342900" lvl="0" indent="-342900" fontAlgn="base" hangingPunct="0">
              <a:lnSpc>
                <a:spcPct val="120000"/>
              </a:lnSpc>
              <a:spcBef>
                <a:spcPts val="600"/>
              </a:spcBef>
              <a:spcAft>
                <a:spcPts val="0"/>
              </a:spcAft>
              <a:buFont typeface="+mj-lt"/>
              <a:buAutoNum type="arabicPeriod"/>
              <a:tabLst>
                <a:tab pos="457200" algn="l"/>
              </a:tabLst>
            </a:pPr>
            <a:r>
              <a:rPr lang="en-GB" sz="1800" dirty="0">
                <a:effectLst/>
                <a:latin typeface="Times New Roman" panose="02020603050405020304" pitchFamily="18" charset="0"/>
                <a:ea typeface="Times New Roman" panose="02020603050405020304" pitchFamily="18" charset="0"/>
              </a:rPr>
              <a:t>Access raw ECN flags from each received packet.</a:t>
            </a:r>
            <a:endParaRPr lang="en-US" sz="1800" dirty="0">
              <a:effectLst/>
              <a:latin typeface="Times New Roman" panose="02020603050405020304" pitchFamily="18" charset="0"/>
              <a:ea typeface="Times New Roman" panose="02020603050405020304" pitchFamily="18" charset="0"/>
            </a:endParaRPr>
          </a:p>
          <a:p>
            <a:pPr marL="342900" lvl="0" indent="-342900" fontAlgn="base" hangingPunct="0">
              <a:lnSpc>
                <a:spcPct val="120000"/>
              </a:lnSpc>
              <a:spcBef>
                <a:spcPts val="600"/>
              </a:spcBef>
              <a:spcAft>
                <a:spcPts val="0"/>
              </a:spcAft>
              <a:buFont typeface="+mj-lt"/>
              <a:buAutoNum type="arabicPeriod"/>
              <a:tabLst>
                <a:tab pos="457200" algn="l"/>
              </a:tabLst>
            </a:pPr>
            <a:r>
              <a:rPr lang="en-GB" sz="1800" dirty="0">
                <a:effectLst/>
                <a:latin typeface="Times New Roman" panose="02020603050405020304" pitchFamily="18" charset="0"/>
                <a:ea typeface="Times New Roman" panose="02020603050405020304" pitchFamily="18" charset="0"/>
              </a:rPr>
              <a:t>Distinguish between all ECN codepoints (Non-ECT, ECT(0), ECT(1), and CE).</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The ECN flags follow the standard encoding defined in RFC 3168 [30]:</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00: Not-ECN-Capable Transport (Non-ECT)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10: ECN Capable Transport (0)</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01: ECN Capable Transport (1)</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600"/>
              </a:spcBef>
              <a:spcAft>
                <a:spcPts val="0"/>
              </a:spcAft>
            </a:pPr>
            <a:r>
              <a:rPr lang="en-GB" sz="1800" dirty="0">
                <a:effectLst/>
                <a:latin typeface="Times New Roman" panose="02020603050405020304" pitchFamily="18" charset="0"/>
                <a:ea typeface="Times New Roman" panose="02020603050405020304" pitchFamily="18" charset="0"/>
              </a:rPr>
              <a:t>11: Congestion Experienced (CE)</a:t>
            </a:r>
            <a:endParaRPr lang="en-US" sz="1800" dirty="0">
              <a:effectLst/>
              <a:latin typeface="Times New Roman" panose="02020603050405020304" pitchFamily="18" charset="0"/>
              <a:ea typeface="Times New Roman" panose="02020603050405020304" pitchFamily="18" charset="0"/>
            </a:endParaRPr>
          </a:p>
          <a:p>
            <a:pPr marL="180340" indent="0">
              <a:lnSpc>
                <a:spcPct val="120000"/>
              </a:lnSpc>
              <a:spcBef>
                <a:spcPts val="600"/>
              </a:spcBef>
              <a:spcAft>
                <a:spcPts val="0"/>
              </a:spcAft>
              <a:buNone/>
            </a:pPr>
            <a:r>
              <a:rPr lang="en-GB" sz="1800" dirty="0">
                <a:effectLst/>
                <a:latin typeface="Times New Roman" panose="02020603050405020304" pitchFamily="18" charset="0"/>
                <a:ea typeface="Times New Roman" panose="02020603050405020304" pitchFamily="18" charset="0"/>
              </a:rPr>
              <a:t>For L4S deployment in media delivery, applications can use this API to implement appropriate congestion control responses to ECN marks.</a:t>
            </a:r>
            <a:endParaRPr lang="en-US" sz="1800" dirty="0">
              <a:effectLst/>
              <a:latin typeface="Times New Roman" panose="02020603050405020304" pitchFamily="18" charset="0"/>
              <a:ea typeface="Times New Roman" panose="02020603050405020304" pitchFamily="18" charset="0"/>
            </a:endParaRPr>
          </a:p>
          <a:p>
            <a:endParaRPr lang="en-US" dirty="0"/>
          </a:p>
        </p:txBody>
      </p:sp>
      <p:graphicFrame>
        <p:nvGraphicFramePr>
          <p:cNvPr id="8" name="Content Placeholder 7">
            <a:extLst>
              <a:ext uri="{FF2B5EF4-FFF2-40B4-BE49-F238E27FC236}">
                <a16:creationId xmlns:a16="http://schemas.microsoft.com/office/drawing/2014/main" id="{03F5B8F6-F0E1-DA61-8D49-5990CEA580DD}"/>
              </a:ext>
            </a:extLst>
          </p:cNvPr>
          <p:cNvGraphicFramePr>
            <a:graphicFrameLocks noGrp="1"/>
          </p:cNvGraphicFramePr>
          <p:nvPr>
            <p:ph sz="quarter" idx="17"/>
          </p:nvPr>
        </p:nvGraphicFramePr>
        <p:xfrm>
          <a:off x="6679008" y="1682592"/>
          <a:ext cx="4539459" cy="4754880"/>
        </p:xfrm>
        <a:graphic>
          <a:graphicData uri="http://schemas.openxmlformats.org/drawingml/2006/table">
            <a:tbl>
              <a:tblPr firstRow="1" firstCol="1" bandRow="1"/>
              <a:tblGrid>
                <a:gridCol w="4539459">
                  <a:extLst>
                    <a:ext uri="{9D8B030D-6E8A-4147-A177-3AD203B41FA5}">
                      <a16:colId xmlns:a16="http://schemas.microsoft.com/office/drawing/2014/main" val="1906601074"/>
                    </a:ext>
                  </a:extLst>
                </a:gridCol>
              </a:tblGrid>
              <a:tr h="4681537">
                <a:tc>
                  <a:txBody>
                    <a:bodyPr/>
                    <a:lstStyle/>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import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effectLst/>
                          <a:latin typeface="Courier New" panose="02070309020205020404" pitchFamily="49" charset="0"/>
                          <a:ea typeface="Times New Roman" panose="02020603050405020304" pitchFamily="18" charset="0"/>
                          <a:cs typeface="Times New Roman" panose="02020603050405020304" pitchFamily="18" charset="0"/>
                        </a:rPr>
                        <a:t>Network</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class</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effectLst/>
                          <a:latin typeface="Courier New" panose="02070309020205020404" pitchFamily="49" charset="0"/>
                          <a:ea typeface="Times New Roman" panose="02020603050405020304" pitchFamily="18" charset="0"/>
                          <a:cs typeface="Times New Roman" panose="02020603050405020304" pitchFamily="18" charset="0"/>
                        </a:rPr>
                        <a:t>ECNMonitor</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var</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connection: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NWConnection</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func</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setupConnection</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to</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endpoint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NWEndpoint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Create connection parameters</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parameters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NWParameters</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parameters.</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allowLocalEndpointReuse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true</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Enable IP metadata for ECN access</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parameters.</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requireIPMetadata</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true</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Create the connection</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connection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NWConnection</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to</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endpoint,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using</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parameters)</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Set up receive handler</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connection</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receiveMessage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weak</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self</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content, context,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isComplete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error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in</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if</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context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context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Get IP metadata from context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metadata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context.</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protocolMetadata</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first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$0</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is</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NWProtocolIP.</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Metadata</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as?</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NWProtocolIP.</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Metadata</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if</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metadata </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metadata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Access ECN flags using </a:t>
                      </a:r>
                      <a:r>
                        <a:rPr lang="en-GB" sz="600" dirty="0" err="1">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nw_ip_metadata_get_ecn_flag</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err="1">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let</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ecnFlag</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err="1">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nw_ip_metadata_get_ecn_flag</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de-DE"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metadata</a:t>
                      </a: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de-DE"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Interpret ECN </a:t>
                      </a:r>
                      <a:r>
                        <a:rPr lang="de-DE" sz="600" dirty="0" err="1">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flags</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de-DE"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switch</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ecnFlag</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case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B5CEA8"/>
                          </a:solidFill>
                          <a:effectLst/>
                          <a:latin typeface="Courier New" panose="02070309020205020404" pitchFamily="49" charset="0"/>
                          <a:ea typeface="Times New Roman" panose="02020603050405020304" pitchFamily="18" charset="0"/>
                          <a:cs typeface="Times New Roman" panose="02020603050405020304" pitchFamily="18" charset="0"/>
                        </a:rPr>
                        <a:t>0</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Non-ECT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"Packet is Not-ECN-Capable Transport (Non-ECT)"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case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B5CEA8"/>
                          </a:solidFill>
                          <a:effectLst/>
                          <a:latin typeface="Courier New" panose="02070309020205020404" pitchFamily="49" charset="0"/>
                          <a:ea typeface="Times New Roman" panose="02020603050405020304" pitchFamily="18" charset="0"/>
                          <a:cs typeface="Times New Roman" panose="02020603050405020304" pitchFamily="18" charset="0"/>
                        </a:rPr>
                        <a:t>1</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ECT(1)</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"Packet is ECN Capable Transport (1)"</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case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B5CEA8"/>
                          </a:solidFill>
                          <a:effectLst/>
                          <a:latin typeface="Courier New" panose="02070309020205020404" pitchFamily="49" charset="0"/>
                          <a:ea typeface="Times New Roman" panose="02020603050405020304" pitchFamily="18" charset="0"/>
                          <a:cs typeface="Times New Roman" panose="02020603050405020304" pitchFamily="18" charset="0"/>
                        </a:rPr>
                        <a:t>2</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ECT(0)</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"Packet is ECN Capable Transport (0)"</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case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B5CEA8"/>
                          </a:solidFill>
                          <a:effectLst/>
                          <a:latin typeface="Courier New" panose="02070309020205020404" pitchFamily="49" charset="0"/>
                          <a:ea typeface="Times New Roman" panose="02020603050405020304" pitchFamily="18" charset="0"/>
                          <a:cs typeface="Times New Roman" panose="02020603050405020304" pitchFamily="18" charset="0"/>
                        </a:rPr>
                        <a:t>3</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CE</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"Packet has Congestion Experienced (CE)"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C586C0"/>
                          </a:solidFill>
                          <a:effectLst/>
                          <a:latin typeface="Courier New" panose="02070309020205020404" pitchFamily="49" charset="0"/>
                          <a:ea typeface="Times New Roman" panose="02020603050405020304" pitchFamily="18" charset="0"/>
                          <a:cs typeface="Times New Roman" panose="02020603050405020304" pitchFamily="18" charset="0"/>
                        </a:rPr>
                        <a:t>default</a:t>
                      </a:r>
                      <a:r>
                        <a:rPr lang="en-GB" sz="600" dirty="0">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print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CE9178"/>
                          </a:solidFill>
                          <a:effectLst/>
                          <a:latin typeface="Courier New" panose="02070309020205020404" pitchFamily="49" charset="0"/>
                          <a:ea typeface="Times New Roman" panose="02020603050405020304" pitchFamily="18" charset="0"/>
                          <a:cs typeface="Times New Roman" panose="02020603050405020304" pitchFamily="18" charset="0"/>
                        </a:rPr>
                        <a:t>"Unknown ECN flag value"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Continue receiving</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569CD6"/>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6A9955"/>
                          </a:solidFill>
                          <a:effectLst/>
                          <a:latin typeface="Courier New" panose="02070309020205020404" pitchFamily="49" charset="0"/>
                          <a:ea typeface="Times New Roman" panose="02020603050405020304" pitchFamily="18" charset="0"/>
                          <a:cs typeface="Times New Roman" panose="02020603050405020304" pitchFamily="18" charset="0"/>
                        </a:rPr>
                        <a:t>// Start the connection</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connection</a:t>
                      </a:r>
                      <a:r>
                        <a:rPr lang="en-GB" sz="600" dirty="0" err="1">
                          <a:solidFill>
                            <a:srgbClr val="D4D4D4"/>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err="1">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err="1">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start</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r>
                        <a:rPr lang="en-GB" sz="600" dirty="0">
                          <a:solidFill>
                            <a:srgbClr val="DCDCAA"/>
                          </a:solidFill>
                          <a:effectLst/>
                          <a:latin typeface="Courier New" panose="02070309020205020404" pitchFamily="49" charset="0"/>
                          <a:ea typeface="Times New Roman" panose="02020603050405020304" pitchFamily="18" charset="0"/>
                          <a:cs typeface="Times New Roman" panose="02020603050405020304" pitchFamily="18" charset="0"/>
                        </a:rPr>
                        <a:t>queue</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r>
                        <a:rPr lang="en-GB" sz="600" dirty="0">
                          <a:solidFill>
                            <a:srgbClr val="9CDCFE"/>
                          </a:solidFill>
                          <a:effectLst/>
                          <a:latin typeface="Courier New" panose="02070309020205020404" pitchFamily="49" charset="0"/>
                          <a:ea typeface="Times New Roman" panose="02020603050405020304" pitchFamily="18" charset="0"/>
                          <a:cs typeface="Times New Roman" panose="02020603050405020304" pitchFamily="18" charset="0"/>
                        </a:rPr>
                        <a:t>main</a:t>
                      </a: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    </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p>
                      <a:pPr>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600" dirty="0">
                          <a:solidFill>
                            <a:srgbClr val="CCCCCC"/>
                          </a:solidFill>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cs typeface="Times New Roman" panose="02020603050405020304" pitchFamily="18" charset="0"/>
                      </a:endParaRPr>
                    </a:p>
                  </a:txBody>
                  <a:tcPr marL="50642" marR="50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9814801"/>
                  </a:ext>
                </a:extLst>
              </a:tr>
            </a:tbl>
          </a:graphicData>
        </a:graphic>
      </p:graphicFrame>
      <p:sp>
        <p:nvSpPr>
          <p:cNvPr id="6" name="Subtitle 5">
            <a:extLst>
              <a:ext uri="{FF2B5EF4-FFF2-40B4-BE49-F238E27FC236}">
                <a16:creationId xmlns:a16="http://schemas.microsoft.com/office/drawing/2014/main" id="{90511790-75AC-9DEF-47D2-3ED09DE5823C}"/>
              </a:ext>
            </a:extLst>
          </p:cNvPr>
          <p:cNvSpPr>
            <a:spLocks noGrp="1"/>
          </p:cNvSpPr>
          <p:nvPr>
            <p:ph type="subTitle" idx="1"/>
          </p:nvPr>
        </p:nvSpPr>
        <p:spPr/>
        <p:txBody>
          <a:bodyPr/>
          <a:lstStyle/>
          <a:p>
            <a:r>
              <a:rPr lang="de-DE" dirty="0"/>
              <a:t>APIs </a:t>
            </a:r>
            <a:r>
              <a:rPr lang="de-DE" dirty="0" err="1"/>
              <a:t>exists</a:t>
            </a:r>
            <a:endParaRPr lang="en-US" dirty="0"/>
          </a:p>
        </p:txBody>
      </p:sp>
    </p:spTree>
    <p:extLst>
      <p:ext uri="{BB962C8B-B14F-4D97-AF65-F5344CB8AC3E}">
        <p14:creationId xmlns:p14="http://schemas.microsoft.com/office/powerpoint/2010/main" val="2878691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3A56C29-CC05-7759-C3EF-057D210B5AC9}"/>
              </a:ext>
            </a:extLst>
          </p:cNvPr>
          <p:cNvSpPr>
            <a:spLocks noGrp="1"/>
          </p:cNvSpPr>
          <p:nvPr>
            <p:ph type="ftr" sz="quarter" idx="10"/>
          </p:nvPr>
        </p:nvSpPr>
        <p:spPr/>
        <p:txBody>
          <a:bodyPr/>
          <a:lstStyle/>
          <a:p>
            <a:endParaRPr lang="en-US" dirty="0"/>
          </a:p>
        </p:txBody>
      </p:sp>
      <p:sp>
        <p:nvSpPr>
          <p:cNvPr id="7" name="Title 6">
            <a:extLst>
              <a:ext uri="{FF2B5EF4-FFF2-40B4-BE49-F238E27FC236}">
                <a16:creationId xmlns:a16="http://schemas.microsoft.com/office/drawing/2014/main" id="{8007F4E9-1B81-E599-9AAE-B8D8CFA394CF}"/>
              </a:ext>
            </a:extLst>
          </p:cNvPr>
          <p:cNvSpPr>
            <a:spLocks noGrp="1"/>
          </p:cNvSpPr>
          <p:nvPr>
            <p:ph type="title"/>
          </p:nvPr>
        </p:nvSpPr>
        <p:spPr>
          <a:xfrm>
            <a:off x="495300" y="642644"/>
            <a:ext cx="11187112" cy="361959"/>
          </a:xfrm>
        </p:spPr>
        <p:txBody>
          <a:bodyPr/>
          <a:lstStyle/>
          <a:p>
            <a:r>
              <a:rPr lang="de-DE" dirty="0" err="1"/>
              <a:t>Conclusions</a:t>
            </a:r>
            <a:endParaRPr lang="en-US" dirty="0"/>
          </a:p>
        </p:txBody>
      </p:sp>
      <p:sp>
        <p:nvSpPr>
          <p:cNvPr id="9" name="Content Placeholder 8">
            <a:extLst>
              <a:ext uri="{FF2B5EF4-FFF2-40B4-BE49-F238E27FC236}">
                <a16:creationId xmlns:a16="http://schemas.microsoft.com/office/drawing/2014/main" id="{7A358CAA-98BE-4FEB-C191-CD33215A5381}"/>
              </a:ext>
            </a:extLst>
          </p:cNvPr>
          <p:cNvSpPr>
            <a:spLocks noGrp="1"/>
          </p:cNvSpPr>
          <p:nvPr>
            <p:ph sz="quarter" idx="14"/>
          </p:nvPr>
        </p:nvSpPr>
        <p:spPr/>
        <p:txBody>
          <a:bodyPr>
            <a:normAutofit fontScale="85000" lnSpcReduction="20000"/>
          </a:bodyPr>
          <a:lstStyle/>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This Key Issue has explored several QoS features which could be beneficial to the Media Delivery System, including:</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1.	ECN marking for L4S,</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2.	PDU Set handling and</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3.	QoS monitoring.</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Detailed description of the above features is provided in clause 5.23.1.2. High-level call flows for features 1 and 3 are documented in clause 5.23.4, and corresponding gaps are analysed in clause 5.23.5. Finally, candidate solutions to address the identified gaps are provided in clause 5.23.6.</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Based on the study of improved QoS support for Media Streaming services, it is recommended to make the following changes to normative specifications.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At stage 2 in TS 26.501 [15]:</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1.	Integrate </a:t>
            </a:r>
            <a:r>
              <a:rPr lang="en-GB" sz="1800" i="1" dirty="0">
                <a:effectLst/>
                <a:latin typeface="Times New Roman" panose="02020603050405020304" pitchFamily="18" charset="0"/>
                <a:ea typeface="Times New Roman" panose="02020603050405020304" pitchFamily="18" charset="0"/>
              </a:rPr>
              <a:t>ECN marking for L4S</a:t>
            </a:r>
            <a:r>
              <a:rPr lang="en-GB" sz="1800" dirty="0">
                <a:effectLst/>
                <a:latin typeface="Times New Roman" panose="02020603050405020304" pitchFamily="18" charset="0"/>
                <a:ea typeface="Times New Roman" panose="02020603050405020304" pitchFamily="18" charset="0"/>
              </a:rPr>
              <a:t> into the architectures, high-level call flows and collaboration scenarios for both 5GMSd and 5GMSu.</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2.	Integrate the </a:t>
            </a:r>
            <a:r>
              <a:rPr lang="en-GB" sz="1800" i="1" dirty="0">
                <a:effectLst/>
                <a:latin typeface="Times New Roman" panose="02020603050405020304" pitchFamily="18" charset="0"/>
                <a:ea typeface="Times New Roman" panose="02020603050405020304" pitchFamily="18" charset="0"/>
              </a:rPr>
              <a:t>QoS monitoring</a:t>
            </a:r>
            <a:r>
              <a:rPr lang="en-GB" sz="1800" dirty="0">
                <a:effectLst/>
                <a:latin typeface="Times New Roman" panose="02020603050405020304" pitchFamily="18" charset="0"/>
                <a:ea typeface="Times New Roman" panose="02020603050405020304" pitchFamily="18" charset="0"/>
              </a:rPr>
              <a:t> feature into the architectures, high-level call flows and collaboration scenarios for both 5GMSd and 5GMSu.</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At stage 3 in TS 26.510 [108]:</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1.	Integrate </a:t>
            </a:r>
            <a:r>
              <a:rPr lang="en-GB" sz="1800" i="1" dirty="0">
                <a:effectLst/>
                <a:latin typeface="Times New Roman" panose="02020603050405020304" pitchFamily="18" charset="0"/>
                <a:ea typeface="Times New Roman" panose="02020603050405020304" pitchFamily="18" charset="0"/>
              </a:rPr>
              <a:t>ECN marking for L4S</a:t>
            </a:r>
            <a:r>
              <a:rPr lang="en-GB" sz="1800" dirty="0">
                <a:effectLst/>
                <a:latin typeface="Times New Roman" panose="02020603050405020304" pitchFamily="18" charset="0"/>
                <a:ea typeface="Times New Roman" panose="02020603050405020304" pitchFamily="18" charset="0"/>
              </a:rPr>
              <a:t> into the procedures for both 5GMSd and 5GMSu.</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2.	Integrate the </a:t>
            </a:r>
            <a:r>
              <a:rPr lang="en-GB" sz="1800" i="1" dirty="0">
                <a:effectLst/>
                <a:latin typeface="Times New Roman" panose="02020603050405020304" pitchFamily="18" charset="0"/>
                <a:ea typeface="Times New Roman" panose="02020603050405020304" pitchFamily="18" charset="0"/>
              </a:rPr>
              <a:t>QoS monitoring</a:t>
            </a:r>
            <a:r>
              <a:rPr lang="en-GB" sz="1800" dirty="0">
                <a:effectLst/>
                <a:latin typeface="Times New Roman" panose="02020603050405020304" pitchFamily="18" charset="0"/>
                <a:ea typeface="Times New Roman" panose="02020603050405020304" pitchFamily="18" charset="0"/>
              </a:rPr>
              <a:t> feature into the procedures for both 5GMSd and 5GMSu.</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endParaRPr lang="en-US" dirty="0"/>
          </a:p>
        </p:txBody>
      </p:sp>
      <p:sp>
        <p:nvSpPr>
          <p:cNvPr id="8" name="Subtitle 7">
            <a:extLst>
              <a:ext uri="{FF2B5EF4-FFF2-40B4-BE49-F238E27FC236}">
                <a16:creationId xmlns:a16="http://schemas.microsoft.com/office/drawing/2014/main" id="{209833F7-AF10-41C5-6433-8664A91F8F3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48511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D1FD38B-9466-EB62-5B78-B90BFE881EE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4BF34F4-928A-8A8E-F367-62B8C92AD967}"/>
              </a:ext>
            </a:extLst>
          </p:cNvPr>
          <p:cNvSpPr>
            <a:spLocks noGrp="1"/>
          </p:cNvSpPr>
          <p:nvPr>
            <p:ph type="title"/>
          </p:nvPr>
        </p:nvSpPr>
        <p:spPr>
          <a:xfrm>
            <a:off x="495300" y="642644"/>
            <a:ext cx="11187112" cy="361959"/>
          </a:xfrm>
        </p:spPr>
        <p:txBody>
          <a:bodyPr/>
          <a:lstStyle/>
          <a:p>
            <a:r>
              <a:rPr lang="de-DE" dirty="0"/>
              <a:t>Early 5G-MAG Involvement</a:t>
            </a:r>
            <a:endParaRPr lang="en-US" dirty="0"/>
          </a:p>
        </p:txBody>
      </p:sp>
      <p:sp>
        <p:nvSpPr>
          <p:cNvPr id="5" name="Subtitle 4">
            <a:extLst>
              <a:ext uri="{FF2B5EF4-FFF2-40B4-BE49-F238E27FC236}">
                <a16:creationId xmlns:a16="http://schemas.microsoft.com/office/drawing/2014/main" id="{C3E1A263-1D07-C3BB-1715-E02F2C87042E}"/>
              </a:ext>
            </a:extLst>
          </p:cNvPr>
          <p:cNvSpPr>
            <a:spLocks noGrp="1"/>
          </p:cNvSpPr>
          <p:nvPr>
            <p:ph type="subTitle" idx="1"/>
          </p:nvPr>
        </p:nvSpPr>
        <p:spPr/>
        <p:txBody>
          <a:bodyPr/>
          <a:lstStyle/>
          <a:p>
            <a:r>
              <a:rPr lang="en-US" dirty="0"/>
              <a:t>https://www.5g-mag.com/post/5g-mag-workshop-with-3gpp-sa4-advanced-media-delivery</a:t>
            </a:r>
          </a:p>
        </p:txBody>
      </p:sp>
      <p:pic>
        <p:nvPicPr>
          <p:cNvPr id="2050" name="Picture 2">
            <a:extLst>
              <a:ext uri="{FF2B5EF4-FFF2-40B4-BE49-F238E27FC236}">
                <a16:creationId xmlns:a16="http://schemas.microsoft.com/office/drawing/2014/main" id="{D113754A-7CE9-8C60-2A66-6E903983A0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0785" y="1539691"/>
            <a:ext cx="7950429" cy="4491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9792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E083FD7-0824-4DF5-0258-344A955C0309}"/>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A7E1F09-40F6-94A8-2EA9-283B795A771E}"/>
              </a:ext>
            </a:extLst>
          </p:cNvPr>
          <p:cNvSpPr>
            <a:spLocks noGrp="1"/>
          </p:cNvSpPr>
          <p:nvPr>
            <p:ph type="title"/>
          </p:nvPr>
        </p:nvSpPr>
        <p:spPr/>
        <p:txBody>
          <a:bodyPr/>
          <a:lstStyle/>
          <a:p>
            <a:r>
              <a:rPr lang="de-DE" dirty="0"/>
              <a:t>Stage-2 Work</a:t>
            </a:r>
            <a:endParaRPr lang="en-US" dirty="0"/>
          </a:p>
        </p:txBody>
      </p:sp>
      <p:sp>
        <p:nvSpPr>
          <p:cNvPr id="6" name="Subtitle 5">
            <a:extLst>
              <a:ext uri="{FF2B5EF4-FFF2-40B4-BE49-F238E27FC236}">
                <a16:creationId xmlns:a16="http://schemas.microsoft.com/office/drawing/2014/main" id="{DF234D6B-A2D9-A378-70BD-EE9C5DE9BA8C}"/>
              </a:ext>
            </a:extLst>
          </p:cNvPr>
          <p:cNvSpPr>
            <a:spLocks noGrp="1"/>
          </p:cNvSpPr>
          <p:nvPr>
            <p:ph type="subTitle" idx="1"/>
          </p:nvPr>
        </p:nvSpPr>
        <p:spPr/>
        <p:txBody>
          <a:bodyPr/>
          <a:lstStyle/>
          <a:p>
            <a:r>
              <a:rPr lang="de-DE" dirty="0"/>
              <a:t>L4S in </a:t>
            </a:r>
            <a:r>
              <a:rPr lang="de-DE" dirty="0" err="1"/>
              <a:t>downlink</a:t>
            </a:r>
            <a:r>
              <a:rPr lang="de-DE" dirty="0"/>
              <a:t> and </a:t>
            </a:r>
            <a:r>
              <a:rPr lang="de-DE" dirty="0" err="1"/>
              <a:t>uplink</a:t>
            </a:r>
            <a:r>
              <a:rPr lang="de-DE" dirty="0"/>
              <a:t> </a:t>
            </a:r>
            <a:r>
              <a:rPr lang="de-DE" dirty="0" err="1"/>
              <a:t>streaming</a:t>
            </a:r>
            <a:endParaRPr lang="en-US" dirty="0"/>
          </a:p>
        </p:txBody>
      </p:sp>
      <p:pic>
        <p:nvPicPr>
          <p:cNvPr id="9" name="Msc-generator signalling">
            <a:extLst>
              <a:ext uri="{FF2B5EF4-FFF2-40B4-BE49-F238E27FC236}">
                <a16:creationId xmlns:a16="http://schemas.microsoft.com/office/drawing/2014/main" id="{549DC8C6-E7DB-7B23-A3DA-7D29C0448FCA}"/>
              </a:ext>
            </a:extLst>
          </p:cNvPr>
          <p:cNvPicPr>
            <a:picLocks noGrp="1" noChangeAspect="1"/>
          </p:cNvPicPr>
          <p:nvPr>
            <p:ph sz="quarter" idx="16"/>
          </p:nvPr>
        </p:nvPicPr>
        <p:blipFill>
          <a:blip r:embed="rId2"/>
          <a:stretch>
            <a:fillRect/>
          </a:stretch>
        </p:blipFill>
        <p:spPr>
          <a:xfrm>
            <a:off x="1126951" y="1719263"/>
            <a:ext cx="4204048" cy="4681537"/>
          </a:xfrm>
          <a:prstGeom prst="rect">
            <a:avLst/>
          </a:prstGeom>
        </p:spPr>
      </p:pic>
      <p:pic>
        <p:nvPicPr>
          <p:cNvPr id="10" name="Msc-generator signalling">
            <a:extLst>
              <a:ext uri="{FF2B5EF4-FFF2-40B4-BE49-F238E27FC236}">
                <a16:creationId xmlns:a16="http://schemas.microsoft.com/office/drawing/2014/main" id="{67C71EBA-6E02-BC43-3DCD-49ABAAB6DDE1}"/>
              </a:ext>
            </a:extLst>
          </p:cNvPr>
          <p:cNvPicPr>
            <a:picLocks noGrp="1" noChangeAspect="1"/>
          </p:cNvPicPr>
          <p:nvPr>
            <p:ph sz="quarter" idx="17"/>
          </p:nvPr>
        </p:nvPicPr>
        <p:blipFill>
          <a:blip r:embed="rId3"/>
          <a:stretch>
            <a:fillRect/>
          </a:stretch>
        </p:blipFill>
        <p:spPr>
          <a:xfrm>
            <a:off x="7016704" y="1719263"/>
            <a:ext cx="3864068" cy="4681537"/>
          </a:xfrm>
          <a:prstGeom prst="rect">
            <a:avLst/>
          </a:prstGeom>
        </p:spPr>
      </p:pic>
    </p:spTree>
    <p:extLst>
      <p:ext uri="{BB962C8B-B14F-4D97-AF65-F5344CB8AC3E}">
        <p14:creationId xmlns:p14="http://schemas.microsoft.com/office/powerpoint/2010/main" val="1733253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94390"/>
            <a:ext cx="11187112" cy="310213"/>
          </a:xfrm>
        </p:spPr>
        <p:txBody>
          <a:bodyPr/>
          <a:lstStyle/>
          <a:p>
            <a:r>
              <a:rPr lang="de-DE" sz="2400" dirty="0"/>
              <a:t>WT</a:t>
            </a:r>
            <a:r>
              <a:rPr lang="en-US" sz="2400" dirty="0"/>
              <a:t>13: </a:t>
            </a:r>
            <a:r>
              <a:rPr lang="en-US" sz="2400"/>
              <a:t>Impacts and opportunities </a:t>
            </a:r>
            <a:r>
              <a:rPr lang="en-US" sz="2400" dirty="0"/>
              <a:t>of QUIC for segmented content delivery</a:t>
            </a:r>
            <a:r>
              <a:rPr lang="it-IT" sz="2400" dirty="0"/>
              <a:t> </a:t>
            </a:r>
            <a:endParaRPr lang="en-US" sz="2400"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Since the </a:t>
            </a:r>
            <a:r>
              <a:rPr lang="en-US" dirty="0" err="1"/>
              <a:t>finalisation</a:t>
            </a:r>
            <a:r>
              <a:rPr lang="en-US" dirty="0"/>
              <a:t> of the QUIC protocol by the IETF in May 2021, there has been significant deployments of QUIC driven by the usage of HTTP/3 for streaming services. In the IETF, the working group on Media Over QUIC (MOQ) is working towards an extensible protocol for publishing media for ingest and distribution. While QUIC is mostly used today as the underlying protocol of HTTP/3, there is still open questions as to how media segments are delivered over QUIC streams when using HTTP/3 but also considering other QUIC-based protocols such as MOQ. Considering different types of media application, e.g. multi-stream use cases, will be of interest. Studying the various strategies for delivering segmented content over QUIC streams will also bring insights for the network management aspects. For instance, findings in this domain may be relevant to WT#2.1 in the ongoing study in SA2 called FS_XRM_Ph2 (SP-231671) whose deliverable is available as TR 23.700-70.</a:t>
            </a:r>
          </a:p>
          <a:p>
            <a:r>
              <a:rPr lang="en-US" dirty="0"/>
              <a:t>Companies interested: </a:t>
            </a:r>
            <a:r>
              <a:rPr lang="en-US" sz="2000" dirty="0">
                <a:effectLst/>
              </a:rPr>
              <a:t>Xiaomi, Qualcomm, </a:t>
            </a:r>
            <a:r>
              <a:rPr lang="en-US" sz="2000" dirty="0">
                <a:effectLst/>
                <a:highlight>
                  <a:srgbClr val="FF0000"/>
                </a:highlight>
              </a:rPr>
              <a:t>others</a:t>
            </a:r>
            <a:endParaRPr lang="en-US" dirty="0"/>
          </a:p>
          <a:p>
            <a:r>
              <a:rPr lang="en-US" dirty="0"/>
              <a:t>Work Topic lead: Emmanouil Potetsianakis, Xiaomi </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82456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F0FF475-A764-DE07-B800-A432A27E7C0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FF0843D-15BD-2A07-6EC9-6FE0A14F57DE}"/>
              </a:ext>
            </a:extLst>
          </p:cNvPr>
          <p:cNvSpPr>
            <a:spLocks noGrp="1"/>
          </p:cNvSpPr>
          <p:nvPr>
            <p:ph type="title"/>
          </p:nvPr>
        </p:nvSpPr>
        <p:spPr>
          <a:xfrm>
            <a:off x="495300" y="642644"/>
            <a:ext cx="11187112" cy="361959"/>
          </a:xfrm>
        </p:spPr>
        <p:txBody>
          <a:bodyPr/>
          <a:lstStyle/>
          <a:p>
            <a:r>
              <a:rPr lang="de-DE" dirty="0" err="1"/>
              <a:t>Collaboration</a:t>
            </a:r>
            <a:r>
              <a:rPr lang="de-DE" dirty="0"/>
              <a:t> Scenarios</a:t>
            </a:r>
            <a:endParaRPr lang="en-US" dirty="0"/>
          </a:p>
        </p:txBody>
      </p:sp>
      <p:sp>
        <p:nvSpPr>
          <p:cNvPr id="5" name="Subtitle 4">
            <a:extLst>
              <a:ext uri="{FF2B5EF4-FFF2-40B4-BE49-F238E27FC236}">
                <a16:creationId xmlns:a16="http://schemas.microsoft.com/office/drawing/2014/main" id="{29A043EF-9884-2A03-C8CA-3331F1FFC2C1}"/>
              </a:ext>
            </a:extLst>
          </p:cNvPr>
          <p:cNvSpPr>
            <a:spLocks noGrp="1"/>
          </p:cNvSpPr>
          <p:nvPr>
            <p:ph type="subTitle" idx="1"/>
          </p:nvPr>
        </p:nvSpPr>
        <p:spPr/>
        <p:txBody>
          <a:bodyPr/>
          <a:lstStyle/>
          <a:p>
            <a:endParaRPr lang="en-US"/>
          </a:p>
        </p:txBody>
      </p:sp>
      <p:pic>
        <p:nvPicPr>
          <p:cNvPr id="6" name="Picture 5" descr="A diagram of a software application&#10;&#10;Description automatically generated with medium confidence">
            <a:extLst>
              <a:ext uri="{FF2B5EF4-FFF2-40B4-BE49-F238E27FC236}">
                <a16:creationId xmlns:a16="http://schemas.microsoft.com/office/drawing/2014/main" id="{C7AC2DAF-48D1-A1E7-D8EA-77BD5D6449D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1493" y="1783039"/>
            <a:ext cx="3714750" cy="2007870"/>
          </a:xfrm>
          <a:prstGeom prst="rect">
            <a:avLst/>
          </a:prstGeom>
          <a:noFill/>
          <a:ln>
            <a:noFill/>
          </a:ln>
        </p:spPr>
      </p:pic>
      <p:pic>
        <p:nvPicPr>
          <p:cNvPr id="7" name="Picture 6" descr="A diagram of a software application&#10;&#10;Description automatically generated with medium confidence">
            <a:extLst>
              <a:ext uri="{FF2B5EF4-FFF2-40B4-BE49-F238E27FC236}">
                <a16:creationId xmlns:a16="http://schemas.microsoft.com/office/drawing/2014/main" id="{A5B9B5DD-31A5-2683-459A-78F25FC40C7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4193" y="4249466"/>
            <a:ext cx="3702050" cy="2000885"/>
          </a:xfrm>
          <a:prstGeom prst="rect">
            <a:avLst/>
          </a:prstGeom>
          <a:noFill/>
          <a:ln>
            <a:noFill/>
          </a:ln>
        </p:spPr>
      </p:pic>
      <p:pic>
        <p:nvPicPr>
          <p:cNvPr id="8" name="Picture 7" descr="A diagram of a software application&#10;&#10;Description automatically generated">
            <a:extLst>
              <a:ext uri="{FF2B5EF4-FFF2-40B4-BE49-F238E27FC236}">
                <a16:creationId xmlns:a16="http://schemas.microsoft.com/office/drawing/2014/main" id="{732FC285-56D0-8B76-D490-B6D2D27450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0" y="1783039"/>
            <a:ext cx="3627755" cy="1961515"/>
          </a:xfrm>
          <a:prstGeom prst="rect">
            <a:avLst/>
          </a:prstGeom>
          <a:noFill/>
          <a:ln>
            <a:noFill/>
          </a:ln>
        </p:spPr>
      </p:pic>
    </p:spTree>
    <p:extLst>
      <p:ext uri="{BB962C8B-B14F-4D97-AF65-F5344CB8AC3E}">
        <p14:creationId xmlns:p14="http://schemas.microsoft.com/office/powerpoint/2010/main" val="245686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4E043B2-EB20-A96A-5DC6-9F50B769344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C498407-9A91-B3D9-C383-95B71C448412}"/>
              </a:ext>
            </a:extLst>
          </p:cNvPr>
          <p:cNvSpPr>
            <a:spLocks noGrp="1"/>
          </p:cNvSpPr>
          <p:nvPr>
            <p:ph type="title"/>
          </p:nvPr>
        </p:nvSpPr>
        <p:spPr>
          <a:xfrm>
            <a:off x="495300" y="642644"/>
            <a:ext cx="11187112" cy="361959"/>
          </a:xfrm>
        </p:spPr>
        <p:txBody>
          <a:bodyPr/>
          <a:lstStyle/>
          <a:p>
            <a:r>
              <a:rPr lang="de-DE" dirty="0" err="1"/>
              <a:t>Conclusions</a:t>
            </a:r>
            <a:endParaRPr lang="en-US" dirty="0"/>
          </a:p>
        </p:txBody>
      </p:sp>
      <p:sp>
        <p:nvSpPr>
          <p:cNvPr id="4" name="Content Placeholder 3">
            <a:extLst>
              <a:ext uri="{FF2B5EF4-FFF2-40B4-BE49-F238E27FC236}">
                <a16:creationId xmlns:a16="http://schemas.microsoft.com/office/drawing/2014/main" id="{FEE03EB5-C194-2BE9-09C1-B93070083193}"/>
              </a:ext>
            </a:extLst>
          </p:cNvPr>
          <p:cNvSpPr>
            <a:spLocks noGrp="1"/>
          </p:cNvSpPr>
          <p:nvPr>
            <p:ph sz="quarter" idx="14"/>
          </p:nvPr>
        </p:nvSpPr>
        <p:spPr/>
        <p:txBody>
          <a:bodyPr>
            <a:normAutofit fontScale="85000" lnSpcReduction="20000"/>
          </a:bodyPr>
          <a:lstStyle/>
          <a:p>
            <a:pPr marL="180340" indent="0">
              <a:lnSpc>
                <a:spcPct val="120000"/>
              </a:lnSpc>
              <a:spcBef>
                <a:spcPts val="0"/>
              </a:spcBef>
              <a:spcAft>
                <a:spcPts val="600"/>
              </a:spcAft>
              <a:buNone/>
            </a:pPr>
            <a:r>
              <a:rPr lang="en-GB" sz="1800" dirty="0">
                <a:effectLst/>
                <a:latin typeface="Times New Roman" panose="02020603050405020304" pitchFamily="18" charset="0"/>
                <a:ea typeface="Times New Roman" panose="02020603050405020304" pitchFamily="18" charset="0"/>
              </a:rPr>
              <a:t>QUIC is a widely deployed and supported protocol built on top of UDP [32]. For the QUIC-aware approaches on delivering segmented media the following technologies have been identified:</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MPEG-DASH over HTTP/3 with server push and priority information.</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MPEG-DASH Part 6 over </a:t>
            </a:r>
            <a:r>
              <a:rPr lang="en-GB" sz="1800" dirty="0" err="1">
                <a:effectLst/>
                <a:latin typeface="Times New Roman" panose="02020603050405020304" pitchFamily="18" charset="0"/>
                <a:ea typeface="Times New Roman" panose="02020603050405020304" pitchFamily="18" charset="0"/>
              </a:rPr>
              <a:t>WebTransport</a:t>
            </a:r>
            <a:r>
              <a:rPr lang="en-GB"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Media-over-QUIC.</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Push-based adaptive media streaming over </a:t>
            </a:r>
            <a:r>
              <a:rPr lang="en-GB" sz="1800" dirty="0" err="1">
                <a:effectLst/>
                <a:latin typeface="Times New Roman" panose="02020603050405020304" pitchFamily="18" charset="0"/>
                <a:ea typeface="Times New Roman" panose="02020603050405020304" pitchFamily="18" charset="0"/>
              </a:rPr>
              <a:t>WebTransport</a:t>
            </a:r>
            <a:r>
              <a:rPr lang="en-GB" sz="1800" dirty="0">
                <a:effectLst/>
                <a:latin typeface="Times New Roman" panose="02020603050405020304" pitchFamily="18" charset="0"/>
                <a:ea typeface="Times New Roman" panose="02020603050405020304" pitchFamily="18" charset="0"/>
              </a:rPr>
              <a:t> with server-side throughput estimation.</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The maturity of these technologies varies, from using features of QUIC in existing solutions, to research prototypes built on QUIC and </a:t>
            </a:r>
            <a:r>
              <a:rPr lang="en-GB" sz="1800" dirty="0" err="1">
                <a:effectLst/>
                <a:latin typeface="Times New Roman" panose="02020603050405020304" pitchFamily="18" charset="0"/>
                <a:ea typeface="Times New Roman" panose="02020603050405020304" pitchFamily="18" charset="0"/>
              </a:rPr>
              <a:t>WebTransport</a:t>
            </a:r>
            <a:r>
              <a:rPr lang="en-GB" sz="1800" dirty="0">
                <a:effectLst/>
                <a:latin typeface="Times New Roman" panose="02020603050405020304" pitchFamily="18" charset="0"/>
                <a:ea typeface="Times New Roman" panose="02020603050405020304" pitchFamily="18" charset="0"/>
              </a:rPr>
              <a:t>. As a result, it appears from the candidate solutions that there is no obvious path at the time of writing for enhancing segmented delivery by leveraging the emergence of the QUIC protocol.</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Due to the diversity of the technologies and their different stages of maturity, it is recommended that the following aspects are further studied:</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1.	The standardized definitions of QUIC client and server APIs and their availability on the market.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2.	The standardized definitions of </a:t>
            </a:r>
            <a:r>
              <a:rPr lang="en-GB" sz="1800" dirty="0" err="1">
                <a:effectLst/>
                <a:latin typeface="Times New Roman" panose="02020603050405020304" pitchFamily="18" charset="0"/>
                <a:ea typeface="Times New Roman" panose="02020603050405020304" pitchFamily="18" charset="0"/>
              </a:rPr>
              <a:t>WebTransport</a:t>
            </a:r>
            <a:r>
              <a:rPr lang="en-GB" sz="1800" dirty="0">
                <a:effectLst/>
                <a:latin typeface="Times New Roman" panose="02020603050405020304" pitchFamily="18" charset="0"/>
                <a:ea typeface="Times New Roman" panose="02020603050405020304" pitchFamily="18" charset="0"/>
              </a:rPr>
              <a:t> client and server APIs and their availability on the market.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3.	The fragmentation of QUIC implementations (both on the client and server side) and their performance for segmented media delivery.</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4.	Evaluation of the identified candidate technologies with regards to </a:t>
            </a:r>
            <a:r>
              <a:rPr lang="en-GB" sz="1800" dirty="0" err="1">
                <a:effectLst/>
                <a:latin typeface="Times New Roman" panose="02020603050405020304" pitchFamily="18" charset="0"/>
                <a:ea typeface="Times New Roman" panose="02020603050405020304" pitchFamily="18" charset="0"/>
              </a:rPr>
              <a:t>QoE</a:t>
            </a:r>
            <a:r>
              <a:rPr lang="en-GB" sz="1800" dirty="0">
                <a:effectLst/>
                <a:latin typeface="Times New Roman" panose="02020603050405020304" pitchFamily="18" charset="0"/>
                <a:ea typeface="Times New Roman" panose="02020603050405020304" pitchFamily="18" charset="0"/>
              </a:rPr>
              <a:t> metrics (start-up delay, stalling events, etc.).</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5.	The impact of reporting </a:t>
            </a:r>
            <a:r>
              <a:rPr lang="en-GB" sz="1800" dirty="0" err="1">
                <a:effectLst/>
                <a:latin typeface="Times New Roman" panose="02020603050405020304" pitchFamily="18" charset="0"/>
                <a:ea typeface="Times New Roman" panose="02020603050405020304" pitchFamily="18" charset="0"/>
              </a:rPr>
              <a:t>qlog</a:t>
            </a:r>
            <a:r>
              <a:rPr lang="en-GB" sz="1800" dirty="0">
                <a:effectLst/>
                <a:latin typeface="Times New Roman" panose="02020603050405020304" pitchFamily="18" charset="0"/>
                <a:ea typeface="Times New Roman" panose="02020603050405020304" pitchFamily="18" charset="0"/>
              </a:rPr>
              <a:t> metrics via the downlink interface (M4) to the UE (bidirectional streams).</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endParaRPr lang="en-US" dirty="0"/>
          </a:p>
        </p:txBody>
      </p:sp>
      <p:sp>
        <p:nvSpPr>
          <p:cNvPr id="5" name="Subtitle 4">
            <a:extLst>
              <a:ext uri="{FF2B5EF4-FFF2-40B4-BE49-F238E27FC236}">
                <a16:creationId xmlns:a16="http://schemas.microsoft.com/office/drawing/2014/main" id="{3AAADB3A-8CAE-8A68-1B95-C85F2B8D49D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20390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B05FC-FE2C-30CF-9AF1-80FD758BC493}"/>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F993059-6D29-56A5-8F5A-D4181EC4EA75}"/>
              </a:ext>
            </a:extLst>
          </p:cNvPr>
          <p:cNvSpPr>
            <a:spLocks noGrp="1"/>
          </p:cNvSpPr>
          <p:nvPr>
            <p:ph type="title"/>
          </p:nvPr>
        </p:nvSpPr>
        <p:spPr>
          <a:xfrm>
            <a:off x="495298" y="2147259"/>
            <a:ext cx="8829675" cy="2168863"/>
          </a:xfrm>
        </p:spPr>
        <p:txBody>
          <a:bodyPr/>
          <a:lstStyle/>
          <a:p>
            <a:r>
              <a:rPr lang="de-DE" dirty="0"/>
              <a:t>WT6: </a:t>
            </a:r>
            <a:r>
              <a:rPr lang="en-US" dirty="0"/>
              <a:t>In-session Unicast Repair for MBS Object Distribution</a:t>
            </a:r>
          </a:p>
        </p:txBody>
      </p:sp>
      <p:sp>
        <p:nvSpPr>
          <p:cNvPr id="9" name="Subtitle 8">
            <a:extLst>
              <a:ext uri="{FF2B5EF4-FFF2-40B4-BE49-F238E27FC236}">
                <a16:creationId xmlns:a16="http://schemas.microsoft.com/office/drawing/2014/main" id="{DF08013B-B02A-DB0D-BD23-EDA9DA9ADF09}"/>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188957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WT6: </a:t>
            </a:r>
            <a:r>
              <a:rPr lang="en-US" dirty="0"/>
              <a:t>In-session Unicast Repair for MBS Object Distribution</a:t>
            </a:r>
            <a:r>
              <a:rPr lang="de-DE" dirty="0"/>
              <a:t> </a:t>
            </a:r>
            <a:endParaRPr lang="en-US" dirty="0"/>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For live and low-latency live services using the Object Distribution Method in MBS, in certain cases the transmission of an object is not successful. In this case, </a:t>
            </a:r>
            <a:r>
              <a:rPr lang="en-US" b="1" dirty="0">
                <a:solidFill>
                  <a:srgbClr val="FF40FF"/>
                </a:solidFill>
              </a:rPr>
              <a:t>unicast repair for individual MBS Clients can improve the service quality</a:t>
            </a:r>
            <a:r>
              <a:rPr lang="en-US" dirty="0"/>
              <a:t>. However, the timing of such requests needs to be carefully studied in order to avoid network overloads or significant latencies in the delivery. A study to extend MBS User Services and object streaming to address in-session repair is of relevance.</a:t>
            </a:r>
          </a:p>
          <a:p>
            <a:r>
              <a:rPr lang="en-US" dirty="0"/>
              <a:t>Companies interested: Qualcomm, Telecom Italia, Comcast, Orange, BBC, SWR, EBU, </a:t>
            </a:r>
            <a:r>
              <a:rPr lang="en-US" dirty="0" err="1"/>
              <a:t>Rohde&amp;Schwarz</a:t>
            </a:r>
            <a:r>
              <a:rPr lang="en-US" dirty="0"/>
              <a:t>, Huawei Technologies Co Ltd., ATEME</a:t>
            </a:r>
          </a:p>
          <a:p>
            <a:r>
              <a:rPr lang="en-US" dirty="0"/>
              <a:t>Work Topic lead: Thomas Stockhammer</a:t>
            </a:r>
          </a:p>
          <a:p>
            <a:r>
              <a:rPr lang="en-US" dirty="0"/>
              <a:t>5G-MAG Interest and Involvement:</a:t>
            </a:r>
          </a:p>
          <a:p>
            <a:pPr marL="0" indent="0">
              <a:buNone/>
            </a:pPr>
            <a:endParaRPr lang="en-US" dirty="0"/>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63371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C76C16F-1F55-FC56-43FA-0CEC93AEF54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E8A3F8F-637B-816C-1044-5B21F3B4EDEE}"/>
              </a:ext>
            </a:extLst>
          </p:cNvPr>
          <p:cNvSpPr>
            <a:spLocks noGrp="1"/>
          </p:cNvSpPr>
          <p:nvPr>
            <p:ph type="title"/>
          </p:nvPr>
        </p:nvSpPr>
        <p:spPr>
          <a:xfrm>
            <a:off x="495300" y="642644"/>
            <a:ext cx="11187112" cy="361959"/>
          </a:xfrm>
        </p:spPr>
        <p:txBody>
          <a:bodyPr/>
          <a:lstStyle/>
          <a:p>
            <a:r>
              <a:rPr lang="de-DE" dirty="0"/>
              <a:t>WT6: </a:t>
            </a:r>
            <a:r>
              <a:rPr lang="en-US" dirty="0"/>
              <a:t>In-session Unicast Repair for MBS Object Distribution</a:t>
            </a:r>
            <a:r>
              <a:rPr lang="de-DE" dirty="0"/>
              <a:t> </a:t>
            </a:r>
            <a:endParaRPr lang="en-US" dirty="0"/>
          </a:p>
        </p:txBody>
      </p:sp>
      <p:sp>
        <p:nvSpPr>
          <p:cNvPr id="4" name="Content Placeholder 3">
            <a:extLst>
              <a:ext uri="{FF2B5EF4-FFF2-40B4-BE49-F238E27FC236}">
                <a16:creationId xmlns:a16="http://schemas.microsoft.com/office/drawing/2014/main" id="{85C2E8E3-8B14-DCE2-CE5C-CA8CCFA53D82}"/>
              </a:ext>
            </a:extLst>
          </p:cNvPr>
          <p:cNvSpPr>
            <a:spLocks noGrp="1"/>
          </p:cNvSpPr>
          <p:nvPr>
            <p:ph sz="quarter" idx="14"/>
          </p:nvPr>
        </p:nvSpPr>
        <p:spPr/>
        <p:txBody>
          <a:bodyPr>
            <a:normAutofit fontScale="62500" lnSpcReduction="20000"/>
          </a:bodyPr>
          <a:lstStyle/>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1. The MBS Client identifies </a:t>
            </a:r>
            <a:r>
              <a:rPr lang="en-GB" sz="1800" dirty="0">
                <a:solidFill>
                  <a:srgbClr val="FF40FF"/>
                </a:solidFill>
                <a:effectLst/>
                <a:latin typeface="Times New Roman" panose="02020603050405020304" pitchFamily="18" charset="0"/>
                <a:ea typeface="Times New Roman" panose="02020603050405020304" pitchFamily="18" charset="0"/>
              </a:rPr>
              <a:t>the end of the MBS Distribution Session</a:t>
            </a:r>
            <a:r>
              <a:rPr lang="en-GB" sz="1800" dirty="0">
                <a:effectLst/>
                <a:latin typeface="Times New Roman" panose="02020603050405020304" pitchFamily="18" charset="0"/>
                <a:ea typeface="Times New Roman" panose="02020603050405020304" pitchFamily="18" charset="0"/>
              </a:rPr>
              <a:t>. The latest time for this is the </a:t>
            </a:r>
            <a:r>
              <a:rPr lang="en-GB" sz="1800" dirty="0">
                <a:solidFill>
                  <a:srgbClr val="FF40FF"/>
                </a:solidFill>
                <a:effectLst/>
                <a:latin typeface="Times New Roman" panose="02020603050405020304" pitchFamily="18" charset="0"/>
                <a:ea typeface="Times New Roman" panose="02020603050405020304" pitchFamily="18" charset="0"/>
              </a:rPr>
              <a:t>value of the </a:t>
            </a:r>
            <a:r>
              <a:rPr lang="en-GB" sz="1800" dirty="0">
                <a:solidFill>
                  <a:srgbClr val="FF40FF"/>
                </a:solidFill>
                <a:effectLst/>
                <a:latin typeface="Courier New" panose="02070309020205020404" pitchFamily="49" charset="0"/>
                <a:ea typeface="Times New Roman" panose="02020603050405020304" pitchFamily="18" charset="0"/>
                <a:cs typeface="Arial" panose="020B0604020202020204" pitchFamily="34" charset="0"/>
              </a:rPr>
              <a:t>@Expires</a:t>
            </a:r>
            <a:r>
              <a:rPr lang="en-GB" sz="1800" dirty="0">
                <a:solidFill>
                  <a:srgbClr val="FF40FF"/>
                </a:solidFill>
                <a:effectLst/>
                <a:latin typeface="Times New Roman" panose="02020603050405020304" pitchFamily="18" charset="0"/>
                <a:ea typeface="Times New Roman" panose="02020603050405020304" pitchFamily="18" charset="0"/>
              </a:rPr>
              <a:t> attribute </a:t>
            </a:r>
            <a:r>
              <a:rPr lang="en-GB" sz="1800" dirty="0">
                <a:effectLst/>
                <a:latin typeface="Times New Roman" panose="02020603050405020304" pitchFamily="18" charset="0"/>
                <a:ea typeface="Times New Roman" panose="02020603050405020304" pitchFamily="18" charset="0"/>
              </a:rPr>
              <a:t>indicated in the root element of the FDT Instance document. However, according to clause 9.3.2 of TS 26.346 [7], an MBS Client may determine an earlier end of transmission of files,</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2. The MBS Client identifies that data is missing from an MBS Object Distribution Session for one or multiple FLUTE transmission objects delivered in the Object Distribution Session following the principles in clause 9.3.3 of TS 26.346 [7].</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3. The MBS Client shall select an MBS AS instance </a:t>
            </a:r>
            <a:r>
              <a:rPr lang="en-GB" sz="1800" i="1" dirty="0">
                <a:effectLst/>
                <a:latin typeface="Times New Roman" panose="02020603050405020304" pitchFamily="18" charset="0"/>
                <a:ea typeface="Times New Roman" panose="02020603050405020304" pitchFamily="18" charset="0"/>
              </a:rPr>
              <a:t>repair URL</a:t>
            </a:r>
            <a:r>
              <a:rPr lang="en-GB" sz="1800" dirty="0">
                <a:effectLst/>
                <a:latin typeface="Times New Roman" panose="02020603050405020304" pitchFamily="18" charset="0"/>
                <a:ea typeface="Times New Roman" panose="02020603050405020304" pitchFamily="18" charset="0"/>
              </a:rPr>
              <a:t> randomly from the list of </a:t>
            </a:r>
            <a:r>
              <a:rPr lang="en-GB" sz="1800" dirty="0" err="1">
                <a:effectLst/>
                <a:latin typeface="Courier New" panose="02070309020205020404" pitchFamily="49" charset="0"/>
                <a:ea typeface="SimSun" panose="02010600030101010101" pitchFamily="2" charset="-122"/>
                <a:cs typeface="Arial" panose="020B0604020202020204" pitchFamily="34" charset="0"/>
              </a:rPr>
              <a:t>object‌Repair‌Base‌Locators</a:t>
            </a:r>
            <a:r>
              <a:rPr lang="en-GB" sz="1800" dirty="0">
                <a:effectLst/>
                <a:latin typeface="Times New Roman" panose="02020603050405020304" pitchFamily="18" charset="0"/>
                <a:ea typeface="Times New Roman" panose="02020603050405020304" pitchFamily="18" charset="0"/>
              </a:rPr>
              <a:t> if present in the </a:t>
            </a:r>
            <a:r>
              <a:rPr lang="en-GB" sz="1800" b="1" dirty="0" err="1">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defined in table 5.2.8-1.</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4. For each incomplete FLUTE transmission object defined by a </a:t>
            </a:r>
            <a:r>
              <a:rPr lang="en-GB" sz="1800" b="1" dirty="0">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a:effectLst/>
                <a:latin typeface="Times New Roman" panose="02020603050405020304" pitchFamily="18" charset="0"/>
                <a:ea typeface="Times New Roman" panose="02020603050405020304" pitchFamily="18" charset="0"/>
              </a:rPr>
              <a:t> element in the FDT Instance document and as identified in step 2:</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a) The MBS Client shall form the network location </a:t>
            </a:r>
            <a:r>
              <a:rPr lang="en-GB" sz="1800" i="1" dirty="0" err="1">
                <a:effectLst/>
                <a:latin typeface="Times New Roman" panose="02020603050405020304" pitchFamily="18" charset="0"/>
                <a:ea typeface="Times New Roman" panose="02020603050405020304" pitchFamily="18" charset="0"/>
              </a:rPr>
              <a:t>location</a:t>
            </a:r>
            <a:r>
              <a:rPr lang="en-GB" sz="1800" dirty="0">
                <a:effectLst/>
                <a:latin typeface="Times New Roman" panose="02020603050405020304" pitchFamily="18" charset="0"/>
                <a:ea typeface="Times New Roman" panose="02020603050405020304" pitchFamily="18" charset="0"/>
              </a:rPr>
              <a:t> (URL) of the repair object as defined in clause 6.4.2.4 using (i) the value of the </a:t>
            </a:r>
            <a:r>
              <a:rPr lang="en-GB" sz="1800" b="1" dirty="0" err="1">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err="1">
                <a:effectLst/>
                <a:latin typeface="Courier New" panose="02070309020205020404" pitchFamily="49" charset="0"/>
                <a:ea typeface="Times New Roman" panose="02020603050405020304" pitchFamily="18" charset="0"/>
                <a:cs typeface="Arial" panose="020B0604020202020204" pitchFamily="34" charset="0"/>
              </a:rPr>
              <a:t>@Content-Location</a:t>
            </a:r>
            <a:r>
              <a:rPr lang="en-GB" sz="1800" dirty="0">
                <a:effectLst/>
                <a:latin typeface="Times New Roman" panose="02020603050405020304" pitchFamily="18" charset="0"/>
                <a:ea typeface="Times New Roman" panose="02020603050405020304" pitchFamily="18" charset="0"/>
              </a:rPr>
              <a:t> attribute, (ii) the </a:t>
            </a:r>
            <a:r>
              <a:rPr lang="en-GB" sz="1800" i="1" dirty="0">
                <a:effectLst/>
                <a:latin typeface="Times New Roman" panose="02020603050405020304" pitchFamily="18" charset="0"/>
                <a:ea typeface="Times New Roman" panose="02020603050405020304" pitchFamily="18" charset="0"/>
              </a:rPr>
              <a:t>repair URL</a:t>
            </a:r>
            <a:r>
              <a:rPr lang="en-GB" sz="1800" dirty="0">
                <a:effectLst/>
                <a:latin typeface="Times New Roman" panose="02020603050405020304" pitchFamily="18" charset="0"/>
                <a:ea typeface="Times New Roman" panose="02020603050405020304" pitchFamily="18" charset="0"/>
              </a:rPr>
              <a:t> selected in step 3 (if any) and (iii) the value of </a:t>
            </a:r>
            <a:r>
              <a:rPr lang="en-GB" sz="1800" dirty="0" err="1">
                <a:effectLst/>
                <a:latin typeface="Courier New" panose="02070309020205020404" pitchFamily="49" charset="0"/>
                <a:ea typeface="SimSun" panose="02010600030101010101" pitchFamily="2" charset="-122"/>
                <a:cs typeface="Arial" panose="020B0604020202020204" pitchFamily="34" charset="0"/>
              </a:rPr>
              <a:t>object‌Distribution‌Base‌Locator</a:t>
            </a:r>
            <a:r>
              <a:rPr lang="en-GB" sz="1800" dirty="0">
                <a:effectLst/>
                <a:latin typeface="Times New Roman" panose="02020603050405020304" pitchFamily="18" charset="0"/>
                <a:ea typeface="Times New Roman" panose="02020603050405020304" pitchFamily="18" charset="0"/>
              </a:rPr>
              <a:t> as </a:t>
            </a:r>
            <a:r>
              <a:rPr lang="en-GB" sz="1800" i="1" dirty="0">
                <a:effectLst/>
                <a:latin typeface="Times New Roman" panose="02020603050405020304" pitchFamily="18" charset="0"/>
                <a:ea typeface="Times New Roman" panose="02020603050405020304" pitchFamily="18" charset="0"/>
              </a:rPr>
              <a:t>distribution URL</a:t>
            </a:r>
            <a:r>
              <a:rPr lang="en-GB" sz="1800" dirty="0">
                <a:effectLst/>
                <a:latin typeface="Times New Roman" panose="02020603050405020304" pitchFamily="18" charset="0"/>
                <a:ea typeface="Times New Roman" panose="02020603050405020304" pitchFamily="18" charset="0"/>
              </a:rPr>
              <a:t> if present in the </a:t>
            </a:r>
            <a:r>
              <a:rPr lang="en-GB" sz="1800" b="1" dirty="0" err="1">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defined in table 5.2.8-1.</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b) The MBS Client shall define an appropriate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a:t>
            </a:r>
            <a:r>
              <a:rPr lang="en-GB" sz="1800" dirty="0">
                <a:effectLst/>
                <a:latin typeface="Times New Roman" panose="02020603050405020304" pitchFamily="18" charset="0"/>
                <a:ea typeface="Times New Roman" panose="02020603050405020304" pitchFamily="18" charset="0"/>
              </a:rPr>
              <a:t> with </a:t>
            </a:r>
            <a:r>
              <a:rPr lang="en-GB" sz="1800" i="1" dirty="0">
                <a:effectLst/>
                <a:latin typeface="Arial" panose="020B0604020202020204" pitchFamily="34" charset="0"/>
                <a:ea typeface="Times New Roman" panose="02020603050405020304" pitchFamily="18" charset="0"/>
                <a:cs typeface="Arial" panose="020B0604020202020204" pitchFamily="34" charset="0"/>
              </a:rPr>
              <a:t>M</a:t>
            </a:r>
            <a:r>
              <a:rPr lang="en-GB" sz="1800" dirty="0">
                <a:effectLst/>
                <a:latin typeface="Times New Roman" panose="02020603050405020304" pitchFamily="18" charset="0"/>
                <a:ea typeface="Times New Roman" panose="02020603050405020304" pitchFamily="18" charset="0"/>
              </a:rPr>
              <a:t> the number of independent ranges and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Range[m].start</a:t>
            </a:r>
            <a:r>
              <a:rPr lang="en-GB" sz="1800" dirty="0">
                <a:effectLst/>
                <a:latin typeface="Times New Roman" panose="02020603050405020304" pitchFamily="18" charset="0"/>
                <a:ea typeface="Times New Roman" panose="02020603050405020304" pitchFamily="18" charset="0"/>
              </a:rPr>
              <a:t> the start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a:t>
            </a:r>
            <a:r>
              <a:rPr lang="en-GB" sz="1800" dirty="0" err="1">
                <a:effectLst/>
                <a:latin typeface="Times New Roman" panose="02020603050405020304" pitchFamily="18" charset="0"/>
                <a:ea typeface="Times New Roman" panose="02020603050405020304" pitchFamily="18" charset="0"/>
              </a:rPr>
              <a:t>th</a:t>
            </a:r>
            <a:r>
              <a:rPr lang="en-GB" sz="1800" dirty="0">
                <a:effectLst/>
                <a:latin typeface="Times New Roman" panose="02020603050405020304" pitchFamily="18" charset="0"/>
                <a:ea typeface="Times New Roman" panose="02020603050405020304" pitchFamily="18" charset="0"/>
              </a:rPr>
              <a:t> range and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Range[m].end</a:t>
            </a:r>
            <a:r>
              <a:rPr lang="en-GB" sz="1800" dirty="0">
                <a:effectLst/>
                <a:latin typeface="Times New Roman" panose="02020603050405020304" pitchFamily="18" charset="0"/>
                <a:ea typeface="Times New Roman" panose="02020603050405020304" pitchFamily="18" charset="0"/>
              </a:rPr>
              <a:t> the end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a:t>
            </a:r>
            <a:r>
              <a:rPr lang="en-GB" sz="1800" dirty="0" err="1">
                <a:effectLst/>
                <a:latin typeface="Times New Roman" panose="02020603050405020304" pitchFamily="18" charset="0"/>
                <a:ea typeface="Times New Roman" panose="02020603050405020304" pitchFamily="18" charset="0"/>
              </a:rPr>
              <a:t>th</a:t>
            </a:r>
            <a:r>
              <a:rPr lang="en-GB" sz="1800" dirty="0">
                <a:effectLst/>
                <a:latin typeface="Times New Roman" panose="02020603050405020304" pitchFamily="18" charset="0"/>
                <a:ea typeface="Times New Roman" panose="02020603050405020304" pitchFamily="18" charset="0"/>
              </a:rPr>
              <a:t> range from the repair object using the list of received symbols and additional information from the FDT as defined in clause 6.4.2.5.</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5. The MBS Client shall then use the object repair procedures as defined as defined in clause 10.2.2 using the following parameters:</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a:t>
            </a:r>
            <a:r>
              <a:rPr lang="en-GB" sz="1800" dirty="0">
                <a:solidFill>
                  <a:srgbClr val="FF40FF"/>
                </a:solidFill>
                <a:effectLst/>
                <a:latin typeface="Times New Roman" panose="02020603050405020304" pitchFamily="18" charset="0"/>
                <a:ea typeface="Times New Roman" panose="02020603050405020304" pitchFamily="18" charset="0"/>
              </a:rPr>
              <a:t>The </a:t>
            </a:r>
            <a:r>
              <a:rPr lang="en-GB" sz="1800"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offsetTime</a:t>
            </a:r>
            <a:r>
              <a:rPr lang="en-GB" sz="1800" dirty="0">
                <a:solidFill>
                  <a:srgbClr val="FF40FF"/>
                </a:solidFill>
                <a:effectLst/>
                <a:latin typeface="Times New Roman" panose="02020603050405020304" pitchFamily="18" charset="0"/>
                <a:ea typeface="Times New Roman" panose="02020603050405020304" pitchFamily="18" charset="0"/>
              </a:rPr>
              <a:t> and </a:t>
            </a:r>
            <a:r>
              <a:rPr lang="en-GB" sz="1800"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randomTimePeriod</a:t>
            </a:r>
            <a:r>
              <a:rPr lang="en-GB" sz="1800" dirty="0">
                <a:solidFill>
                  <a:srgbClr val="FF40FF"/>
                </a:solidFill>
                <a:effectLst/>
                <a:latin typeface="Times New Roman" panose="02020603050405020304" pitchFamily="18" charset="0"/>
                <a:ea typeface="Times New Roman" panose="02020603050405020304" pitchFamily="18" charset="0"/>
              </a:rPr>
              <a:t> parameters indicated in the </a:t>
            </a:r>
            <a:r>
              <a:rPr lang="en-GB" sz="1800" b="1"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as defined in table 5.2.8-1.</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For each incomplete FLUTE transmission object in the FDT Instance document, the MBSTF Client shall use from the corresponding FDT </a:t>
            </a:r>
            <a:r>
              <a:rPr lang="en-GB" sz="1800" b="1" dirty="0">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a:effectLst/>
                <a:latin typeface="Times New Roman" panose="02020603050405020304" pitchFamily="18" charset="0"/>
                <a:ea typeface="Times New Roman" panose="02020603050405020304" pitchFamily="18" charset="0"/>
              </a:rPr>
              <a:t> entry the network location </a:t>
            </a:r>
            <a:r>
              <a:rPr lang="en-GB" sz="1800" i="1" dirty="0" err="1">
                <a:effectLst/>
                <a:latin typeface="Times New Roman" panose="02020603050405020304" pitchFamily="18" charset="0"/>
                <a:ea typeface="Times New Roman" panose="02020603050405020304" pitchFamily="18" charset="0"/>
              </a:rPr>
              <a:t>location</a:t>
            </a:r>
            <a:r>
              <a:rPr lang="en-GB" sz="1800" dirty="0">
                <a:effectLst/>
                <a:latin typeface="Times New Roman" panose="02020603050405020304" pitchFamily="18" charset="0"/>
                <a:ea typeface="Times New Roman" panose="02020603050405020304" pitchFamily="18" charset="0"/>
              </a:rPr>
              <a:t> formed in step 4a, the size of the transmission object (in bytes), the entity tag value</a:t>
            </a:r>
            <a:r>
              <a:rPr lang="en-GB" sz="1800" i="1" dirty="0">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and the minimal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a:t>
            </a:r>
            <a:r>
              <a:rPr lang="en-GB" sz="1800" dirty="0">
                <a:effectLst/>
                <a:latin typeface="Times New Roman" panose="02020603050405020304" pitchFamily="18" charset="0"/>
                <a:ea typeface="Times New Roman" panose="02020603050405020304" pitchFamily="18" charset="0"/>
              </a:rPr>
              <a:t> determined in step 4b.</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6. The MBS Client uses the received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and the received data in the MBS Object Distribution Session to recover the missing object as defined in clause 6.4.2.6.</a:t>
            </a:r>
            <a:endParaRPr lang="en-US" sz="1800" dirty="0">
              <a:effectLst/>
              <a:latin typeface="Times New Roman" panose="02020603050405020304" pitchFamily="18" charset="0"/>
              <a:ea typeface="Times New Roman" panose="02020603050405020304" pitchFamily="18" charset="0"/>
            </a:endParaRPr>
          </a:p>
        </p:txBody>
      </p:sp>
      <p:sp>
        <p:nvSpPr>
          <p:cNvPr id="5" name="Subtitle 4">
            <a:extLst>
              <a:ext uri="{FF2B5EF4-FFF2-40B4-BE49-F238E27FC236}">
                <a16:creationId xmlns:a16="http://schemas.microsoft.com/office/drawing/2014/main" id="{D31C8176-94AF-D181-3BCB-DFCB3897D78C}"/>
              </a:ext>
            </a:extLst>
          </p:cNvPr>
          <p:cNvSpPr>
            <a:spLocks noGrp="1"/>
          </p:cNvSpPr>
          <p:nvPr>
            <p:ph type="subTitle" idx="1"/>
          </p:nvPr>
        </p:nvSpPr>
        <p:spPr/>
        <p:txBody>
          <a:bodyPr/>
          <a:lstStyle/>
          <a:p>
            <a:r>
              <a:rPr lang="de-DE" dirty="0"/>
              <a:t>Background Post-Session Repair </a:t>
            </a:r>
            <a:r>
              <a:rPr lang="de-DE" dirty="0">
                <a:sym typeface="Wingdings" panose="05000000000000000000" pitchFamily="2" charset="2"/>
              </a:rPr>
              <a:t> Need to do this in-session</a:t>
            </a:r>
            <a:endParaRPr lang="en-US" dirty="0"/>
          </a:p>
        </p:txBody>
      </p:sp>
    </p:spTree>
    <p:extLst>
      <p:ext uri="{BB962C8B-B14F-4D97-AF65-F5344CB8AC3E}">
        <p14:creationId xmlns:p14="http://schemas.microsoft.com/office/powerpoint/2010/main" val="272087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3087A8-62C7-68A6-A821-D90640FDBF4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7BECDF6-EAD2-5920-5CF9-FBB8FBEDC868}"/>
              </a:ext>
            </a:extLst>
          </p:cNvPr>
          <p:cNvSpPr>
            <a:spLocks noGrp="1"/>
          </p:cNvSpPr>
          <p:nvPr>
            <p:ph type="title"/>
          </p:nvPr>
        </p:nvSpPr>
        <p:spPr>
          <a:xfrm>
            <a:off x="495300" y="642644"/>
            <a:ext cx="11187112" cy="361959"/>
          </a:xfrm>
        </p:spPr>
        <p:txBody>
          <a:bodyPr/>
          <a:lstStyle/>
          <a:p>
            <a:r>
              <a:rPr lang="de-DE" dirty="0" err="1"/>
              <a:t>Conclusions</a:t>
            </a:r>
            <a:endParaRPr lang="en-US" dirty="0"/>
          </a:p>
        </p:txBody>
      </p:sp>
      <p:sp>
        <p:nvSpPr>
          <p:cNvPr id="4" name="Content Placeholder 3">
            <a:extLst>
              <a:ext uri="{FF2B5EF4-FFF2-40B4-BE49-F238E27FC236}">
                <a16:creationId xmlns:a16="http://schemas.microsoft.com/office/drawing/2014/main" id="{83AFF5EB-5ED3-E42C-D063-B54CFCEF96C8}"/>
              </a:ext>
            </a:extLst>
          </p:cNvPr>
          <p:cNvSpPr>
            <a:spLocks noGrp="1"/>
          </p:cNvSpPr>
          <p:nvPr>
            <p:ph sz="quarter" idx="14"/>
          </p:nvPr>
        </p:nvSpPr>
        <p:spPr/>
        <p:txBody>
          <a:bodyPr>
            <a:normAutofit fontScale="62500" lnSpcReduction="20000"/>
          </a:bodyPr>
          <a:lstStyle/>
          <a:p>
            <a:pPr>
              <a:lnSpc>
                <a:spcPct val="120000"/>
              </a:lnSpc>
              <a:spcBef>
                <a:spcPts val="0"/>
              </a:spcBef>
              <a:spcAft>
                <a:spcPts val="600"/>
              </a:spcAft>
            </a:pPr>
            <a:r>
              <a:rPr lang="en-GB" sz="1800" dirty="0">
                <a:effectLst/>
                <a:latin typeface="Times New Roman" panose="02020603050405020304" pitchFamily="18" charset="0"/>
                <a:ea typeface="Malgun Gothic" panose="020B0503020000020004" pitchFamily="34" charset="-127"/>
              </a:rPr>
              <a:t>Clause 4.2.6 of TS 26.502 [29] defines object repair. However, only a post-session repair procedure is defined up to and including Release 18; in-session object repair procedures are declared as being for further study. Accordingly, clause 6.2.4 of TS 26.517 [30] defines an object repair mechanism for FLUTE, but only a post-session repair procedure is defined in clause 6.2.4.2; in-session object repair procedures in clause 6.2.4.3 are for further study.</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Malgun Gothic" panose="020B0503020000020004" pitchFamily="34" charset="-127"/>
              </a:rPr>
              <a:t>For live and low-latency live services using the Object Distribution Method in MBS, in certain cases the transmission of an object is not completely successful. In this case, unicast repair for individual MBS Clients can improve the service quality.</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It is recommended to support in-session unicast repair in a future version of MBS User Services. For this purpose, the candidate solutions documented in clause 5.9.6 are recommended to be implemented.</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For stage-2 impact:</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Gap#1 in clause 5.9.5 is expected to be addressed by the candidate solution in clause 5.9.6:</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a.	Defining a new reference point in TS 26.502 [29].</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b.	Documenting call flows and procedures for both post-session and in-session unicast repair.</a:t>
            </a:r>
            <a:endParaRPr lang="en-US" sz="1800" dirty="0">
              <a:effectLst/>
              <a:latin typeface="Times New Roman" panose="02020603050405020304" pitchFamily="18" charset="0"/>
              <a:ea typeface="Times New Roman" panose="02020603050405020304" pitchFamily="18" charset="0"/>
            </a:endParaRPr>
          </a:p>
          <a:p>
            <a:pPr>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Stage-3 impact is expected to address gaps #2, #3 and #5 in clause 5.9.5 in TS 26.346 [16] and TS 26.517 [30] based on the candidate solutions in clause 5.9.6.</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On gap #2 identified in clause 5.9.5, both of the following signalling options are expected to be supported:</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Using FDT parameters to signal the time when repairs can be requested using the Expires attribute).</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Using LCT header information to signal the time when repairs can be requested using the B-Flag.</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On gap #3 identified in clause 5.9.5, the following signalling options exist in the FLUTE File Delivery Table (FDT):</a:t>
            </a:r>
            <a:endParaRPr lang="en-US" sz="1800" dirty="0">
              <a:effectLst/>
              <a:latin typeface="Times New Roman" panose="02020603050405020304" pitchFamily="18" charset="0"/>
              <a:ea typeface="Times New Roman" panose="02020603050405020304" pitchFamily="18" charset="0"/>
            </a:endParaRPr>
          </a:p>
          <a:p>
            <a:pPr marL="540385"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Defining an new FDT extensions parameter to signal the availability time when the object needs to be released.</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On gap #4 identified in clause 5.9.5, the execution of MBS object delivery and in-session unicast repair can run in parallel in the MBS Client. However, this should be validated if there are cases this is not the case and whether these cases need to be explicitly stated, for example reduced capability (</a:t>
            </a:r>
            <a:r>
              <a:rPr lang="en-GB" sz="1800" dirty="0" err="1">
                <a:effectLst/>
                <a:latin typeface="Times New Roman" panose="02020603050405020304" pitchFamily="18" charset="0"/>
                <a:ea typeface="Times New Roman" panose="02020603050405020304" pitchFamily="18" charset="0"/>
              </a:rPr>
              <a:t>RedCaP</a:t>
            </a:r>
            <a:r>
              <a:rPr lang="en-GB" sz="1800" dirty="0">
                <a:effectLst/>
                <a:latin typeface="Times New Roman" panose="02020603050405020304" pitchFamily="18" charset="0"/>
                <a:ea typeface="Times New Roman" panose="02020603050405020304" pitchFamily="18" charset="0"/>
              </a:rPr>
              <a:t>) UEs.</a:t>
            </a:r>
            <a:endParaRPr lang="en-US" sz="1800" dirty="0">
              <a:effectLst/>
              <a:latin typeface="Times New Roman" panose="02020603050405020304" pitchFamily="18" charset="0"/>
              <a:ea typeface="Times New Roman" panose="02020603050405020304" pitchFamily="18" charset="0"/>
            </a:endParaRPr>
          </a:p>
          <a:p>
            <a:pPr marL="360680" indent="-180340">
              <a:lnSpc>
                <a:spcPct val="120000"/>
              </a:lnSpc>
              <a:spcBef>
                <a:spcPts val="0"/>
              </a:spcBef>
              <a:spcAft>
                <a:spcPts val="600"/>
              </a:spcAft>
            </a:pPr>
            <a:r>
              <a:rPr lang="en-GB" sz="1800" dirty="0">
                <a:effectLst/>
                <a:latin typeface="Times New Roman" panose="02020603050405020304" pitchFamily="18" charset="0"/>
                <a:ea typeface="Times New Roman" panose="02020603050405020304" pitchFamily="18" charset="0"/>
              </a:rPr>
              <a:t>On gap #5 identified in clause 5.9.5, time synchronization can reuse functionalities defined in TS 26.346 [16], but tighter synchronization than 1 second. This work is aligned with the findings and work in clause 5.11.3.6.</a:t>
            </a:r>
            <a:endParaRPr lang="en-US" sz="1800" dirty="0">
              <a:effectLst/>
              <a:latin typeface="Times New Roman" panose="02020603050405020304" pitchFamily="18" charset="0"/>
              <a:ea typeface="Times New Roman" panose="02020603050405020304" pitchFamily="18" charset="0"/>
            </a:endParaRPr>
          </a:p>
          <a:p>
            <a:pPr>
              <a:lnSpc>
                <a:spcPct val="120000"/>
              </a:lnSpc>
              <a:spcAft>
                <a:spcPts val="600"/>
              </a:spcAft>
            </a:pPr>
            <a:endParaRPr lang="en-US" dirty="0"/>
          </a:p>
        </p:txBody>
      </p:sp>
      <p:sp>
        <p:nvSpPr>
          <p:cNvPr id="5" name="Subtitle 4">
            <a:extLst>
              <a:ext uri="{FF2B5EF4-FFF2-40B4-BE49-F238E27FC236}">
                <a16:creationId xmlns:a16="http://schemas.microsoft.com/office/drawing/2014/main" id="{B47D5692-F9DD-1122-F98B-EC65491F9CE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20153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3EA587-4A66-BB80-CA51-DF656CBA9A6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63857BDE-9FAD-0A36-CF99-7A2A862F5587}"/>
              </a:ext>
            </a:extLst>
          </p:cNvPr>
          <p:cNvSpPr>
            <a:spLocks noGrp="1"/>
          </p:cNvSpPr>
          <p:nvPr>
            <p:ph type="title"/>
          </p:nvPr>
        </p:nvSpPr>
        <p:spPr/>
        <p:txBody>
          <a:bodyPr/>
          <a:lstStyle/>
          <a:p>
            <a:r>
              <a:rPr lang="de-DE" dirty="0"/>
              <a:t>Architecture and Call </a:t>
            </a:r>
            <a:r>
              <a:rPr lang="de-DE" dirty="0" err="1"/>
              <a:t>flows</a:t>
            </a:r>
            <a:endParaRPr lang="en-US" dirty="0"/>
          </a:p>
        </p:txBody>
      </p:sp>
      <p:sp>
        <p:nvSpPr>
          <p:cNvPr id="6" name="Subtitle 5">
            <a:extLst>
              <a:ext uri="{FF2B5EF4-FFF2-40B4-BE49-F238E27FC236}">
                <a16:creationId xmlns:a16="http://schemas.microsoft.com/office/drawing/2014/main" id="{0082500C-B553-5EE4-4277-8071FA94C3F2}"/>
              </a:ext>
            </a:extLst>
          </p:cNvPr>
          <p:cNvSpPr>
            <a:spLocks noGrp="1"/>
          </p:cNvSpPr>
          <p:nvPr>
            <p:ph type="subTitle" idx="1"/>
          </p:nvPr>
        </p:nvSpPr>
        <p:spPr/>
        <p:txBody>
          <a:bodyPr/>
          <a:lstStyle/>
          <a:p>
            <a:endParaRPr lang="en-US"/>
          </a:p>
        </p:txBody>
      </p:sp>
      <p:graphicFrame>
        <p:nvGraphicFramePr>
          <p:cNvPr id="13" name="Content Placeholder 12">
            <a:extLst>
              <a:ext uri="{FF2B5EF4-FFF2-40B4-BE49-F238E27FC236}">
                <a16:creationId xmlns:a16="http://schemas.microsoft.com/office/drawing/2014/main" id="{0FE58330-6DE1-C838-0D18-775963BB7C5C}"/>
              </a:ext>
            </a:extLst>
          </p:cNvPr>
          <p:cNvGraphicFramePr>
            <a:graphicFrameLocks noGrp="1" noChangeAspect="1"/>
          </p:cNvGraphicFramePr>
          <p:nvPr>
            <p:ph sz="quarter" idx="16"/>
          </p:nvPr>
        </p:nvGraphicFramePr>
        <p:xfrm>
          <a:off x="733425" y="1958181"/>
          <a:ext cx="4991100" cy="4203700"/>
        </p:xfrm>
        <a:graphic>
          <a:graphicData uri="http://schemas.openxmlformats.org/presentationml/2006/ole">
            <mc:AlternateContent xmlns:mc="http://schemas.openxmlformats.org/markup-compatibility/2006">
              <mc:Choice xmlns:v="urn:schemas-microsoft-com:vml" Requires="v">
                <p:oleObj name="Visio" r:id="rId2" imgW="4991230" imgH="4203746" progId="Visio.Drawing.11">
                  <p:embed/>
                </p:oleObj>
              </mc:Choice>
              <mc:Fallback>
                <p:oleObj name="Visio" r:id="rId2" imgW="4991230" imgH="4203746" progId="Visio.Drawing.11">
                  <p:embed/>
                  <p:pic>
                    <p:nvPicPr>
                      <p:cNvPr id="13" name="Content Placeholder 12">
                        <a:extLst>
                          <a:ext uri="{FF2B5EF4-FFF2-40B4-BE49-F238E27FC236}">
                            <a16:creationId xmlns:a16="http://schemas.microsoft.com/office/drawing/2014/main" id="{0FE58330-6DE1-C838-0D18-775963BB7C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425" y="1958181"/>
                        <a:ext cx="4991100" cy="420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4" name="Msc-generator signalling" descr="Msc-generator~|version=8.6.1~|lang=signalling~|size=917x964~|text=text.wrap=yes;~nnumbering=yes;~n~napp[label=~qMBS-Aware\nApplication~q];~nmbsfc[label=~qMBSF Client~q];~nmbstfc[label=~qMBSTF Client~q];~nmas[label=~qMBS AS~q];~nas[label=~qMBSTF~q];~naf[label=~qMBSF~q];~next[label=~qMBS\nApplication\nProvider~q];~n~nhspace app-mbsfc 140;~nhspace mbsfc-mbstfc 120;~nhspace mbstfc-mas 120;~nhspace as-af 125;~nhspace as-mas 125;~nhspace af-ext 120;~n~naf~l~gext: User Service\nprovisioning \-Nmbsf\- [arrow.type=dot];~naf~l-~gas: Distribution Session\nprovisioning \-Nmbstf\- [arrow.type=dot];~nbox .. [tag=~qopt~q]: {~n~4af~l~gmas [number=no]: 2a: Object repair\nprovisioning \-MBS-9\- [arrow.type=dot];~n};~naf~l-~gmbsfc: User Service advertisement \-MBS-5\- [arrow.type=dot];~nvspace 5;~nbox [tag=~qalt~q]: ~qApplication Service advertisement~q {~n~2app~l-~gext [number=no]: \-MBS-8\- [arrow.type=dot];~n} .. [tag=~q~q]: {~n~2app~l-~gmbsfc [number=no]: \-MBS-6\- [arrow.type=dot];~n};~nvspace 5;~nas~l-~gext: User Data Ingest Session \-Nmb8\- [arrow.type=dot];~nbox .. [tag=~qopt~q]: {~n~4as~l-~gmas [number=no]: 5a: Establish repair object ingest session \-MBS-12\- [arrow.type=dot];~n};~napp~l-~gmbsfc: Application Service Control\nrequest \-MBS-6\- [arrow.type=dot];~nbox .. [tag=~qopt~q]: {~n~4mbsfc~l-~gaf: User Service discovery \-MBS-5\- [arrow.type=dot];~n};~nvspace 5;~nmbsfc~l-~gmbstfc: Provide Distribution Session information \-MBS-6~a\- [arrow.type=dot];~nmbstfc..mbstfc: Distribution Session activation;~4~nvspace 5;~nmbsfc~l-~gaf: Distribution Session handling \-MBS-5\- [arrow.type=dot];~nvspace 5;~nmbstfc~l-~gas: Distribution Session \-MBS-4-MC\- [arrow.type=dot];~nvspace 5;~nmbstfc~l-~gmas~l-~gas [number=no]: 11a: Object repair \-MBS-4-UC\- [arrow.type=dot];~napp~l-~gmbstfc: Application Data Session \-MBS-7\- [arrow.type=dot];~nvspace 5;~napp~l-~gmbsfc: Application Service Control \-MBS-6\- [arrow.type=dot];~nvspace 10;~n~|">
            <a:extLst>
              <a:ext uri="{FF2B5EF4-FFF2-40B4-BE49-F238E27FC236}">
                <a16:creationId xmlns:a16="http://schemas.microsoft.com/office/drawing/2014/main" id="{4A2A4743-1C68-997B-EFC0-05DEB252E41B}"/>
              </a:ext>
            </a:extLst>
          </p:cNvPr>
          <p:cNvPicPr>
            <a:picLocks noGrp="1" noChangeAspect="1"/>
          </p:cNvPicPr>
          <p:nvPr>
            <p:ph sz="quarter" idx="17"/>
          </p:nvPr>
        </p:nvPicPr>
        <p:blipFill>
          <a:blip r:embed="rId4"/>
          <a:stretch>
            <a:fillRect/>
          </a:stretch>
        </p:blipFill>
        <p:spPr>
          <a:xfrm>
            <a:off x="6722094" y="1719263"/>
            <a:ext cx="4453287" cy="4681537"/>
          </a:xfrm>
          <a:prstGeom prst="rect">
            <a:avLst/>
          </a:prstGeom>
        </p:spPr>
      </p:pic>
    </p:spTree>
    <p:extLst>
      <p:ext uri="{BB962C8B-B14F-4D97-AF65-F5344CB8AC3E}">
        <p14:creationId xmlns:p14="http://schemas.microsoft.com/office/powerpoint/2010/main" val="1672615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9E310-A3CE-8513-C6A4-E003E277B84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46D49BF-E3A6-9B81-FCCF-478110380AD9}"/>
              </a:ext>
            </a:extLst>
          </p:cNvPr>
          <p:cNvSpPr>
            <a:spLocks noGrp="1"/>
          </p:cNvSpPr>
          <p:nvPr>
            <p:ph type="title"/>
          </p:nvPr>
        </p:nvSpPr>
        <p:spPr>
          <a:xfrm>
            <a:off x="495298" y="2147259"/>
            <a:ext cx="8829675" cy="2168863"/>
          </a:xfrm>
        </p:spPr>
        <p:txBody>
          <a:bodyPr/>
          <a:lstStyle/>
          <a:p>
            <a:r>
              <a:rPr lang="de-DE" dirty="0"/>
              <a:t>WT7: </a:t>
            </a:r>
            <a:r>
              <a:rPr lang="en-US" dirty="0"/>
              <a:t>MBS User Service and Delivery Protocols for </a:t>
            </a:r>
            <a:r>
              <a:rPr lang="en-US" dirty="0" err="1"/>
              <a:t>eMBMS</a:t>
            </a:r>
            <a:endParaRPr lang="en-US" dirty="0"/>
          </a:p>
        </p:txBody>
      </p:sp>
      <p:sp>
        <p:nvSpPr>
          <p:cNvPr id="9" name="Subtitle 8">
            <a:extLst>
              <a:ext uri="{FF2B5EF4-FFF2-40B4-BE49-F238E27FC236}">
                <a16:creationId xmlns:a16="http://schemas.microsoft.com/office/drawing/2014/main" id="{22EC0F3F-ABC4-41E4-3B0B-1333D937DA2A}"/>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394104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02B9648-2A3C-DFF2-52C7-B886169006F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ACCE332-036E-7C01-E058-30F6E69665F6}"/>
              </a:ext>
            </a:extLst>
          </p:cNvPr>
          <p:cNvSpPr>
            <a:spLocks noGrp="1"/>
          </p:cNvSpPr>
          <p:nvPr>
            <p:ph type="title"/>
          </p:nvPr>
        </p:nvSpPr>
        <p:spPr>
          <a:xfrm>
            <a:off x="495300" y="642644"/>
            <a:ext cx="11187112" cy="361959"/>
          </a:xfrm>
        </p:spPr>
        <p:txBody>
          <a:bodyPr/>
          <a:lstStyle/>
          <a:p>
            <a:r>
              <a:rPr lang="de-DE" dirty="0" err="1"/>
              <a:t>Objectives</a:t>
            </a:r>
            <a:r>
              <a:rPr lang="de-DE" dirty="0"/>
              <a:t> of the </a:t>
            </a:r>
            <a:r>
              <a:rPr lang="de-DE" dirty="0" err="1"/>
              <a:t>study</a:t>
            </a:r>
            <a:r>
              <a:rPr lang="de-DE" dirty="0"/>
              <a:t> item</a:t>
            </a:r>
            <a:endParaRPr lang="en-US" dirty="0"/>
          </a:p>
        </p:txBody>
      </p:sp>
      <p:sp>
        <p:nvSpPr>
          <p:cNvPr id="4" name="Content Placeholder 3">
            <a:extLst>
              <a:ext uri="{FF2B5EF4-FFF2-40B4-BE49-F238E27FC236}">
                <a16:creationId xmlns:a16="http://schemas.microsoft.com/office/drawing/2014/main" id="{F6660B9A-E951-5862-A253-F31260EE3E81}"/>
              </a:ext>
            </a:extLst>
          </p:cNvPr>
          <p:cNvSpPr>
            <a:spLocks noGrp="1"/>
          </p:cNvSpPr>
          <p:nvPr>
            <p:ph sz="quarter" idx="14"/>
          </p:nvPr>
        </p:nvSpPr>
        <p:spPr/>
        <p:txBody>
          <a:bodyPr>
            <a:normAutofit fontScale="70000" lnSpcReduction="20000"/>
          </a:bodyPr>
          <a:lstStyle/>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Document the following additional Key Issues in more detail, in particular how they relate to the 3GPP Media Delivery architecture and/or the MBS User Service architecture:</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Client Metadata.</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Server-and Network-Assisted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Multi-CDN and Multi-Access Media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Modem Usage Optimized Media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DRM and Conditional Access.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In-session Unicast Repair for MBS Object Distribution.</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MBS User Service and Delivery Protocols for </a:t>
            </a:r>
            <a:r>
              <a:rPr lang="en-US" sz="1500" dirty="0" err="1">
                <a:effectLst/>
                <a:latin typeface="Times New Roman" panose="02020603050405020304" pitchFamily="18" charset="0"/>
                <a:ea typeface="Times New Roman" panose="02020603050405020304" pitchFamily="18" charset="0"/>
              </a:rPr>
              <a:t>eMBMS</a:t>
            </a:r>
            <a:r>
              <a:rPr lang="en-US" sz="1500" dirty="0">
                <a:effectLst/>
                <a:latin typeface="Times New Roman" panose="02020603050405020304" pitchFamily="18" charset="0"/>
                <a:ea typeface="Times New Roman" panose="02020603050405020304" pitchFamily="18" charset="0"/>
              </a:rPr>
              <a: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Selected MBMS Functionalities not supported in MBS.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DASH/HLS Interoperability.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Further harmonization of RTC and Streaming for Advanced Medial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Issues identified by Market Representation Partners.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Improved QoS support.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Impacts and opportunities of QUIC for segmented content delivery</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Study collaboration scenarios between the Application Service Provider and the 5G System and for each of the key topics.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Based on existing architectures, develop one or more deployment architectures that address the key topics and the collaboration models.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Map the key topics to basic functions and develop high-level call flows.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the issues that need to be solved.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Provide candidate solutions including call flows, protocols and APIs for each of the identified issues.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other 3GPP groups e.g. SA2, SA3, SA5, SA6 and others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external organizations such as DASH-IF, CTA WAVE, ISO/IEC JTC29 WG3 (MPEG Systems), 5G-MAG, DVB or IETF,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gaps and recommend potential normative work for stage-2 and stage-3, including which existing specifications would be impacted and/or if any new specifications would preferably be developed.</a:t>
            </a:r>
          </a:p>
          <a:p>
            <a:endParaRPr lang="en-US" dirty="0"/>
          </a:p>
        </p:txBody>
      </p:sp>
      <p:sp>
        <p:nvSpPr>
          <p:cNvPr id="5" name="Subtitle 4">
            <a:extLst>
              <a:ext uri="{FF2B5EF4-FFF2-40B4-BE49-F238E27FC236}">
                <a16:creationId xmlns:a16="http://schemas.microsoft.com/office/drawing/2014/main" id="{E0D15FF0-CF76-845A-0740-8ACB12439BF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88518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WT7: </a:t>
            </a:r>
            <a:r>
              <a:rPr lang="en-US" dirty="0"/>
              <a:t>MBS User Service and Delivery Protocols for </a:t>
            </a:r>
            <a:r>
              <a:rPr lang="en-US" dirty="0" err="1"/>
              <a:t>eMBMS</a:t>
            </a:r>
            <a:endParaRPr lang="en-US" dirty="0"/>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The MBS User Service architecture and protocol follows the modern design philosophies of the 5G System with separation of user services from transport, a service-based architecture and RESTful APIs. At the same time, </a:t>
            </a:r>
            <a:r>
              <a:rPr lang="en-US" dirty="0" err="1"/>
              <a:t>eMBMS</a:t>
            </a:r>
            <a:r>
              <a:rPr lang="en-US" dirty="0"/>
              <a:t> and </a:t>
            </a:r>
            <a:r>
              <a:rPr lang="en-US" dirty="0" err="1"/>
              <a:t>enTV</a:t>
            </a:r>
            <a:r>
              <a:rPr lang="en-US" dirty="0"/>
              <a:t> as used for LTE-based 5G Broadcast support a transparent delivery mode. While interworking in between MBMS and MBS is addressed in TS 23.247, interworking between these two systems at the User Service level is not addressed. In order for </a:t>
            </a:r>
            <a:r>
              <a:rPr lang="en-US" b="1" dirty="0">
                <a:solidFill>
                  <a:srgbClr val="FF40FF"/>
                </a:solidFill>
              </a:rPr>
              <a:t>MBMS and LTE-based 5G broadcast to leverage MBS User Service technologies</a:t>
            </a:r>
            <a:r>
              <a:rPr lang="en-US" dirty="0"/>
              <a:t>, a study is warranted to identify the gaps to fully support this functionality.</a:t>
            </a:r>
          </a:p>
          <a:p>
            <a:r>
              <a:rPr lang="en-US" dirty="0"/>
              <a:t>Companies interested: : Qualcomm, Comcast, SWR, EBU, </a:t>
            </a:r>
            <a:r>
              <a:rPr lang="en-US" dirty="0" err="1"/>
              <a:t>Rohde&amp;Schwarz</a:t>
            </a:r>
            <a:r>
              <a:rPr lang="en-US" dirty="0"/>
              <a:t>, ATEME</a:t>
            </a:r>
          </a:p>
          <a:p>
            <a:r>
              <a:rPr lang="en-US" dirty="0"/>
              <a:t>Work Topic lead: Thomas Stockhammer</a:t>
            </a:r>
          </a:p>
          <a:p>
            <a:r>
              <a:rPr lang="en-US" dirty="0"/>
              <a:t>5G-MAG Interest and Involvement:</a:t>
            </a:r>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64160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F13CF25-44E5-7D70-01A8-815163EFBF9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9DECCF8-F2BC-68D3-1FED-FDEEF6C1E9B3}"/>
              </a:ext>
            </a:extLst>
          </p:cNvPr>
          <p:cNvSpPr>
            <a:spLocks noGrp="1"/>
          </p:cNvSpPr>
          <p:nvPr>
            <p:ph type="title"/>
          </p:nvPr>
        </p:nvSpPr>
        <p:spPr/>
        <p:txBody>
          <a:bodyPr/>
          <a:lstStyle/>
          <a:p>
            <a:r>
              <a:rPr lang="de-DE" dirty="0"/>
              <a:t>WT7: </a:t>
            </a:r>
            <a:r>
              <a:rPr lang="en-US" dirty="0"/>
              <a:t>MBS User Service and Delivery Protocols for </a:t>
            </a:r>
            <a:r>
              <a:rPr lang="en-US" dirty="0" err="1"/>
              <a:t>eMBMS</a:t>
            </a:r>
            <a:endParaRPr lang="en-US" dirty="0"/>
          </a:p>
        </p:txBody>
      </p:sp>
      <p:sp>
        <p:nvSpPr>
          <p:cNvPr id="8" name="Content Placeholder 7">
            <a:extLst>
              <a:ext uri="{FF2B5EF4-FFF2-40B4-BE49-F238E27FC236}">
                <a16:creationId xmlns:a16="http://schemas.microsoft.com/office/drawing/2014/main" id="{B1DB74F0-3421-86BE-2675-172973B6C746}"/>
              </a:ext>
            </a:extLst>
          </p:cNvPr>
          <p:cNvSpPr>
            <a:spLocks noGrp="1"/>
          </p:cNvSpPr>
          <p:nvPr>
            <p:ph sz="quarter" idx="14"/>
          </p:nvPr>
        </p:nvSpPr>
        <p:spPr>
          <a:xfrm>
            <a:off x="7673546" y="1719072"/>
            <a:ext cx="4008866" cy="4681727"/>
          </a:xfrm>
        </p:spPr>
        <p:txBody>
          <a:bodyPr/>
          <a:lstStyle/>
          <a:p>
            <a:r>
              <a:rPr lang="de-DE" dirty="0"/>
              <a:t>Open Questions</a:t>
            </a:r>
          </a:p>
          <a:p>
            <a:pPr lvl="1"/>
            <a:r>
              <a:rPr lang="de-DE" dirty="0"/>
              <a:t>Extensions to MBS User Service to support interworking</a:t>
            </a:r>
          </a:p>
          <a:p>
            <a:pPr lvl="1"/>
            <a:r>
              <a:rPr lang="de-DE" dirty="0"/>
              <a:t>Operation of MBS delivery protocols on top of MBMS an 5G Broadcast</a:t>
            </a:r>
          </a:p>
          <a:p>
            <a:pPr lvl="1"/>
            <a:r>
              <a:rPr lang="en-US" dirty="0"/>
              <a:t>Extension of MBS User service protocols to address common issues and having a common delivery protocol specification for multicast and broadcast.</a:t>
            </a:r>
          </a:p>
          <a:p>
            <a:pPr lvl="1"/>
            <a:r>
              <a:rPr lang="en-US" dirty="0"/>
              <a:t>Specific needs from 5G Broadcast?</a:t>
            </a:r>
          </a:p>
        </p:txBody>
      </p:sp>
      <p:sp>
        <p:nvSpPr>
          <p:cNvPr id="5" name="Subtitle 4">
            <a:extLst>
              <a:ext uri="{FF2B5EF4-FFF2-40B4-BE49-F238E27FC236}">
                <a16:creationId xmlns:a16="http://schemas.microsoft.com/office/drawing/2014/main" id="{5B447B3D-30D4-E199-A7D0-72244B0D023A}"/>
              </a:ext>
            </a:extLst>
          </p:cNvPr>
          <p:cNvSpPr>
            <a:spLocks noGrp="1"/>
          </p:cNvSpPr>
          <p:nvPr>
            <p:ph type="subTitle" idx="1"/>
          </p:nvPr>
        </p:nvSpPr>
        <p:spPr/>
        <p:txBody>
          <a:bodyPr/>
          <a:lstStyle/>
          <a:p>
            <a:r>
              <a:rPr lang="de-DE" dirty="0"/>
              <a:t>Background – Interworking of MBS and MBMS in TS 23.247, clause 5.2</a:t>
            </a:r>
            <a:endParaRPr lang="en-US" dirty="0"/>
          </a:p>
        </p:txBody>
      </p:sp>
      <p:sp>
        <p:nvSpPr>
          <p:cNvPr id="6" name="Rectangle 2">
            <a:extLst>
              <a:ext uri="{FF2B5EF4-FFF2-40B4-BE49-F238E27FC236}">
                <a16:creationId xmlns:a16="http://schemas.microsoft.com/office/drawing/2014/main" id="{CC66454C-9519-E747-16E9-9754B9052810}"/>
              </a:ext>
            </a:extLst>
          </p:cNvPr>
          <p:cNvSpPr>
            <a:spLocks noChangeArrowheads="1"/>
          </p:cNvSpPr>
          <p:nvPr/>
        </p:nvSpPr>
        <p:spPr bwMode="auto">
          <a:xfrm>
            <a:off x="1699054" y="197130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E104AA31-DFBC-4F2B-B8D4-514DB647FE9D}"/>
              </a:ext>
            </a:extLst>
          </p:cNvPr>
          <p:cNvGraphicFramePr>
            <a:graphicFrameLocks noChangeAspect="1"/>
          </p:cNvGraphicFramePr>
          <p:nvPr/>
        </p:nvGraphicFramePr>
        <p:xfrm>
          <a:off x="509588" y="1661984"/>
          <a:ext cx="7072914" cy="4549245"/>
        </p:xfrm>
        <a:graphic>
          <a:graphicData uri="http://schemas.openxmlformats.org/presentationml/2006/ole">
            <mc:AlternateContent xmlns:mc="http://schemas.openxmlformats.org/markup-compatibility/2006">
              <mc:Choice xmlns:v="urn:schemas-microsoft-com:vml" Requires="v">
                <p:oleObj name="Visio" r:id="rId2" imgW="7366099" imgH="4699307" progId="Visio.Drawing.15">
                  <p:embed/>
                </p:oleObj>
              </mc:Choice>
              <mc:Fallback>
                <p:oleObj name="Visio" r:id="rId2" imgW="7366099" imgH="4699307" progId="Visio.Drawing.15">
                  <p:embed/>
                  <p:pic>
                    <p:nvPicPr>
                      <p:cNvPr id="7" name="Object 6">
                        <a:extLst>
                          <a:ext uri="{FF2B5EF4-FFF2-40B4-BE49-F238E27FC236}">
                            <a16:creationId xmlns:a16="http://schemas.microsoft.com/office/drawing/2014/main" id="{E104AA31-DFBC-4F2B-B8D4-514DB647F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8" y="1661984"/>
                        <a:ext cx="7072914" cy="4549245"/>
                      </a:xfrm>
                      <a:prstGeom prst="rect">
                        <a:avLst/>
                      </a:prstGeom>
                      <a:noFill/>
                    </p:spPr>
                  </p:pic>
                </p:oleObj>
              </mc:Fallback>
            </mc:AlternateContent>
          </a:graphicData>
        </a:graphic>
      </p:graphicFrame>
    </p:spTree>
    <p:extLst>
      <p:ext uri="{BB962C8B-B14F-4D97-AF65-F5344CB8AC3E}">
        <p14:creationId xmlns:p14="http://schemas.microsoft.com/office/powerpoint/2010/main" val="244595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699BB-4D9E-47C3-9BCC-4B6B301881C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81816FA1-3E8B-2731-02A5-C4D1FF160CB5}"/>
              </a:ext>
            </a:extLst>
          </p:cNvPr>
          <p:cNvSpPr>
            <a:spLocks noGrp="1"/>
          </p:cNvSpPr>
          <p:nvPr>
            <p:ph type="title"/>
          </p:nvPr>
        </p:nvSpPr>
        <p:spPr>
          <a:xfrm>
            <a:off x="495298" y="2147259"/>
            <a:ext cx="8829675" cy="2168863"/>
          </a:xfrm>
        </p:spPr>
        <p:txBody>
          <a:bodyPr/>
          <a:lstStyle/>
          <a:p>
            <a:r>
              <a:rPr lang="de-DE" dirty="0"/>
              <a:t>WT8: </a:t>
            </a:r>
            <a:r>
              <a:rPr lang="en-US" dirty="0"/>
              <a:t>Selected MBMS Functionalities not supported in MBS</a:t>
            </a:r>
          </a:p>
        </p:txBody>
      </p:sp>
      <p:sp>
        <p:nvSpPr>
          <p:cNvPr id="9" name="Subtitle 8">
            <a:extLst>
              <a:ext uri="{FF2B5EF4-FFF2-40B4-BE49-F238E27FC236}">
                <a16:creationId xmlns:a16="http://schemas.microsoft.com/office/drawing/2014/main" id="{ABEC46C0-4284-C552-BDCF-3614CDB12585}"/>
              </a:ext>
            </a:extLst>
          </p:cNvPr>
          <p:cNvSpPr>
            <a:spLocks noGrp="1"/>
          </p:cNvSpPr>
          <p:nvPr>
            <p:ph type="subTitle" idx="1"/>
          </p:nvPr>
        </p:nvSpPr>
        <p:spPr/>
        <p:txBody>
          <a:bodyPr/>
          <a:lstStyle/>
          <a:p>
            <a:endParaRPr lang="de-DE" dirty="0"/>
          </a:p>
        </p:txBody>
      </p:sp>
    </p:spTree>
    <p:extLst>
      <p:ext uri="{BB962C8B-B14F-4D97-AF65-F5344CB8AC3E}">
        <p14:creationId xmlns:p14="http://schemas.microsoft.com/office/powerpoint/2010/main" val="1308375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WT8: </a:t>
            </a:r>
            <a:r>
              <a:rPr lang="en-US" dirty="0"/>
              <a:t>Selected MBMS Functionalities not supported in MBS</a:t>
            </a:r>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In completing TS 26.502 and TS 26.517, it is obvious that only a subset of the MBMS functionalities is supported in Rel-17. While many MBMS functionalities are likely not important to be supported for MBS, a systematic analysis of MBMS User Services features and their potential relevance for MBS should be completed and recommendations made on which ones to migrate to MBS User Services specifications and how best to achieve this.</a:t>
            </a:r>
          </a:p>
          <a:p>
            <a:r>
              <a:rPr lang="en-US" dirty="0"/>
              <a:t>Companies interested: : Qualcomm, Comcast, SWR, EBU, </a:t>
            </a:r>
            <a:r>
              <a:rPr lang="en-US" dirty="0" err="1"/>
              <a:t>Rohde&amp;Schwarz</a:t>
            </a:r>
            <a:r>
              <a:rPr lang="en-US" dirty="0"/>
              <a:t>, ATEME</a:t>
            </a:r>
          </a:p>
          <a:p>
            <a:r>
              <a:rPr lang="en-US" dirty="0"/>
              <a:t>Work Topic lead: Thomas Stockhammer</a:t>
            </a:r>
          </a:p>
          <a:p>
            <a:r>
              <a:rPr lang="en-US" dirty="0"/>
              <a:t>5G-MAG Interest and Involvement:</a:t>
            </a:r>
          </a:p>
          <a:p>
            <a:endParaRPr lang="en-US" dirty="0"/>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56016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E380914-3B1F-B71A-327F-0EAB125BD7EB}"/>
              </a:ext>
            </a:extLst>
          </p:cNvPr>
          <p:cNvSpPr>
            <a:spLocks noGrp="1"/>
          </p:cNvSpPr>
          <p:nvPr>
            <p:ph type="title"/>
          </p:nvPr>
        </p:nvSpPr>
        <p:spPr/>
        <p:txBody>
          <a:bodyPr/>
          <a:lstStyle/>
          <a:p>
            <a:r>
              <a:rPr lang="de-DE" dirty="0" err="1"/>
              <a:t>Issues</a:t>
            </a:r>
            <a:r>
              <a:rPr lang="de-DE" dirty="0"/>
              <a:t> not </a:t>
            </a:r>
            <a:r>
              <a:rPr lang="de-DE" dirty="0" err="1"/>
              <a:t>going</a:t>
            </a:r>
            <a:r>
              <a:rPr lang="de-DE" dirty="0"/>
              <a:t> normative</a:t>
            </a:r>
            <a:endParaRPr lang="en-US" dirty="0"/>
          </a:p>
        </p:txBody>
      </p:sp>
      <p:sp>
        <p:nvSpPr>
          <p:cNvPr id="9" name="Subtitle 8">
            <a:extLst>
              <a:ext uri="{FF2B5EF4-FFF2-40B4-BE49-F238E27FC236}">
                <a16:creationId xmlns:a16="http://schemas.microsoft.com/office/drawing/2014/main" id="{BBD9DE63-2039-0094-65E9-14552FD0041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6115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WT2: </a:t>
            </a:r>
            <a:r>
              <a:rPr lang="en-US" dirty="0"/>
              <a:t>Common Server-and Network-Assisted Streaming</a:t>
            </a:r>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MPEG-DASH supports Server and Network Assisted DASH (SAND). Certain profiles of SAND were adopted in TS 26.247, but the industry has generalized the concepts in SAND in efforts such as </a:t>
            </a:r>
            <a:r>
              <a:rPr lang="en-US" b="1" dirty="0">
                <a:solidFill>
                  <a:srgbClr val="FF40FF"/>
                </a:solidFill>
              </a:rPr>
              <a:t>Content Steering (see ETSI TS 103 998)</a:t>
            </a:r>
            <a:r>
              <a:rPr lang="en-US" dirty="0"/>
              <a:t>, Web Application Video Ecosystem (WAVE) specification for </a:t>
            </a:r>
            <a:r>
              <a:rPr lang="en-US" b="1" dirty="0">
                <a:solidFill>
                  <a:srgbClr val="FF40FF"/>
                </a:solidFill>
              </a:rPr>
              <a:t>Common Media Server Data (CMSD)</a:t>
            </a:r>
            <a:r>
              <a:rPr lang="en-US" dirty="0"/>
              <a:t>, or </a:t>
            </a:r>
            <a:r>
              <a:rPr lang="en-US" b="1" dirty="0">
                <a:solidFill>
                  <a:srgbClr val="FF40FF"/>
                </a:solidFill>
              </a:rPr>
              <a:t>Addressable Resource Index (ARI) Tracks</a:t>
            </a:r>
            <a:r>
              <a:rPr lang="en-US" dirty="0"/>
              <a:t> in MPEG. The study and integration of these technologies into the Media Delivery System and MBS/MBMS workflows is of significant interest, in particular also in combination with existing QoS mechanisms.</a:t>
            </a:r>
          </a:p>
          <a:p>
            <a:r>
              <a:rPr lang="en-US" dirty="0"/>
              <a:t>Companies interested: Qualcomm, Dolby, AT&amp;T, Comcast, Tencent, ATEME, Sony Europe B.V.</a:t>
            </a:r>
          </a:p>
          <a:p>
            <a:r>
              <a:rPr lang="en-US" dirty="0"/>
              <a:t>Work Topic lead: </a:t>
            </a:r>
            <a:r>
              <a:rPr lang="en-US" sz="2000" dirty="0">
                <a:effectLst/>
              </a:rPr>
              <a:t>Iraj Sodagar, Tencent</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de-DE" dirty="0"/>
              <a:t>Overview</a:t>
            </a:r>
            <a:endParaRPr lang="en-US" dirty="0"/>
          </a:p>
        </p:txBody>
      </p:sp>
    </p:spTree>
    <p:extLst>
      <p:ext uri="{BB962C8B-B14F-4D97-AF65-F5344CB8AC3E}">
        <p14:creationId xmlns:p14="http://schemas.microsoft.com/office/powerpoint/2010/main" val="398189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1C3AEC5-61A4-4496-BCA4-ECBD0CEA369F}"/>
              </a:ext>
            </a:extLst>
          </p:cNvPr>
          <p:cNvSpPr>
            <a:spLocks noGrp="1"/>
          </p:cNvSpPr>
          <p:nvPr>
            <p:ph type="title"/>
          </p:nvPr>
        </p:nvSpPr>
        <p:spPr>
          <a:xfrm>
            <a:off x="495300" y="642645"/>
            <a:ext cx="11187112" cy="361959"/>
          </a:xfrm>
        </p:spPr>
        <p:txBody>
          <a:bodyPr/>
          <a:lstStyle/>
          <a:p>
            <a:r>
              <a:rPr lang="en-US" dirty="0"/>
              <a:t>User Experience – Content &amp; Device Aware Streaming and Delivery</a:t>
            </a:r>
          </a:p>
        </p:txBody>
      </p:sp>
      <p:sp>
        <p:nvSpPr>
          <p:cNvPr id="8" name="Content Placeholder 7">
            <a:extLst>
              <a:ext uri="{FF2B5EF4-FFF2-40B4-BE49-F238E27FC236}">
                <a16:creationId xmlns:a16="http://schemas.microsoft.com/office/drawing/2014/main" id="{D4EB4A39-59DF-4C41-AE62-9ADFA543167A}"/>
              </a:ext>
            </a:extLst>
          </p:cNvPr>
          <p:cNvSpPr>
            <a:spLocks noGrp="1"/>
          </p:cNvSpPr>
          <p:nvPr>
            <p:ph sz="quarter" idx="14"/>
          </p:nvPr>
        </p:nvSpPr>
        <p:spPr/>
        <p:txBody>
          <a:bodyPr/>
          <a:lstStyle/>
          <a:p>
            <a:r>
              <a:rPr lang="en-US" dirty="0"/>
              <a:t>Controlled fairness of players </a:t>
            </a:r>
          </a:p>
          <a:p>
            <a:r>
              <a:rPr lang="en-US" dirty="0"/>
              <a:t>A couple of good pointers and resources:</a:t>
            </a:r>
          </a:p>
          <a:p>
            <a:pPr lvl="1"/>
            <a:r>
              <a:rPr lang="en-US" dirty="0">
                <a:hlinkClick r:id="rId2"/>
              </a:rPr>
              <a:t>TR 26.949</a:t>
            </a:r>
            <a:endParaRPr lang="en-US" dirty="0"/>
          </a:p>
          <a:p>
            <a:pPr lvl="1"/>
            <a:r>
              <a:rPr lang="en-US" dirty="0">
                <a:hlinkClick r:id="rId3"/>
              </a:rPr>
              <a:t>Content-Aware Encoding</a:t>
            </a:r>
            <a:r>
              <a:rPr lang="en-US" dirty="0"/>
              <a:t> (</a:t>
            </a:r>
            <a:r>
              <a:rPr lang="en-US" u="sng" dirty="0">
                <a:hlinkClick r:id="rId4"/>
              </a:rPr>
              <a:t>Yuriy Reznik, Brightcove</a:t>
            </a:r>
            <a:r>
              <a:rPr lang="en-US" dirty="0"/>
              <a:t>)</a:t>
            </a:r>
          </a:p>
          <a:p>
            <a:pPr lvl="1"/>
            <a:r>
              <a:rPr lang="en-US" dirty="0">
                <a:solidFill>
                  <a:srgbClr val="660099"/>
                </a:solidFill>
                <a:latin typeface="arial" panose="020B0604020202020204" pitchFamily="34" charset="0"/>
                <a:hlinkClick r:id="rId5"/>
              </a:rPr>
              <a:t>Achieving Great Video Quality Without Breaking the Bank (AWS)</a:t>
            </a:r>
            <a:endParaRPr lang="en-US" dirty="0">
              <a:solidFill>
                <a:srgbClr val="660099"/>
              </a:solidFill>
              <a:latin typeface="arial" panose="020B0604020202020204" pitchFamily="34" charset="0"/>
            </a:endParaRPr>
          </a:p>
          <a:p>
            <a:pPr lvl="1"/>
            <a:r>
              <a:rPr lang="en-US" dirty="0">
                <a:solidFill>
                  <a:srgbClr val="000000"/>
                </a:solidFill>
                <a:latin typeface="Arial" panose="020B0604020202020204" pitchFamily="34" charset="0"/>
                <a:cs typeface="Arial" panose="020B0604020202020204" pitchFamily="34" charset="0"/>
                <a:hlinkClick r:id="rId6"/>
              </a:rPr>
              <a:t>Netflix: Optimized shot-based encodes: Now Streaming!</a:t>
            </a:r>
            <a:endParaRPr lang="en-US" sz="1400" dirty="0">
              <a:solidFill>
                <a:srgbClr val="660099"/>
              </a:solidFill>
              <a:latin typeface="Arial" panose="020B0604020202020204" pitchFamily="34" charset="0"/>
              <a:cs typeface="Arial" panose="020B0604020202020204" pitchFamily="34" charset="0"/>
            </a:endParaRPr>
          </a:p>
          <a:p>
            <a:pPr marL="192024" lvl="1" indent="0">
              <a:buNone/>
            </a:pPr>
            <a:endParaRPr lang="en-US" dirty="0"/>
          </a:p>
        </p:txBody>
      </p:sp>
      <p:sp>
        <p:nvSpPr>
          <p:cNvPr id="7" name="Subtitle 6">
            <a:extLst>
              <a:ext uri="{FF2B5EF4-FFF2-40B4-BE49-F238E27FC236}">
                <a16:creationId xmlns:a16="http://schemas.microsoft.com/office/drawing/2014/main" id="{B7EA4D98-FB6F-4F53-812B-EBEE59DB26A6}"/>
              </a:ext>
            </a:extLst>
          </p:cNvPr>
          <p:cNvSpPr>
            <a:spLocks noGrp="1"/>
          </p:cNvSpPr>
          <p:nvPr>
            <p:ph type="subTitle" idx="1"/>
          </p:nvPr>
        </p:nvSpPr>
        <p:spPr>
          <a:xfrm>
            <a:off x="494189" y="1088135"/>
            <a:ext cx="11188223" cy="236347"/>
          </a:xfrm>
        </p:spPr>
        <p:txBody>
          <a:bodyPr/>
          <a:lstStyle/>
          <a:p>
            <a:r>
              <a:rPr lang="en-US" dirty="0"/>
              <a:t>Take into account devices, users, content, resources, subscription models, latency, etc. for overall quality improvement</a:t>
            </a:r>
          </a:p>
        </p:txBody>
      </p:sp>
      <p:pic>
        <p:nvPicPr>
          <p:cNvPr id="2" name="Picture 1">
            <a:extLst>
              <a:ext uri="{FF2B5EF4-FFF2-40B4-BE49-F238E27FC236}">
                <a16:creationId xmlns:a16="http://schemas.microsoft.com/office/drawing/2014/main" id="{2ED16A75-3B25-4262-9BD5-1FEA614F9CEA}"/>
              </a:ext>
            </a:extLst>
          </p:cNvPr>
          <p:cNvPicPr>
            <a:picLocks noChangeAspect="1"/>
          </p:cNvPicPr>
          <p:nvPr/>
        </p:nvPicPr>
        <p:blipFill>
          <a:blip r:embed="rId7"/>
          <a:stretch>
            <a:fillRect/>
          </a:stretch>
        </p:blipFill>
        <p:spPr>
          <a:xfrm>
            <a:off x="509588" y="4536031"/>
            <a:ext cx="3068481" cy="1864768"/>
          </a:xfrm>
          <a:prstGeom prst="rect">
            <a:avLst/>
          </a:prstGeom>
        </p:spPr>
      </p:pic>
      <p:pic>
        <p:nvPicPr>
          <p:cNvPr id="13314" name="Picture 1">
            <a:extLst>
              <a:ext uri="{FF2B5EF4-FFF2-40B4-BE49-F238E27FC236}">
                <a16:creationId xmlns:a16="http://schemas.microsoft.com/office/drawing/2014/main" id="{D13C08E9-05BB-46B0-93AB-DD322F789BA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67700" y="1415824"/>
            <a:ext cx="3429000" cy="238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F2962B3-A37D-412A-9F00-06B615D654DD}"/>
              </a:ext>
            </a:extLst>
          </p:cNvPr>
          <p:cNvPicPr>
            <a:picLocks noChangeAspect="1"/>
          </p:cNvPicPr>
          <p:nvPr/>
        </p:nvPicPr>
        <p:blipFill>
          <a:blip r:embed="rId9"/>
          <a:stretch>
            <a:fillRect/>
          </a:stretch>
        </p:blipFill>
        <p:spPr>
          <a:xfrm>
            <a:off x="6560618" y="1420056"/>
            <a:ext cx="3414164" cy="1189134"/>
          </a:xfrm>
          <a:prstGeom prst="rect">
            <a:avLst/>
          </a:prstGeom>
        </p:spPr>
      </p:pic>
      <p:pic>
        <p:nvPicPr>
          <p:cNvPr id="13316" name="Picture 4">
            <a:extLst>
              <a:ext uri="{FF2B5EF4-FFF2-40B4-BE49-F238E27FC236}">
                <a16:creationId xmlns:a16="http://schemas.microsoft.com/office/drawing/2014/main" id="{B0EBA314-696A-47BA-8BFD-CBC1C025089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96056" y="4446162"/>
            <a:ext cx="2946088" cy="19780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89DA437-5205-48A8-9F7E-379C406B72FA}"/>
              </a:ext>
            </a:extLst>
          </p:cNvPr>
          <p:cNvSpPr txBox="1"/>
          <p:nvPr/>
        </p:nvSpPr>
        <p:spPr>
          <a:xfrm>
            <a:off x="1000124" y="4216150"/>
            <a:ext cx="1788951"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defPPr>
              <a:defRPr lang="en-US"/>
            </a:defPPr>
            <a:lvl1pPr algn="r">
              <a:lnSpc>
                <a:spcPct val="96000"/>
              </a:lnSpc>
              <a:defRPr sz="1600">
                <a:solidFill>
                  <a:schemeClr val="bg1"/>
                </a:solidFill>
                <a:latin typeface="Microsoft Sans Serif"/>
                <a:cs typeface="Microsoft Sans Serif"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de-DE" dirty="0"/>
              <a:t>Content </a:t>
            </a:r>
            <a:r>
              <a:rPr lang="de-DE" dirty="0" err="1"/>
              <a:t>Complexity</a:t>
            </a:r>
            <a:endParaRPr lang="en-US" dirty="0"/>
          </a:p>
        </p:txBody>
      </p:sp>
      <p:sp>
        <p:nvSpPr>
          <p:cNvPr id="5" name="TextBox 4">
            <a:extLst>
              <a:ext uri="{FF2B5EF4-FFF2-40B4-BE49-F238E27FC236}">
                <a16:creationId xmlns:a16="http://schemas.microsoft.com/office/drawing/2014/main" id="{C9C6F2CF-7839-46E2-9DFF-32020B0E5C79}"/>
              </a:ext>
            </a:extLst>
          </p:cNvPr>
          <p:cNvSpPr txBox="1"/>
          <p:nvPr/>
        </p:nvSpPr>
        <p:spPr>
          <a:xfrm>
            <a:off x="4357179" y="4161131"/>
            <a:ext cx="1623842"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defPPr>
              <a:defRPr lang="en-US"/>
            </a:defPPr>
            <a:lvl1pPr algn="r">
              <a:lnSpc>
                <a:spcPct val="96000"/>
              </a:lnSpc>
              <a:defRPr sz="1600">
                <a:solidFill>
                  <a:schemeClr val="bg1"/>
                </a:solidFill>
                <a:latin typeface="Microsoft Sans Serif"/>
                <a:cs typeface="Microsoft Sans Serif"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de-DE" dirty="0"/>
              <a:t>Radio Resources</a:t>
            </a:r>
            <a:endParaRPr lang="en-US" dirty="0"/>
          </a:p>
        </p:txBody>
      </p:sp>
      <p:sp>
        <p:nvSpPr>
          <p:cNvPr id="9" name="TextBox 8">
            <a:extLst>
              <a:ext uri="{FF2B5EF4-FFF2-40B4-BE49-F238E27FC236}">
                <a16:creationId xmlns:a16="http://schemas.microsoft.com/office/drawing/2014/main" id="{07E1957A-69F8-49B5-8C0D-B7E3E2FD15AD}"/>
              </a:ext>
            </a:extLst>
          </p:cNvPr>
          <p:cNvSpPr txBox="1"/>
          <p:nvPr/>
        </p:nvSpPr>
        <p:spPr>
          <a:xfrm>
            <a:off x="7044748" y="2661122"/>
            <a:ext cx="1208664" cy="4726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p>
            <a:pPr algn="r">
              <a:lnSpc>
                <a:spcPct val="96000"/>
              </a:lnSpc>
            </a:pPr>
            <a:r>
              <a:rPr lang="de-DE" sz="1600" dirty="0">
                <a:solidFill>
                  <a:schemeClr val="bg1"/>
                </a:solidFill>
                <a:latin typeface="Microsoft Sans Serif"/>
                <a:cs typeface="Microsoft Sans Serif" panose="020B0604020202020204" pitchFamily="34" charset="0"/>
              </a:rPr>
              <a:t>Device </a:t>
            </a:r>
            <a:br>
              <a:rPr lang="de-DE" sz="1600" dirty="0">
                <a:solidFill>
                  <a:schemeClr val="bg1"/>
                </a:solidFill>
                <a:latin typeface="Microsoft Sans Serif"/>
                <a:cs typeface="Microsoft Sans Serif" panose="020B0604020202020204" pitchFamily="34" charset="0"/>
              </a:rPr>
            </a:br>
            <a:r>
              <a:rPr lang="de-DE" sz="1600" dirty="0" err="1">
                <a:solidFill>
                  <a:schemeClr val="bg1"/>
                </a:solidFill>
                <a:latin typeface="Microsoft Sans Serif"/>
                <a:cs typeface="Microsoft Sans Serif" panose="020B0604020202020204" pitchFamily="34" charset="0"/>
              </a:rPr>
              <a:t>Consumption</a:t>
            </a:r>
            <a:endParaRPr lang="en-US" sz="1600" dirty="0">
              <a:solidFill>
                <a:schemeClr val="bg1"/>
              </a:solidFill>
              <a:latin typeface="Microsoft Sans Serif"/>
              <a:cs typeface="Microsoft Sans Serif" panose="020B0604020202020204" pitchFamily="34" charset="0"/>
            </a:endParaRPr>
          </a:p>
        </p:txBody>
      </p:sp>
      <p:sp>
        <p:nvSpPr>
          <p:cNvPr id="11" name="Arrow: Right 10">
            <a:extLst>
              <a:ext uri="{FF2B5EF4-FFF2-40B4-BE49-F238E27FC236}">
                <a16:creationId xmlns:a16="http://schemas.microsoft.com/office/drawing/2014/main" id="{674DF7C6-46F5-4278-BC38-F0AC001B0FAD}"/>
              </a:ext>
            </a:extLst>
          </p:cNvPr>
          <p:cNvSpPr/>
          <p:nvPr/>
        </p:nvSpPr>
        <p:spPr>
          <a:xfrm rot="2147577">
            <a:off x="6395038" y="3651599"/>
            <a:ext cx="1549958" cy="838456"/>
          </a:xfrm>
          <a:prstGeom prst="rightArrow">
            <a:avLst>
              <a:gd name="adj1" fmla="val 53127"/>
              <a:gd name="adj2" fmla="val 46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GBR QoS?</a:t>
            </a:r>
            <a:endParaRPr lang="en-US" dirty="0" err="1">
              <a:solidFill>
                <a:schemeClr val="bg1"/>
              </a:solidFill>
              <a:latin typeface="Microsoft Sans Serif"/>
              <a:cs typeface="Microsoft Sans Serif" panose="020B0604020202020204" pitchFamily="34" charset="0"/>
            </a:endParaRPr>
          </a:p>
        </p:txBody>
      </p:sp>
      <p:pic>
        <p:nvPicPr>
          <p:cNvPr id="13" name="Picture 12">
            <a:extLst>
              <a:ext uri="{FF2B5EF4-FFF2-40B4-BE49-F238E27FC236}">
                <a16:creationId xmlns:a16="http://schemas.microsoft.com/office/drawing/2014/main" id="{075CD336-A182-4452-A83E-08B6B836B55A}"/>
              </a:ext>
            </a:extLst>
          </p:cNvPr>
          <p:cNvPicPr>
            <a:picLocks noChangeAspect="1"/>
          </p:cNvPicPr>
          <p:nvPr/>
        </p:nvPicPr>
        <p:blipFill>
          <a:blip r:embed="rId11"/>
          <a:stretch>
            <a:fillRect/>
          </a:stretch>
        </p:blipFill>
        <p:spPr>
          <a:xfrm>
            <a:off x="8467724" y="3865240"/>
            <a:ext cx="3273681" cy="1419969"/>
          </a:xfrm>
          <a:prstGeom prst="rect">
            <a:avLst/>
          </a:prstGeom>
        </p:spPr>
      </p:pic>
      <p:sp>
        <p:nvSpPr>
          <p:cNvPr id="14" name="TextBox 13">
            <a:extLst>
              <a:ext uri="{FF2B5EF4-FFF2-40B4-BE49-F238E27FC236}">
                <a16:creationId xmlns:a16="http://schemas.microsoft.com/office/drawing/2014/main" id="{CC40DF5A-AC94-4CB5-973F-B14952F25F34}"/>
              </a:ext>
            </a:extLst>
          </p:cNvPr>
          <p:cNvSpPr txBox="1"/>
          <p:nvPr/>
        </p:nvSpPr>
        <p:spPr>
          <a:xfrm>
            <a:off x="7836492" y="4457050"/>
            <a:ext cx="43120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CBR</a:t>
            </a:r>
            <a:endParaRPr lang="en-US" sz="1600" dirty="0">
              <a:solidFill>
                <a:schemeClr val="tx2"/>
              </a:solidFill>
              <a:latin typeface="Microsoft Sans Serif"/>
              <a:cs typeface="Microsoft Sans Serif" panose="020B0604020202020204" pitchFamily="34" charset="0"/>
            </a:endParaRPr>
          </a:p>
        </p:txBody>
      </p:sp>
      <p:pic>
        <p:nvPicPr>
          <p:cNvPr id="15" name="Picture 14">
            <a:extLst>
              <a:ext uri="{FF2B5EF4-FFF2-40B4-BE49-F238E27FC236}">
                <a16:creationId xmlns:a16="http://schemas.microsoft.com/office/drawing/2014/main" id="{D536BF9D-1330-441F-9383-ECA50F3B89D4}"/>
              </a:ext>
            </a:extLst>
          </p:cNvPr>
          <p:cNvPicPr>
            <a:picLocks noChangeAspect="1"/>
          </p:cNvPicPr>
          <p:nvPr/>
        </p:nvPicPr>
        <p:blipFill>
          <a:blip r:embed="rId12"/>
          <a:stretch>
            <a:fillRect/>
          </a:stretch>
        </p:blipFill>
        <p:spPr>
          <a:xfrm>
            <a:off x="8467724" y="5347893"/>
            <a:ext cx="3214688" cy="1419821"/>
          </a:xfrm>
          <a:prstGeom prst="rect">
            <a:avLst/>
          </a:prstGeom>
        </p:spPr>
      </p:pic>
      <p:sp>
        <p:nvSpPr>
          <p:cNvPr id="16" name="TextBox 15">
            <a:extLst>
              <a:ext uri="{FF2B5EF4-FFF2-40B4-BE49-F238E27FC236}">
                <a16:creationId xmlns:a16="http://schemas.microsoft.com/office/drawing/2014/main" id="{CA3E56FF-8C47-4A69-BF7C-97892266C90B}"/>
              </a:ext>
            </a:extLst>
          </p:cNvPr>
          <p:cNvSpPr txBox="1"/>
          <p:nvPr/>
        </p:nvSpPr>
        <p:spPr>
          <a:xfrm>
            <a:off x="7836492" y="5769865"/>
            <a:ext cx="567463" cy="472694"/>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CVBR</a:t>
            </a:r>
          </a:p>
          <a:p>
            <a:pPr algn="l">
              <a:lnSpc>
                <a:spcPct val="96000"/>
              </a:lnSpc>
            </a:pPr>
            <a:r>
              <a:rPr lang="de-DE" sz="1600" dirty="0">
                <a:solidFill>
                  <a:schemeClr val="tx2"/>
                </a:solidFill>
                <a:latin typeface="Microsoft Sans Serif"/>
                <a:cs typeface="Microsoft Sans Serif" panose="020B0604020202020204" pitchFamily="34" charset="0"/>
              </a:rPr>
              <a:t>CAE</a:t>
            </a:r>
            <a:endParaRPr lang="en-US" sz="1600" dirty="0">
              <a:solidFill>
                <a:schemeClr val="tx2"/>
              </a:solidFill>
              <a:latin typeface="Microsoft Sans Serif"/>
              <a:cs typeface="Microsoft Sans Serif" panose="020B0604020202020204" pitchFamily="34" charset="0"/>
            </a:endParaRPr>
          </a:p>
        </p:txBody>
      </p:sp>
      <p:sp>
        <p:nvSpPr>
          <p:cNvPr id="10" name="TextBox 9">
            <a:extLst>
              <a:ext uri="{FF2B5EF4-FFF2-40B4-BE49-F238E27FC236}">
                <a16:creationId xmlns:a16="http://schemas.microsoft.com/office/drawing/2014/main" id="{26B6CB27-95ED-8F2D-400B-A3766BECEDC7}"/>
              </a:ext>
            </a:extLst>
          </p:cNvPr>
          <p:cNvSpPr txBox="1"/>
          <p:nvPr/>
        </p:nvSpPr>
        <p:spPr>
          <a:xfrm>
            <a:off x="3375041" y="3802556"/>
            <a:ext cx="2279470"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AI and Big data may help</a:t>
            </a:r>
          </a:p>
        </p:txBody>
      </p:sp>
      <p:sp>
        <p:nvSpPr>
          <p:cNvPr id="12" name="Footer Placeholder 11">
            <a:extLst>
              <a:ext uri="{FF2B5EF4-FFF2-40B4-BE49-F238E27FC236}">
                <a16:creationId xmlns:a16="http://schemas.microsoft.com/office/drawing/2014/main" id="{3851ADF1-A7BA-8E29-CA56-C80C65622160}"/>
              </a:ext>
            </a:extLst>
          </p:cNvPr>
          <p:cNvSpPr>
            <a:spLocks noGrp="1"/>
          </p:cNvSpPr>
          <p:nvPr>
            <p:ph type="ftr" sz="quarter" idx="10"/>
          </p:nvPr>
        </p:nvSpPr>
        <p:spPr/>
        <p:txBody>
          <a:bodyPr/>
          <a:lstStyle/>
          <a:p>
            <a:r>
              <a:rPr lang="en-US"/>
              <a:t>UC0070 - 5G-MAG Workshop on 6G Media</a:t>
            </a:r>
          </a:p>
        </p:txBody>
      </p:sp>
    </p:spTree>
    <p:extLst>
      <p:ext uri="{BB962C8B-B14F-4D97-AF65-F5344CB8AC3E}">
        <p14:creationId xmlns:p14="http://schemas.microsoft.com/office/powerpoint/2010/main" val="509285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7B363F-6E88-F198-0388-10081A525EF0}"/>
              </a:ext>
            </a:extLst>
          </p:cNvPr>
          <p:cNvSpPr>
            <a:spLocks noGrp="1"/>
          </p:cNvSpPr>
          <p:nvPr>
            <p:ph type="title"/>
          </p:nvPr>
        </p:nvSpPr>
        <p:spPr/>
        <p:txBody>
          <a:bodyPr/>
          <a:lstStyle/>
          <a:p>
            <a:r>
              <a:rPr lang="de-DE" dirty="0"/>
              <a:t>ARI Track - Motivation</a:t>
            </a:r>
            <a:endParaRPr lang="en-US" dirty="0"/>
          </a:p>
        </p:txBody>
      </p:sp>
      <p:sp>
        <p:nvSpPr>
          <p:cNvPr id="4" name="Content Placeholder 3">
            <a:extLst>
              <a:ext uri="{FF2B5EF4-FFF2-40B4-BE49-F238E27FC236}">
                <a16:creationId xmlns:a16="http://schemas.microsoft.com/office/drawing/2014/main" id="{DD78E65B-54DA-4F35-0A00-5E63B24CF85B}"/>
              </a:ext>
            </a:extLst>
          </p:cNvPr>
          <p:cNvSpPr>
            <a:spLocks noGrp="1"/>
          </p:cNvSpPr>
          <p:nvPr>
            <p:ph sz="quarter" idx="14"/>
          </p:nvPr>
        </p:nvSpPr>
        <p:spPr/>
        <p:txBody>
          <a:bodyPr>
            <a:normAutofit fontScale="92500" lnSpcReduction="10000"/>
          </a:bodyPr>
          <a:lstStyle/>
          <a:p>
            <a:pPr marL="0" algn="just">
              <a:lnSpc>
                <a:spcPct val="100000"/>
              </a:lnSpc>
              <a:spcBef>
                <a:spcPts val="0"/>
              </a:spcBef>
              <a:spcAft>
                <a:spcPts val="800"/>
              </a:spcAft>
              <a:tabLst>
                <a:tab pos="341198" algn="l"/>
              </a:tabLst>
            </a:pPr>
            <a:r>
              <a:rPr lang="en-GB" sz="2400" dirty="0">
                <a:latin typeface="+mj-lt"/>
                <a:ea typeface="MS Mincho" panose="02020609040205080304" pitchFamily="49" charset="-128"/>
                <a:cs typeface="Times New Roman" panose="02020603050405020304" pitchFamily="18" charset="0"/>
              </a:rPr>
              <a:t>The following aspects are observed</a:t>
            </a:r>
            <a:endParaRPr lang="en-US" sz="24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In several cases there is a desire that an adaptive streaming client has exact knowledge of the duration and size of addressable resources and possible a subset of those on the server.</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Addressable Resources are Track Files, Segments or Chunks in the CMAF context, but apply equally to DASH or HLS.</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For on-demand services, an exact map of this information may be provided by the Segment Index. </a:t>
            </a:r>
            <a:endParaRPr lang="en-US" sz="2000" dirty="0">
              <a:latin typeface="+mj-lt"/>
              <a:ea typeface="MS Mincho" panose="02020609040205080304" pitchFamily="49" charset="-128"/>
              <a:cs typeface="Times New Roman" panose="02020603050405020304" pitchFamily="18" charset="0"/>
            </a:endParaRPr>
          </a:p>
          <a:p>
            <a:pPr marL="0" algn="just">
              <a:lnSpc>
                <a:spcPct val="100000"/>
              </a:lnSpc>
              <a:spcBef>
                <a:spcPts val="0"/>
              </a:spcBef>
              <a:spcAft>
                <a:spcPts val="800"/>
              </a:spcAft>
              <a:tabLst>
                <a:tab pos="341198" algn="l"/>
              </a:tabLst>
            </a:pPr>
            <a:r>
              <a:rPr lang="en-GB" sz="2400" dirty="0">
                <a:latin typeface="+mj-lt"/>
                <a:ea typeface="MS Mincho" panose="02020609040205080304" pitchFamily="49" charset="-128"/>
                <a:cs typeface="Times New Roman" panose="02020603050405020304" pitchFamily="18" charset="0"/>
              </a:rPr>
              <a:t>Segment Index is not sufficient. Examples include:</a:t>
            </a:r>
            <a:endParaRPr lang="en-US" sz="24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A solution is required for different operation modes: low-latency live, live, time-shifted, VoD</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solution is expected to work for different target latency of the client</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client and network address to operate in different network conditions</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message also includes information on the content quality</a:t>
            </a:r>
            <a:endParaRPr lang="en-US" sz="2000" dirty="0">
              <a:latin typeface="+mj-lt"/>
              <a:ea typeface="MS Mincho" panose="02020609040205080304" pitchFamily="49" charset="-128"/>
              <a:cs typeface="Times New Roman" panose="02020603050405020304" pitchFamily="18" charset="0"/>
            </a:endParaRPr>
          </a:p>
          <a:p>
            <a:pPr>
              <a:lnSpc>
                <a:spcPct val="100000"/>
              </a:lnSpc>
            </a:pPr>
            <a:endParaRPr lang="en-US" dirty="0"/>
          </a:p>
        </p:txBody>
      </p:sp>
      <p:sp>
        <p:nvSpPr>
          <p:cNvPr id="2" name="Subtitle 1">
            <a:extLst>
              <a:ext uri="{FF2B5EF4-FFF2-40B4-BE49-F238E27FC236}">
                <a16:creationId xmlns:a16="http://schemas.microsoft.com/office/drawing/2014/main" id="{61A67B1C-27D2-B23E-AC99-E16B8F6989C7}"/>
              </a:ext>
            </a:extLst>
          </p:cNvPr>
          <p:cNvSpPr>
            <a:spLocks noGrp="1"/>
          </p:cNvSpPr>
          <p:nvPr>
            <p:ph type="subTitle" idx="1"/>
          </p:nvPr>
        </p:nvSpPr>
        <p:spPr/>
        <p:txBody>
          <a:bodyPr/>
          <a:lstStyle/>
          <a:p>
            <a:r>
              <a:rPr lang="de-DE" dirty="0"/>
              <a:t>See ISO/IEC 23009-1 5th Edition</a:t>
            </a:r>
            <a:endParaRPr lang="en-US" dirty="0"/>
          </a:p>
        </p:txBody>
      </p:sp>
    </p:spTree>
    <p:extLst>
      <p:ext uri="{BB962C8B-B14F-4D97-AF65-F5344CB8AC3E}">
        <p14:creationId xmlns:p14="http://schemas.microsoft.com/office/powerpoint/2010/main" val="252407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FA44D5-10FA-4E5A-8C13-9E682987B580}"/>
              </a:ext>
            </a:extLst>
          </p:cNvPr>
          <p:cNvSpPr>
            <a:spLocks noGrp="1"/>
          </p:cNvSpPr>
          <p:nvPr>
            <p:ph type="title"/>
          </p:nvPr>
        </p:nvSpPr>
        <p:spPr/>
        <p:txBody>
          <a:bodyPr/>
          <a:lstStyle/>
          <a:p>
            <a:r>
              <a:rPr lang="en-US" dirty="0"/>
              <a:t>ARI Track in live mode</a:t>
            </a:r>
          </a:p>
        </p:txBody>
      </p:sp>
      <p:sp>
        <p:nvSpPr>
          <p:cNvPr id="7" name="Rectangle 2">
            <a:extLst>
              <a:ext uri="{FF2B5EF4-FFF2-40B4-BE49-F238E27FC236}">
                <a16:creationId xmlns:a16="http://schemas.microsoft.com/office/drawing/2014/main" id="{B561FEB6-8BCD-427B-A960-32ABF9042A3F}"/>
              </a:ext>
            </a:extLst>
          </p:cNvPr>
          <p:cNvSpPr>
            <a:spLocks noChangeArrowheads="1"/>
          </p:cNvSpPr>
          <p:nvPr/>
        </p:nvSpPr>
        <p:spPr bwMode="auto">
          <a:xfrm>
            <a:off x="6792096" y="21240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354">
              <a:defRPr/>
            </a:pPr>
            <a:endParaRPr lang="en-US">
              <a:solidFill>
                <a:prstClr val="black"/>
              </a:solidFill>
              <a:latin typeface="Tw Cen MT" panose="020B0602020104020603"/>
            </a:endParaRPr>
          </a:p>
        </p:txBody>
      </p:sp>
      <p:sp>
        <p:nvSpPr>
          <p:cNvPr id="11" name="Rectangle 10">
            <a:extLst>
              <a:ext uri="{FF2B5EF4-FFF2-40B4-BE49-F238E27FC236}">
                <a16:creationId xmlns:a16="http://schemas.microsoft.com/office/drawing/2014/main" id="{F7091F93-9F5A-49F5-99CB-3A121C13CA75}"/>
              </a:ext>
            </a:extLst>
          </p:cNvPr>
          <p:cNvSpPr/>
          <p:nvPr/>
        </p:nvSpPr>
        <p:spPr>
          <a:xfrm>
            <a:off x="5572385" y="2046377"/>
            <a:ext cx="1323363" cy="2639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914354">
              <a:defRPr/>
            </a:pPr>
            <a:r>
              <a:rPr lang="de-DE" sz="1600" dirty="0">
                <a:solidFill>
                  <a:prstClr val="black"/>
                </a:solidFill>
                <a:latin typeface="Tw Cen MT" panose="020B0602020104020603"/>
              </a:rPr>
              <a:t>DASH Packager</a:t>
            </a:r>
          </a:p>
        </p:txBody>
      </p:sp>
      <p:sp>
        <p:nvSpPr>
          <p:cNvPr id="12" name="Rectangle 11">
            <a:extLst>
              <a:ext uri="{FF2B5EF4-FFF2-40B4-BE49-F238E27FC236}">
                <a16:creationId xmlns:a16="http://schemas.microsoft.com/office/drawing/2014/main" id="{3A245AEC-963F-4FC1-9018-D511089D3EE5}"/>
              </a:ext>
            </a:extLst>
          </p:cNvPr>
          <p:cNvSpPr/>
          <p:nvPr/>
        </p:nvSpPr>
        <p:spPr>
          <a:xfrm>
            <a:off x="4817865" y="2155965"/>
            <a:ext cx="620787" cy="503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CH</a:t>
            </a:r>
          </a:p>
        </p:txBody>
      </p:sp>
      <p:sp>
        <p:nvSpPr>
          <p:cNvPr id="13" name="Rectangle 12">
            <a:extLst>
              <a:ext uri="{FF2B5EF4-FFF2-40B4-BE49-F238E27FC236}">
                <a16:creationId xmlns:a16="http://schemas.microsoft.com/office/drawing/2014/main" id="{F082BF70-DCC8-4888-BB92-3DE3621AB3C8}"/>
              </a:ext>
            </a:extLst>
          </p:cNvPr>
          <p:cNvSpPr/>
          <p:nvPr/>
        </p:nvSpPr>
        <p:spPr>
          <a:xfrm>
            <a:off x="1799784" y="2155965"/>
            <a:ext cx="620787" cy="75564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14" name="Rectangle 13">
            <a:extLst>
              <a:ext uri="{FF2B5EF4-FFF2-40B4-BE49-F238E27FC236}">
                <a16:creationId xmlns:a16="http://schemas.microsoft.com/office/drawing/2014/main" id="{D2118C09-EF2B-4E24-80C3-6E1BBD4782C0}"/>
              </a:ext>
            </a:extLst>
          </p:cNvPr>
          <p:cNvSpPr/>
          <p:nvPr/>
        </p:nvSpPr>
        <p:spPr>
          <a:xfrm>
            <a:off x="2554305" y="2155966"/>
            <a:ext cx="620787" cy="50151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5" name="Rectangle 14">
            <a:extLst>
              <a:ext uri="{FF2B5EF4-FFF2-40B4-BE49-F238E27FC236}">
                <a16:creationId xmlns:a16="http://schemas.microsoft.com/office/drawing/2014/main" id="{DC3F8EF2-ABAC-43D9-B442-CF34492BE809}"/>
              </a:ext>
            </a:extLst>
          </p:cNvPr>
          <p:cNvSpPr/>
          <p:nvPr/>
        </p:nvSpPr>
        <p:spPr>
          <a:xfrm>
            <a:off x="3308825" y="2155965"/>
            <a:ext cx="620787" cy="3374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6" name="Rectangle 15">
            <a:extLst>
              <a:ext uri="{FF2B5EF4-FFF2-40B4-BE49-F238E27FC236}">
                <a16:creationId xmlns:a16="http://schemas.microsoft.com/office/drawing/2014/main" id="{F4615864-49AC-4CE2-8F57-F7E14761D38D}"/>
              </a:ext>
            </a:extLst>
          </p:cNvPr>
          <p:cNvSpPr/>
          <p:nvPr/>
        </p:nvSpPr>
        <p:spPr>
          <a:xfrm>
            <a:off x="4063345" y="2155966"/>
            <a:ext cx="620787" cy="61423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17" name="Rectangle 16">
            <a:extLst>
              <a:ext uri="{FF2B5EF4-FFF2-40B4-BE49-F238E27FC236}">
                <a16:creationId xmlns:a16="http://schemas.microsoft.com/office/drawing/2014/main" id="{94C4E7CC-79C9-4868-9A37-AFB5BC560D0F}"/>
              </a:ext>
            </a:extLst>
          </p:cNvPr>
          <p:cNvSpPr/>
          <p:nvPr/>
        </p:nvSpPr>
        <p:spPr>
          <a:xfrm>
            <a:off x="1045261" y="2155965"/>
            <a:ext cx="620787" cy="3374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9" name="Rectangle 18">
            <a:extLst>
              <a:ext uri="{FF2B5EF4-FFF2-40B4-BE49-F238E27FC236}">
                <a16:creationId xmlns:a16="http://schemas.microsoft.com/office/drawing/2014/main" id="{1C1B431D-8D34-4AA1-BB96-C8C112305A4F}"/>
              </a:ext>
            </a:extLst>
          </p:cNvPr>
          <p:cNvSpPr/>
          <p:nvPr/>
        </p:nvSpPr>
        <p:spPr>
          <a:xfrm>
            <a:off x="9057180" y="2120057"/>
            <a:ext cx="620787" cy="51836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0" name="Rectangle 19">
            <a:extLst>
              <a:ext uri="{FF2B5EF4-FFF2-40B4-BE49-F238E27FC236}">
                <a16:creationId xmlns:a16="http://schemas.microsoft.com/office/drawing/2014/main" id="{7FAB9F0B-C92E-4A3F-8935-432796D0FAEF}"/>
              </a:ext>
            </a:extLst>
          </p:cNvPr>
          <p:cNvSpPr/>
          <p:nvPr/>
        </p:nvSpPr>
        <p:spPr>
          <a:xfrm>
            <a:off x="9677965" y="2120058"/>
            <a:ext cx="620787" cy="37335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1" name="Rectangle 20">
            <a:extLst>
              <a:ext uri="{FF2B5EF4-FFF2-40B4-BE49-F238E27FC236}">
                <a16:creationId xmlns:a16="http://schemas.microsoft.com/office/drawing/2014/main" id="{33625CF9-248E-4075-A261-AF1C14BD8121}"/>
              </a:ext>
            </a:extLst>
          </p:cNvPr>
          <p:cNvSpPr/>
          <p:nvPr/>
        </p:nvSpPr>
        <p:spPr>
          <a:xfrm>
            <a:off x="10298752" y="2120057"/>
            <a:ext cx="620787" cy="67111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cxnSp>
        <p:nvCxnSpPr>
          <p:cNvPr id="22" name="Straight Connector 21">
            <a:extLst>
              <a:ext uri="{FF2B5EF4-FFF2-40B4-BE49-F238E27FC236}">
                <a16:creationId xmlns:a16="http://schemas.microsoft.com/office/drawing/2014/main" id="{0062F833-81BC-464B-AD78-F22C25B61D59}"/>
              </a:ext>
            </a:extLst>
          </p:cNvPr>
          <p:cNvCxnSpPr>
            <a:cxnSpLocks/>
          </p:cNvCxnSpPr>
          <p:nvPr/>
        </p:nvCxnSpPr>
        <p:spPr>
          <a:xfrm>
            <a:off x="10919537" y="1381829"/>
            <a:ext cx="0" cy="13883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630B60-FDD0-4AF6-B026-2C2A301E7F44}"/>
              </a:ext>
            </a:extLst>
          </p:cNvPr>
          <p:cNvCxnSpPr/>
          <p:nvPr/>
        </p:nvCxnSpPr>
        <p:spPr>
          <a:xfrm>
            <a:off x="10298751" y="191452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4214E6A-BE21-49D5-ACBF-995D211F4877}"/>
              </a:ext>
            </a:extLst>
          </p:cNvPr>
          <p:cNvCxnSpPr/>
          <p:nvPr/>
        </p:nvCxnSpPr>
        <p:spPr>
          <a:xfrm>
            <a:off x="9680064" y="1935496"/>
            <a:ext cx="0" cy="855677"/>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AF7FCB9-B9FB-4218-8F8C-D812007DAAD3}"/>
              </a:ext>
            </a:extLst>
          </p:cNvPr>
          <p:cNvSpPr/>
          <p:nvPr/>
        </p:nvSpPr>
        <p:spPr>
          <a:xfrm>
            <a:off x="248869" y="2155966"/>
            <a:ext cx="620787" cy="61423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6" name="Rectangle 25">
            <a:extLst>
              <a:ext uri="{FF2B5EF4-FFF2-40B4-BE49-F238E27FC236}">
                <a16:creationId xmlns:a16="http://schemas.microsoft.com/office/drawing/2014/main" id="{97E71DE9-C1D7-4D1E-97C5-44A089F4362A}"/>
              </a:ext>
            </a:extLst>
          </p:cNvPr>
          <p:cNvSpPr/>
          <p:nvPr/>
        </p:nvSpPr>
        <p:spPr>
          <a:xfrm>
            <a:off x="7104009" y="2120056"/>
            <a:ext cx="620787" cy="6711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7" name="Rectangle 26">
            <a:extLst>
              <a:ext uri="{FF2B5EF4-FFF2-40B4-BE49-F238E27FC236}">
                <a16:creationId xmlns:a16="http://schemas.microsoft.com/office/drawing/2014/main" id="{7D7D526B-2BC3-4AD8-BC16-5ADB792EEB38}"/>
              </a:ext>
            </a:extLst>
          </p:cNvPr>
          <p:cNvSpPr/>
          <p:nvPr/>
        </p:nvSpPr>
        <p:spPr>
          <a:xfrm>
            <a:off x="7724796" y="2120058"/>
            <a:ext cx="620787" cy="37335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8" name="Rectangle 27">
            <a:extLst>
              <a:ext uri="{FF2B5EF4-FFF2-40B4-BE49-F238E27FC236}">
                <a16:creationId xmlns:a16="http://schemas.microsoft.com/office/drawing/2014/main" id="{9639F302-20EA-434A-8273-B80B5AFBB3F1}"/>
              </a:ext>
            </a:extLst>
          </p:cNvPr>
          <p:cNvSpPr/>
          <p:nvPr/>
        </p:nvSpPr>
        <p:spPr>
          <a:xfrm>
            <a:off x="8345581" y="2120056"/>
            <a:ext cx="620787" cy="67111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cxnSp>
        <p:nvCxnSpPr>
          <p:cNvPr id="29" name="Straight Connector 28">
            <a:extLst>
              <a:ext uri="{FF2B5EF4-FFF2-40B4-BE49-F238E27FC236}">
                <a16:creationId xmlns:a16="http://schemas.microsoft.com/office/drawing/2014/main" id="{5740B412-BF40-4C2E-8305-4EDAA39EF06F}"/>
              </a:ext>
            </a:extLst>
          </p:cNvPr>
          <p:cNvCxnSpPr/>
          <p:nvPr/>
        </p:nvCxnSpPr>
        <p:spPr>
          <a:xfrm>
            <a:off x="8966367" y="1914528"/>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68CC475-B509-4FDC-8E8C-1880A0C32BEC}"/>
              </a:ext>
            </a:extLst>
          </p:cNvPr>
          <p:cNvCxnSpPr/>
          <p:nvPr/>
        </p:nvCxnSpPr>
        <p:spPr>
          <a:xfrm>
            <a:off x="8345581" y="191452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400A190-E92B-4DD9-BC5C-9EB0C5863F67}"/>
              </a:ext>
            </a:extLst>
          </p:cNvPr>
          <p:cNvCxnSpPr/>
          <p:nvPr/>
        </p:nvCxnSpPr>
        <p:spPr>
          <a:xfrm>
            <a:off x="7726895" y="193549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7ACEB57-3C74-44EF-AC3C-66647F852102}"/>
              </a:ext>
            </a:extLst>
          </p:cNvPr>
          <p:cNvCxnSpPr/>
          <p:nvPr/>
        </p:nvCxnSpPr>
        <p:spPr>
          <a:xfrm>
            <a:off x="10298752" y="2019393"/>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943E375-8169-4FDA-B8C1-0E580F2C46D5}"/>
              </a:ext>
            </a:extLst>
          </p:cNvPr>
          <p:cNvSpPr txBox="1"/>
          <p:nvPr/>
        </p:nvSpPr>
        <p:spPr>
          <a:xfrm>
            <a:off x="10393984" y="1578728"/>
            <a:ext cx="458779" cy="3693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HTTP </a:t>
            </a:r>
            <a:br>
              <a:rPr lang="de-DE" sz="900" dirty="0">
                <a:solidFill>
                  <a:prstClr val="black"/>
                </a:solidFill>
                <a:latin typeface="Tw Cen MT" panose="020B0602020104020603"/>
              </a:rPr>
            </a:br>
            <a:r>
              <a:rPr lang="de-DE" sz="900" dirty="0">
                <a:solidFill>
                  <a:prstClr val="black"/>
                </a:solidFill>
                <a:latin typeface="Tw Cen MT" panose="020B0602020104020603"/>
              </a:rPr>
              <a:t>Chunk</a:t>
            </a:r>
          </a:p>
        </p:txBody>
      </p:sp>
      <p:sp>
        <p:nvSpPr>
          <p:cNvPr id="34" name="TextBox 33">
            <a:extLst>
              <a:ext uri="{FF2B5EF4-FFF2-40B4-BE49-F238E27FC236}">
                <a16:creationId xmlns:a16="http://schemas.microsoft.com/office/drawing/2014/main" id="{C9F396D4-C0D4-4F96-9B2D-1EEB5948ABA4}"/>
              </a:ext>
            </a:extLst>
          </p:cNvPr>
          <p:cNvSpPr txBox="1"/>
          <p:nvPr/>
        </p:nvSpPr>
        <p:spPr>
          <a:xfrm>
            <a:off x="9758969" y="1590157"/>
            <a:ext cx="458779" cy="3693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HTTP </a:t>
            </a:r>
            <a:br>
              <a:rPr lang="de-DE" sz="900" dirty="0">
                <a:solidFill>
                  <a:prstClr val="black"/>
                </a:solidFill>
                <a:latin typeface="Tw Cen MT" panose="020B0602020104020603"/>
              </a:rPr>
            </a:br>
            <a:r>
              <a:rPr lang="de-DE" sz="900" dirty="0">
                <a:solidFill>
                  <a:prstClr val="black"/>
                </a:solidFill>
                <a:latin typeface="Tw Cen MT" panose="020B0602020104020603"/>
              </a:rPr>
              <a:t>Chunk</a:t>
            </a:r>
          </a:p>
        </p:txBody>
      </p:sp>
      <p:cxnSp>
        <p:nvCxnSpPr>
          <p:cNvPr id="35" name="Straight Arrow Connector 34">
            <a:extLst>
              <a:ext uri="{FF2B5EF4-FFF2-40B4-BE49-F238E27FC236}">
                <a16:creationId xmlns:a16="http://schemas.microsoft.com/office/drawing/2014/main" id="{521CC79B-CEA7-4069-B08B-14A7FD7504E0}"/>
              </a:ext>
            </a:extLst>
          </p:cNvPr>
          <p:cNvCxnSpPr/>
          <p:nvPr/>
        </p:nvCxnSpPr>
        <p:spPr>
          <a:xfrm>
            <a:off x="9677965" y="2020792"/>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E0BD9B1E-A7DB-4CAB-9888-49A9483ABD58}"/>
              </a:ext>
            </a:extLst>
          </p:cNvPr>
          <p:cNvCxnSpPr/>
          <p:nvPr/>
        </p:nvCxnSpPr>
        <p:spPr>
          <a:xfrm>
            <a:off x="9057180" y="2019393"/>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9250176-A3CF-4EA1-94BA-E9007ED09F43}"/>
              </a:ext>
            </a:extLst>
          </p:cNvPr>
          <p:cNvCxnSpPr>
            <a:cxnSpLocks/>
          </p:cNvCxnSpPr>
          <p:nvPr/>
        </p:nvCxnSpPr>
        <p:spPr>
          <a:xfrm>
            <a:off x="9057182" y="1381829"/>
            <a:ext cx="3849" cy="1388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685A17D-7FAB-4545-B495-42CEA1D2B4FF}"/>
              </a:ext>
            </a:extLst>
          </p:cNvPr>
          <p:cNvCxnSpPr>
            <a:cxnSpLocks/>
          </p:cNvCxnSpPr>
          <p:nvPr/>
        </p:nvCxnSpPr>
        <p:spPr>
          <a:xfrm>
            <a:off x="9057181" y="1492285"/>
            <a:ext cx="186235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B23B199-D971-47F3-830B-70C0DEDD82B7}"/>
              </a:ext>
            </a:extLst>
          </p:cNvPr>
          <p:cNvSpPr txBox="1"/>
          <p:nvPr/>
        </p:nvSpPr>
        <p:spPr>
          <a:xfrm>
            <a:off x="9597905" y="1114880"/>
            <a:ext cx="878767" cy="2308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DASH Segment</a:t>
            </a:r>
          </a:p>
        </p:txBody>
      </p:sp>
      <p:sp>
        <p:nvSpPr>
          <p:cNvPr id="53" name="TextBox 52">
            <a:extLst>
              <a:ext uri="{FF2B5EF4-FFF2-40B4-BE49-F238E27FC236}">
                <a16:creationId xmlns:a16="http://schemas.microsoft.com/office/drawing/2014/main" id="{1137C96C-E935-4BD8-B254-1A168EA9501B}"/>
              </a:ext>
            </a:extLst>
          </p:cNvPr>
          <p:cNvSpPr txBox="1"/>
          <p:nvPr/>
        </p:nvSpPr>
        <p:spPr>
          <a:xfrm>
            <a:off x="36650" y="1686440"/>
            <a:ext cx="909223" cy="369332"/>
          </a:xfrm>
          <a:prstGeom prst="rect">
            <a:avLst/>
          </a:prstGeom>
          <a:noFill/>
        </p:spPr>
        <p:txBody>
          <a:bodyPr wrap="none" rtlCol="0">
            <a:spAutoFit/>
          </a:bodyPr>
          <a:lstStyle/>
          <a:p>
            <a:pPr defTabSz="914354">
              <a:defRPr/>
            </a:pPr>
            <a:r>
              <a:rPr lang="de-DE" dirty="0">
                <a:solidFill>
                  <a:prstClr val="black"/>
                </a:solidFill>
                <a:latin typeface="Tw Cen MT" panose="020B0602020104020603"/>
              </a:rPr>
              <a:t>Encoder</a:t>
            </a:r>
          </a:p>
        </p:txBody>
      </p:sp>
      <p:sp>
        <p:nvSpPr>
          <p:cNvPr id="55" name="Rectangle 54">
            <a:extLst>
              <a:ext uri="{FF2B5EF4-FFF2-40B4-BE49-F238E27FC236}">
                <a16:creationId xmlns:a16="http://schemas.microsoft.com/office/drawing/2014/main" id="{FAF4ED69-2B13-4D9C-8204-42F48A3973AA}"/>
              </a:ext>
            </a:extLst>
          </p:cNvPr>
          <p:cNvSpPr/>
          <p:nvPr/>
        </p:nvSpPr>
        <p:spPr>
          <a:xfrm>
            <a:off x="4817865" y="3087586"/>
            <a:ext cx="620787" cy="8009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CH</a:t>
            </a:r>
          </a:p>
        </p:txBody>
      </p:sp>
      <p:sp>
        <p:nvSpPr>
          <p:cNvPr id="56" name="Rectangle 55">
            <a:extLst>
              <a:ext uri="{FF2B5EF4-FFF2-40B4-BE49-F238E27FC236}">
                <a16:creationId xmlns:a16="http://schemas.microsoft.com/office/drawing/2014/main" id="{12896375-C215-4E77-B79C-94BB0BB21CC2}"/>
              </a:ext>
            </a:extLst>
          </p:cNvPr>
          <p:cNvSpPr/>
          <p:nvPr/>
        </p:nvSpPr>
        <p:spPr>
          <a:xfrm>
            <a:off x="1799784" y="3087585"/>
            <a:ext cx="620787" cy="9941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57" name="Rectangle 56">
            <a:extLst>
              <a:ext uri="{FF2B5EF4-FFF2-40B4-BE49-F238E27FC236}">
                <a16:creationId xmlns:a16="http://schemas.microsoft.com/office/drawing/2014/main" id="{4B88C3DD-5786-4C74-96DF-10FEC7F4A374}"/>
              </a:ext>
            </a:extLst>
          </p:cNvPr>
          <p:cNvSpPr/>
          <p:nvPr/>
        </p:nvSpPr>
        <p:spPr>
          <a:xfrm>
            <a:off x="2554305" y="3087588"/>
            <a:ext cx="620787" cy="6120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58" name="Rectangle 57">
            <a:extLst>
              <a:ext uri="{FF2B5EF4-FFF2-40B4-BE49-F238E27FC236}">
                <a16:creationId xmlns:a16="http://schemas.microsoft.com/office/drawing/2014/main" id="{E16A6550-CED3-4F85-9216-6940E44EC68F}"/>
              </a:ext>
            </a:extLst>
          </p:cNvPr>
          <p:cNvSpPr/>
          <p:nvPr/>
        </p:nvSpPr>
        <p:spPr>
          <a:xfrm>
            <a:off x="3308825" y="3087587"/>
            <a:ext cx="620787" cy="73193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59" name="Rectangle 58">
            <a:extLst>
              <a:ext uri="{FF2B5EF4-FFF2-40B4-BE49-F238E27FC236}">
                <a16:creationId xmlns:a16="http://schemas.microsoft.com/office/drawing/2014/main" id="{F29548BA-512D-4EC8-B728-F5A888859256}"/>
              </a:ext>
            </a:extLst>
          </p:cNvPr>
          <p:cNvSpPr/>
          <p:nvPr/>
        </p:nvSpPr>
        <p:spPr>
          <a:xfrm>
            <a:off x="4063345" y="3087587"/>
            <a:ext cx="620787" cy="80096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60" name="Rectangle 59">
            <a:extLst>
              <a:ext uri="{FF2B5EF4-FFF2-40B4-BE49-F238E27FC236}">
                <a16:creationId xmlns:a16="http://schemas.microsoft.com/office/drawing/2014/main" id="{D7EB8D77-5772-452E-8C15-083F8FD0ADD5}"/>
              </a:ext>
            </a:extLst>
          </p:cNvPr>
          <p:cNvSpPr/>
          <p:nvPr/>
        </p:nvSpPr>
        <p:spPr>
          <a:xfrm>
            <a:off x="1045261" y="3087587"/>
            <a:ext cx="620787" cy="8436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61" name="Rectangle 60">
            <a:extLst>
              <a:ext uri="{FF2B5EF4-FFF2-40B4-BE49-F238E27FC236}">
                <a16:creationId xmlns:a16="http://schemas.microsoft.com/office/drawing/2014/main" id="{67940439-AA68-46D2-926B-5001A04B5C38}"/>
              </a:ext>
            </a:extLst>
          </p:cNvPr>
          <p:cNvSpPr/>
          <p:nvPr/>
        </p:nvSpPr>
        <p:spPr>
          <a:xfrm>
            <a:off x="248869" y="3087585"/>
            <a:ext cx="620787" cy="9941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69" name="Rectangle 68">
            <a:extLst>
              <a:ext uri="{FF2B5EF4-FFF2-40B4-BE49-F238E27FC236}">
                <a16:creationId xmlns:a16="http://schemas.microsoft.com/office/drawing/2014/main" id="{AB51D6B3-09CD-4E09-91F4-2F2AB28204AD}"/>
              </a:ext>
            </a:extLst>
          </p:cNvPr>
          <p:cNvSpPr/>
          <p:nvPr/>
        </p:nvSpPr>
        <p:spPr>
          <a:xfrm>
            <a:off x="8388485" y="2997263"/>
            <a:ext cx="620787" cy="9941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70" name="Rectangle 69">
            <a:extLst>
              <a:ext uri="{FF2B5EF4-FFF2-40B4-BE49-F238E27FC236}">
                <a16:creationId xmlns:a16="http://schemas.microsoft.com/office/drawing/2014/main" id="{059B9535-7E86-4484-8EDF-5A521DB9B085}"/>
              </a:ext>
            </a:extLst>
          </p:cNvPr>
          <p:cNvSpPr/>
          <p:nvPr/>
        </p:nvSpPr>
        <p:spPr>
          <a:xfrm>
            <a:off x="9085856" y="2997265"/>
            <a:ext cx="620787" cy="6120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1" name="Rectangle 70">
            <a:extLst>
              <a:ext uri="{FF2B5EF4-FFF2-40B4-BE49-F238E27FC236}">
                <a16:creationId xmlns:a16="http://schemas.microsoft.com/office/drawing/2014/main" id="{5379C395-BDE2-4159-89F0-69BB33F685CD}"/>
              </a:ext>
            </a:extLst>
          </p:cNvPr>
          <p:cNvSpPr/>
          <p:nvPr/>
        </p:nvSpPr>
        <p:spPr>
          <a:xfrm>
            <a:off x="9726077" y="2997264"/>
            <a:ext cx="620787" cy="73193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2" name="Rectangle 71">
            <a:extLst>
              <a:ext uri="{FF2B5EF4-FFF2-40B4-BE49-F238E27FC236}">
                <a16:creationId xmlns:a16="http://schemas.microsoft.com/office/drawing/2014/main" id="{CB83963F-B2EA-4AFD-A628-96870C52E3DA}"/>
              </a:ext>
            </a:extLst>
          </p:cNvPr>
          <p:cNvSpPr/>
          <p:nvPr/>
        </p:nvSpPr>
        <p:spPr>
          <a:xfrm>
            <a:off x="10356772" y="2997265"/>
            <a:ext cx="620787" cy="80096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73" name="Rectangle 72">
            <a:extLst>
              <a:ext uri="{FF2B5EF4-FFF2-40B4-BE49-F238E27FC236}">
                <a16:creationId xmlns:a16="http://schemas.microsoft.com/office/drawing/2014/main" id="{66B9DF01-D0A3-441A-971E-D4F63B27C1B4}"/>
              </a:ext>
            </a:extLst>
          </p:cNvPr>
          <p:cNvSpPr/>
          <p:nvPr/>
        </p:nvSpPr>
        <p:spPr>
          <a:xfrm>
            <a:off x="7748263" y="2997264"/>
            <a:ext cx="620787" cy="8436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4" name="Rectangle 73">
            <a:extLst>
              <a:ext uri="{FF2B5EF4-FFF2-40B4-BE49-F238E27FC236}">
                <a16:creationId xmlns:a16="http://schemas.microsoft.com/office/drawing/2014/main" id="{6302384A-65A1-4F54-96D9-472DD5A05506}"/>
              </a:ext>
            </a:extLst>
          </p:cNvPr>
          <p:cNvSpPr/>
          <p:nvPr/>
        </p:nvSpPr>
        <p:spPr>
          <a:xfrm>
            <a:off x="7113795" y="2997263"/>
            <a:ext cx="620787" cy="9941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4" name="Rectangle 3">
            <a:extLst>
              <a:ext uri="{FF2B5EF4-FFF2-40B4-BE49-F238E27FC236}">
                <a16:creationId xmlns:a16="http://schemas.microsoft.com/office/drawing/2014/main" id="{8C564D4B-E367-48F5-8607-1CDC18A931C4}"/>
              </a:ext>
            </a:extLst>
          </p:cNvPr>
          <p:cNvSpPr/>
          <p:nvPr/>
        </p:nvSpPr>
        <p:spPr>
          <a:xfrm>
            <a:off x="7104009" y="4197484"/>
            <a:ext cx="3244288"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ARI Track</a:t>
            </a:r>
            <a:endParaRPr lang="en-US" dirty="0"/>
          </a:p>
        </p:txBody>
      </p:sp>
      <p:cxnSp>
        <p:nvCxnSpPr>
          <p:cNvPr id="9" name="Connector: Elbow 8">
            <a:extLst>
              <a:ext uri="{FF2B5EF4-FFF2-40B4-BE49-F238E27FC236}">
                <a16:creationId xmlns:a16="http://schemas.microsoft.com/office/drawing/2014/main" id="{4F4973B4-BC0A-4628-8EE7-28D21FA6FD5F}"/>
              </a:ext>
            </a:extLst>
          </p:cNvPr>
          <p:cNvCxnSpPr>
            <a:cxnSpLocks/>
            <a:stCxn id="21" idx="3"/>
            <a:endCxn id="80" idx="0"/>
          </p:cNvCxnSpPr>
          <p:nvPr/>
        </p:nvCxnSpPr>
        <p:spPr>
          <a:xfrm flipH="1">
            <a:off x="10069831" y="2455615"/>
            <a:ext cx="849708" cy="1741867"/>
          </a:xfrm>
          <a:prstGeom prst="bentConnector4">
            <a:avLst>
              <a:gd name="adj1" fmla="val -26903"/>
              <a:gd name="adj2" fmla="val 5963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0868BB9F-6E85-4A2B-9245-D6A8D5C1797B}"/>
              </a:ext>
            </a:extLst>
          </p:cNvPr>
          <p:cNvCxnSpPr>
            <a:cxnSpLocks/>
            <a:stCxn id="72" idx="2"/>
            <a:endCxn id="80" idx="0"/>
          </p:cNvCxnSpPr>
          <p:nvPr/>
        </p:nvCxnSpPr>
        <p:spPr>
          <a:xfrm rot="5400000">
            <a:off x="10168873" y="3699190"/>
            <a:ext cx="399251" cy="59733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3439C0AD-C1FC-44C0-9C1C-58E598748480}"/>
              </a:ext>
            </a:extLst>
          </p:cNvPr>
          <p:cNvSpPr/>
          <p:nvPr/>
        </p:nvSpPr>
        <p:spPr>
          <a:xfrm>
            <a:off x="9791363" y="4197482"/>
            <a:ext cx="556935"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a:t>1</a:t>
            </a:r>
            <a:endParaRPr lang="en-US" dirty="0"/>
          </a:p>
        </p:txBody>
      </p:sp>
      <p:sp>
        <p:nvSpPr>
          <p:cNvPr id="81" name="Rectangle 80">
            <a:extLst>
              <a:ext uri="{FF2B5EF4-FFF2-40B4-BE49-F238E27FC236}">
                <a16:creationId xmlns:a16="http://schemas.microsoft.com/office/drawing/2014/main" id="{B363C943-DF96-457E-B2DD-5BE2E1E28E4A}"/>
              </a:ext>
            </a:extLst>
          </p:cNvPr>
          <p:cNvSpPr/>
          <p:nvPr/>
        </p:nvSpPr>
        <p:spPr>
          <a:xfrm>
            <a:off x="9244450" y="4201095"/>
            <a:ext cx="556935"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cxnSp>
        <p:nvCxnSpPr>
          <p:cNvPr id="82" name="Connector: Elbow 81">
            <a:extLst>
              <a:ext uri="{FF2B5EF4-FFF2-40B4-BE49-F238E27FC236}">
                <a16:creationId xmlns:a16="http://schemas.microsoft.com/office/drawing/2014/main" id="{8D3332F7-BD7C-4A76-9676-51BE26BAAC1D}"/>
              </a:ext>
            </a:extLst>
          </p:cNvPr>
          <p:cNvCxnSpPr>
            <a:cxnSpLocks/>
            <a:stCxn id="71" idx="2"/>
            <a:endCxn id="81" idx="0"/>
          </p:cNvCxnSpPr>
          <p:nvPr/>
        </p:nvCxnSpPr>
        <p:spPr>
          <a:xfrm rot="5400000">
            <a:off x="9543747" y="3708371"/>
            <a:ext cx="471892" cy="51355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Connector: Elbow 85">
            <a:extLst>
              <a:ext uri="{FF2B5EF4-FFF2-40B4-BE49-F238E27FC236}">
                <a16:creationId xmlns:a16="http://schemas.microsoft.com/office/drawing/2014/main" id="{75E21FE4-5E72-496C-8B1F-FE87E51770EB}"/>
              </a:ext>
            </a:extLst>
          </p:cNvPr>
          <p:cNvCxnSpPr>
            <a:cxnSpLocks/>
            <a:stCxn id="20" idx="2"/>
            <a:endCxn id="81" idx="0"/>
          </p:cNvCxnSpPr>
          <p:nvPr/>
        </p:nvCxnSpPr>
        <p:spPr>
          <a:xfrm rot="5400000">
            <a:off x="8901801" y="3114533"/>
            <a:ext cx="1707679" cy="46544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6998840F-B5F7-4553-840E-1A13B4081498}"/>
              </a:ext>
            </a:extLst>
          </p:cNvPr>
          <p:cNvCxnSpPr>
            <a:cxnSpLocks/>
            <a:stCxn id="80" idx="3"/>
          </p:cNvCxnSpPr>
          <p:nvPr/>
        </p:nvCxnSpPr>
        <p:spPr>
          <a:xfrm>
            <a:off x="10348298" y="4330548"/>
            <a:ext cx="629261"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327B834A-A215-417F-B8DA-6188513B07D3}"/>
              </a:ext>
            </a:extLst>
          </p:cNvPr>
          <p:cNvSpPr txBox="1"/>
          <p:nvPr/>
        </p:nvSpPr>
        <p:spPr>
          <a:xfrm>
            <a:off x="10284358" y="4448035"/>
            <a:ext cx="776175" cy="369332"/>
          </a:xfrm>
          <a:prstGeom prst="rect">
            <a:avLst/>
          </a:prstGeom>
          <a:noFill/>
        </p:spPr>
        <p:txBody>
          <a:bodyPr wrap="none" rtlCol="0">
            <a:spAutoFit/>
          </a:bodyPr>
          <a:lstStyle/>
          <a:p>
            <a:r>
              <a:rPr lang="de-DE" dirty="0"/>
              <a:t>Delay</a:t>
            </a:r>
            <a:endParaRPr lang="en-US" dirty="0"/>
          </a:p>
        </p:txBody>
      </p:sp>
      <p:sp>
        <p:nvSpPr>
          <p:cNvPr id="2" name="Rectangle 1">
            <a:extLst>
              <a:ext uri="{FF2B5EF4-FFF2-40B4-BE49-F238E27FC236}">
                <a16:creationId xmlns:a16="http://schemas.microsoft.com/office/drawing/2014/main" id="{67B98D91-958A-4F19-AF3A-78A2AC570A6A}"/>
              </a:ext>
            </a:extLst>
          </p:cNvPr>
          <p:cNvSpPr/>
          <p:nvPr/>
        </p:nvSpPr>
        <p:spPr>
          <a:xfrm>
            <a:off x="9799838" y="4201094"/>
            <a:ext cx="556935" cy="26251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62" name="Rectangle 61">
            <a:extLst>
              <a:ext uri="{FF2B5EF4-FFF2-40B4-BE49-F238E27FC236}">
                <a16:creationId xmlns:a16="http://schemas.microsoft.com/office/drawing/2014/main" id="{28ACD775-CAC4-4703-8EAA-24B8D0C3DF65}"/>
              </a:ext>
            </a:extLst>
          </p:cNvPr>
          <p:cNvSpPr/>
          <p:nvPr/>
        </p:nvSpPr>
        <p:spPr>
          <a:xfrm>
            <a:off x="9243706" y="4207390"/>
            <a:ext cx="556935" cy="26251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63" name="Rectangle 62">
            <a:extLst>
              <a:ext uri="{FF2B5EF4-FFF2-40B4-BE49-F238E27FC236}">
                <a16:creationId xmlns:a16="http://schemas.microsoft.com/office/drawing/2014/main" id="{E74DCA9C-7B27-428D-AD32-1E194E149EE0}"/>
              </a:ext>
            </a:extLst>
          </p:cNvPr>
          <p:cNvSpPr/>
          <p:nvPr/>
        </p:nvSpPr>
        <p:spPr>
          <a:xfrm>
            <a:off x="7453351" y="4632702"/>
            <a:ext cx="1667325" cy="31559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53F835AF-BDCE-4DA7-84E6-69C9F136E88B}"/>
              </a:ext>
            </a:extLst>
          </p:cNvPr>
          <p:cNvSpPr/>
          <p:nvPr/>
        </p:nvSpPr>
        <p:spPr>
          <a:xfrm>
            <a:off x="8552221" y="4632703"/>
            <a:ext cx="556935" cy="29919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1</a:t>
            </a:r>
            <a:endParaRPr lang="en-US" dirty="0"/>
          </a:p>
        </p:txBody>
      </p:sp>
      <p:sp>
        <p:nvSpPr>
          <p:cNvPr id="65" name="Rectangle 64">
            <a:extLst>
              <a:ext uri="{FF2B5EF4-FFF2-40B4-BE49-F238E27FC236}">
                <a16:creationId xmlns:a16="http://schemas.microsoft.com/office/drawing/2014/main" id="{59FE6139-98F3-4539-B463-34A19611251B}"/>
              </a:ext>
            </a:extLst>
          </p:cNvPr>
          <p:cNvSpPr/>
          <p:nvPr/>
        </p:nvSpPr>
        <p:spPr>
          <a:xfrm>
            <a:off x="7985467" y="4633727"/>
            <a:ext cx="556935" cy="31558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sp>
        <p:nvSpPr>
          <p:cNvPr id="66" name="TextBox 65">
            <a:extLst>
              <a:ext uri="{FF2B5EF4-FFF2-40B4-BE49-F238E27FC236}">
                <a16:creationId xmlns:a16="http://schemas.microsoft.com/office/drawing/2014/main" id="{351A2C30-8A6F-4EDA-93ED-9D09D8A963EB}"/>
              </a:ext>
            </a:extLst>
          </p:cNvPr>
          <p:cNvSpPr txBox="1"/>
          <p:nvPr/>
        </p:nvSpPr>
        <p:spPr>
          <a:xfrm>
            <a:off x="9782067" y="4856141"/>
            <a:ext cx="776175" cy="369332"/>
          </a:xfrm>
          <a:prstGeom prst="rect">
            <a:avLst/>
          </a:prstGeom>
          <a:noFill/>
        </p:spPr>
        <p:txBody>
          <a:bodyPr wrap="none" rtlCol="0">
            <a:spAutoFit/>
          </a:bodyPr>
          <a:lstStyle/>
          <a:p>
            <a:r>
              <a:rPr lang="de-DE" dirty="0"/>
              <a:t>Delay</a:t>
            </a:r>
            <a:endParaRPr lang="en-US" dirty="0"/>
          </a:p>
        </p:txBody>
      </p:sp>
      <p:sp>
        <p:nvSpPr>
          <p:cNvPr id="67" name="Rectangle 66">
            <a:extLst>
              <a:ext uri="{FF2B5EF4-FFF2-40B4-BE49-F238E27FC236}">
                <a16:creationId xmlns:a16="http://schemas.microsoft.com/office/drawing/2014/main" id="{399FF0E0-ACDD-49D2-B8FF-9555CCBB3172}"/>
              </a:ext>
            </a:extLst>
          </p:cNvPr>
          <p:cNvSpPr/>
          <p:nvPr/>
        </p:nvSpPr>
        <p:spPr>
          <a:xfrm>
            <a:off x="7440942" y="4637255"/>
            <a:ext cx="556935" cy="2946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3</a:t>
            </a:r>
            <a:endParaRPr lang="en-US" dirty="0"/>
          </a:p>
        </p:txBody>
      </p:sp>
      <p:sp>
        <p:nvSpPr>
          <p:cNvPr id="68" name="Rectangle 67">
            <a:extLst>
              <a:ext uri="{FF2B5EF4-FFF2-40B4-BE49-F238E27FC236}">
                <a16:creationId xmlns:a16="http://schemas.microsoft.com/office/drawing/2014/main" id="{015F7696-25F3-406A-9CA9-6936AE318FCE}"/>
              </a:ext>
            </a:extLst>
          </p:cNvPr>
          <p:cNvSpPr/>
          <p:nvPr/>
        </p:nvSpPr>
        <p:spPr>
          <a:xfrm>
            <a:off x="7427422" y="4659241"/>
            <a:ext cx="1705663" cy="305193"/>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cxnSp>
        <p:nvCxnSpPr>
          <p:cNvPr id="75" name="Straight Arrow Connector 74">
            <a:extLst>
              <a:ext uri="{FF2B5EF4-FFF2-40B4-BE49-F238E27FC236}">
                <a16:creationId xmlns:a16="http://schemas.microsoft.com/office/drawing/2014/main" id="{58EC6FAE-A87A-47BD-9C61-5D7421B1DBBB}"/>
              </a:ext>
            </a:extLst>
          </p:cNvPr>
          <p:cNvCxnSpPr>
            <a:cxnSpLocks/>
            <a:stCxn id="64" idx="3"/>
          </p:cNvCxnSpPr>
          <p:nvPr/>
        </p:nvCxnSpPr>
        <p:spPr>
          <a:xfrm flipV="1">
            <a:off x="9109155" y="4782224"/>
            <a:ext cx="1868404" cy="7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7CE9531-28C3-46DE-B3C9-C6572FDF267C}"/>
              </a:ext>
            </a:extLst>
          </p:cNvPr>
          <p:cNvSpPr txBox="1"/>
          <p:nvPr/>
        </p:nvSpPr>
        <p:spPr>
          <a:xfrm>
            <a:off x="11071877" y="4153979"/>
            <a:ext cx="1160895" cy="369332"/>
          </a:xfrm>
          <a:prstGeom prst="rect">
            <a:avLst/>
          </a:prstGeom>
          <a:noFill/>
        </p:spPr>
        <p:txBody>
          <a:bodyPr wrap="none" rtlCol="0">
            <a:spAutoFit/>
          </a:bodyPr>
          <a:lstStyle/>
          <a:p>
            <a:r>
              <a:rPr lang="de-DE" dirty="0"/>
              <a:t>Chunking</a:t>
            </a:r>
            <a:endParaRPr lang="en-US" dirty="0"/>
          </a:p>
        </p:txBody>
      </p:sp>
      <p:sp>
        <p:nvSpPr>
          <p:cNvPr id="76" name="TextBox 75">
            <a:extLst>
              <a:ext uri="{FF2B5EF4-FFF2-40B4-BE49-F238E27FC236}">
                <a16:creationId xmlns:a16="http://schemas.microsoft.com/office/drawing/2014/main" id="{B1B68B64-AFEF-4020-9E31-C57D9A4F45A0}"/>
              </a:ext>
            </a:extLst>
          </p:cNvPr>
          <p:cNvSpPr txBox="1"/>
          <p:nvPr/>
        </p:nvSpPr>
        <p:spPr>
          <a:xfrm>
            <a:off x="11047943" y="4634004"/>
            <a:ext cx="1223412" cy="369332"/>
          </a:xfrm>
          <a:prstGeom prst="rect">
            <a:avLst/>
          </a:prstGeom>
          <a:noFill/>
        </p:spPr>
        <p:txBody>
          <a:bodyPr wrap="none" rtlCol="0">
            <a:spAutoFit/>
          </a:bodyPr>
          <a:lstStyle/>
          <a:p>
            <a:r>
              <a:rPr lang="de-DE" dirty="0"/>
              <a:t>Segments</a:t>
            </a:r>
            <a:endParaRPr lang="en-US" dirty="0"/>
          </a:p>
        </p:txBody>
      </p:sp>
      <p:sp>
        <p:nvSpPr>
          <p:cNvPr id="78" name="Rectangle 77">
            <a:extLst>
              <a:ext uri="{FF2B5EF4-FFF2-40B4-BE49-F238E27FC236}">
                <a16:creationId xmlns:a16="http://schemas.microsoft.com/office/drawing/2014/main" id="{25AE89F1-C79C-4B18-8E50-75C96F3D4245}"/>
              </a:ext>
            </a:extLst>
          </p:cNvPr>
          <p:cNvSpPr/>
          <p:nvPr/>
        </p:nvSpPr>
        <p:spPr>
          <a:xfrm>
            <a:off x="5029586" y="5108875"/>
            <a:ext cx="556935" cy="29919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1</a:t>
            </a:r>
            <a:endParaRPr lang="en-US" dirty="0"/>
          </a:p>
        </p:txBody>
      </p:sp>
      <p:sp>
        <p:nvSpPr>
          <p:cNvPr id="79" name="Rectangle 78">
            <a:extLst>
              <a:ext uri="{FF2B5EF4-FFF2-40B4-BE49-F238E27FC236}">
                <a16:creationId xmlns:a16="http://schemas.microsoft.com/office/drawing/2014/main" id="{60DA9D51-65F7-49CE-A88D-B260DD120DAC}"/>
              </a:ext>
            </a:extLst>
          </p:cNvPr>
          <p:cNvSpPr/>
          <p:nvPr/>
        </p:nvSpPr>
        <p:spPr>
          <a:xfrm>
            <a:off x="4462834" y="5109900"/>
            <a:ext cx="556935" cy="31558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sp>
        <p:nvSpPr>
          <p:cNvPr id="83" name="Rectangle 82">
            <a:extLst>
              <a:ext uri="{FF2B5EF4-FFF2-40B4-BE49-F238E27FC236}">
                <a16:creationId xmlns:a16="http://schemas.microsoft.com/office/drawing/2014/main" id="{FE0ACF3E-285F-4A8F-BC4D-7E4E4D3765BF}"/>
              </a:ext>
            </a:extLst>
          </p:cNvPr>
          <p:cNvSpPr/>
          <p:nvPr/>
        </p:nvSpPr>
        <p:spPr>
          <a:xfrm>
            <a:off x="3918309" y="5113427"/>
            <a:ext cx="556935" cy="2946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3</a:t>
            </a:r>
            <a:endParaRPr lang="en-US" dirty="0"/>
          </a:p>
        </p:txBody>
      </p:sp>
      <p:sp>
        <p:nvSpPr>
          <p:cNvPr id="84" name="Rectangle 83">
            <a:extLst>
              <a:ext uri="{FF2B5EF4-FFF2-40B4-BE49-F238E27FC236}">
                <a16:creationId xmlns:a16="http://schemas.microsoft.com/office/drawing/2014/main" id="{B74A8099-1693-413C-A285-72EE5AB52C46}"/>
              </a:ext>
            </a:extLst>
          </p:cNvPr>
          <p:cNvSpPr/>
          <p:nvPr/>
        </p:nvSpPr>
        <p:spPr>
          <a:xfrm>
            <a:off x="447957" y="5135414"/>
            <a:ext cx="5162495" cy="305193"/>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cxnSp>
        <p:nvCxnSpPr>
          <p:cNvPr id="85" name="Straight Arrow Connector 84">
            <a:extLst>
              <a:ext uri="{FF2B5EF4-FFF2-40B4-BE49-F238E27FC236}">
                <a16:creationId xmlns:a16="http://schemas.microsoft.com/office/drawing/2014/main" id="{252876EF-9A64-436E-8CEB-4639F9966A73}"/>
              </a:ext>
            </a:extLst>
          </p:cNvPr>
          <p:cNvCxnSpPr>
            <a:cxnSpLocks/>
          </p:cNvCxnSpPr>
          <p:nvPr/>
        </p:nvCxnSpPr>
        <p:spPr>
          <a:xfrm flipV="1">
            <a:off x="5610451" y="5283828"/>
            <a:ext cx="5453549" cy="1333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83360901-E919-418A-9C03-31DF7213A91F}"/>
              </a:ext>
            </a:extLst>
          </p:cNvPr>
          <p:cNvSpPr txBox="1"/>
          <p:nvPr/>
        </p:nvSpPr>
        <p:spPr>
          <a:xfrm>
            <a:off x="11064000" y="5099161"/>
            <a:ext cx="1239442" cy="369332"/>
          </a:xfrm>
          <a:prstGeom prst="rect">
            <a:avLst/>
          </a:prstGeom>
          <a:noFill/>
        </p:spPr>
        <p:txBody>
          <a:bodyPr wrap="none" rtlCol="0">
            <a:spAutoFit/>
          </a:bodyPr>
          <a:lstStyle/>
          <a:p>
            <a:r>
              <a:rPr lang="de-DE" dirty="0"/>
              <a:t>Time-Shift</a:t>
            </a:r>
            <a:endParaRPr lang="en-US" dirty="0"/>
          </a:p>
        </p:txBody>
      </p:sp>
      <p:sp>
        <p:nvSpPr>
          <p:cNvPr id="88" name="TextBox 87">
            <a:extLst>
              <a:ext uri="{FF2B5EF4-FFF2-40B4-BE49-F238E27FC236}">
                <a16:creationId xmlns:a16="http://schemas.microsoft.com/office/drawing/2014/main" id="{4D41954A-07B2-4586-A932-A2D1E9E0625A}"/>
              </a:ext>
            </a:extLst>
          </p:cNvPr>
          <p:cNvSpPr txBox="1"/>
          <p:nvPr/>
        </p:nvSpPr>
        <p:spPr>
          <a:xfrm>
            <a:off x="8137042" y="5290496"/>
            <a:ext cx="776175" cy="369332"/>
          </a:xfrm>
          <a:prstGeom prst="rect">
            <a:avLst/>
          </a:prstGeom>
          <a:noFill/>
        </p:spPr>
        <p:txBody>
          <a:bodyPr wrap="none" rtlCol="0">
            <a:spAutoFit/>
          </a:bodyPr>
          <a:lstStyle/>
          <a:p>
            <a:r>
              <a:rPr lang="de-DE" dirty="0"/>
              <a:t>Delay</a:t>
            </a:r>
            <a:endParaRPr lang="en-US" dirty="0"/>
          </a:p>
        </p:txBody>
      </p:sp>
    </p:spTree>
    <p:extLst>
      <p:ext uri="{BB962C8B-B14F-4D97-AF65-F5344CB8AC3E}">
        <p14:creationId xmlns:p14="http://schemas.microsoft.com/office/powerpoint/2010/main" val="133715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P spid="27" grpId="0" animBg="1"/>
      <p:bldP spid="28" grpId="0" animBg="1"/>
      <p:bldP spid="33" grpId="0"/>
      <p:bldP spid="34" grpId="0"/>
      <p:bldP spid="3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WT4: </a:t>
            </a:r>
            <a:r>
              <a:rPr lang="it-IT" dirty="0"/>
              <a:t>Modem Usage Optimized Media Streaming</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In Rel-18, basic support for Background Data Transfer is added. UE power resources are constrained, and media delivery typically also results in power consumption if the radio is always connected. In order to better support streaming services, requests and access to the modem and the resources should be well balanced. Enhancements to </a:t>
            </a:r>
            <a:r>
              <a:rPr lang="en-US" b="1" dirty="0">
                <a:solidFill>
                  <a:srgbClr val="FF40FF"/>
                </a:solidFill>
              </a:rPr>
              <a:t>Background Data Transfer </a:t>
            </a:r>
            <a:r>
              <a:rPr lang="en-US" dirty="0"/>
              <a:t>to support preload as well as functionality of what is defined in </a:t>
            </a:r>
            <a:r>
              <a:rPr lang="en-US" b="1" dirty="0">
                <a:solidFill>
                  <a:srgbClr val="FF40FF"/>
                </a:solidFill>
              </a:rPr>
              <a:t>W3C Managed Media Source Extension </a:t>
            </a:r>
            <a:r>
              <a:rPr lang="en-US" dirty="0"/>
              <a:t>to minimize active network connections are relevant topics to study with the aim of limiting battery consumption in the UE resulting from media delivery.</a:t>
            </a:r>
          </a:p>
          <a:p>
            <a:r>
              <a:rPr lang="en-US" dirty="0"/>
              <a:t>Companies interested: </a:t>
            </a:r>
            <a:r>
              <a:rPr lang="en-US" sz="2000" dirty="0">
                <a:effectLst/>
              </a:rPr>
              <a:t>Qualcomm, Dolby, Comcast, BBC, EBU, Tencent</a:t>
            </a:r>
            <a:endParaRPr lang="en-US" dirty="0"/>
          </a:p>
          <a:p>
            <a:r>
              <a:rPr lang="en-US" dirty="0"/>
              <a:t>Work Topic lead: Iraj Sodagar, Tencent</a:t>
            </a:r>
          </a:p>
          <a:p>
            <a:r>
              <a:rPr lang="en-US" dirty="0"/>
              <a:t>5G-MAG Interest and Involvement:</a:t>
            </a:r>
          </a:p>
          <a:p>
            <a:r>
              <a:rPr lang="en-US" dirty="0"/>
              <a:t>Core Issues</a:t>
            </a:r>
          </a:p>
          <a:p>
            <a:pPr lvl="1"/>
            <a:r>
              <a:rPr lang="en-US" dirty="0"/>
              <a:t>Basic support for Background Data Traffic in Rel-18</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69141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ABA026-FA02-7617-BBDA-696D6518B7B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81E8B0C-AC32-6AAE-0E8E-05352302C273}"/>
              </a:ext>
            </a:extLst>
          </p:cNvPr>
          <p:cNvSpPr>
            <a:spLocks noGrp="1"/>
          </p:cNvSpPr>
          <p:nvPr>
            <p:ph type="title"/>
          </p:nvPr>
        </p:nvSpPr>
        <p:spPr>
          <a:xfrm>
            <a:off x="495300" y="642644"/>
            <a:ext cx="11187112" cy="361959"/>
          </a:xfrm>
        </p:spPr>
        <p:txBody>
          <a:bodyPr/>
          <a:lstStyle/>
          <a:p>
            <a:r>
              <a:rPr lang="de-DE" dirty="0"/>
              <a:t>5GMS – Media </a:t>
            </a:r>
            <a:r>
              <a:rPr lang="de-DE" dirty="0" err="1"/>
              <a:t>Delivery</a:t>
            </a:r>
            <a:r>
              <a:rPr lang="de-DE" dirty="0"/>
              <a:t> Architecture Baseline</a:t>
            </a:r>
            <a:endParaRPr lang="en-US" dirty="0"/>
          </a:p>
        </p:txBody>
      </p:sp>
      <p:graphicFrame>
        <p:nvGraphicFramePr>
          <p:cNvPr id="7" name="Object 6">
            <a:extLst>
              <a:ext uri="{FF2B5EF4-FFF2-40B4-BE49-F238E27FC236}">
                <a16:creationId xmlns:a16="http://schemas.microsoft.com/office/drawing/2014/main" id="{8A68B8E1-4470-07CA-BC6E-7B08AA58AF6A}"/>
              </a:ext>
            </a:extLst>
          </p:cNvPr>
          <p:cNvGraphicFramePr>
            <a:graphicFrameLocks noChangeAspect="1"/>
          </p:cNvGraphicFramePr>
          <p:nvPr/>
        </p:nvGraphicFramePr>
        <p:xfrm>
          <a:off x="1272987" y="1172261"/>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7" name="Object 6">
                        <a:extLst>
                          <a:ext uri="{FF2B5EF4-FFF2-40B4-BE49-F238E27FC236}">
                            <a16:creationId xmlns:a16="http://schemas.microsoft.com/office/drawing/2014/main" id="{8A68B8E1-4470-07CA-BC6E-7B08AA58AF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987" y="1172261"/>
                        <a:ext cx="9430872" cy="5038613"/>
                      </a:xfrm>
                      <a:prstGeom prst="rect">
                        <a:avLst/>
                      </a:prstGeom>
                      <a:noFill/>
                    </p:spPr>
                  </p:pic>
                </p:oleObj>
              </mc:Fallback>
            </mc:AlternateContent>
          </a:graphicData>
        </a:graphic>
      </p:graphicFrame>
    </p:spTree>
    <p:extLst>
      <p:ext uri="{BB962C8B-B14F-4D97-AF65-F5344CB8AC3E}">
        <p14:creationId xmlns:p14="http://schemas.microsoft.com/office/powerpoint/2010/main" val="604341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DF0560D-C404-C232-3BBE-9181E3A5156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EAE89A7-2694-7807-A614-4B934BA0FB4D}"/>
              </a:ext>
            </a:extLst>
          </p:cNvPr>
          <p:cNvSpPr>
            <a:spLocks noGrp="1"/>
          </p:cNvSpPr>
          <p:nvPr>
            <p:ph type="title"/>
          </p:nvPr>
        </p:nvSpPr>
        <p:spPr>
          <a:xfrm>
            <a:off x="495300" y="642644"/>
            <a:ext cx="11187112" cy="361959"/>
          </a:xfrm>
        </p:spPr>
        <p:txBody>
          <a:bodyPr/>
          <a:lstStyle/>
          <a:p>
            <a:r>
              <a:rPr lang="de-DE" dirty="0"/>
              <a:t>WT4: </a:t>
            </a:r>
            <a:r>
              <a:rPr lang="it-IT" dirty="0"/>
              <a:t>Modem Usage Optimized Media Streaming</a:t>
            </a:r>
            <a:endParaRPr lang="en-US" dirty="0"/>
          </a:p>
        </p:txBody>
      </p:sp>
      <p:sp>
        <p:nvSpPr>
          <p:cNvPr id="4" name="Content Placeholder 3">
            <a:extLst>
              <a:ext uri="{FF2B5EF4-FFF2-40B4-BE49-F238E27FC236}">
                <a16:creationId xmlns:a16="http://schemas.microsoft.com/office/drawing/2014/main" id="{318DE173-8A86-FE16-FB3C-7362EB3DCFBB}"/>
              </a:ext>
            </a:extLst>
          </p:cNvPr>
          <p:cNvSpPr>
            <a:spLocks noGrp="1"/>
          </p:cNvSpPr>
          <p:nvPr>
            <p:ph sz="quarter" idx="14"/>
          </p:nvPr>
        </p:nvSpPr>
        <p:spPr/>
        <p:txBody>
          <a:bodyPr/>
          <a:lstStyle/>
          <a:p>
            <a:r>
              <a:rPr lang="en-US" dirty="0"/>
              <a:t>Please see the </a:t>
            </a:r>
            <a:r>
              <a:rPr lang="en-US" dirty="0">
                <a:hlinkClick r:id="rId2"/>
              </a:rPr>
              <a:t>presentation from WWDC 2023</a:t>
            </a:r>
            <a:r>
              <a:rPr lang="en-US" dirty="0"/>
              <a:t> and </a:t>
            </a:r>
            <a:r>
              <a:rPr lang="en-US" dirty="0">
                <a:hlinkClick r:id="rId3"/>
              </a:rPr>
              <a:t>MSE GitHub issue</a:t>
            </a:r>
            <a:r>
              <a:rPr lang="en-US" dirty="0"/>
              <a:t>.</a:t>
            </a:r>
          </a:p>
          <a:p>
            <a:r>
              <a:rPr lang="en-US" dirty="0"/>
              <a:t>Discussion in W3C</a:t>
            </a:r>
          </a:p>
          <a:p>
            <a:pPr lvl="1"/>
            <a:r>
              <a:rPr lang="en-US" sz="1400" b="0" i="0" dirty="0">
                <a:solidFill>
                  <a:srgbClr val="242424"/>
                </a:solidFill>
                <a:effectLst/>
                <a:latin typeface="Calibri" panose="020F0502020204030204" pitchFamily="34" charset="0"/>
                <a:hlinkClick r:id="rId4"/>
              </a:rPr>
              <a:t>https://www.w3.org/2023/07/25-me-minutes.html</a:t>
            </a:r>
            <a:endParaRPr lang="en-US" sz="1400" b="0" i="0" dirty="0">
              <a:solidFill>
                <a:srgbClr val="242424"/>
              </a:solidFill>
              <a:effectLst/>
              <a:latin typeface="Calibri" panose="020F0502020204030204" pitchFamily="34" charset="0"/>
            </a:endParaRPr>
          </a:p>
          <a:p>
            <a:pPr lvl="2"/>
            <a:r>
              <a:rPr lang="en-US" sz="1000" b="0" i="0" dirty="0">
                <a:solidFill>
                  <a:srgbClr val="242424"/>
                </a:solidFill>
                <a:effectLst/>
                <a:latin typeface="Calibri" panose="020F0502020204030204" pitchFamily="34" charset="0"/>
              </a:rPr>
              <a:t>… </a:t>
            </a:r>
            <a:r>
              <a:rPr lang="en-US" sz="1000" b="1" i="0" dirty="0">
                <a:solidFill>
                  <a:srgbClr val="242424"/>
                </a:solidFill>
                <a:effectLst/>
                <a:latin typeface="Calibri" panose="020F0502020204030204" pitchFamily="34" charset="0"/>
              </a:rPr>
              <a:t>Tests showed that power usage would go up with MSE</a:t>
            </a:r>
            <a:r>
              <a:rPr lang="en-US" sz="1000" b="0" i="0" dirty="0">
                <a:solidFill>
                  <a:srgbClr val="242424"/>
                </a:solidFill>
                <a:effectLst/>
                <a:latin typeface="Calibri" panose="020F0502020204030204" pitchFamily="34" charset="0"/>
              </a:rPr>
              <a:t>, so viewing time would reduce. We can never introduce a regression on iPhone</a:t>
            </a:r>
          </a:p>
          <a:p>
            <a:pPr lvl="2"/>
            <a:r>
              <a:rPr lang="en-US" sz="1000" b="0" i="0" dirty="0">
                <a:solidFill>
                  <a:srgbClr val="242424"/>
                </a:solidFill>
                <a:effectLst/>
                <a:latin typeface="Calibri" panose="020F0502020204030204" pitchFamily="34" charset="0"/>
              </a:rPr>
              <a:t>… We were given constraints: if we play a YouTube video on iPhone with MSE enabled, we shouldn't see a power regression</a:t>
            </a:r>
          </a:p>
          <a:p>
            <a:pPr lvl="2"/>
            <a:r>
              <a:rPr lang="en-US" sz="1000" b="0" i="0" dirty="0">
                <a:solidFill>
                  <a:srgbClr val="242424"/>
                </a:solidFill>
                <a:effectLst/>
                <a:latin typeface="Calibri" panose="020F0502020204030204" pitchFamily="34" charset="0"/>
              </a:rPr>
              <a:t>… We tried various ways, and what we found was the primary reason why the power is used, is websites get one segment at a time rather than downloading in bursts</a:t>
            </a:r>
          </a:p>
          <a:p>
            <a:pPr lvl="2"/>
            <a:r>
              <a:rPr lang="en-US" sz="1000" b="0" i="0" dirty="0">
                <a:solidFill>
                  <a:srgbClr val="242424"/>
                </a:solidFill>
                <a:effectLst/>
                <a:latin typeface="Calibri" panose="020F0502020204030204" pitchFamily="34" charset="0"/>
              </a:rPr>
              <a:t>… The main power usage is when the cellular modem is on. So we looked at how HLS downloads data, it downloads quite a big chunk, then stops</a:t>
            </a:r>
          </a:p>
          <a:p>
            <a:pPr lvl="2"/>
            <a:r>
              <a:rPr lang="en-US" sz="1000" b="0" i="0" dirty="0">
                <a:solidFill>
                  <a:srgbClr val="242424"/>
                </a:solidFill>
                <a:effectLst/>
                <a:latin typeface="Calibri" panose="020F0502020204030204" pitchFamily="34" charset="0"/>
              </a:rPr>
              <a:t>… 5G is more power hungry than 4G or 3G, it will download more seconds then shut down</a:t>
            </a:r>
          </a:p>
          <a:p>
            <a:pPr lvl="2"/>
            <a:r>
              <a:rPr lang="en-US" sz="1000" b="0" i="0" dirty="0">
                <a:solidFill>
                  <a:srgbClr val="242424"/>
                </a:solidFill>
                <a:effectLst/>
                <a:latin typeface="Calibri" panose="020F0502020204030204" pitchFamily="34" charset="0"/>
              </a:rPr>
              <a:t>… Apple still wanted to have control, but provide hints. We didn't enable MSE on iPhone, as we'd have those issues</a:t>
            </a:r>
          </a:p>
          <a:p>
            <a:pPr lvl="2"/>
            <a:r>
              <a:rPr lang="en-US" sz="1000" b="0" i="0" dirty="0">
                <a:solidFill>
                  <a:srgbClr val="242424"/>
                </a:solidFill>
                <a:effectLst/>
                <a:latin typeface="Calibri" panose="020F0502020204030204" pitchFamily="34" charset="0"/>
              </a:rPr>
              <a:t>… </a:t>
            </a:r>
            <a:r>
              <a:rPr lang="en-US" sz="1000" b="1" i="0" dirty="0">
                <a:solidFill>
                  <a:srgbClr val="242424"/>
                </a:solidFill>
                <a:effectLst/>
                <a:latin typeface="Calibri" panose="020F0502020204030204" pitchFamily="34" charset="0"/>
              </a:rPr>
              <a:t>MMS provides hints: "start fetching content", "i have enough", "stop fetching content"</a:t>
            </a:r>
          </a:p>
          <a:p>
            <a:pPr lvl="2"/>
            <a:r>
              <a:rPr lang="en-US" sz="1000" b="0" i="0" dirty="0">
                <a:solidFill>
                  <a:srgbClr val="242424"/>
                </a:solidFill>
                <a:effectLst/>
                <a:latin typeface="Calibri" panose="020F0502020204030204" pitchFamily="34" charset="0"/>
              </a:rPr>
              <a:t>… We wanted to enable on 5G, do we need a carrot and stick approach? If the website does the wrong thing, and finds a way around it, shut it off completely, and don't enable MSE and fallback to HLS</a:t>
            </a:r>
          </a:p>
          <a:p>
            <a:pPr lvl="1"/>
            <a:r>
              <a:rPr lang="en-US" sz="1400" b="0" i="0" dirty="0">
                <a:solidFill>
                  <a:srgbClr val="242424"/>
                </a:solidFill>
                <a:effectLst/>
                <a:latin typeface="Calibri" panose="020F0502020204030204" pitchFamily="34" charset="0"/>
              </a:rPr>
              <a:t>https://github.com/w3c/media-source/</a:t>
            </a:r>
          </a:p>
          <a:p>
            <a:pPr lvl="1"/>
            <a:r>
              <a:rPr lang="en-US" sz="1400" b="0" i="0" dirty="0">
                <a:solidFill>
                  <a:srgbClr val="242424"/>
                </a:solidFill>
                <a:effectLst/>
                <a:latin typeface="Calibri" panose="020F0502020204030204" pitchFamily="34" charset="0"/>
                <a:hlinkClick r:id="rId5"/>
              </a:rPr>
              <a:t>https://www.w3.org/TR/media-source-2/#managedmediasource-interface</a:t>
            </a:r>
            <a:endParaRPr lang="en-US" sz="1400" b="0" i="0" dirty="0">
              <a:solidFill>
                <a:srgbClr val="242424"/>
              </a:solidFill>
              <a:effectLst/>
              <a:latin typeface="Calibri" panose="020F0502020204030204" pitchFamily="34" charset="0"/>
            </a:endParaRPr>
          </a:p>
          <a:p>
            <a:r>
              <a:rPr lang="en-US" sz="1800" b="0" i="0" dirty="0">
                <a:solidFill>
                  <a:srgbClr val="242424"/>
                </a:solidFill>
                <a:effectLst/>
                <a:latin typeface="Calibri" panose="020F0502020204030204" pitchFamily="34" charset="0"/>
              </a:rPr>
              <a:t>Support in dash.js</a:t>
            </a:r>
          </a:p>
          <a:p>
            <a:pPr lvl="1"/>
            <a:r>
              <a:rPr lang="en-US" sz="1400" b="0" i="0" dirty="0">
                <a:solidFill>
                  <a:srgbClr val="242424"/>
                </a:solidFill>
                <a:effectLst/>
                <a:latin typeface="Calibri" panose="020F0502020204030204" pitchFamily="34" charset="0"/>
              </a:rPr>
              <a:t>https://github.com/Dash-Industry-Forum/dash.js/issues/4202</a:t>
            </a:r>
          </a:p>
          <a:p>
            <a:pPr lvl="1"/>
            <a:endParaRPr lang="en-US" dirty="0"/>
          </a:p>
          <a:p>
            <a:endParaRPr lang="en-US" dirty="0"/>
          </a:p>
        </p:txBody>
      </p:sp>
      <p:sp>
        <p:nvSpPr>
          <p:cNvPr id="5" name="Subtitle 4">
            <a:extLst>
              <a:ext uri="{FF2B5EF4-FFF2-40B4-BE49-F238E27FC236}">
                <a16:creationId xmlns:a16="http://schemas.microsoft.com/office/drawing/2014/main" id="{E9BF830F-7F95-FB36-99C4-6C8FD49CB2CD}"/>
              </a:ext>
            </a:extLst>
          </p:cNvPr>
          <p:cNvSpPr>
            <a:spLocks noGrp="1"/>
          </p:cNvSpPr>
          <p:nvPr>
            <p:ph type="subTitle" idx="1"/>
          </p:nvPr>
        </p:nvSpPr>
        <p:spPr/>
        <p:txBody>
          <a:bodyPr/>
          <a:lstStyle/>
          <a:p>
            <a:r>
              <a:rPr lang="de-DE" dirty="0"/>
              <a:t>Background Managed Media Source</a:t>
            </a:r>
            <a:endParaRPr lang="en-US" dirty="0"/>
          </a:p>
        </p:txBody>
      </p:sp>
    </p:spTree>
    <p:extLst>
      <p:ext uri="{BB962C8B-B14F-4D97-AF65-F5344CB8AC3E}">
        <p14:creationId xmlns:p14="http://schemas.microsoft.com/office/powerpoint/2010/main" val="115475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WT9: </a:t>
            </a:r>
            <a:r>
              <a:rPr lang="it-IT" dirty="0"/>
              <a:t>DASH/HLS Interoperability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DASH/HLS interoperability is a key issue to support highly scalable distribution systems for CDN-based distribution as well as for MBS/MBMS distribution. Offering common CMAF segments that can be consumed by both DASH and HLS media players promises to address these issues. However, detailed nuances need to be identified to ensure optimized delivery and CTA WAVE has provided detailed guidelines in CTA-5005-A to support this matter. Studying these guidelines and understanding the impacts on the 5GMS System as well as MBS/MBMS distribution is of relevance. In addition, formats and techniques supporting DASH/HLS interoperability such as MPEG-DASH part 9 (</a:t>
            </a:r>
            <a:r>
              <a:rPr lang="en-US" dirty="0" err="1"/>
              <a:t>ReAP</a:t>
            </a:r>
            <a:r>
              <a:rPr lang="en-US" dirty="0"/>
              <a:t>) may be taken into account.</a:t>
            </a:r>
          </a:p>
          <a:p>
            <a:r>
              <a:rPr lang="en-US" dirty="0"/>
              <a:t>Companies interested: </a:t>
            </a:r>
            <a:r>
              <a:rPr lang="en-US" sz="2000" dirty="0">
                <a:effectLst/>
              </a:rPr>
              <a:t>Qualcomm, Telecom Italia, Comcast, Orange, BBC, EBU, </a:t>
            </a:r>
            <a:r>
              <a:rPr lang="en-US" sz="2000" dirty="0" err="1">
                <a:effectLst/>
              </a:rPr>
              <a:t>Rohde&amp;Schwarz</a:t>
            </a:r>
            <a:r>
              <a:rPr lang="en-US" sz="2000" dirty="0">
                <a:effectLst/>
              </a:rPr>
              <a:t>, Huawei Technologies Co Ltd., Tencent</a:t>
            </a:r>
            <a:endParaRPr lang="en-US" dirty="0"/>
          </a:p>
          <a:p>
            <a:r>
              <a:rPr lang="en-US" dirty="0"/>
              <a:t>Work Topic lead: Iraj Sodagar</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7680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WT9: </a:t>
            </a:r>
            <a:r>
              <a:rPr lang="it-IT" dirty="0"/>
              <a:t>DASH/HLS Interoperability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de-DE" dirty="0"/>
              <a:t>Background</a:t>
            </a:r>
            <a:endParaRPr lang="en-US" dirty="0"/>
          </a:p>
        </p:txBody>
      </p:sp>
    </p:spTree>
    <p:extLst>
      <p:ext uri="{BB962C8B-B14F-4D97-AF65-F5344CB8AC3E}">
        <p14:creationId xmlns:p14="http://schemas.microsoft.com/office/powerpoint/2010/main" val="274155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DB507AE-C072-7311-FEF3-DF9CFC26E33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88D8A3B-9311-7776-458C-1746CA4A85C4}"/>
              </a:ext>
            </a:extLst>
          </p:cNvPr>
          <p:cNvSpPr>
            <a:spLocks noGrp="1"/>
          </p:cNvSpPr>
          <p:nvPr>
            <p:ph type="title"/>
          </p:nvPr>
        </p:nvSpPr>
        <p:spPr/>
        <p:txBody>
          <a:bodyPr/>
          <a:lstStyle/>
          <a:p>
            <a:endParaRPr lang="en-US" dirty="0"/>
          </a:p>
        </p:txBody>
      </p:sp>
      <p:sp>
        <p:nvSpPr>
          <p:cNvPr id="4" name="Content Placeholder 3">
            <a:extLst>
              <a:ext uri="{FF2B5EF4-FFF2-40B4-BE49-F238E27FC236}">
                <a16:creationId xmlns:a16="http://schemas.microsoft.com/office/drawing/2014/main" id="{80AF851F-6EB3-7B73-9FFE-61204E425D48}"/>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9CF58009-A101-5CBF-6A6A-6C73AE1F9DA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1995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a:extLst>
              <a:ext uri="{FF2B5EF4-FFF2-40B4-BE49-F238E27FC236}">
                <a16:creationId xmlns:a16="http://schemas.microsoft.com/office/drawing/2014/main" id="{98191E6A-4522-DA41-D1CA-2FB38E21FF6F}"/>
              </a:ext>
            </a:extLst>
          </p:cNvPr>
          <p:cNvSpPr>
            <a:spLocks noGrp="1"/>
          </p:cNvSpPr>
          <p:nvPr>
            <p:ph type="subTitle" idx="1"/>
          </p:nvPr>
        </p:nvSpPr>
        <p:spPr/>
        <p:txBody>
          <a:bodyPr/>
          <a:lstStyle/>
          <a:p>
            <a:endParaRPr lang="en-US"/>
          </a:p>
        </p:txBody>
      </p:sp>
      <p:sp>
        <p:nvSpPr>
          <p:cNvPr id="6" name="Title 5">
            <a:extLst>
              <a:ext uri="{FF2B5EF4-FFF2-40B4-BE49-F238E27FC236}">
                <a16:creationId xmlns:a16="http://schemas.microsoft.com/office/drawing/2014/main" id="{E0E5A6D4-44A7-C55A-75BE-61BA4D2F3A52}"/>
              </a:ext>
            </a:extLst>
          </p:cNvPr>
          <p:cNvSpPr>
            <a:spLocks noGrp="1"/>
          </p:cNvSpPr>
          <p:nvPr>
            <p:ph type="title"/>
          </p:nvPr>
        </p:nvSpPr>
        <p:spPr/>
        <p:txBody>
          <a:bodyPr/>
          <a:lstStyle/>
          <a:p>
            <a:r>
              <a:rPr lang="de-DE" dirty="0"/>
              <a:t>Outlook</a:t>
            </a:r>
            <a:endParaRPr lang="en-US" dirty="0"/>
          </a:p>
        </p:txBody>
      </p:sp>
    </p:spTree>
    <p:extLst>
      <p:ext uri="{BB962C8B-B14F-4D97-AF65-F5344CB8AC3E}">
        <p14:creationId xmlns:p14="http://schemas.microsoft.com/office/powerpoint/2010/main" val="203495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3BFE068-6135-5D04-1BE8-54EB1187689C}"/>
              </a:ext>
            </a:extLst>
          </p:cNvPr>
          <p:cNvSpPr>
            <a:spLocks noGrp="1"/>
          </p:cNvSpPr>
          <p:nvPr>
            <p:ph type="ftr" sz="quarter" idx="10"/>
          </p:nvPr>
        </p:nvSpPr>
        <p:spPr/>
        <p:txBody>
          <a:bodyPr/>
          <a:lstStyle/>
          <a:p>
            <a:r>
              <a:rPr lang="en-US"/>
              <a:t>UC0070 - 5G-MAG Workshop on 6G Media</a:t>
            </a:r>
          </a:p>
        </p:txBody>
      </p:sp>
      <p:sp>
        <p:nvSpPr>
          <p:cNvPr id="3" name="Title 2">
            <a:extLst>
              <a:ext uri="{FF2B5EF4-FFF2-40B4-BE49-F238E27FC236}">
                <a16:creationId xmlns:a16="http://schemas.microsoft.com/office/drawing/2014/main" id="{56949241-00FD-2CCB-E6D4-1E357A460A6B}"/>
              </a:ext>
            </a:extLst>
          </p:cNvPr>
          <p:cNvSpPr>
            <a:spLocks noGrp="1"/>
          </p:cNvSpPr>
          <p:nvPr>
            <p:ph type="title"/>
          </p:nvPr>
        </p:nvSpPr>
        <p:spPr>
          <a:xfrm>
            <a:off x="495300" y="642644"/>
            <a:ext cx="11187112" cy="361959"/>
          </a:xfrm>
        </p:spPr>
        <p:txBody>
          <a:bodyPr/>
          <a:lstStyle/>
          <a:p>
            <a:r>
              <a:rPr lang="en-US" dirty="0"/>
              <a:t>Advanced Media Delivery </a:t>
            </a:r>
            <a:r>
              <a:rPr lang="en-US" dirty="0">
                <a:sym typeface="Wingdings" panose="05000000000000000000" pitchFamily="2" charset="2"/>
              </a:rPr>
              <a:t> Media Delivery Architecture</a:t>
            </a:r>
            <a:endParaRPr lang="en-US" dirty="0"/>
          </a:p>
        </p:txBody>
      </p:sp>
      <p:sp>
        <p:nvSpPr>
          <p:cNvPr id="5" name="Subtitle 4">
            <a:extLst>
              <a:ext uri="{FF2B5EF4-FFF2-40B4-BE49-F238E27FC236}">
                <a16:creationId xmlns:a16="http://schemas.microsoft.com/office/drawing/2014/main" id="{9CF77B86-E91A-222A-D429-0951BAACA8AD}"/>
              </a:ext>
            </a:extLst>
          </p:cNvPr>
          <p:cNvSpPr>
            <a:spLocks noGrp="1"/>
          </p:cNvSpPr>
          <p:nvPr>
            <p:ph type="subTitle" idx="1"/>
          </p:nvPr>
        </p:nvSpPr>
        <p:spPr/>
        <p:txBody>
          <a:bodyPr/>
          <a:lstStyle/>
          <a:p>
            <a:r>
              <a:rPr lang="en-US" dirty="0"/>
              <a:t>How can 5G/6G networks be integrated and combined with modern media delivery systems</a:t>
            </a:r>
          </a:p>
        </p:txBody>
      </p:sp>
      <p:graphicFrame>
        <p:nvGraphicFramePr>
          <p:cNvPr id="6" name="Diagram 5">
            <a:extLst>
              <a:ext uri="{FF2B5EF4-FFF2-40B4-BE49-F238E27FC236}">
                <a16:creationId xmlns:a16="http://schemas.microsoft.com/office/drawing/2014/main" id="{ACBDC0B6-980F-56B6-B393-C378938FA264}"/>
              </a:ext>
            </a:extLst>
          </p:cNvPr>
          <p:cNvGraphicFramePr/>
          <p:nvPr/>
        </p:nvGraphicFramePr>
        <p:xfrm>
          <a:off x="0" y="1427132"/>
          <a:ext cx="5257799" cy="5003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a:extLst>
              <a:ext uri="{FF2B5EF4-FFF2-40B4-BE49-F238E27FC236}">
                <a16:creationId xmlns:a16="http://schemas.microsoft.com/office/drawing/2014/main" id="{65A3D3E9-639C-E5ED-CB7B-66F04163A8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6804" y="1324482"/>
            <a:ext cx="6765196" cy="3808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4F6CF9F-95A4-6E86-EE51-3FD6DB16EDBA}"/>
              </a:ext>
            </a:extLst>
          </p:cNvPr>
          <p:cNvSpPr txBox="1">
            <a:spLocks noChangeArrowheads="1"/>
          </p:cNvSpPr>
          <p:nvPr/>
        </p:nvSpPr>
        <p:spPr bwMode="auto">
          <a:xfrm>
            <a:off x="5354052" y="4990546"/>
            <a:ext cx="66576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ource Sans Pro Light" panose="020B0403030403020204" pitchFamily="34" charset="0"/>
              </a:defRPr>
            </a:lvl1pPr>
            <a:lvl2pPr marL="742950" indent="-285750">
              <a:defRPr>
                <a:solidFill>
                  <a:schemeClr val="tx1"/>
                </a:solidFill>
                <a:latin typeface="Source Sans Pro Light" panose="020B0403030403020204" pitchFamily="34" charset="0"/>
              </a:defRPr>
            </a:lvl2pPr>
            <a:lvl3pPr marL="1143000" indent="-228600">
              <a:defRPr>
                <a:solidFill>
                  <a:schemeClr val="tx1"/>
                </a:solidFill>
                <a:latin typeface="Source Sans Pro Light" panose="020B0403030403020204" pitchFamily="34" charset="0"/>
              </a:defRPr>
            </a:lvl3pPr>
            <a:lvl4pPr marL="1600200" indent="-228600">
              <a:defRPr>
                <a:solidFill>
                  <a:schemeClr val="tx1"/>
                </a:solidFill>
                <a:latin typeface="Source Sans Pro Light" panose="020B0403030403020204" pitchFamily="34" charset="0"/>
              </a:defRPr>
            </a:lvl4pPr>
            <a:lvl5pPr marL="2057400" indent="-228600">
              <a:defRPr>
                <a:solidFill>
                  <a:schemeClr val="tx1"/>
                </a:solidFill>
                <a:latin typeface="Source Sans Pro Light" panose="020B0403030403020204" pitchFamily="34" charset="0"/>
              </a:defRPr>
            </a:lvl5pPr>
            <a:lvl6pPr marL="2514600" indent="-228600" defTabSz="457200"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7200"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7200"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7200" eaLnBrk="0" fontAlgn="base" hangingPunct="0">
              <a:spcBef>
                <a:spcPct val="0"/>
              </a:spcBef>
              <a:spcAft>
                <a:spcPct val="0"/>
              </a:spcAft>
              <a:defRPr>
                <a:solidFill>
                  <a:schemeClr val="tx1"/>
                </a:solidFill>
                <a:latin typeface="Source Sans Pro Light" panose="020B0403030403020204" pitchFamily="34" charset="0"/>
              </a:defRPr>
            </a:lvl9pPr>
          </a:lstStyle>
          <a:p>
            <a:r>
              <a:rPr lang="en-US" altLang="en-US" sz="1000" dirty="0"/>
              <a:t>https://aws.amazon.com/blogs/media/improve-your-viewers-live-streaming-experience-with-media-quality-aware-resiliency/</a:t>
            </a:r>
          </a:p>
        </p:txBody>
      </p:sp>
      <p:sp>
        <p:nvSpPr>
          <p:cNvPr id="9" name="TextBox 8">
            <a:extLst>
              <a:ext uri="{FF2B5EF4-FFF2-40B4-BE49-F238E27FC236}">
                <a16:creationId xmlns:a16="http://schemas.microsoft.com/office/drawing/2014/main" id="{66BA7FBA-A8F9-8068-5C68-02C50E740916}"/>
              </a:ext>
            </a:extLst>
          </p:cNvPr>
          <p:cNvSpPr txBox="1"/>
          <p:nvPr/>
        </p:nvSpPr>
        <p:spPr>
          <a:xfrm>
            <a:off x="6088300" y="1507997"/>
            <a:ext cx="4326505"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Example: Amazon Delivery System architecture</a:t>
            </a:r>
          </a:p>
        </p:txBody>
      </p:sp>
      <p:sp>
        <p:nvSpPr>
          <p:cNvPr id="10" name="TextBox 9">
            <a:extLst>
              <a:ext uri="{FF2B5EF4-FFF2-40B4-BE49-F238E27FC236}">
                <a16:creationId xmlns:a16="http://schemas.microsoft.com/office/drawing/2014/main" id="{398C6939-2CA0-ADBE-8225-78A06974420C}"/>
              </a:ext>
            </a:extLst>
          </p:cNvPr>
          <p:cNvSpPr txBox="1"/>
          <p:nvPr/>
        </p:nvSpPr>
        <p:spPr>
          <a:xfrm>
            <a:off x="5320093" y="5530310"/>
            <a:ext cx="6194003" cy="709040"/>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3GPP, 5G and 6G should be compatible with modern media delivery</a:t>
            </a:r>
          </a:p>
          <a:p>
            <a:pPr algn="l">
              <a:lnSpc>
                <a:spcPct val="96000"/>
              </a:lnSpc>
            </a:pPr>
            <a:r>
              <a:rPr lang="en-US" sz="1600" dirty="0">
                <a:solidFill>
                  <a:schemeClr val="tx2"/>
                </a:solidFill>
                <a:latin typeface="Microsoft Sans Serif"/>
                <a:cs typeface="Microsoft Sans Serif" panose="020B0604020202020204" pitchFamily="34" charset="0"/>
              </a:rPr>
              <a:t>Collaboration with media organizations (SVTA, DVB?)</a:t>
            </a:r>
          </a:p>
          <a:p>
            <a:pPr algn="l">
              <a:lnSpc>
                <a:spcPct val="96000"/>
              </a:lnSpc>
            </a:pPr>
            <a:r>
              <a:rPr lang="en-US" sz="1600" dirty="0">
                <a:solidFill>
                  <a:schemeClr val="tx2"/>
                </a:solidFill>
                <a:latin typeface="Microsoft Sans Serif"/>
                <a:cs typeface="Microsoft Sans Serif" panose="020B0604020202020204" pitchFamily="34" charset="0"/>
              </a:rPr>
              <a:t>5G-MAG should be a facilitator to connect the media industry</a:t>
            </a:r>
          </a:p>
        </p:txBody>
      </p:sp>
    </p:spTree>
    <p:extLst>
      <p:ext uri="{BB962C8B-B14F-4D97-AF65-F5344CB8AC3E}">
        <p14:creationId xmlns:p14="http://schemas.microsoft.com/office/powerpoint/2010/main" val="1261254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59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0944260-16B6-CAD1-4863-9B79C7019E6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2AF482A-ABA2-8353-AA6B-ABC828D46354}"/>
              </a:ext>
            </a:extLst>
          </p:cNvPr>
          <p:cNvSpPr>
            <a:spLocks noGrp="1"/>
          </p:cNvSpPr>
          <p:nvPr>
            <p:ph type="title"/>
          </p:nvPr>
        </p:nvSpPr>
        <p:spPr>
          <a:xfrm>
            <a:off x="495300" y="642644"/>
            <a:ext cx="11187112" cy="361959"/>
          </a:xfrm>
        </p:spPr>
        <p:txBody>
          <a:bodyPr/>
          <a:lstStyle/>
          <a:p>
            <a:r>
              <a:rPr lang="de-DE" dirty="0"/>
              <a:t>Specification </a:t>
            </a:r>
            <a:r>
              <a:rPr lang="de-DE" dirty="0" err="1"/>
              <a:t>Overview</a:t>
            </a:r>
            <a:r>
              <a:rPr lang="de-DE" dirty="0"/>
              <a:t> </a:t>
            </a:r>
            <a:r>
              <a:rPr lang="de-DE" dirty="0" err="1"/>
              <a:t>for</a:t>
            </a:r>
            <a:r>
              <a:rPr lang="de-DE" dirty="0"/>
              <a:t> 5G Media Streaming in stage-3</a:t>
            </a:r>
            <a:endParaRPr lang="en-US" dirty="0"/>
          </a:p>
        </p:txBody>
      </p:sp>
      <p:sp>
        <p:nvSpPr>
          <p:cNvPr id="5" name="Subtitle 4">
            <a:extLst>
              <a:ext uri="{FF2B5EF4-FFF2-40B4-BE49-F238E27FC236}">
                <a16:creationId xmlns:a16="http://schemas.microsoft.com/office/drawing/2014/main" id="{B7EA17E0-8124-5DCA-D42D-4F01156DB75F}"/>
              </a:ext>
            </a:extLst>
          </p:cNvPr>
          <p:cNvSpPr>
            <a:spLocks noGrp="1"/>
          </p:cNvSpPr>
          <p:nvPr>
            <p:ph type="subTitle" idx="1"/>
          </p:nvPr>
        </p:nvSpPr>
        <p:spPr/>
        <p:txBody>
          <a:bodyPr/>
          <a:lstStyle/>
          <a:p>
            <a:r>
              <a:rPr lang="de-DE" dirty="0"/>
              <a:t>Stage-2 </a:t>
            </a:r>
            <a:r>
              <a:rPr lang="de-DE" dirty="0" err="1"/>
              <a:t>is</a:t>
            </a:r>
            <a:r>
              <a:rPr lang="de-DE" dirty="0"/>
              <a:t> </a:t>
            </a:r>
            <a:r>
              <a:rPr lang="de-DE" dirty="0" err="1"/>
              <a:t>documents</a:t>
            </a:r>
            <a:r>
              <a:rPr lang="de-DE" dirty="0"/>
              <a:t> in TS 26.501</a:t>
            </a:r>
            <a:endParaRPr lang="en-US" dirty="0"/>
          </a:p>
        </p:txBody>
      </p:sp>
      <p:graphicFrame>
        <p:nvGraphicFramePr>
          <p:cNvPr id="6" name="Object 5">
            <a:extLst>
              <a:ext uri="{FF2B5EF4-FFF2-40B4-BE49-F238E27FC236}">
                <a16:creationId xmlns:a16="http://schemas.microsoft.com/office/drawing/2014/main" id="{484A0FBA-DADD-FA46-D84D-43AA7F01DC90}"/>
              </a:ext>
            </a:extLst>
          </p:cNvPr>
          <p:cNvGraphicFramePr>
            <a:graphicFrameLocks noChangeAspect="1"/>
          </p:cNvGraphicFramePr>
          <p:nvPr/>
        </p:nvGraphicFramePr>
        <p:xfrm>
          <a:off x="1281952" y="1324482"/>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6" name="Object 5">
                        <a:extLst>
                          <a:ext uri="{FF2B5EF4-FFF2-40B4-BE49-F238E27FC236}">
                            <a16:creationId xmlns:a16="http://schemas.microsoft.com/office/drawing/2014/main" id="{484A0FBA-DADD-FA46-D84D-43AA7F01D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1952" y="1324482"/>
                        <a:ext cx="9430872" cy="5038613"/>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42D39FCA-A884-1F2F-40EE-CA30D0C28412}"/>
              </a:ext>
            </a:extLst>
          </p:cNvPr>
          <p:cNvSpPr/>
          <p:nvPr/>
        </p:nvSpPr>
        <p:spPr>
          <a:xfrm>
            <a:off x="4132729" y="3429000"/>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26.510</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FA2EC7B6-3FCD-2F7A-760C-C6F7854D0F74}"/>
              </a:ext>
            </a:extLst>
          </p:cNvPr>
          <p:cNvSpPr/>
          <p:nvPr/>
        </p:nvSpPr>
        <p:spPr>
          <a:xfrm>
            <a:off x="4132729" y="4714511"/>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26.512</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3E0C26F4-2783-53AE-00BC-005ED8699261}"/>
              </a:ext>
            </a:extLst>
          </p:cNvPr>
          <p:cNvSpPr/>
          <p:nvPr/>
        </p:nvSpPr>
        <p:spPr>
          <a:xfrm>
            <a:off x="1649504" y="4351440"/>
            <a:ext cx="1748119"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22E3AD25-3B3A-B7CB-4360-97CEEE1947D0}"/>
              </a:ext>
            </a:extLst>
          </p:cNvPr>
          <p:cNvSpPr/>
          <p:nvPr/>
        </p:nvSpPr>
        <p:spPr>
          <a:xfrm>
            <a:off x="8130988" y="4890640"/>
            <a:ext cx="1559860"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26.512</a:t>
            </a:r>
            <a:endParaRPr lang="en-US" dirty="0" err="1">
              <a:solidFill>
                <a:schemeClr val="bg1"/>
              </a:solidFill>
              <a:latin typeface="Microsoft Sans Serif"/>
              <a:cs typeface="Microsoft Sans Serif" panose="020B0604020202020204" pitchFamily="34" charset="0"/>
            </a:endParaRPr>
          </a:p>
        </p:txBody>
      </p:sp>
      <p:sp>
        <p:nvSpPr>
          <p:cNvPr id="4" name="Rectangle 3">
            <a:extLst>
              <a:ext uri="{FF2B5EF4-FFF2-40B4-BE49-F238E27FC236}">
                <a16:creationId xmlns:a16="http://schemas.microsoft.com/office/drawing/2014/main" id="{08462F10-6E63-4174-293A-77BC14A3CF1F}"/>
              </a:ext>
            </a:extLst>
          </p:cNvPr>
          <p:cNvSpPr/>
          <p:nvPr/>
        </p:nvSpPr>
        <p:spPr>
          <a:xfrm>
            <a:off x="8028180" y="2744489"/>
            <a:ext cx="1765475"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26.510</a:t>
            </a:r>
            <a:endParaRPr lang="en-US" dirty="0" err="1">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3A2E606F-B428-A741-668B-789370E31D38}"/>
              </a:ext>
            </a:extLst>
          </p:cNvPr>
          <p:cNvSpPr/>
          <p:nvPr/>
        </p:nvSpPr>
        <p:spPr>
          <a:xfrm>
            <a:off x="1980819" y="2336546"/>
            <a:ext cx="1765475"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26.510</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667239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
            <a:extLst>
              <a:ext uri="{FF2B5EF4-FFF2-40B4-BE49-F238E27FC236}">
                <a16:creationId xmlns:a16="http://schemas.microsoft.com/office/drawing/2014/main" id="{0FFE9998-C93F-FA16-4EE7-11C39D46436F}"/>
              </a:ext>
            </a:extLst>
          </p:cNvPr>
          <p:cNvSpPr>
            <a:spLocks noGrp="1"/>
          </p:cNvSpPr>
          <p:nvPr>
            <p:ph type="ftr" sz="quarter" idx="10"/>
          </p:nvPr>
        </p:nvSpPr>
        <p:spPr>
          <a:xfrm>
            <a:off x="495299" y="6532895"/>
            <a:ext cx="10488168" cy="118174"/>
          </a:xfrm>
        </p:spPr>
        <p:txBody>
          <a:bodyPr/>
          <a:lstStyle/>
          <a:p>
            <a:endParaRPr lang="en-US"/>
          </a:p>
        </p:txBody>
      </p:sp>
      <p:sp>
        <p:nvSpPr>
          <p:cNvPr id="7" name="Title 6">
            <a:extLst>
              <a:ext uri="{FF2B5EF4-FFF2-40B4-BE49-F238E27FC236}">
                <a16:creationId xmlns:a16="http://schemas.microsoft.com/office/drawing/2014/main" id="{D229A135-58B0-5FA0-7216-275D88DC86B8}"/>
              </a:ext>
            </a:extLst>
          </p:cNvPr>
          <p:cNvSpPr>
            <a:spLocks noGrp="1"/>
          </p:cNvSpPr>
          <p:nvPr>
            <p:ph type="title"/>
          </p:nvPr>
        </p:nvSpPr>
        <p:spPr>
          <a:xfrm>
            <a:off x="495300" y="646771"/>
            <a:ext cx="11187112" cy="357832"/>
          </a:xfrm>
        </p:spPr>
        <p:txBody>
          <a:bodyPr wrap="square" anchor="b">
            <a:normAutofit/>
          </a:bodyPr>
          <a:lstStyle/>
          <a:p>
            <a:r>
              <a:rPr lang="en-US" sz="2600" dirty="0"/>
              <a:t>Status of Work Topics after 3GPP SA4#130 (November 2024)</a:t>
            </a:r>
          </a:p>
        </p:txBody>
      </p:sp>
      <p:sp>
        <p:nvSpPr>
          <p:cNvPr id="14" name="Subtitle 4">
            <a:extLst>
              <a:ext uri="{FF2B5EF4-FFF2-40B4-BE49-F238E27FC236}">
                <a16:creationId xmlns:a16="http://schemas.microsoft.com/office/drawing/2014/main" id="{B563DE5C-19F5-70BA-326F-15CD3D46E33A}"/>
              </a:ext>
            </a:extLst>
          </p:cNvPr>
          <p:cNvSpPr>
            <a:spLocks noGrp="1"/>
          </p:cNvSpPr>
          <p:nvPr>
            <p:ph type="subTitle" idx="1"/>
          </p:nvPr>
        </p:nvSpPr>
        <p:spPr>
          <a:xfrm>
            <a:off x="494189" y="1088135"/>
            <a:ext cx="11188223" cy="236347"/>
          </a:xfrm>
        </p:spPr>
        <p:txBody>
          <a:bodyPr/>
          <a:lstStyle/>
          <a:p>
            <a:endParaRPr lang="en-US" dirty="0"/>
          </a:p>
        </p:txBody>
      </p:sp>
      <p:graphicFrame>
        <p:nvGraphicFramePr>
          <p:cNvPr id="2" name="Table 1">
            <a:extLst>
              <a:ext uri="{FF2B5EF4-FFF2-40B4-BE49-F238E27FC236}">
                <a16:creationId xmlns:a16="http://schemas.microsoft.com/office/drawing/2014/main" id="{9E29C2EA-5965-9DBD-6628-2D6D429F067D}"/>
              </a:ext>
            </a:extLst>
          </p:cNvPr>
          <p:cNvGraphicFramePr>
            <a:graphicFrameLocks noGrp="1"/>
          </p:cNvGraphicFramePr>
          <p:nvPr>
            <p:extLst>
              <p:ext uri="{D42A27DB-BD31-4B8C-83A1-F6EECF244321}">
                <p14:modId xmlns:p14="http://schemas.microsoft.com/office/powerpoint/2010/main" val="1523773472"/>
              </p:ext>
            </p:extLst>
          </p:nvPr>
        </p:nvGraphicFramePr>
        <p:xfrm>
          <a:off x="682140" y="1529489"/>
          <a:ext cx="10812320" cy="4681740"/>
        </p:xfrm>
        <a:graphic>
          <a:graphicData uri="http://schemas.openxmlformats.org/drawingml/2006/table">
            <a:tbl>
              <a:tblPr firstRow="1" bandRow="1">
                <a:solidFill>
                  <a:srgbClr val="F2F2F2">
                    <a:alpha val="30196"/>
                  </a:srgbClr>
                </a:solidFill>
              </a:tblPr>
              <a:tblGrid>
                <a:gridCol w="579667">
                  <a:extLst>
                    <a:ext uri="{9D8B030D-6E8A-4147-A177-3AD203B41FA5}">
                      <a16:colId xmlns:a16="http://schemas.microsoft.com/office/drawing/2014/main" val="874093590"/>
                    </a:ext>
                  </a:extLst>
                </a:gridCol>
                <a:gridCol w="3630228">
                  <a:extLst>
                    <a:ext uri="{9D8B030D-6E8A-4147-A177-3AD203B41FA5}">
                      <a16:colId xmlns:a16="http://schemas.microsoft.com/office/drawing/2014/main" val="4118477514"/>
                    </a:ext>
                  </a:extLst>
                </a:gridCol>
                <a:gridCol w="2232244">
                  <a:extLst>
                    <a:ext uri="{9D8B030D-6E8A-4147-A177-3AD203B41FA5}">
                      <a16:colId xmlns:a16="http://schemas.microsoft.com/office/drawing/2014/main" val="836955553"/>
                    </a:ext>
                  </a:extLst>
                </a:gridCol>
                <a:gridCol w="1234333">
                  <a:extLst>
                    <a:ext uri="{9D8B030D-6E8A-4147-A177-3AD203B41FA5}">
                      <a16:colId xmlns:a16="http://schemas.microsoft.com/office/drawing/2014/main" val="1510794870"/>
                    </a:ext>
                  </a:extLst>
                </a:gridCol>
                <a:gridCol w="1084305">
                  <a:extLst>
                    <a:ext uri="{9D8B030D-6E8A-4147-A177-3AD203B41FA5}">
                      <a16:colId xmlns:a16="http://schemas.microsoft.com/office/drawing/2014/main" val="2669449684"/>
                    </a:ext>
                  </a:extLst>
                </a:gridCol>
                <a:gridCol w="913819">
                  <a:extLst>
                    <a:ext uri="{9D8B030D-6E8A-4147-A177-3AD203B41FA5}">
                      <a16:colId xmlns:a16="http://schemas.microsoft.com/office/drawing/2014/main" val="2438226286"/>
                    </a:ext>
                  </a:extLst>
                </a:gridCol>
                <a:gridCol w="1137724">
                  <a:extLst>
                    <a:ext uri="{9D8B030D-6E8A-4147-A177-3AD203B41FA5}">
                      <a16:colId xmlns:a16="http://schemas.microsoft.com/office/drawing/2014/main" val="1271344246"/>
                    </a:ext>
                  </a:extLst>
                </a:gridCol>
              </a:tblGrid>
              <a:tr h="349728">
                <a:tc>
                  <a:txBody>
                    <a:bodyPr/>
                    <a:lstStyle/>
                    <a:p>
                      <a:pPr rtl="0" fontAlgn="ctr"/>
                      <a:r>
                        <a:rPr lang="en-US" sz="800" b="0" cap="none" spc="0">
                          <a:solidFill>
                            <a:schemeClr val="bg1"/>
                          </a:solidFill>
                          <a:effectLst/>
                          <a:latin typeface="Roboto" panose="02000000000000000000" pitchFamily="2" charset="0"/>
                        </a:rPr>
                        <a:t>Topic</a:t>
                      </a:r>
                    </a:p>
                  </a:txBody>
                  <a:tcPr marL="64337" marR="13371" marT="49490" marB="49490"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dirty="0">
                          <a:solidFill>
                            <a:schemeClr val="bg1"/>
                          </a:solidFill>
                          <a:effectLst/>
                          <a:latin typeface="Roboto" panose="02000000000000000000" pitchFamily="2" charset="0"/>
                        </a:rPr>
                        <a:t>Title</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Lead</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Related spec and</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CR number</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Clause in spec</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Completion</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Rel-19</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normative work</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2307758664"/>
                  </a:ext>
                </a:extLst>
              </a:tr>
              <a:tr h="234252">
                <a:tc>
                  <a:txBody>
                    <a:bodyPr/>
                    <a:lstStyle/>
                    <a:p>
                      <a:pPr algn="r" rtl="0" fontAlgn="ctr"/>
                      <a:r>
                        <a:rPr lang="en-US" sz="800" b="0" cap="none" spc="0">
                          <a:solidFill>
                            <a:schemeClr val="tx1"/>
                          </a:solidFill>
                          <a:effectLst/>
                          <a:latin typeface="Roboto" panose="02000000000000000000" pitchFamily="2" charset="0"/>
                        </a:rPr>
                        <a:t>0</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Specification Structure</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5.15, 6.15</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38100" cmpd="sng">
                      <a:noFill/>
                    </a:lnT>
                    <a:lnB w="6350" cap="flat" cmpd="sng" algn="ctr">
                      <a:noFill/>
                      <a:prstDash val="solid"/>
                    </a:lnB>
                    <a:solidFill>
                      <a:srgbClr val="F2F2F2">
                        <a:alpha val="30196"/>
                      </a:srgbClr>
                    </a:solidFill>
                  </a:tcPr>
                </a:tc>
                <a:extLst>
                  <a:ext uri="{0D108BD9-81ED-4DB2-BD59-A6C34878D82A}">
                    <a16:rowId xmlns:a16="http://schemas.microsoft.com/office/drawing/2014/main" val="2724520651"/>
                  </a:ext>
                </a:extLst>
              </a:tr>
              <a:tr h="234252">
                <a:tc>
                  <a:txBody>
                    <a:bodyPr/>
                    <a:lstStyle/>
                    <a:p>
                      <a:pPr algn="r" rtl="0" fontAlgn="ctr"/>
                      <a:r>
                        <a:rPr lang="en-US" sz="800" b="0" cap="none" spc="0">
                          <a:solidFill>
                            <a:schemeClr val="tx1"/>
                          </a:solidFill>
                          <a:effectLst/>
                          <a:latin typeface="Roboto" panose="02000000000000000000" pitchFamily="2" charset="0"/>
                        </a:rPr>
                        <a:t>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Common Client Metadata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5.16, 6.16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645142686"/>
                  </a:ext>
                </a:extLst>
              </a:tr>
              <a:tr h="234252">
                <a:tc>
                  <a:txBody>
                    <a:bodyPr/>
                    <a:lstStyle/>
                    <a:p>
                      <a:pPr algn="r" rtl="0" fontAlgn="ctr"/>
                      <a:r>
                        <a:rPr lang="en-US" sz="800" b="0" cap="none" spc="0">
                          <a:solidFill>
                            <a:schemeClr val="tx1"/>
                          </a:solidFill>
                          <a:effectLst/>
                          <a:latin typeface="Roboto" panose="02000000000000000000" pitchFamily="2" charset="0"/>
                        </a:rPr>
                        <a:t>2</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Common Server-and Network-Assisted Streaming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5.17, 6.17</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2653306897"/>
                  </a:ext>
                </a:extLst>
              </a:tr>
              <a:tr h="234252">
                <a:tc>
                  <a:txBody>
                    <a:bodyPr/>
                    <a:lstStyle/>
                    <a:p>
                      <a:pPr rtl="0" fontAlgn="ctr"/>
                      <a:r>
                        <a:rPr lang="en-US" sz="800" b="0" cap="none" spc="0">
                          <a:solidFill>
                            <a:schemeClr val="tx1"/>
                          </a:solidFill>
                          <a:effectLst/>
                          <a:latin typeface="Roboto" panose="02000000000000000000" pitchFamily="2" charset="0"/>
                        </a:rPr>
                        <a:t>3a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Multi-CDN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Jason Cloud, Dolby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5.19, 6.19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80%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049167613"/>
                  </a:ext>
                </a:extLst>
              </a:tr>
              <a:tr h="234252">
                <a:tc>
                  <a:txBody>
                    <a:bodyPr/>
                    <a:lstStyle/>
                    <a:p>
                      <a:pPr rtl="0" fontAlgn="ctr"/>
                      <a:r>
                        <a:rPr lang="en-US" sz="800" b="0" cap="none" spc="0">
                          <a:solidFill>
                            <a:schemeClr val="tx1"/>
                          </a:solidFill>
                          <a:effectLst/>
                          <a:latin typeface="Roboto" panose="02000000000000000000" pitchFamily="2" charset="0"/>
                        </a:rPr>
                        <a:t>3b</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Multi-Access Media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5.18, 6.18</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286757048"/>
                  </a:ext>
                </a:extLst>
              </a:tr>
              <a:tr h="234252">
                <a:tc>
                  <a:txBody>
                    <a:bodyPr/>
                    <a:lstStyle/>
                    <a:p>
                      <a:pPr algn="r" rtl="0" fontAlgn="ctr"/>
                      <a:r>
                        <a:rPr lang="en-US" sz="800" b="0" cap="none" spc="0">
                          <a:solidFill>
                            <a:schemeClr val="tx1"/>
                          </a:solidFill>
                          <a:effectLst/>
                          <a:latin typeface="Roboto" panose="02000000000000000000" pitchFamily="2" charset="0"/>
                        </a:rPr>
                        <a:t>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Modem Usage Optimized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5.20, 6.20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495243972"/>
                  </a:ext>
                </a:extLst>
              </a:tr>
              <a:tr h="234252">
                <a:tc>
                  <a:txBody>
                    <a:bodyPr/>
                    <a:lstStyle/>
                    <a:p>
                      <a:pPr algn="r" rtl="0" fontAlgn="ctr"/>
                      <a:r>
                        <a:rPr lang="en-US" sz="800" b="0" cap="none" spc="0">
                          <a:solidFill>
                            <a:schemeClr val="tx1"/>
                          </a:solidFill>
                          <a:effectLst/>
                          <a:latin typeface="Roboto" panose="02000000000000000000" pitchFamily="2" charset="0"/>
                        </a:rPr>
                        <a:t>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DRM and Conditional Access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5.10, 6.10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188282488"/>
                  </a:ext>
                </a:extLst>
              </a:tr>
              <a:tr h="234252">
                <a:tc>
                  <a:txBody>
                    <a:bodyPr/>
                    <a:lstStyle/>
                    <a:p>
                      <a:pPr algn="r" rtl="0" fontAlgn="ctr"/>
                      <a:r>
                        <a:rPr lang="en-US" sz="800" b="1" cap="none" spc="0" dirty="0">
                          <a:solidFill>
                            <a:schemeClr val="tx1"/>
                          </a:solidFill>
                          <a:effectLst/>
                          <a:latin typeface="Roboto" panose="02000000000000000000" pitchFamily="2" charset="0"/>
                        </a:rPr>
                        <a:t>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In-session Unicast Repair for MBS Object Distribution</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431906430"/>
                  </a:ext>
                </a:extLst>
              </a:tr>
              <a:tr h="234252">
                <a:tc>
                  <a:txBody>
                    <a:bodyPr/>
                    <a:lstStyle/>
                    <a:p>
                      <a:pPr algn="r" rtl="0" fontAlgn="ctr"/>
                      <a:r>
                        <a:rPr lang="en-US" sz="800" b="1" cap="none" spc="0">
                          <a:solidFill>
                            <a:schemeClr val="tx1"/>
                          </a:solidFill>
                          <a:effectLst/>
                          <a:latin typeface="Roboto" panose="02000000000000000000" pitchFamily="2" charset="0"/>
                        </a:rPr>
                        <a:t>7</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MBS User Service and Delivery Protocols for </a:t>
                      </a:r>
                      <a:r>
                        <a:rPr lang="en-US" sz="800" b="1" cap="none" spc="0" dirty="0" err="1">
                          <a:solidFill>
                            <a:schemeClr val="tx1"/>
                          </a:solidFill>
                          <a:effectLst/>
                          <a:latin typeface="Roboto" panose="02000000000000000000" pitchFamily="2" charset="0"/>
                        </a:rPr>
                        <a:t>eMBMS</a:t>
                      </a:r>
                      <a:endParaRPr lang="en-US" sz="800" b="1" cap="none" spc="0" dirty="0">
                        <a:solidFill>
                          <a:schemeClr val="tx1"/>
                        </a:solidFill>
                        <a:effectLst/>
                        <a:latin typeface="Roboto" panose="02000000000000000000" pitchFamily="2" charset="0"/>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525846205"/>
                  </a:ext>
                </a:extLst>
              </a:tr>
              <a:tr h="234252">
                <a:tc>
                  <a:txBody>
                    <a:bodyPr/>
                    <a:lstStyle/>
                    <a:p>
                      <a:pPr algn="r" rtl="0" fontAlgn="ctr"/>
                      <a:r>
                        <a:rPr lang="en-US" sz="800" b="1" cap="none" spc="0">
                          <a:solidFill>
                            <a:schemeClr val="tx1"/>
                          </a:solidFill>
                          <a:effectLst/>
                          <a:latin typeface="Roboto" panose="02000000000000000000" pitchFamily="2" charset="0"/>
                        </a:rPr>
                        <a:t>8</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Selected MBMS Functionalities not supported in MBS</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5.11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544595095"/>
                  </a:ext>
                </a:extLst>
              </a:tr>
              <a:tr h="234252">
                <a:tc>
                  <a:txBody>
                    <a:bodyPr/>
                    <a:lstStyle/>
                    <a:p>
                      <a:pPr algn="r" rtl="0" fontAlgn="ctr"/>
                      <a:r>
                        <a:rPr lang="en-US" sz="800" b="0" cap="none" spc="0">
                          <a:solidFill>
                            <a:schemeClr val="tx1"/>
                          </a:solidFill>
                          <a:effectLst/>
                          <a:latin typeface="Roboto" panose="02000000000000000000" pitchFamily="2" charset="0"/>
                        </a:rPr>
                        <a:t>9</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DASH/HLS Interoperability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0" cap="none" spc="0" dirty="0">
                          <a:solidFill>
                            <a:schemeClr val="tx1"/>
                          </a:solidFill>
                          <a:effectLst/>
                        </a:rPr>
                        <a:t>TR 26.804</a:t>
                      </a:r>
                      <a:endParaRPr lang="en-US" sz="800" b="0"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5.21, 6.21</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172317157"/>
                  </a:ext>
                </a:extLst>
              </a:tr>
              <a:tr h="234252">
                <a:tc>
                  <a:txBody>
                    <a:bodyPr/>
                    <a:lstStyle/>
                    <a:p>
                      <a:pPr algn="r" rtl="0" fontAlgn="ctr"/>
                      <a:r>
                        <a:rPr lang="en-US" sz="800" b="0" cap="none" spc="0">
                          <a:solidFill>
                            <a:schemeClr val="tx1"/>
                          </a:solidFill>
                          <a:effectLst/>
                          <a:latin typeface="Roboto" panose="02000000000000000000" pitchFamily="2" charset="0"/>
                        </a:rPr>
                        <a:t>10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Further harmonization of RTC and Streaming for Advanced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5.22, 6.22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92024842"/>
                  </a:ext>
                </a:extLst>
              </a:tr>
              <a:tr h="234252">
                <a:tc>
                  <a:txBody>
                    <a:bodyPr/>
                    <a:lstStyle/>
                    <a:p>
                      <a:pPr algn="r" rtl="0" fontAlgn="ctr"/>
                      <a:r>
                        <a:rPr lang="en-US" sz="800" b="0" cap="none" spc="0">
                          <a:solidFill>
                            <a:schemeClr val="tx1"/>
                          </a:solidFill>
                          <a:effectLst/>
                          <a:latin typeface="Roboto" panose="02000000000000000000" pitchFamily="2" charset="0"/>
                        </a:rPr>
                        <a:t>11</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Issues identified by Market Representation Partners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5.6, 6.6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284471336"/>
                  </a:ext>
                </a:extLst>
              </a:tr>
              <a:tr h="234252">
                <a:tc>
                  <a:txBody>
                    <a:bodyPr/>
                    <a:lstStyle/>
                    <a:p>
                      <a:pPr algn="r" rtl="0" fontAlgn="ctr"/>
                      <a:r>
                        <a:rPr lang="en-US" sz="800" b="0" cap="none" spc="0">
                          <a:solidFill>
                            <a:schemeClr val="tx1"/>
                          </a:solidFill>
                          <a:effectLst/>
                          <a:latin typeface="Roboto" panose="02000000000000000000" pitchFamily="2" charset="0"/>
                        </a:rPr>
                        <a:t>12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Improved QoS support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Qi Pan, Huawei</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5.23, 6.23</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726881085"/>
                  </a:ext>
                </a:extLst>
              </a:tr>
              <a:tr h="349728">
                <a:tc>
                  <a:txBody>
                    <a:bodyPr/>
                    <a:lstStyle/>
                    <a:p>
                      <a:pPr algn="r" rtl="0" fontAlgn="ctr"/>
                      <a:r>
                        <a:rPr lang="en-US" sz="800" b="0" cap="none" spc="0">
                          <a:solidFill>
                            <a:schemeClr val="tx1"/>
                          </a:solidFill>
                          <a:effectLst/>
                          <a:latin typeface="Roboto" panose="02000000000000000000" pitchFamily="2" charset="0"/>
                        </a:rPr>
                        <a:t>13</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Impacts and opportunities of QUIC for segmented content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Emmanouil Potetsianakis, Xiaomi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5.4, 6.4</a:t>
                      </a:r>
                      <a:br>
                        <a:rPr lang="en-US" sz="800" b="0" cap="none" spc="0" dirty="0">
                          <a:solidFill>
                            <a:schemeClr val="tx1"/>
                          </a:solidFill>
                          <a:effectLst/>
                          <a:latin typeface="Roboto" panose="02000000000000000000" pitchFamily="2" charset="0"/>
                        </a:rPr>
                      </a:br>
                      <a:r>
                        <a:rPr lang="en-US" sz="800" b="0" cap="none" spc="0" dirty="0">
                          <a:solidFill>
                            <a:schemeClr val="tx1"/>
                          </a:solidFill>
                          <a:effectLst/>
                          <a:latin typeface="Roboto" panose="02000000000000000000" pitchFamily="2" charset="0"/>
                        </a:rPr>
                        <a:t>5.24, 6.24</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197152108"/>
                  </a:ext>
                </a:extLst>
              </a:tr>
              <a:tr h="234252">
                <a:tc>
                  <a:txBody>
                    <a:bodyPr/>
                    <a:lstStyle/>
                    <a:p>
                      <a:pPr algn="r" rtl="0" fontAlgn="ctr"/>
                      <a:r>
                        <a:rPr lang="en-US" sz="800" b="0" cap="none" spc="0">
                          <a:solidFill>
                            <a:schemeClr val="tx1"/>
                          </a:solidFill>
                          <a:effectLst/>
                          <a:latin typeface="Roboto" panose="02000000000000000000" pitchFamily="2" charset="0"/>
                        </a:rPr>
                        <a:t>14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In-band Signaling of QoS for 5G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5.25, 6.25</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371791000"/>
                  </a:ext>
                </a:extLst>
              </a:tr>
              <a:tr h="234252">
                <a:tc>
                  <a:txBody>
                    <a:bodyPr/>
                    <a:lstStyle/>
                    <a:p>
                      <a:pPr algn="r" rtl="0" fontAlgn="ctr"/>
                      <a:r>
                        <a:rPr lang="en-US" sz="800" b="0" cap="none" spc="0">
                          <a:solidFill>
                            <a:schemeClr val="tx1"/>
                          </a:solidFill>
                          <a:effectLst/>
                          <a:latin typeface="Roboto" panose="02000000000000000000" pitchFamily="2" charset="0"/>
                        </a:rPr>
                        <a:t>15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Multi AS dynamic content generation and a sample solution</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Rufael Mekuria, Huawei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5.26, 6.26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029474531"/>
                  </a:ext>
                </a:extLst>
              </a:tr>
              <a:tr h="234252">
                <a:tc>
                  <a:txBody>
                    <a:bodyPr/>
                    <a:lstStyle/>
                    <a:p>
                      <a:pPr algn="r" rtl="0" fontAlgn="ctr"/>
                      <a:r>
                        <a:rPr lang="en-US" sz="800" b="0" cap="none" spc="0">
                          <a:solidFill>
                            <a:schemeClr val="tx1"/>
                          </a:solidFill>
                          <a:effectLst/>
                          <a:latin typeface="Roboto" panose="02000000000000000000" pitchFamily="2" charset="0"/>
                        </a:rPr>
                        <a:t>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Slicing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dirty="0">
                          <a:solidFill>
                            <a:schemeClr val="tx1"/>
                          </a:solidFill>
                          <a:effectLst/>
                        </a:rPr>
                        <a:t>TR 26.942</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369845759"/>
                  </a:ext>
                </a:extLst>
              </a:tr>
            </a:tbl>
          </a:graphicData>
        </a:graphic>
      </p:graphicFrame>
    </p:spTree>
    <p:extLst>
      <p:ext uri="{BB962C8B-B14F-4D97-AF65-F5344CB8AC3E}">
        <p14:creationId xmlns:p14="http://schemas.microsoft.com/office/powerpoint/2010/main" val="340845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372</TotalTime>
  <Words>12249</Words>
  <Application>Microsoft Office PowerPoint</Application>
  <PresentationFormat>Widescreen</PresentationFormat>
  <Paragraphs>1684</Paragraphs>
  <Slides>76</Slides>
  <Notes>1</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3</vt:i4>
      </vt:variant>
      <vt:variant>
        <vt:lpstr>Slide Titles</vt:lpstr>
      </vt:variant>
      <vt:variant>
        <vt:i4>76</vt:i4>
      </vt:variant>
    </vt:vector>
  </HeadingPairs>
  <TitlesOfParts>
    <vt:vector size="94" baseType="lpstr">
      <vt:lpstr>Aptos</vt:lpstr>
      <vt:lpstr>Arial</vt:lpstr>
      <vt:lpstr>Arial</vt:lpstr>
      <vt:lpstr>Calibri</vt:lpstr>
      <vt:lpstr>Century Gothic</vt:lpstr>
      <vt:lpstr>Courier New</vt:lpstr>
      <vt:lpstr>Microsoft Sans Serif</vt:lpstr>
      <vt:lpstr>Qualcomm Office Regular</vt:lpstr>
      <vt:lpstr>Qualcomm Regular</vt:lpstr>
      <vt:lpstr>Roboto</vt:lpstr>
      <vt:lpstr>Symbol</vt:lpstr>
      <vt:lpstr>Times New Roman</vt:lpstr>
      <vt:lpstr>Tw Cen MT</vt:lpstr>
      <vt:lpstr>Wingdings</vt:lpstr>
      <vt:lpstr>Qualcomm Corporate Public Template - May2022</vt:lpstr>
      <vt:lpstr>Visio</vt:lpstr>
      <vt:lpstr>Signalling Chart</vt:lpstr>
      <vt:lpstr>Slide</vt:lpstr>
      <vt:lpstr>Advanced Media Delivery in 3GPP</vt:lpstr>
      <vt:lpstr>PowerPoint Presentation</vt:lpstr>
      <vt:lpstr>PowerPoint Presentation</vt:lpstr>
      <vt:lpstr>Background</vt:lpstr>
      <vt:lpstr>Early 5G-MAG Involvement</vt:lpstr>
      <vt:lpstr>Objectives of the study item</vt:lpstr>
      <vt:lpstr>5GMS – Media Delivery Architecture Baseline</vt:lpstr>
      <vt:lpstr>Specification Overview for 5G Media Streaming in stage-3</vt:lpstr>
      <vt:lpstr>Status of Work Topics after 3GPP SA4#130 (November 2024)</vt:lpstr>
      <vt:lpstr>PowerPoint Presentation</vt:lpstr>
      <vt:lpstr>PowerPoint Presentation</vt:lpstr>
      <vt:lpstr>PowerPoint Presentation</vt:lpstr>
      <vt:lpstr>Time Plan for AMD</vt:lpstr>
      <vt:lpstr>Status of stage-2 work prior to SA4#131</vt:lpstr>
      <vt:lpstr>Status of Work Topics after 3GPP SA4#130 (November 2024)</vt:lpstr>
      <vt:lpstr>WT1: Common Client Metadata</vt:lpstr>
      <vt:lpstr>WT1: Common Client Metadata</vt:lpstr>
      <vt:lpstr>WT1: What is CMCD?</vt:lpstr>
      <vt:lpstr>WT1: Common Client Metadata</vt:lpstr>
      <vt:lpstr>Selected Use Cases</vt:lpstr>
      <vt:lpstr>PowerPoint Presentation</vt:lpstr>
      <vt:lpstr>PowerPoint Presentation</vt:lpstr>
      <vt:lpstr>PowerPoint Presentation</vt:lpstr>
      <vt:lpstr>Follow-up work</vt:lpstr>
      <vt:lpstr>WT3: Multi-CDN and Multi-Access Media Delivery</vt:lpstr>
      <vt:lpstr>WT3: Multi-CDN and Multi-Access Media Delivery</vt:lpstr>
      <vt:lpstr>WT3a) Media delivery from multiple service endpoints/locations</vt:lpstr>
      <vt:lpstr>Common Server-and Network-Assisted Streaming</vt:lpstr>
      <vt:lpstr>Collaboration 1: Operator provides multiple service locations</vt:lpstr>
      <vt:lpstr>Collaboration 2: AS with as one of multiple service locations</vt:lpstr>
      <vt:lpstr>Architecture Options</vt:lpstr>
      <vt:lpstr>Reference Architecture</vt:lpstr>
      <vt:lpstr>Stage-2 Work</vt:lpstr>
      <vt:lpstr>Stage-3 Work</vt:lpstr>
      <vt:lpstr>WT3b) Media delivery from multiple service endpoints/locations</vt:lpstr>
      <vt:lpstr>Collaboration Scenarios and ATSSS</vt:lpstr>
      <vt:lpstr>Conclusions</vt:lpstr>
      <vt:lpstr>WT12: Improved QoS support </vt:lpstr>
      <vt:lpstr>WT5: DRM and Conditional Access</vt:lpstr>
      <vt:lpstr>WT5: DRM and Conditional Access </vt:lpstr>
      <vt:lpstr>Collaboration Scenarios and stage-2</vt:lpstr>
      <vt:lpstr>Stage-3 Extensions</vt:lpstr>
      <vt:lpstr>WT12: Improved QoS support </vt:lpstr>
      <vt:lpstr>WT12: Improved QoS support </vt:lpstr>
      <vt:lpstr>Key Objectives</vt:lpstr>
      <vt:lpstr>What is QoS monitoring</vt:lpstr>
      <vt:lpstr>Collaboration for L4S</vt:lpstr>
      <vt:lpstr>L4S in deployments</vt:lpstr>
      <vt:lpstr>Conclusions</vt:lpstr>
      <vt:lpstr>Stage-2 Work</vt:lpstr>
      <vt:lpstr>WT13: Impacts and opportunities of QUIC for segmented content delivery </vt:lpstr>
      <vt:lpstr>Collaboration Scenarios</vt:lpstr>
      <vt:lpstr>Conclusions</vt:lpstr>
      <vt:lpstr>WT6: In-session Unicast Repair for MBS Object Distribution</vt:lpstr>
      <vt:lpstr>WT6: In-session Unicast Repair for MBS Object Distribution </vt:lpstr>
      <vt:lpstr>WT6: In-session Unicast Repair for MBS Object Distribution </vt:lpstr>
      <vt:lpstr>Conclusions</vt:lpstr>
      <vt:lpstr>Architecture and Call flows</vt:lpstr>
      <vt:lpstr>WT7: MBS User Service and Delivery Protocols for eMBMS</vt:lpstr>
      <vt:lpstr>WT7: MBS User Service and Delivery Protocols for eMBMS</vt:lpstr>
      <vt:lpstr>WT7: MBS User Service and Delivery Protocols for eMBMS</vt:lpstr>
      <vt:lpstr>WT8: Selected MBMS Functionalities not supported in MBS</vt:lpstr>
      <vt:lpstr>WT8: Selected MBMS Functionalities not supported in MBS</vt:lpstr>
      <vt:lpstr>Issues not going normative</vt:lpstr>
      <vt:lpstr>WT2: Common Server-and Network-Assisted Streaming</vt:lpstr>
      <vt:lpstr>User Experience – Content &amp; Device Aware Streaming and Delivery</vt:lpstr>
      <vt:lpstr>ARI Track - Motivation</vt:lpstr>
      <vt:lpstr>ARI Track in live mode</vt:lpstr>
      <vt:lpstr>WT4: Modem Usage Optimized Media Streaming</vt:lpstr>
      <vt:lpstr>WT4: Modem Usage Optimized Media Streaming</vt:lpstr>
      <vt:lpstr>WT9: DASH/HLS Interoperability </vt:lpstr>
      <vt:lpstr>WT9: DASH/HLS Interoperability </vt:lpstr>
      <vt:lpstr>PowerPoint Presentation</vt:lpstr>
      <vt:lpstr>Outlook</vt:lpstr>
      <vt:lpstr>Advanced Media Delivery  Media Delivery Architecture</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FS_AMD: Advanced Media Delivery</dc:title>
  <dc:creator>Thomas Stockhammer</dc:creator>
  <cp:lastModifiedBy>Thomas Stockhammer (25/01/30)</cp:lastModifiedBy>
  <cp:revision>4</cp:revision>
  <dcterms:created xsi:type="dcterms:W3CDTF">2024-04-18T10:56:52Z</dcterms:created>
  <dcterms:modified xsi:type="dcterms:W3CDTF">2025-02-05T09:55:30Z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