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vsdx" ContentType="application/vnd.ms-visio.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3" r:id="rId1"/>
  </p:sldMasterIdLst>
  <p:notesMasterIdLst>
    <p:notesMasterId r:id="rId41"/>
  </p:notesMasterIdLst>
  <p:handoutMasterIdLst>
    <p:handoutMasterId r:id="rId42"/>
  </p:handoutMasterIdLst>
  <p:sldIdLst>
    <p:sldId id="2142533578" r:id="rId2"/>
    <p:sldId id="2142533622" r:id="rId3"/>
    <p:sldId id="2142533616" r:id="rId4"/>
    <p:sldId id="2142533638" r:id="rId5"/>
    <p:sldId id="2142533617" r:id="rId6"/>
    <p:sldId id="2142533639" r:id="rId7"/>
    <p:sldId id="2142533635" r:id="rId8"/>
    <p:sldId id="2142533645" r:id="rId9"/>
    <p:sldId id="2142533642" r:id="rId10"/>
    <p:sldId id="2142533646" r:id="rId11"/>
    <p:sldId id="2142533647" r:id="rId12"/>
    <p:sldId id="2142533636" r:id="rId13"/>
    <p:sldId id="2142533648" r:id="rId14"/>
    <p:sldId id="141169808" r:id="rId15"/>
    <p:sldId id="2142533637" r:id="rId16"/>
    <p:sldId id="2142533626" r:id="rId17"/>
    <p:sldId id="2142533649" r:id="rId18"/>
    <p:sldId id="141169813" r:id="rId19"/>
    <p:sldId id="18262" r:id="rId20"/>
    <p:sldId id="2142533627" r:id="rId21"/>
    <p:sldId id="2142533641" r:id="rId22"/>
    <p:sldId id="2142533650" r:id="rId23"/>
    <p:sldId id="2142533628" r:id="rId24"/>
    <p:sldId id="2142533651" r:id="rId25"/>
    <p:sldId id="2142533629" r:id="rId26"/>
    <p:sldId id="2142533653" r:id="rId27"/>
    <p:sldId id="2142533620" r:id="rId28"/>
    <p:sldId id="2142533654" r:id="rId29"/>
    <p:sldId id="2142533624" r:id="rId30"/>
    <p:sldId id="2142533655" r:id="rId31"/>
    <p:sldId id="2142533625" r:id="rId32"/>
    <p:sldId id="2142533630" r:id="rId33"/>
    <p:sldId id="2142533656" r:id="rId34"/>
    <p:sldId id="2142533631" r:id="rId35"/>
    <p:sldId id="2142533632" r:id="rId36"/>
    <p:sldId id="2142533633" r:id="rId37"/>
    <p:sldId id="2142533634" r:id="rId38"/>
    <p:sldId id="2142533623" r:id="rId39"/>
    <p:sldId id="2142533652"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0FF"/>
    <a:srgbClr val="3253DC"/>
    <a:srgbClr val="0B2742"/>
    <a:srgbClr val="4A5A75"/>
    <a:srgbClr val="DEE3EC"/>
    <a:srgbClr val="FFFFFF"/>
    <a:srgbClr val="ECECEC"/>
    <a:srgbClr val="06050B"/>
    <a:srgbClr val="020625"/>
    <a:srgbClr val="7BA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FC368DD-7FE2-410C-9DFC-E7751D34150A}" v="1" dt="2024-04-18T12:22:30.0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7" autoAdjust="0"/>
    <p:restoredTop sz="96327" autoAdjust="0"/>
  </p:normalViewPr>
  <p:slideViewPr>
    <p:cSldViewPr snapToGrid="0">
      <p:cViewPr varScale="1">
        <p:scale>
          <a:sx n="78" d="100"/>
          <a:sy n="78" d="100"/>
        </p:scale>
        <p:origin x="150" y="570"/>
      </p:cViewPr>
      <p:guideLst/>
    </p:cSldViewPr>
  </p:slideViewPr>
  <p:outlineViewPr>
    <p:cViewPr>
      <p:scale>
        <a:sx n="33" d="100"/>
        <a:sy n="33" d="100"/>
      </p:scale>
      <p:origin x="0" y="-38178"/>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ommentAuthors" Target="commentAuthors.xml"/><Relationship Id="rId48"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5/2/2024</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02.05.2024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de-DE" dirty="0"/>
          </a:p>
        </p:txBody>
      </p:sp>
      <p:sp>
        <p:nvSpPr>
          <p:cNvPr id="4" name="Footer Placeholder 3"/>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prstClr val="black"/>
                </a:solidFill>
                <a:effectLst/>
                <a:uLnTx/>
                <a:uFillTx/>
                <a:latin typeface="Qualcomm Office Regular" panose="020B0503030202060203" pitchFamily="34" charset="0"/>
                <a:ea typeface="+mn-ea"/>
                <a:cs typeface="+mn-cs"/>
              </a:rPr>
              <a:t>Qualcomm Technologies, Inc.</a:t>
            </a:r>
            <a:endParaRPr kumimoji="0" lang="en-US" sz="1500" b="0" i="0" u="none" strike="noStrike" kern="1200" cap="none" spc="0" normalizeH="0" baseline="0" noProof="0" dirty="0">
              <a:ln>
                <a:noFill/>
              </a:ln>
              <a:solidFill>
                <a:prstClr val="black"/>
              </a:solidFill>
              <a:effectLst/>
              <a:uLnTx/>
              <a:uFillTx/>
              <a:latin typeface="Qualcomm Office Regular" panose="020B0503030202060203" pitchFamily="34" charset="0"/>
              <a:ea typeface="+mn-ea"/>
              <a:cs typeface="+mn-cs"/>
            </a:endParaRPr>
          </a:p>
        </p:txBody>
      </p:sp>
      <p:sp>
        <p:nvSpPr>
          <p:cNvPr id="5" name="Slide Number Placeholder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72DE84-53E6-4A15-B2E3-13D2185F4527}" type="slidenum">
              <a:rPr kumimoji="0" lang="en-US" sz="1500" b="0" i="0" u="none" strike="noStrike" kern="1200" cap="none" spc="0" normalizeH="0" baseline="0" noProof="0" smtClean="0">
                <a:ln>
                  <a:noFill/>
                </a:ln>
                <a:solidFill>
                  <a:prstClr val="black"/>
                </a:solidFill>
                <a:effectLst/>
                <a:uLnTx/>
                <a:uFillTx/>
                <a:latin typeface="Qualcomm Office Regular" panose="020B050303020206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500" b="0" i="0" u="none" strike="noStrike" kern="1200" cap="none" spc="0" normalizeH="0" baseline="0" noProof="0" dirty="0">
              <a:ln>
                <a:noFill/>
              </a:ln>
              <a:solidFill>
                <a:prstClr val="black"/>
              </a:solidFill>
              <a:effectLst/>
              <a:uLnTx/>
              <a:uFillTx/>
              <a:latin typeface="Qualcomm Office Regular" panose="020B0503030202060203" pitchFamily="34" charset="0"/>
              <a:ea typeface="+mn-ea"/>
              <a:cs typeface="+mn-cs"/>
            </a:endParaRPr>
          </a:p>
        </p:txBody>
      </p:sp>
    </p:spTree>
    <p:extLst>
      <p:ext uri="{BB962C8B-B14F-4D97-AF65-F5344CB8AC3E}">
        <p14:creationId xmlns:p14="http://schemas.microsoft.com/office/powerpoint/2010/main" val="3285703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5" name="TextBox 4">
            <a:extLst>
              <a:ext uri="{FF2B5EF4-FFF2-40B4-BE49-F238E27FC236}">
                <a16:creationId xmlns:a16="http://schemas.microsoft.com/office/drawing/2014/main" id="{B88F33D4-BBA2-F586-C7A0-82CDD883BFC9}"/>
              </a:ext>
            </a:extLst>
          </p:cNvPr>
          <p:cNvSpPr txBox="1"/>
          <p:nvPr userDrawn="1"/>
        </p:nvSpPr>
        <p:spPr>
          <a:xfrm>
            <a:off x="479708" y="6541709"/>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4" name="TextBox 3">
            <a:extLst>
              <a:ext uri="{FF2B5EF4-FFF2-40B4-BE49-F238E27FC236}">
                <a16:creationId xmlns:a16="http://schemas.microsoft.com/office/drawing/2014/main" id="{B2327104-0EC9-81F1-8AA2-DD95B2F0AD5C}"/>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6" name="TextBox 5">
            <a:extLst>
              <a:ext uri="{FF2B5EF4-FFF2-40B4-BE49-F238E27FC236}">
                <a16:creationId xmlns:a16="http://schemas.microsoft.com/office/drawing/2014/main" id="{1721900C-AFF6-9AB9-6CE8-76D2E51C8D10}"/>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6" name="TextBox 5">
            <a:extLst>
              <a:ext uri="{FF2B5EF4-FFF2-40B4-BE49-F238E27FC236}">
                <a16:creationId xmlns:a16="http://schemas.microsoft.com/office/drawing/2014/main" id="{5BDAEF54-E82E-C4CA-DA92-1D2D6C8666D5}"/>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6" name="TextBox 5">
            <a:extLst>
              <a:ext uri="{FF2B5EF4-FFF2-40B4-BE49-F238E27FC236}">
                <a16:creationId xmlns:a16="http://schemas.microsoft.com/office/drawing/2014/main" id="{9973D1D6-49D8-8E14-CA66-093A7F90B070}"/>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7" name="TextBox 6">
            <a:extLst>
              <a:ext uri="{FF2B5EF4-FFF2-40B4-BE49-F238E27FC236}">
                <a16:creationId xmlns:a16="http://schemas.microsoft.com/office/drawing/2014/main" id="{7F67FF87-67D1-1C93-9EE2-68722E639E47}"/>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1D6986D3-91E7-CAF5-6D5D-C0C75286A438}"/>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A3F32B8C-E4C0-E9F8-8532-2B4673B84DE8}"/>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751A2516-C3B1-FF09-7979-117010A296F8}"/>
              </a:ext>
            </a:extLst>
          </p:cNvPr>
          <p:cNvSpPr txBox="1"/>
          <p:nvPr userDrawn="1"/>
        </p:nvSpPr>
        <p:spPr bwMode="gray">
          <a:xfrm>
            <a:off x="4313239" y="5330321"/>
            <a:ext cx="2958892"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36A22BC1-9C46-084B-D8A5-F9147497AABE}"/>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5" name="TextBox 34">
            <a:extLst>
              <a:ext uri="{FF2B5EF4-FFF2-40B4-BE49-F238E27FC236}">
                <a16:creationId xmlns:a16="http://schemas.microsoft.com/office/drawing/2014/main" id="{C767FC40-C210-29F6-E244-24E1F03D5E33}"/>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D585E133-D4F4-2902-662A-1DA10E6F5D58}"/>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B0E424D5-7EDE-1875-D70C-8F6AC16D5382}"/>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EE043589-4868-6A56-34B9-A0D0C679F905}"/>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2E7499A0-71E1-918B-8FF4-015B909D8A86}"/>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8E4C8B7A-4C72-CA29-DE9F-A1AE49237A3B}"/>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3" y="1417835"/>
            <a:ext cx="11430000" cy="1487331"/>
          </a:xfrm>
          <a:prstGeom prst="rect">
            <a:avLst/>
          </a:prstGeom>
        </p:spPr>
        <p:txBody>
          <a:bodyPr/>
          <a:lstStyle>
            <a:lvl1pPr>
              <a:defRPr/>
            </a:lvl1pPr>
            <a:lvl2pPr>
              <a:defRPr/>
            </a:lvl2pPr>
            <a:lvl3pPr>
              <a:defRPr/>
            </a:lvl3pPr>
            <a:lvl4pPr>
              <a:defRPr lang="en-US" sz="2095" kern="1200" baseline="0" dirty="0">
                <a:solidFill>
                  <a:prstClr val="black">
                    <a:lumMod val="75000"/>
                    <a:lumOff val="25000"/>
                  </a:prstClr>
                </a:solidFill>
                <a:latin typeface="Qualcomm Office Regular" pitchFamily="34" charset="0"/>
                <a:ea typeface="+mn-ea"/>
                <a:cs typeface="Arial" pitchFamily="34" charset="0"/>
              </a:defRPr>
            </a:lvl4pPr>
            <a:lvl5pPr marL="1596360" indent="-346638">
              <a:buFont typeface="Qualcomm Regular" pitchFamily="34" charset="0"/>
              <a:buChar char="−"/>
              <a:defRPr/>
            </a:lvl5pPr>
            <a:lvl6pPr marL="2166489" indent="0">
              <a:buNone/>
              <a:defRPr sz="1596"/>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Title Placeholder 1"/>
          <p:cNvSpPr>
            <a:spLocks noGrp="1"/>
          </p:cNvSpPr>
          <p:nvPr>
            <p:ph type="title"/>
          </p:nvPr>
        </p:nvSpPr>
        <p:spPr>
          <a:xfrm>
            <a:off x="283544" y="627218"/>
            <a:ext cx="11432977" cy="711397"/>
          </a:xfrm>
          <a:prstGeom prst="rect">
            <a:avLst/>
          </a:prstGeom>
        </p:spPr>
        <p:txBody>
          <a:bodyPr vert="horz" wrap="square" lIns="91424" tIns="45712" rIns="91424" bIns="45712" rtlCol="0" anchor="ctr">
            <a:spAutoFit/>
          </a:bodyPr>
          <a:lstStyle>
            <a:lvl1pPr>
              <a:defRPr sz="4789"/>
            </a:lvl1pPr>
          </a:lstStyle>
          <a:p>
            <a:r>
              <a:rPr lang="en-US"/>
              <a:t>Click to edit Master title style</a:t>
            </a:r>
            <a:endParaRPr lang="en-US" dirty="0"/>
          </a:p>
        </p:txBody>
      </p:sp>
      <p:cxnSp>
        <p:nvCxnSpPr>
          <p:cNvPr id="14" name="Straight Connector 13"/>
          <p:cNvCxnSpPr/>
          <p:nvPr userDrawn="1"/>
        </p:nvCxnSpPr>
        <p:spPr>
          <a:xfrm>
            <a:off x="370367"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69431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3C6CC810-8AE6-0546-A0FC-DB7D2235F0EB}" type="slidenum">
              <a:rPr lang="en-US" smtClean="0"/>
              <a:t>‹#›</a:t>
            </a:fld>
            <a:endParaRPr lang="en-US" dirty="0"/>
          </a:p>
        </p:txBody>
      </p:sp>
      <p:sp>
        <p:nvSpPr>
          <p:cNvPr id="7" name="Rectangle 2"/>
          <p:cNvSpPr>
            <a:spLocks noGrp="1" noChangeArrowheads="1"/>
          </p:cNvSpPr>
          <p:nvPr>
            <p:ph type="title"/>
          </p:nvPr>
        </p:nvSpPr>
        <p:spPr bwMode="auto">
          <a:xfrm>
            <a:off x="609600" y="886828"/>
            <a:ext cx="10972800" cy="4542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sym typeface="Arial" pitchFamily="34" charset="0"/>
              </a:rPr>
              <a:t>Click to edit Master title style</a:t>
            </a:r>
            <a:endParaRPr lang="en-US" dirty="0">
              <a:sym typeface="Arial" pitchFamily="34" charset="0"/>
            </a:endParaRPr>
          </a:p>
        </p:txBody>
      </p:sp>
      <p:sp>
        <p:nvSpPr>
          <p:cNvPr id="6" name="Rectangle 3"/>
          <p:cNvSpPr>
            <a:spLocks noGrp="1" noChangeArrowheads="1"/>
          </p:cNvSpPr>
          <p:nvPr>
            <p:ph idx="1"/>
          </p:nvPr>
        </p:nvSpPr>
        <p:spPr bwMode="auto">
          <a:xfrm>
            <a:off x="609600" y="1463040"/>
            <a:ext cx="10972800" cy="48107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sym typeface="Arial" pitchFamily="34" charset="0"/>
              </a:rPr>
              <a:t>Edit Master text styles</a:t>
            </a:r>
          </a:p>
          <a:p>
            <a:pPr lvl="1"/>
            <a:r>
              <a:rPr lang="en-US" dirty="0">
                <a:sym typeface="Arial" pitchFamily="34" charset="0"/>
              </a:rPr>
              <a:t>Second level</a:t>
            </a:r>
          </a:p>
          <a:p>
            <a:pPr lvl="2"/>
            <a:r>
              <a:rPr lang="en-US" dirty="0">
                <a:sym typeface="Arial" pitchFamily="34" charset="0"/>
              </a:rPr>
              <a:t>Third level</a:t>
            </a:r>
          </a:p>
          <a:p>
            <a:pPr lvl="3"/>
            <a:r>
              <a:rPr lang="en-US" dirty="0">
                <a:sym typeface="Arial" pitchFamily="34" charset="0"/>
              </a:rPr>
              <a:t>Fourth level</a:t>
            </a:r>
          </a:p>
        </p:txBody>
      </p:sp>
    </p:spTree>
    <p:extLst>
      <p:ext uri="{BB962C8B-B14F-4D97-AF65-F5344CB8AC3E}">
        <p14:creationId xmlns:p14="http://schemas.microsoft.com/office/powerpoint/2010/main" val="3199405265"/>
      </p:ext>
    </p:extLst>
  </p:cSld>
  <p:clrMapOvr>
    <a:masterClrMapping/>
  </p:clrMapOvr>
  <p:transition spd="slow">
    <p:wipe dir="r"/>
  </p:transition>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 id="2147484345" r:id="rId98"/>
    <p:sldLayoutId id="2147484346" r:id="rId9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3" Type="http://schemas.openxmlformats.org/officeDocument/2006/relationships/hyperlink" Target="https://dashif.org/events/special-sessions/#special-sessions-2022" TargetMode="External"/><Relationship Id="rId2" Type="http://schemas.openxmlformats.org/officeDocument/2006/relationships/hyperlink" Target="https://tinyurl.com/cta5004spec" TargetMode="External"/><Relationship Id="rId1" Type="http://schemas.openxmlformats.org/officeDocument/2006/relationships/slideLayout" Target="../slideLayouts/slideLayout99.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hyperlink" Target="https://github.com/cta-wave/common-media-client-data/issues" TargetMode="External"/><Relationship Id="rId2" Type="http://schemas.openxmlformats.org/officeDocument/2006/relationships/hyperlink" Target="https://github.com/Dash-Industry-Forum/Dash-Industry-Forum.github.io/files/10271384/DASH-IF-Will-Law-CMCD-CMSD.pdf" TargetMode="External"/><Relationship Id="rId1" Type="http://schemas.openxmlformats.org/officeDocument/2006/relationships/slideLayout" Target="../slideLayouts/slideLayout26.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www.etsi.org/deliver/etsi_ts/103900_103999/103998/01.01.01_60/ts_103998v010101p.pdf" TargetMode="External"/><Relationship Id="rId1" Type="http://schemas.openxmlformats.org/officeDocument/2006/relationships/slideLayout" Target="../slideLayouts/slideLayout25.xml"/><Relationship Id="rId5" Type="http://schemas.openxmlformats.org/officeDocument/2006/relationships/image" Target="../media/image22.wmf"/><Relationship Id="rId4" Type="http://schemas.openxmlformats.org/officeDocument/2006/relationships/oleObject" Target="../embeddings/oleObject1.bin"/></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8.xml"/></Relationships>
</file>

<file path=ppt/slides/_rels/slide2.xml.rels><?xml version="1.0" encoding="UTF-8" standalone="yes"?>
<Relationships xmlns="http://schemas.openxmlformats.org/package/2006/relationships"><Relationship Id="rId3" Type="http://schemas.openxmlformats.org/officeDocument/2006/relationships/hyperlink" Target="mailto:tsto@qti.qualcomm.com" TargetMode="External"/><Relationship Id="rId2" Type="http://schemas.openxmlformats.org/officeDocument/2006/relationships/image" Target="../media/image16.png"/><Relationship Id="rId1" Type="http://schemas.openxmlformats.org/officeDocument/2006/relationships/slideLayout" Target="../slideLayouts/slideLayout19.xml"/><Relationship Id="rId4" Type="http://schemas.openxmlformats.org/officeDocument/2006/relationships/hyperlink" Target="mailto:irajs@live.com"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package" Target="../embeddings/Microsoft_Visio_Drawing1.vsdx"/><Relationship Id="rId1" Type="http://schemas.openxmlformats.org/officeDocument/2006/relationships/slideLayout" Target="../slideLayouts/slideLayout25.xml"/><Relationship Id="rId5" Type="http://schemas.openxmlformats.org/officeDocument/2006/relationships/image" Target="../media/image24.wmf"/><Relationship Id="rId4" Type="http://schemas.openxmlformats.org/officeDocument/2006/relationships/oleObject" Target="../embeddings/oleObject2.bin"/></Relationships>
</file>

<file path=ppt/slides/_rels/slide22.xml.rels><?xml version="1.0" encoding="UTF-8" standalone="yes"?>
<Relationships xmlns="http://schemas.openxmlformats.org/package/2006/relationships"><Relationship Id="rId2" Type="http://schemas.openxmlformats.org/officeDocument/2006/relationships/hyperlink" Target="https://www.3gpp.org/ftp/TSG_SA/WG4_CODEC/TSGS4_127-bis-e/Docs/S4-240808.zip" TargetMode="External"/><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3" Type="http://schemas.openxmlformats.org/officeDocument/2006/relationships/hyperlink" Target="https://github.com/w3c/media-source/issues/320" TargetMode="External"/><Relationship Id="rId2" Type="http://schemas.openxmlformats.org/officeDocument/2006/relationships/hyperlink" Target="https://developer.apple.com/videos/play/wwdc2023/10122" TargetMode="External"/><Relationship Id="rId1" Type="http://schemas.openxmlformats.org/officeDocument/2006/relationships/slideLayout" Target="../slideLayouts/slideLayout25.xml"/><Relationship Id="rId5" Type="http://schemas.openxmlformats.org/officeDocument/2006/relationships/hyperlink" Target="https://www.w3.org/TR/media-source-2/#managedmediasource-interface" TargetMode="External"/><Relationship Id="rId4" Type="http://schemas.openxmlformats.org/officeDocument/2006/relationships/hyperlink" Target="https://www.w3.org/2023/07/25-me-minutes.html"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package" Target="../embeddings/Microsoft_Visio_Drawing2.vsdx"/><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package" Target="../embeddings/Microsoft_Visio_Drawing.vsdx"/><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package" Target="../embeddings/Microsoft_Visio_Drawing.vsdx"/><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SA/WG4_CODEC/TSGS4_127-bis-e/Docs/S4-240599.zip" TargetMode="External"/><Relationship Id="rId2" Type="http://schemas.openxmlformats.org/officeDocument/2006/relationships/hyperlink" Target="https://www.3gpp.org/ftp/TSG_SA/WG4_CODEC/TSGS4_127-bis-e/Docs/S4-240841.zip" TargetMode="Externa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EF35938B-D217-B582-3E0A-D2D203549703}"/>
              </a:ext>
            </a:extLst>
          </p:cNvPr>
          <p:cNvSpPr>
            <a:spLocks noGrp="1"/>
          </p:cNvSpPr>
          <p:nvPr>
            <p:ph type="body" sz="quarter" idx="14"/>
          </p:nvPr>
        </p:nvSpPr>
        <p:spPr/>
        <p:txBody>
          <a:bodyPr/>
          <a:lstStyle/>
          <a:p>
            <a:r>
              <a:rPr lang="de-DE" dirty="0"/>
              <a:t>tsto@qti.qualcomm.com</a:t>
            </a:r>
            <a:endParaRPr lang="en-US" dirty="0"/>
          </a:p>
        </p:txBody>
      </p:sp>
      <p:sp>
        <p:nvSpPr>
          <p:cNvPr id="2" name="Text Placeholder 1">
            <a:extLst>
              <a:ext uri="{FF2B5EF4-FFF2-40B4-BE49-F238E27FC236}">
                <a16:creationId xmlns:a16="http://schemas.microsoft.com/office/drawing/2014/main" id="{15CF6E67-6476-0E90-C551-D606AA1A1125}"/>
              </a:ext>
            </a:extLst>
          </p:cNvPr>
          <p:cNvSpPr>
            <a:spLocks noGrp="1"/>
          </p:cNvSpPr>
          <p:nvPr>
            <p:ph type="body" sz="quarter" idx="10"/>
          </p:nvPr>
        </p:nvSpPr>
        <p:spPr/>
        <p:txBody>
          <a:bodyPr/>
          <a:lstStyle/>
          <a:p>
            <a:r>
              <a:rPr lang="de-DE" dirty="0"/>
              <a:t>Thomas Stockhammer</a:t>
            </a:r>
          </a:p>
          <a:p>
            <a:r>
              <a:rPr lang="de-DE" dirty="0"/>
              <a:t>Qualcomm Incorporated</a:t>
            </a:r>
          </a:p>
          <a:p>
            <a:r>
              <a:rPr lang="de-DE" dirty="0"/>
              <a:t>Co-Rapporteur of Study Item</a:t>
            </a:r>
            <a:endParaRPr lang="en-US" dirty="0"/>
          </a:p>
        </p:txBody>
      </p:sp>
      <p:sp>
        <p:nvSpPr>
          <p:cNvPr id="4" name="Text Placeholder 3">
            <a:extLst>
              <a:ext uri="{FF2B5EF4-FFF2-40B4-BE49-F238E27FC236}">
                <a16:creationId xmlns:a16="http://schemas.microsoft.com/office/drawing/2014/main" id="{DDD52461-0065-31AE-883B-85AAD571BEEE}"/>
              </a:ext>
            </a:extLst>
          </p:cNvPr>
          <p:cNvSpPr>
            <a:spLocks noGrp="1"/>
          </p:cNvSpPr>
          <p:nvPr>
            <p:ph type="body" sz="quarter" idx="13"/>
          </p:nvPr>
        </p:nvSpPr>
        <p:spPr/>
        <p:txBody>
          <a:bodyPr/>
          <a:lstStyle/>
          <a:p>
            <a:r>
              <a:rPr lang="de-DE" dirty="0"/>
              <a:t>April 18, 2024</a:t>
            </a:r>
            <a:endParaRPr lang="en-US" dirty="0"/>
          </a:p>
        </p:txBody>
      </p:sp>
      <p:sp>
        <p:nvSpPr>
          <p:cNvPr id="5" name="Title 4">
            <a:extLst>
              <a:ext uri="{FF2B5EF4-FFF2-40B4-BE49-F238E27FC236}">
                <a16:creationId xmlns:a16="http://schemas.microsoft.com/office/drawing/2014/main" id="{BDEDC922-2F88-ED49-8B42-6B07516760BE}"/>
              </a:ext>
            </a:extLst>
          </p:cNvPr>
          <p:cNvSpPr>
            <a:spLocks noGrp="1"/>
          </p:cNvSpPr>
          <p:nvPr>
            <p:ph type="title"/>
          </p:nvPr>
        </p:nvSpPr>
        <p:spPr>
          <a:xfrm>
            <a:off x="431638" y="2792421"/>
            <a:ext cx="8416582" cy="1285224"/>
          </a:xfrm>
        </p:spPr>
        <p:txBody>
          <a:bodyPr/>
          <a:lstStyle/>
          <a:p>
            <a:r>
              <a:rPr lang="en-US" sz="4800" dirty="0"/>
              <a:t>FS_AMD: Advanced Media Delivery Overview for 5G-MAG</a:t>
            </a:r>
          </a:p>
        </p:txBody>
      </p:sp>
      <p:sp>
        <p:nvSpPr>
          <p:cNvPr id="3" name="Text Placeholder 2">
            <a:extLst>
              <a:ext uri="{FF2B5EF4-FFF2-40B4-BE49-F238E27FC236}">
                <a16:creationId xmlns:a16="http://schemas.microsoft.com/office/drawing/2014/main" id="{D9C19732-4B0C-D290-B586-9BEBBE5AC366}"/>
              </a:ext>
            </a:extLst>
          </p:cNvPr>
          <p:cNvSpPr>
            <a:spLocks noGrp="1"/>
          </p:cNvSpPr>
          <p:nvPr>
            <p:ph type="body" sz="quarter" idx="12"/>
          </p:nvPr>
        </p:nvSpPr>
        <p:spPr/>
        <p:txBody>
          <a:bodyPr/>
          <a:lstStyle/>
          <a:p>
            <a:r>
              <a:rPr lang="de-DE" dirty="0"/>
              <a:t>S4-aI240055 (also CD0149r1)</a:t>
            </a:r>
            <a:endParaRPr lang="en-US" dirty="0"/>
          </a:p>
        </p:txBody>
      </p:sp>
    </p:spTree>
    <p:extLst>
      <p:ext uri="{BB962C8B-B14F-4D97-AF65-F5344CB8AC3E}">
        <p14:creationId xmlns:p14="http://schemas.microsoft.com/office/powerpoint/2010/main" val="330601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229A135-58B0-5FA0-7216-275D88DC86B8}"/>
              </a:ext>
            </a:extLst>
          </p:cNvPr>
          <p:cNvSpPr>
            <a:spLocks noGrp="1"/>
          </p:cNvSpPr>
          <p:nvPr>
            <p:ph type="title"/>
          </p:nvPr>
        </p:nvSpPr>
        <p:spPr/>
        <p:txBody>
          <a:bodyPr/>
          <a:lstStyle/>
          <a:p>
            <a:r>
              <a:rPr lang="en-US" dirty="0"/>
              <a:t>Leads and Supporters for Each Work Topic and related Input</a:t>
            </a:r>
          </a:p>
        </p:txBody>
      </p:sp>
      <p:graphicFrame>
        <p:nvGraphicFramePr>
          <p:cNvPr id="6" name="Content Placeholder 5">
            <a:extLst>
              <a:ext uri="{FF2B5EF4-FFF2-40B4-BE49-F238E27FC236}">
                <a16:creationId xmlns:a16="http://schemas.microsoft.com/office/drawing/2014/main" id="{D5DE1A70-C4C7-DF4D-1616-7C4B9AB645A7}"/>
              </a:ext>
            </a:extLst>
          </p:cNvPr>
          <p:cNvGraphicFramePr>
            <a:graphicFrameLocks noGrp="1"/>
          </p:cNvGraphicFramePr>
          <p:nvPr>
            <p:ph sz="quarter" idx="4294967295"/>
            <p:extLst>
              <p:ext uri="{D42A27DB-BD31-4B8C-83A1-F6EECF244321}">
                <p14:modId xmlns:p14="http://schemas.microsoft.com/office/powerpoint/2010/main" val="4290185898"/>
              </p:ext>
            </p:extLst>
          </p:nvPr>
        </p:nvGraphicFramePr>
        <p:xfrm>
          <a:off x="340442" y="1186078"/>
          <a:ext cx="11187112" cy="5029277"/>
        </p:xfrm>
        <a:graphic>
          <a:graphicData uri="http://schemas.openxmlformats.org/drawingml/2006/table">
            <a:tbl>
              <a:tblPr firstRow="1" bandRow="1">
                <a:tableStyleId>{5C22544A-7EE6-4342-B048-85BDC9FD1C3A}</a:tableStyleId>
              </a:tblPr>
              <a:tblGrid>
                <a:gridCol w="461245">
                  <a:extLst>
                    <a:ext uri="{9D8B030D-6E8A-4147-A177-3AD203B41FA5}">
                      <a16:colId xmlns:a16="http://schemas.microsoft.com/office/drawing/2014/main" val="2845347641"/>
                    </a:ext>
                  </a:extLst>
                </a:gridCol>
                <a:gridCol w="3113358">
                  <a:extLst>
                    <a:ext uri="{9D8B030D-6E8A-4147-A177-3AD203B41FA5}">
                      <a16:colId xmlns:a16="http://schemas.microsoft.com/office/drawing/2014/main" val="2320846411"/>
                    </a:ext>
                  </a:extLst>
                </a:gridCol>
                <a:gridCol w="1887844">
                  <a:extLst>
                    <a:ext uri="{9D8B030D-6E8A-4147-A177-3AD203B41FA5}">
                      <a16:colId xmlns:a16="http://schemas.microsoft.com/office/drawing/2014/main" val="41446469"/>
                    </a:ext>
                  </a:extLst>
                </a:gridCol>
                <a:gridCol w="3864679">
                  <a:extLst>
                    <a:ext uri="{9D8B030D-6E8A-4147-A177-3AD203B41FA5}">
                      <a16:colId xmlns:a16="http://schemas.microsoft.com/office/drawing/2014/main" val="3967190689"/>
                    </a:ext>
                  </a:extLst>
                </a:gridCol>
                <a:gridCol w="1165357">
                  <a:extLst>
                    <a:ext uri="{9D8B030D-6E8A-4147-A177-3AD203B41FA5}">
                      <a16:colId xmlns:a16="http://schemas.microsoft.com/office/drawing/2014/main" val="2362017086"/>
                    </a:ext>
                  </a:extLst>
                </a:gridCol>
                <a:gridCol w="694629">
                  <a:extLst>
                    <a:ext uri="{9D8B030D-6E8A-4147-A177-3AD203B41FA5}">
                      <a16:colId xmlns:a16="http://schemas.microsoft.com/office/drawing/2014/main" val="2900400290"/>
                    </a:ext>
                  </a:extLst>
                </a:gridCol>
              </a:tblGrid>
              <a:tr h="302973">
                <a:tc>
                  <a:txBody>
                    <a:bodyPr/>
                    <a:lstStyle/>
                    <a:p>
                      <a:pPr marL="0" marR="0" hangingPunct="0">
                        <a:spcBef>
                          <a:spcPts val="0"/>
                        </a:spcBef>
                        <a:spcAft>
                          <a:spcPts val="0"/>
                        </a:spcAft>
                      </a:pPr>
                      <a:r>
                        <a:rPr lang="en-US" sz="1100">
                          <a:effectLst/>
                        </a:rPr>
                        <a:t>Topic</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Title</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Lead</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Explicit Supporters</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Related CR number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Status</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extLst>
                  <a:ext uri="{0D108BD9-81ED-4DB2-BD59-A6C34878D82A}">
                    <a16:rowId xmlns:a16="http://schemas.microsoft.com/office/drawing/2014/main" val="4007998706"/>
                  </a:ext>
                </a:extLst>
              </a:tr>
              <a:tr h="302973">
                <a:tc>
                  <a:txBody>
                    <a:bodyPr/>
                    <a:lstStyle/>
                    <a:p>
                      <a:pPr marL="0" marR="0" hangingPunct="0">
                        <a:spcBef>
                          <a:spcPts val="0"/>
                        </a:spcBef>
                        <a:spcAft>
                          <a:spcPts val="0"/>
                        </a:spcAft>
                      </a:pPr>
                      <a:r>
                        <a:rPr lang="en-US" sz="1100">
                          <a:effectLst/>
                        </a:rPr>
                        <a:t>1</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Common Client Metadata</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Thomas Stockhammer, Qualcomm</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Qualcomm, Dolby, CMCC, AT&amp;T, Telecom Italia, Comcast, Orange, BBC, EBU, Tencent, ATEME</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extLst>
                  <a:ext uri="{0D108BD9-81ED-4DB2-BD59-A6C34878D82A}">
                    <a16:rowId xmlns:a16="http://schemas.microsoft.com/office/drawing/2014/main" val="1449819479"/>
                  </a:ext>
                </a:extLst>
              </a:tr>
              <a:tr h="302973">
                <a:tc>
                  <a:txBody>
                    <a:bodyPr/>
                    <a:lstStyle/>
                    <a:p>
                      <a:pPr marL="0" marR="0" hangingPunct="0">
                        <a:spcBef>
                          <a:spcPts val="0"/>
                        </a:spcBef>
                        <a:spcAft>
                          <a:spcPts val="0"/>
                        </a:spcAft>
                      </a:pPr>
                      <a:r>
                        <a:rPr lang="en-US" sz="1100">
                          <a:effectLst/>
                        </a:rPr>
                        <a:t>2</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Common Server-and Network-Assisted Streaming.</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Iraj Sodagar, Tencent</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Qualcomm, Dolby, AT&amp;T, Comcast, Tencent, ATEME, Sony Europe B.V.</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extLst>
                  <a:ext uri="{0D108BD9-81ED-4DB2-BD59-A6C34878D82A}">
                    <a16:rowId xmlns:a16="http://schemas.microsoft.com/office/drawing/2014/main" val="3503702774"/>
                  </a:ext>
                </a:extLst>
              </a:tr>
              <a:tr h="438228">
                <a:tc>
                  <a:txBody>
                    <a:bodyPr/>
                    <a:lstStyle/>
                    <a:p>
                      <a:pPr marL="0" marR="0" hangingPunct="0">
                        <a:spcBef>
                          <a:spcPts val="0"/>
                        </a:spcBef>
                        <a:spcAft>
                          <a:spcPts val="0"/>
                        </a:spcAft>
                      </a:pPr>
                      <a:r>
                        <a:rPr lang="en-US" sz="1100">
                          <a:effectLst/>
                        </a:rPr>
                        <a:t>3</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Multi-CDN and Multi-Access Media Delivery.</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Jason Cloud, Dolby</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Qualcomm, Dolby, AT&amp;T, Orange, Samsung Electronics Co. Ltd., Huawei Technologies Co Ltd., ATEME</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26804-0006rev1</a:t>
                      </a:r>
                    </a:p>
                    <a:p>
                      <a:pPr marL="0" marR="0" hangingPunct="0">
                        <a:spcBef>
                          <a:spcPts val="0"/>
                        </a:spcBef>
                        <a:spcAft>
                          <a:spcPts val="0"/>
                        </a:spcAft>
                      </a:pPr>
                      <a:r>
                        <a:rPr lang="en-US" sz="1100">
                          <a:effectLst/>
                        </a:rPr>
                        <a:t>26804-xxxx (pCR Samsung)</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noted</a:t>
                      </a:r>
                    </a:p>
                    <a:p>
                      <a:pPr marL="0" marR="0" hangingPunct="0">
                        <a:spcBef>
                          <a:spcPts val="0"/>
                        </a:spcBef>
                        <a:spcAft>
                          <a:spcPts val="0"/>
                        </a:spcAft>
                      </a:pPr>
                      <a:r>
                        <a:rPr lang="en-US" sz="1100">
                          <a:effectLst/>
                        </a:rPr>
                        <a:t>noted</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extLst>
                  <a:ext uri="{0D108BD9-81ED-4DB2-BD59-A6C34878D82A}">
                    <a16:rowId xmlns:a16="http://schemas.microsoft.com/office/drawing/2014/main" val="3682211664"/>
                  </a:ext>
                </a:extLst>
              </a:tr>
              <a:tr h="167717">
                <a:tc>
                  <a:txBody>
                    <a:bodyPr/>
                    <a:lstStyle/>
                    <a:p>
                      <a:pPr marL="0" marR="0" hangingPunct="0">
                        <a:spcBef>
                          <a:spcPts val="0"/>
                        </a:spcBef>
                        <a:spcAft>
                          <a:spcPts val="0"/>
                        </a:spcAft>
                      </a:pPr>
                      <a:r>
                        <a:rPr lang="en-US" sz="1100">
                          <a:effectLst/>
                        </a:rPr>
                        <a:t>4</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Modem Usage Optimized Media Streaming.</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Iraj Sodagar, Tencent</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Qualcomm, Dolby, Comcast, BBC, EBU, Tencent</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extLst>
                  <a:ext uri="{0D108BD9-81ED-4DB2-BD59-A6C34878D82A}">
                    <a16:rowId xmlns:a16="http://schemas.microsoft.com/office/drawing/2014/main" val="159296095"/>
                  </a:ext>
                </a:extLst>
              </a:tr>
              <a:tr h="302973">
                <a:tc>
                  <a:txBody>
                    <a:bodyPr/>
                    <a:lstStyle/>
                    <a:p>
                      <a:pPr marL="0" marR="0" hangingPunct="0">
                        <a:spcBef>
                          <a:spcPts val="0"/>
                        </a:spcBef>
                        <a:spcAft>
                          <a:spcPts val="0"/>
                        </a:spcAft>
                      </a:pPr>
                      <a:r>
                        <a:rPr lang="en-US" sz="1100">
                          <a:effectLst/>
                        </a:rPr>
                        <a:t>5</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DRM and Conditional Access.</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Thomas Stockhammer, Qualcomm</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Qualcomm, Telecom Italia, Comcast, </a:t>
                      </a:r>
                      <a:r>
                        <a:rPr lang="en-US" sz="1100" dirty="0" err="1">
                          <a:effectLst/>
                        </a:rPr>
                        <a:t>Rohde&amp;Schwarz</a:t>
                      </a:r>
                      <a:r>
                        <a:rPr lang="en-US" sz="1100" dirty="0">
                          <a:effectLst/>
                        </a:rPr>
                        <a:t>, Huawei Technologies Co Ltd.</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extLst>
                  <a:ext uri="{0D108BD9-81ED-4DB2-BD59-A6C34878D82A}">
                    <a16:rowId xmlns:a16="http://schemas.microsoft.com/office/drawing/2014/main" val="2443337379"/>
                  </a:ext>
                </a:extLst>
              </a:tr>
              <a:tr h="438228">
                <a:tc>
                  <a:txBody>
                    <a:bodyPr/>
                    <a:lstStyle/>
                    <a:p>
                      <a:pPr marL="0" marR="0" hangingPunct="0">
                        <a:spcBef>
                          <a:spcPts val="0"/>
                        </a:spcBef>
                        <a:spcAft>
                          <a:spcPts val="0"/>
                        </a:spcAft>
                      </a:pPr>
                      <a:r>
                        <a:rPr lang="en-US" sz="1100">
                          <a:effectLst/>
                        </a:rPr>
                        <a:t>6</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In-session Unicast Repair for MBS Object Distribution.</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Thomas Stockhammer, Qualcomm</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Qualcomm, Telecom Italia, Comcast, Orange, BBC, SWR, EBU, Rohde&amp;Schwarz, Huawei Technologies Co Ltd., ATEME</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 </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extLst>
                  <a:ext uri="{0D108BD9-81ED-4DB2-BD59-A6C34878D82A}">
                    <a16:rowId xmlns:a16="http://schemas.microsoft.com/office/drawing/2014/main" val="3188629257"/>
                  </a:ext>
                </a:extLst>
              </a:tr>
              <a:tr h="302973">
                <a:tc>
                  <a:txBody>
                    <a:bodyPr/>
                    <a:lstStyle/>
                    <a:p>
                      <a:pPr marL="0" marR="0" hangingPunct="0">
                        <a:spcBef>
                          <a:spcPts val="0"/>
                        </a:spcBef>
                        <a:spcAft>
                          <a:spcPts val="0"/>
                        </a:spcAft>
                      </a:pPr>
                      <a:r>
                        <a:rPr lang="en-US" sz="1100">
                          <a:effectLst/>
                        </a:rPr>
                        <a:t>7</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MBS User Service and Delivery Protocols for eMBMS.</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Thomas Stockhammer, Qualcomm</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de-DE" sz="1100">
                          <a:effectLst/>
                        </a:rPr>
                        <a:t>Qualcomm, Comcast, SWR, EBU, Rohde&amp;Schwarz, ATEME</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de-DE"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de-DE" sz="1100" dirty="0">
                          <a:effectLst/>
                        </a:rPr>
                        <a:t> </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extLst>
                  <a:ext uri="{0D108BD9-81ED-4DB2-BD59-A6C34878D82A}">
                    <a16:rowId xmlns:a16="http://schemas.microsoft.com/office/drawing/2014/main" val="2106827268"/>
                  </a:ext>
                </a:extLst>
              </a:tr>
              <a:tr h="302973">
                <a:tc>
                  <a:txBody>
                    <a:bodyPr/>
                    <a:lstStyle/>
                    <a:p>
                      <a:pPr marL="0" marR="0" hangingPunct="0">
                        <a:spcBef>
                          <a:spcPts val="0"/>
                        </a:spcBef>
                        <a:spcAft>
                          <a:spcPts val="0"/>
                        </a:spcAft>
                      </a:pPr>
                      <a:r>
                        <a:rPr lang="en-US" sz="1100">
                          <a:effectLst/>
                        </a:rPr>
                        <a:t>8</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Selected MBMS Functionalities not supported in MBS.</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Thomas Stockhammer, Qualcomm</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Qualcomm, Comcast, SWR, EBU, Rohde&amp;Schwarz, Huawei Technologies Co Ltd., ATEME</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extLst>
                  <a:ext uri="{0D108BD9-81ED-4DB2-BD59-A6C34878D82A}">
                    <a16:rowId xmlns:a16="http://schemas.microsoft.com/office/drawing/2014/main" val="1728089113"/>
                  </a:ext>
                </a:extLst>
              </a:tr>
              <a:tr h="302973">
                <a:tc>
                  <a:txBody>
                    <a:bodyPr/>
                    <a:lstStyle/>
                    <a:p>
                      <a:pPr marL="0" marR="0" hangingPunct="0">
                        <a:spcBef>
                          <a:spcPts val="0"/>
                        </a:spcBef>
                        <a:spcAft>
                          <a:spcPts val="0"/>
                        </a:spcAft>
                      </a:pPr>
                      <a:r>
                        <a:rPr lang="en-US" sz="1100">
                          <a:effectLst/>
                        </a:rPr>
                        <a:t>9</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DASH/HLS Interoperability.</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Iraj Sodagar, Tencent</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Qualcomm, Telecom Italia, Comcast, Orange, BBC, EBU, </a:t>
                      </a:r>
                      <a:r>
                        <a:rPr lang="en-US" sz="1100" dirty="0" err="1">
                          <a:effectLst/>
                        </a:rPr>
                        <a:t>Rohde&amp;Schwarz</a:t>
                      </a:r>
                      <a:r>
                        <a:rPr lang="en-US" sz="1100" dirty="0">
                          <a:effectLst/>
                        </a:rPr>
                        <a:t>, Huawei Technologies Co Ltd., Tencent</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extLst>
                  <a:ext uri="{0D108BD9-81ED-4DB2-BD59-A6C34878D82A}">
                    <a16:rowId xmlns:a16="http://schemas.microsoft.com/office/drawing/2014/main" val="1997840165"/>
                  </a:ext>
                </a:extLst>
              </a:tr>
              <a:tr h="302973">
                <a:tc>
                  <a:txBody>
                    <a:bodyPr/>
                    <a:lstStyle/>
                    <a:p>
                      <a:pPr marL="0" marR="0" hangingPunct="0">
                        <a:spcBef>
                          <a:spcPts val="0"/>
                        </a:spcBef>
                        <a:spcAft>
                          <a:spcPts val="0"/>
                        </a:spcAft>
                      </a:pPr>
                      <a:r>
                        <a:rPr lang="en-US" sz="1100">
                          <a:effectLst/>
                        </a:rPr>
                        <a:t>10</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kern="1200">
                          <a:solidFill>
                            <a:schemeClr val="dk1"/>
                          </a:solidFill>
                          <a:effectLst/>
                          <a:latin typeface="+mn-lt"/>
                          <a:ea typeface="+mn-ea"/>
                          <a:cs typeface="+mn-cs"/>
                        </a:rPr>
                        <a:t>Further harmonization of RTC and Streaming for Advanced Media Delivery.</a:t>
                      </a:r>
                    </a:p>
                  </a:txBody>
                  <a:tcPr marL="8179" marR="8179" marT="0" marB="0"/>
                </a:tc>
                <a:tc>
                  <a:txBody>
                    <a:bodyPr/>
                    <a:lstStyle/>
                    <a:p>
                      <a:r>
                        <a:rPr lang="de-DE" sz="1100" kern="1200" dirty="0">
                          <a:solidFill>
                            <a:schemeClr val="dk1"/>
                          </a:solidFill>
                          <a:effectLst/>
                          <a:highlight>
                            <a:srgbClr val="FF0000"/>
                          </a:highlight>
                          <a:latin typeface="+mn-lt"/>
                          <a:ea typeface="+mn-ea"/>
                          <a:cs typeface="+mn-cs"/>
                        </a:rPr>
                        <a:t>open</a:t>
                      </a:r>
                      <a:endParaRPr lang="en-US" sz="1100" kern="1200" dirty="0">
                        <a:solidFill>
                          <a:schemeClr val="dk1"/>
                        </a:solidFill>
                        <a:effectLst/>
                        <a:highlight>
                          <a:srgbClr val="FF0000"/>
                        </a:highlight>
                        <a:latin typeface="+mn-lt"/>
                        <a:ea typeface="+mn-ea"/>
                        <a:cs typeface="+mn-cs"/>
                      </a:endParaRPr>
                    </a:p>
                  </a:txBody>
                  <a:tcPr marL="8179" marR="8179" marT="0" marB="0"/>
                </a:tc>
                <a:tc>
                  <a:txBody>
                    <a:bodyPr/>
                    <a:lstStyle/>
                    <a:p>
                      <a:pPr marL="0" marR="0" hangingPunct="0">
                        <a:spcBef>
                          <a:spcPts val="0"/>
                        </a:spcBef>
                        <a:spcAft>
                          <a:spcPts val="0"/>
                        </a:spcAft>
                      </a:pPr>
                      <a:r>
                        <a:rPr lang="en-US" sz="1100" dirty="0">
                          <a:effectLst/>
                        </a:rPr>
                        <a:t>Qualcomm, CMCC, Comcast, Samsung Electronics Co. Ltd., NTT, </a:t>
                      </a:r>
                      <a:r>
                        <a:rPr lang="en-US" sz="1100" dirty="0" err="1">
                          <a:effectLst/>
                        </a:rPr>
                        <a:t>InterDigital</a:t>
                      </a:r>
                      <a:r>
                        <a:rPr lang="en-US" sz="1100" dirty="0">
                          <a:effectLst/>
                        </a:rPr>
                        <a:t> Communications, Lenovo</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extLst>
                  <a:ext uri="{0D108BD9-81ED-4DB2-BD59-A6C34878D82A}">
                    <a16:rowId xmlns:a16="http://schemas.microsoft.com/office/drawing/2014/main" val="2821889408"/>
                  </a:ext>
                </a:extLst>
              </a:tr>
              <a:tr h="302973">
                <a:tc>
                  <a:txBody>
                    <a:bodyPr/>
                    <a:lstStyle/>
                    <a:p>
                      <a:pPr marL="0" marR="0" hangingPunct="0">
                        <a:spcBef>
                          <a:spcPts val="0"/>
                        </a:spcBef>
                        <a:spcAft>
                          <a:spcPts val="0"/>
                        </a:spcAft>
                      </a:pPr>
                      <a:r>
                        <a:rPr lang="en-US" sz="1100">
                          <a:effectLst/>
                        </a:rPr>
                        <a:t>11</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Issues identified by Market Representation Partners.</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Thomas Stockhammer, Qualcomm</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Qualcomm, Comcast, BBC, Dolby, EBU</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 </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extLst>
                  <a:ext uri="{0D108BD9-81ED-4DB2-BD59-A6C34878D82A}">
                    <a16:rowId xmlns:a16="http://schemas.microsoft.com/office/drawing/2014/main" val="548616071"/>
                  </a:ext>
                </a:extLst>
              </a:tr>
              <a:tr h="302973">
                <a:tc>
                  <a:txBody>
                    <a:bodyPr/>
                    <a:lstStyle/>
                    <a:p>
                      <a:pPr marL="0" marR="0" hangingPunct="0">
                        <a:spcBef>
                          <a:spcPts val="0"/>
                        </a:spcBef>
                        <a:spcAft>
                          <a:spcPts val="0"/>
                        </a:spcAft>
                      </a:pPr>
                      <a:r>
                        <a:rPr lang="en-US" sz="1100">
                          <a:effectLst/>
                        </a:rPr>
                        <a:t>12</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Improved QoS support</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endParaRPr lang="en-US" sz="1100">
                        <a:effectLst/>
                        <a:latin typeface="CG Times (WN)"/>
                      </a:endParaRPr>
                    </a:p>
                  </a:txBody>
                  <a:tcPr marL="8179" marR="8179" marT="0" marB="0"/>
                </a:tc>
                <a:tc>
                  <a:txBody>
                    <a:bodyPr/>
                    <a:lstStyle/>
                    <a:p>
                      <a:pPr marL="0" marR="0" hangingPunct="0">
                        <a:spcBef>
                          <a:spcPts val="0"/>
                        </a:spcBef>
                        <a:spcAft>
                          <a:spcPts val="0"/>
                        </a:spcAft>
                      </a:pPr>
                      <a:r>
                        <a:rPr lang="en-US" sz="1100" dirty="0">
                          <a:effectLst/>
                        </a:rPr>
                        <a:t>Ericsson LM, Huawei Technologies Co Ltd., Qualcomm, BBC, </a:t>
                      </a:r>
                      <a:r>
                        <a:rPr lang="en-US" sz="1100" dirty="0" err="1">
                          <a:effectLst/>
                        </a:rPr>
                        <a:t>InterDigital</a:t>
                      </a:r>
                      <a:r>
                        <a:rPr lang="en-US" sz="1100" dirty="0">
                          <a:effectLst/>
                        </a:rPr>
                        <a:t> Communications, Lenovo</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26804-0007rev1</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endorsed</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extLst>
                  <a:ext uri="{0D108BD9-81ED-4DB2-BD59-A6C34878D82A}">
                    <a16:rowId xmlns:a16="http://schemas.microsoft.com/office/drawing/2014/main" val="2259190857"/>
                  </a:ext>
                </a:extLst>
              </a:tr>
              <a:tr h="302973">
                <a:tc>
                  <a:txBody>
                    <a:bodyPr/>
                    <a:lstStyle/>
                    <a:p>
                      <a:pPr marL="0" marR="0" hangingPunct="0">
                        <a:spcBef>
                          <a:spcPts val="0"/>
                        </a:spcBef>
                        <a:spcAft>
                          <a:spcPts val="0"/>
                        </a:spcAft>
                      </a:pPr>
                      <a:r>
                        <a:rPr lang="en-US" sz="1100">
                          <a:effectLst/>
                        </a:rPr>
                        <a:t>13</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Impacts and opportunities of QUIC for segmented content delivery</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Emmanouil Potetsianakis, Xiaomi, emmanouil@xiaomi.com</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Xiaomi, Qualcomm, </a:t>
                      </a:r>
                      <a:r>
                        <a:rPr lang="en-US" sz="1100" dirty="0">
                          <a:effectLst/>
                          <a:highlight>
                            <a:srgbClr val="FF0000"/>
                          </a:highlight>
                        </a:rPr>
                        <a:t>others</a:t>
                      </a:r>
                      <a:endParaRPr lang="en-US" sz="1100" dirty="0">
                        <a:effectLst/>
                        <a:highlight>
                          <a:srgbClr val="FF0000"/>
                        </a:highligh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a:effectLst/>
                        </a:rPr>
                        <a:t>26804-pCR</a:t>
                      </a:r>
                      <a:endParaRPr lang="en-US" sz="110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tc>
                  <a:txBody>
                    <a:bodyPr/>
                    <a:lstStyle/>
                    <a:p>
                      <a:pPr marL="0" marR="0" hangingPunct="0">
                        <a:spcBef>
                          <a:spcPts val="0"/>
                        </a:spcBef>
                        <a:spcAft>
                          <a:spcPts val="0"/>
                        </a:spcAft>
                      </a:pPr>
                      <a:r>
                        <a:rPr lang="en-US" sz="1100" dirty="0">
                          <a:effectLst/>
                        </a:rPr>
                        <a:t>endorsed</a:t>
                      </a: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txBody>
                  <a:tcPr marL="8179" marR="8179" marT="0" marB="0"/>
                </a:tc>
                <a:extLst>
                  <a:ext uri="{0D108BD9-81ED-4DB2-BD59-A6C34878D82A}">
                    <a16:rowId xmlns:a16="http://schemas.microsoft.com/office/drawing/2014/main" val="616120469"/>
                  </a:ext>
                </a:extLst>
              </a:tr>
            </a:tbl>
          </a:graphicData>
        </a:graphic>
      </p:graphicFrame>
    </p:spTree>
    <p:extLst>
      <p:ext uri="{BB962C8B-B14F-4D97-AF65-F5344CB8AC3E}">
        <p14:creationId xmlns:p14="http://schemas.microsoft.com/office/powerpoint/2010/main" val="3408459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6B97A-C94D-CEE9-FFD8-C500CF7B3CA8}"/>
              </a:ext>
            </a:extLst>
          </p:cNvPr>
          <p:cNvSpPr>
            <a:spLocks noGrp="1"/>
          </p:cNvSpPr>
          <p:nvPr>
            <p:ph type="title"/>
          </p:nvPr>
        </p:nvSpPr>
        <p:spPr/>
        <p:txBody>
          <a:bodyPr/>
          <a:lstStyle/>
          <a:p>
            <a:endParaRPr lang="en-US"/>
          </a:p>
        </p:txBody>
      </p:sp>
      <p:sp>
        <p:nvSpPr>
          <p:cNvPr id="3" name="Footer Placeholder 2">
            <a:extLst>
              <a:ext uri="{FF2B5EF4-FFF2-40B4-BE49-F238E27FC236}">
                <a16:creationId xmlns:a16="http://schemas.microsoft.com/office/drawing/2014/main" id="{5E77174D-EC03-575A-9057-65DC4C4A0D39}"/>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graphicFrame>
        <p:nvGraphicFramePr>
          <p:cNvPr id="4" name="Table 3">
            <a:extLst>
              <a:ext uri="{FF2B5EF4-FFF2-40B4-BE49-F238E27FC236}">
                <a16:creationId xmlns:a16="http://schemas.microsoft.com/office/drawing/2014/main" id="{00F7FB55-54BB-CC08-0ADF-F46D045EEE75}"/>
              </a:ext>
            </a:extLst>
          </p:cNvPr>
          <p:cNvGraphicFramePr>
            <a:graphicFrameLocks noGrp="1"/>
          </p:cNvGraphicFramePr>
          <p:nvPr/>
        </p:nvGraphicFramePr>
        <p:xfrm>
          <a:off x="422188" y="341829"/>
          <a:ext cx="11274512" cy="6054946"/>
        </p:xfrm>
        <a:graphic>
          <a:graphicData uri="http://schemas.openxmlformats.org/drawingml/2006/table">
            <a:tbl>
              <a:tblPr firstCol="1" bandRow="1">
                <a:tableStyleId>{5C22544A-7EE6-4342-B048-85BDC9FD1C3A}</a:tableStyleId>
              </a:tblPr>
              <a:tblGrid>
                <a:gridCol w="2491668">
                  <a:extLst>
                    <a:ext uri="{9D8B030D-6E8A-4147-A177-3AD203B41FA5}">
                      <a16:colId xmlns:a16="http://schemas.microsoft.com/office/drawing/2014/main" val="1951649859"/>
                    </a:ext>
                  </a:extLst>
                </a:gridCol>
                <a:gridCol w="7601744">
                  <a:extLst>
                    <a:ext uri="{9D8B030D-6E8A-4147-A177-3AD203B41FA5}">
                      <a16:colId xmlns:a16="http://schemas.microsoft.com/office/drawing/2014/main" val="990337178"/>
                    </a:ext>
                  </a:extLst>
                </a:gridCol>
                <a:gridCol w="1181100">
                  <a:extLst>
                    <a:ext uri="{9D8B030D-6E8A-4147-A177-3AD203B41FA5}">
                      <a16:colId xmlns:a16="http://schemas.microsoft.com/office/drawing/2014/main" val="3142452914"/>
                    </a:ext>
                  </a:extLst>
                </a:gridCol>
              </a:tblGrid>
              <a:tr h="654447">
                <a:tc>
                  <a:txBody>
                    <a:bodyPr/>
                    <a:lstStyle/>
                    <a:p>
                      <a:pPr marL="0" marR="0" indent="0">
                        <a:lnSpc>
                          <a:spcPct val="100000"/>
                        </a:lnSpc>
                        <a:spcBef>
                          <a:spcPts val="300"/>
                        </a:spcBef>
                        <a:spcAft>
                          <a:spcPts val="300"/>
                        </a:spcAft>
                        <a:tabLst>
                          <a:tab pos="4572000" algn="l"/>
                        </a:tabLst>
                      </a:pPr>
                      <a:r>
                        <a:rPr lang="en-US" sz="1050">
                          <a:effectLst/>
                        </a:rPr>
                        <a:t>3GPP SA4 MBS SWG Telco (May 2, 2024, 15:30 – 17:30 CEST, Host Qualcomm)</a:t>
                      </a:r>
                      <a:endParaRPr lang="en-US" sz="1050" b="1">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Workshop with 5G-MAG – get input and feedback on agreed work topics and potential new aspects. </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Discuss other issues with 5G-MAG</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Progress definition of work topics</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Submission Deadline April 30, noon CEST</a:t>
                      </a:r>
                      <a:endParaRPr lang="en-US" sz="1050" b="1" dirty="0">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0" marR="0" indent="0">
                        <a:lnSpc>
                          <a:spcPct val="100000"/>
                        </a:lnSpc>
                        <a:spcBef>
                          <a:spcPts val="0"/>
                        </a:spcBef>
                        <a:spcAft>
                          <a:spcPts val="0"/>
                        </a:spcAft>
                      </a:pPr>
                      <a:r>
                        <a:rPr lang="en-US" sz="1050">
                          <a:effectLst/>
                        </a:rPr>
                        <a:t>Target 15%</a:t>
                      </a:r>
                    </a:p>
                    <a:p>
                      <a:pPr marL="0" marR="0" indent="0">
                        <a:lnSpc>
                          <a:spcPct val="100000"/>
                        </a:lnSpc>
                        <a:spcBef>
                          <a:spcPts val="0"/>
                        </a:spcBef>
                        <a:spcAft>
                          <a:spcPts val="0"/>
                        </a:spcAft>
                      </a:pPr>
                      <a:r>
                        <a:rPr lang="en-US" sz="1050">
                          <a:effectLst/>
                        </a:rPr>
                        <a:t>Real</a:t>
                      </a:r>
                      <a:endParaRPr lang="en-US" sz="1050" b="1">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extLst>
                  <a:ext uri="{0D108BD9-81ED-4DB2-BD59-A6C34878D82A}">
                    <a16:rowId xmlns:a16="http://schemas.microsoft.com/office/drawing/2014/main" val="1595248995"/>
                  </a:ext>
                </a:extLst>
              </a:tr>
              <a:tr h="471414">
                <a:tc>
                  <a:txBody>
                    <a:bodyPr/>
                    <a:lstStyle/>
                    <a:p>
                      <a:pPr marL="0" marR="0" indent="0">
                        <a:lnSpc>
                          <a:spcPct val="100000"/>
                        </a:lnSpc>
                        <a:spcBef>
                          <a:spcPts val="300"/>
                        </a:spcBef>
                        <a:spcAft>
                          <a:spcPts val="300"/>
                        </a:spcAft>
                        <a:tabLst>
                          <a:tab pos="4572000" algn="l"/>
                        </a:tabLst>
                      </a:pPr>
                      <a:r>
                        <a:rPr lang="en-US" sz="1050">
                          <a:effectLst/>
                        </a:rPr>
                        <a:t>3GPP SA4 MBS SWG Telco (May 7, 2024, 15:30 – 17:30 CEST, Host Qualcomm)</a:t>
                      </a:r>
                      <a:endParaRPr lang="en-US" sz="1050" b="1">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Progress definition of work topics</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Progress CRs for each work topic</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Submission Deadline May 6, noon CEST</a:t>
                      </a:r>
                      <a:endParaRPr lang="en-US" sz="1050" b="1" dirty="0">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0" marR="0" indent="0">
                        <a:lnSpc>
                          <a:spcPct val="100000"/>
                        </a:lnSpc>
                        <a:spcBef>
                          <a:spcPts val="0"/>
                        </a:spcBef>
                        <a:spcAft>
                          <a:spcPts val="0"/>
                        </a:spcAft>
                      </a:pPr>
                      <a:r>
                        <a:rPr lang="en-US" sz="1050">
                          <a:effectLst/>
                        </a:rPr>
                        <a:t>Target 20%</a:t>
                      </a:r>
                    </a:p>
                    <a:p>
                      <a:pPr marL="0" marR="0" indent="0">
                        <a:lnSpc>
                          <a:spcPct val="100000"/>
                        </a:lnSpc>
                        <a:spcBef>
                          <a:spcPts val="0"/>
                        </a:spcBef>
                        <a:spcAft>
                          <a:spcPts val="0"/>
                        </a:spcAft>
                      </a:pPr>
                      <a:r>
                        <a:rPr lang="en-US" sz="1050">
                          <a:effectLst/>
                        </a:rPr>
                        <a:t>Real</a:t>
                      </a:r>
                      <a:endParaRPr lang="en-US" sz="1050" b="1">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extLst>
                  <a:ext uri="{0D108BD9-81ED-4DB2-BD59-A6C34878D82A}">
                    <a16:rowId xmlns:a16="http://schemas.microsoft.com/office/drawing/2014/main" val="3825509363"/>
                  </a:ext>
                </a:extLst>
              </a:tr>
              <a:tr h="949774">
                <a:tc>
                  <a:txBody>
                    <a:bodyPr/>
                    <a:lstStyle/>
                    <a:p>
                      <a:pPr marL="0" marR="0" indent="0">
                        <a:lnSpc>
                          <a:spcPct val="100000"/>
                        </a:lnSpc>
                        <a:spcBef>
                          <a:spcPts val="300"/>
                        </a:spcBef>
                        <a:spcAft>
                          <a:spcPts val="300"/>
                        </a:spcAft>
                        <a:tabLst>
                          <a:tab pos="4572000" algn="l"/>
                        </a:tabLst>
                      </a:pPr>
                      <a:r>
                        <a:rPr lang="en-US" sz="1050">
                          <a:effectLst/>
                        </a:rPr>
                        <a:t>SA4#128 (20 – 24 May 2024, Jeju Island, KR)</a:t>
                      </a:r>
                      <a:endParaRPr lang="en-US" sz="1050" b="1">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Complete documenting each work topic and collaboration scenarios </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Start developing high-level call flows.</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Start identifying the issues that need to be solved.</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Start candidate solutions including call flows, protocols and APIs for each of the identified issues.</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Progress CRs for each work topic</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Communicate with other 3GPP working groups and external organizations, in particular 5G-MAG, on need basis</a:t>
                      </a:r>
                      <a:endParaRPr lang="en-US" sz="1050" b="1" dirty="0">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0" marR="0" indent="0">
                        <a:lnSpc>
                          <a:spcPct val="100000"/>
                        </a:lnSpc>
                        <a:spcBef>
                          <a:spcPts val="0"/>
                        </a:spcBef>
                        <a:spcAft>
                          <a:spcPts val="0"/>
                        </a:spcAft>
                      </a:pPr>
                      <a:r>
                        <a:rPr lang="en-US" sz="1050">
                          <a:effectLst/>
                        </a:rPr>
                        <a:t>Target 30%</a:t>
                      </a:r>
                    </a:p>
                    <a:p>
                      <a:pPr marL="0" marR="0" indent="0">
                        <a:lnSpc>
                          <a:spcPct val="100000"/>
                        </a:lnSpc>
                        <a:spcBef>
                          <a:spcPts val="0"/>
                        </a:spcBef>
                        <a:spcAft>
                          <a:spcPts val="0"/>
                        </a:spcAft>
                      </a:pPr>
                      <a:r>
                        <a:rPr lang="en-US" sz="1050">
                          <a:effectLst/>
                        </a:rPr>
                        <a:t>Real</a:t>
                      </a:r>
                      <a:endParaRPr lang="en-US" sz="1050" b="1">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extLst>
                  <a:ext uri="{0D108BD9-81ED-4DB2-BD59-A6C34878D82A}">
                    <a16:rowId xmlns:a16="http://schemas.microsoft.com/office/drawing/2014/main" val="848885176"/>
                  </a:ext>
                </a:extLst>
              </a:tr>
              <a:tr h="88436">
                <a:tc>
                  <a:txBody>
                    <a:bodyPr/>
                    <a:lstStyle/>
                    <a:p>
                      <a:pPr marL="0" marR="0" indent="0">
                        <a:lnSpc>
                          <a:spcPct val="100000"/>
                        </a:lnSpc>
                        <a:spcBef>
                          <a:spcPts val="300"/>
                        </a:spcBef>
                        <a:spcAft>
                          <a:spcPts val="300"/>
                        </a:spcAft>
                        <a:tabLst>
                          <a:tab pos="4572000" algn="l"/>
                        </a:tabLst>
                      </a:pPr>
                      <a:r>
                        <a:rPr lang="en-US" sz="1050">
                          <a:effectLst/>
                        </a:rPr>
                        <a:t>SA#104 (18 – 21 June 2024, China)</a:t>
                      </a:r>
                      <a:endParaRPr lang="en-US" sz="1050" b="1">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No actions</a:t>
                      </a:r>
                      <a:endParaRPr lang="en-US" sz="1050" b="1" dirty="0">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0" marR="0" indent="0">
                        <a:lnSpc>
                          <a:spcPct val="100000"/>
                        </a:lnSpc>
                        <a:spcBef>
                          <a:spcPts val="0"/>
                        </a:spcBef>
                        <a:spcAft>
                          <a:spcPts val="0"/>
                        </a:spcAft>
                      </a:pPr>
                      <a:r>
                        <a:rPr lang="en-US" sz="1050">
                          <a:effectLst/>
                        </a:rPr>
                        <a:t> </a:t>
                      </a:r>
                      <a:endParaRPr lang="en-US" sz="1050" b="1">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extLst>
                  <a:ext uri="{0D108BD9-81ED-4DB2-BD59-A6C34878D82A}">
                    <a16:rowId xmlns:a16="http://schemas.microsoft.com/office/drawing/2014/main" val="185698806"/>
                  </a:ext>
                </a:extLst>
              </a:tr>
              <a:tr h="1203549">
                <a:tc>
                  <a:txBody>
                    <a:bodyPr/>
                    <a:lstStyle/>
                    <a:p>
                      <a:pPr marL="0" marR="0" indent="0">
                        <a:lnSpc>
                          <a:spcPct val="100000"/>
                        </a:lnSpc>
                        <a:spcBef>
                          <a:spcPts val="300"/>
                        </a:spcBef>
                        <a:spcAft>
                          <a:spcPts val="300"/>
                        </a:spcAft>
                        <a:tabLst>
                          <a:tab pos="4572000" algn="l"/>
                        </a:tabLst>
                      </a:pPr>
                      <a:r>
                        <a:rPr lang="en-US" sz="1050">
                          <a:effectLst/>
                        </a:rPr>
                        <a:t>SA4#129-e (19 – 23 August 2024, online)</a:t>
                      </a:r>
                      <a:endParaRPr lang="en-US" sz="1050" b="1">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Complete high-level call flows.</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Progress identifying the issues that need to be solved.</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Progress candidate solutions including call flows, protocols and APIs for each of the identified issues.</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Complete identifying gaps and recommend potential normative work for stage-2 for relevant work topics.</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Agree CRs addressing potential normative work for stage-2 for relevant work topics</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Progress CRs relevant for stage-3</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Communicate with other 3GPP working groups and external organizations, in particular 5G-MAG, on need basis</a:t>
                      </a:r>
                      <a:endParaRPr lang="en-US" sz="1050" b="1" dirty="0">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0" marR="0" indent="0">
                        <a:lnSpc>
                          <a:spcPct val="100000"/>
                        </a:lnSpc>
                        <a:spcBef>
                          <a:spcPts val="0"/>
                        </a:spcBef>
                        <a:spcAft>
                          <a:spcPts val="0"/>
                        </a:spcAft>
                      </a:pPr>
                      <a:r>
                        <a:rPr lang="en-US" sz="1050">
                          <a:effectLst/>
                        </a:rPr>
                        <a:t>Target 50%</a:t>
                      </a:r>
                    </a:p>
                    <a:p>
                      <a:pPr marL="0" marR="0" indent="0">
                        <a:lnSpc>
                          <a:spcPct val="100000"/>
                        </a:lnSpc>
                        <a:spcBef>
                          <a:spcPts val="0"/>
                        </a:spcBef>
                        <a:spcAft>
                          <a:spcPts val="0"/>
                        </a:spcAft>
                      </a:pPr>
                      <a:r>
                        <a:rPr lang="en-US" sz="1050">
                          <a:effectLst/>
                        </a:rPr>
                        <a:t>Real</a:t>
                      </a:r>
                      <a:endParaRPr lang="en-US" sz="1050" b="1">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extLst>
                  <a:ext uri="{0D108BD9-81ED-4DB2-BD59-A6C34878D82A}">
                    <a16:rowId xmlns:a16="http://schemas.microsoft.com/office/drawing/2014/main" val="1342643659"/>
                  </a:ext>
                </a:extLst>
              </a:tr>
              <a:tr h="136305">
                <a:tc>
                  <a:txBody>
                    <a:bodyPr/>
                    <a:lstStyle/>
                    <a:p>
                      <a:pPr marL="0" marR="0" indent="0">
                        <a:lnSpc>
                          <a:spcPct val="100000"/>
                        </a:lnSpc>
                        <a:spcBef>
                          <a:spcPts val="300"/>
                        </a:spcBef>
                        <a:spcAft>
                          <a:spcPts val="300"/>
                        </a:spcAft>
                        <a:tabLst>
                          <a:tab pos="4572000" algn="l"/>
                        </a:tabLst>
                      </a:pPr>
                      <a:r>
                        <a:rPr lang="en-US" sz="1050">
                          <a:effectLst/>
                        </a:rPr>
                        <a:t>SA#105 (10– 13 September 2024, Melbourne, AU)</a:t>
                      </a:r>
                      <a:endParaRPr lang="en-US" sz="1050" b="1">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a:effectLst/>
                        </a:rPr>
                        <a:t>Approve CRs addressing potential normative work for stage-2 for relevant work topics</a:t>
                      </a:r>
                      <a:endParaRPr lang="en-US" sz="1050" b="1">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0" marR="0" indent="0">
                        <a:lnSpc>
                          <a:spcPct val="100000"/>
                        </a:lnSpc>
                        <a:spcBef>
                          <a:spcPts val="0"/>
                        </a:spcBef>
                        <a:spcAft>
                          <a:spcPts val="0"/>
                        </a:spcAft>
                      </a:pPr>
                      <a:r>
                        <a:rPr lang="en-US" sz="1050">
                          <a:effectLst/>
                        </a:rPr>
                        <a:t> </a:t>
                      </a:r>
                      <a:endParaRPr lang="en-US" sz="1050" b="1">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extLst>
                  <a:ext uri="{0D108BD9-81ED-4DB2-BD59-A6C34878D82A}">
                    <a16:rowId xmlns:a16="http://schemas.microsoft.com/office/drawing/2014/main" val="1369050966"/>
                  </a:ext>
                </a:extLst>
              </a:tr>
              <a:tr h="1302223">
                <a:tc>
                  <a:txBody>
                    <a:bodyPr/>
                    <a:lstStyle/>
                    <a:p>
                      <a:pPr marL="0" marR="0" indent="0">
                        <a:lnSpc>
                          <a:spcPct val="100000"/>
                        </a:lnSpc>
                        <a:spcBef>
                          <a:spcPts val="300"/>
                        </a:spcBef>
                        <a:spcAft>
                          <a:spcPts val="300"/>
                        </a:spcAft>
                        <a:tabLst>
                          <a:tab pos="4572000" algn="l"/>
                        </a:tabLst>
                      </a:pPr>
                      <a:r>
                        <a:rPr lang="en-US" sz="1050" dirty="0">
                          <a:effectLst/>
                          <a:highlight>
                            <a:srgbClr val="FF0000"/>
                          </a:highlight>
                        </a:rPr>
                        <a:t>SA4 MBS AHG (September/October 2024, EU, tbc) </a:t>
                      </a:r>
                      <a:endParaRPr lang="en-US" sz="1050" b="1" dirty="0">
                        <a:effectLst/>
                        <a:highlight>
                          <a:srgbClr val="FF0000"/>
                        </a:highligh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Progress candidate solutions including call flows, protocols and APIs for each of the identified issues.</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Progress identifying gaps for stage-3 for relevant work topics.</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Progress CRs relevant for potential issues related to stage-3</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Communicate with other 3GPP working groups and external organizations, in particular 5G-MAG, on need basis</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Post IBC which is Sep 13 – 16 2024 (start Mon 2pm - finish at Fri 2pm), e.g.</a:t>
                      </a:r>
                    </a:p>
                    <a:p>
                      <a:pPr marL="742950" marR="0" lvl="1" indent="-285750">
                        <a:lnSpc>
                          <a:spcPct val="100000"/>
                        </a:lnSpc>
                        <a:spcBef>
                          <a:spcPts val="0"/>
                        </a:spcBef>
                        <a:spcAft>
                          <a:spcPts val="0"/>
                        </a:spcAft>
                        <a:buFont typeface="Courier New" panose="02070309020205020404" pitchFamily="49" charset="0"/>
                        <a:buChar char="o"/>
                        <a:tabLst>
                          <a:tab pos="914400" algn="l"/>
                        </a:tabLst>
                      </a:pPr>
                      <a:r>
                        <a:rPr lang="en-US" sz="1050" dirty="0">
                          <a:effectLst/>
                        </a:rPr>
                        <a:t>Sep 17 - 20</a:t>
                      </a:r>
                    </a:p>
                    <a:p>
                      <a:pPr marL="742950" marR="0" lvl="1" indent="-285750">
                        <a:lnSpc>
                          <a:spcPct val="100000"/>
                        </a:lnSpc>
                        <a:spcBef>
                          <a:spcPts val="0"/>
                        </a:spcBef>
                        <a:spcAft>
                          <a:spcPts val="0"/>
                        </a:spcAft>
                        <a:buFont typeface="Courier New" panose="02070309020205020404" pitchFamily="49" charset="0"/>
                        <a:buChar char="o"/>
                        <a:tabLst>
                          <a:tab pos="914400" algn="l"/>
                        </a:tabLst>
                      </a:pPr>
                      <a:r>
                        <a:rPr lang="en-US" sz="1050" dirty="0">
                          <a:effectLst/>
                        </a:rPr>
                        <a:t>Sep 23 – 27</a:t>
                      </a:r>
                    </a:p>
                    <a:p>
                      <a:pPr marL="742950" marR="0" lvl="1" indent="-285750">
                        <a:lnSpc>
                          <a:spcPct val="100000"/>
                        </a:lnSpc>
                        <a:spcBef>
                          <a:spcPts val="0"/>
                        </a:spcBef>
                        <a:spcAft>
                          <a:spcPts val="0"/>
                        </a:spcAft>
                        <a:buFont typeface="Courier New" panose="02070309020205020404" pitchFamily="49" charset="0"/>
                        <a:buChar char="o"/>
                        <a:tabLst>
                          <a:tab pos="914400" algn="l"/>
                        </a:tabLst>
                      </a:pPr>
                      <a:r>
                        <a:rPr lang="en-US" sz="1050" dirty="0">
                          <a:effectLst/>
                        </a:rPr>
                        <a:t>Oct 6 – Oct 10</a:t>
                      </a:r>
                      <a:endParaRPr lang="en-US" sz="1050" b="1" dirty="0">
                        <a:effectLst/>
                        <a:latin typeface="Arial" panose="020B0604020202020204" pitchFamily="34" charset="0"/>
                        <a:ea typeface="MS Mincho" panose="02020609040205080304" pitchFamily="49" charset="-128"/>
                        <a:cs typeface="Wingdings" panose="05000000000000000000" pitchFamily="2" charset="2"/>
                      </a:endParaRPr>
                    </a:p>
                  </a:txBody>
                  <a:tcPr marL="38303" marR="38303" marT="0" marB="0"/>
                </a:tc>
                <a:tc>
                  <a:txBody>
                    <a:bodyPr/>
                    <a:lstStyle/>
                    <a:p>
                      <a:pPr marL="0" marR="0" indent="0">
                        <a:lnSpc>
                          <a:spcPct val="100000"/>
                        </a:lnSpc>
                        <a:spcBef>
                          <a:spcPts val="0"/>
                        </a:spcBef>
                        <a:spcAft>
                          <a:spcPts val="0"/>
                        </a:spcAft>
                      </a:pPr>
                      <a:r>
                        <a:rPr lang="en-US" sz="1050">
                          <a:effectLst/>
                        </a:rPr>
                        <a:t>Target 70%</a:t>
                      </a:r>
                    </a:p>
                    <a:p>
                      <a:pPr marL="0" marR="0" indent="0">
                        <a:lnSpc>
                          <a:spcPct val="100000"/>
                        </a:lnSpc>
                        <a:spcBef>
                          <a:spcPts val="0"/>
                        </a:spcBef>
                        <a:spcAft>
                          <a:spcPts val="0"/>
                        </a:spcAft>
                      </a:pPr>
                      <a:r>
                        <a:rPr lang="en-US" sz="1050">
                          <a:effectLst/>
                        </a:rPr>
                        <a:t>Real</a:t>
                      </a:r>
                      <a:endParaRPr lang="en-US" sz="1050" b="1">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extLst>
                  <a:ext uri="{0D108BD9-81ED-4DB2-BD59-A6C34878D82A}">
                    <a16:rowId xmlns:a16="http://schemas.microsoft.com/office/drawing/2014/main" val="332003049"/>
                  </a:ext>
                </a:extLst>
              </a:tr>
              <a:tr h="654447">
                <a:tc>
                  <a:txBody>
                    <a:bodyPr/>
                    <a:lstStyle/>
                    <a:p>
                      <a:pPr marL="0" marR="0" indent="0">
                        <a:lnSpc>
                          <a:spcPct val="100000"/>
                        </a:lnSpc>
                        <a:spcBef>
                          <a:spcPts val="300"/>
                        </a:spcBef>
                        <a:spcAft>
                          <a:spcPts val="300"/>
                        </a:spcAft>
                        <a:tabLst>
                          <a:tab pos="4572000" algn="l"/>
                        </a:tabLst>
                      </a:pPr>
                      <a:r>
                        <a:rPr lang="en-US" sz="1050">
                          <a:effectLst/>
                        </a:rPr>
                        <a:t>SA4#130 (18 – 22 November 2024, Orlando, FL, US)</a:t>
                      </a:r>
                      <a:endParaRPr lang="en-US" sz="1050" b="1">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Complete evaluation of candidate solutions including call flows, protocols and APIs for each of the identified issues.</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Complete identifying gaps and recommend potential normative work for stage-3 for relevant work topics.</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Agree CRs addressing potential normative work for stage-3 for relevant work topics</a:t>
                      </a:r>
                    </a:p>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Communicate with other 3GPP working groups and external organizations, in particular 5G-MAG, on need basis</a:t>
                      </a:r>
                      <a:endParaRPr lang="en-US" sz="1050" b="1" dirty="0">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0" marR="0" indent="0">
                        <a:lnSpc>
                          <a:spcPct val="100000"/>
                        </a:lnSpc>
                        <a:spcBef>
                          <a:spcPts val="0"/>
                        </a:spcBef>
                        <a:spcAft>
                          <a:spcPts val="0"/>
                        </a:spcAft>
                      </a:pPr>
                      <a:r>
                        <a:rPr lang="en-US" sz="1050" dirty="0">
                          <a:effectLst/>
                        </a:rPr>
                        <a:t>Target 90%</a:t>
                      </a:r>
                    </a:p>
                    <a:p>
                      <a:pPr marL="0" marR="0" indent="0">
                        <a:lnSpc>
                          <a:spcPct val="100000"/>
                        </a:lnSpc>
                        <a:spcBef>
                          <a:spcPts val="0"/>
                        </a:spcBef>
                        <a:spcAft>
                          <a:spcPts val="0"/>
                        </a:spcAft>
                      </a:pPr>
                      <a:r>
                        <a:rPr lang="en-US" sz="1050" dirty="0">
                          <a:effectLst/>
                        </a:rPr>
                        <a:t>Real</a:t>
                      </a:r>
                      <a:endParaRPr lang="en-US" sz="1050" b="1" dirty="0">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extLst>
                  <a:ext uri="{0D108BD9-81ED-4DB2-BD59-A6C34878D82A}">
                    <a16:rowId xmlns:a16="http://schemas.microsoft.com/office/drawing/2014/main" val="3168698945"/>
                  </a:ext>
                </a:extLst>
              </a:tr>
              <a:tr h="136305">
                <a:tc>
                  <a:txBody>
                    <a:bodyPr/>
                    <a:lstStyle/>
                    <a:p>
                      <a:pPr marL="0" marR="0" indent="0">
                        <a:lnSpc>
                          <a:spcPct val="100000"/>
                        </a:lnSpc>
                        <a:spcBef>
                          <a:spcPts val="300"/>
                        </a:spcBef>
                        <a:spcAft>
                          <a:spcPts val="300"/>
                        </a:spcAft>
                        <a:tabLst>
                          <a:tab pos="4572000" algn="l"/>
                        </a:tabLst>
                      </a:pPr>
                      <a:r>
                        <a:rPr lang="en-US" sz="1050">
                          <a:effectLst/>
                        </a:rPr>
                        <a:t>SA#106 (10 – 13 December 2024, Madrid, ES TBC)</a:t>
                      </a:r>
                      <a:endParaRPr lang="en-US" sz="1050" b="1">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342900" marR="0" lvl="0" indent="-342900">
                        <a:lnSpc>
                          <a:spcPct val="100000"/>
                        </a:lnSpc>
                        <a:spcBef>
                          <a:spcPts val="0"/>
                        </a:spcBef>
                        <a:spcAft>
                          <a:spcPts val="0"/>
                        </a:spcAft>
                        <a:buFont typeface="Symbol" panose="05050102010706020507" pitchFamily="18" charset="2"/>
                        <a:buChar char=""/>
                        <a:tabLst>
                          <a:tab pos="457200" algn="l"/>
                        </a:tabLst>
                      </a:pPr>
                      <a:r>
                        <a:rPr lang="en-US" sz="1050" dirty="0">
                          <a:effectLst/>
                        </a:rPr>
                        <a:t>Agree CRs addressing potential normative work for stage-3 for relevant work topics</a:t>
                      </a:r>
                      <a:endParaRPr lang="en-US" sz="1050" b="1" dirty="0">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tc>
                  <a:txBody>
                    <a:bodyPr/>
                    <a:lstStyle/>
                    <a:p>
                      <a:pPr marL="0" marR="0" indent="0">
                        <a:lnSpc>
                          <a:spcPct val="100000"/>
                        </a:lnSpc>
                        <a:spcBef>
                          <a:spcPts val="0"/>
                        </a:spcBef>
                        <a:spcAft>
                          <a:spcPts val="0"/>
                        </a:spcAft>
                      </a:pPr>
                      <a:r>
                        <a:rPr lang="en-US" sz="1050" dirty="0">
                          <a:effectLst/>
                        </a:rPr>
                        <a:t> </a:t>
                      </a:r>
                      <a:endParaRPr lang="en-US" sz="1050" b="1" dirty="0">
                        <a:effectLst/>
                        <a:latin typeface="Arial" panose="020B0604020202020204" pitchFamily="34" charset="0"/>
                        <a:ea typeface="MS Mincho" panose="02020609040205080304" pitchFamily="49" charset="-128"/>
                        <a:cs typeface="Times New Roman" panose="02020603050405020304" pitchFamily="18" charset="0"/>
                      </a:endParaRPr>
                    </a:p>
                  </a:txBody>
                  <a:tcPr marL="38303" marR="38303" marT="0" marB="0"/>
                </a:tc>
                <a:extLst>
                  <a:ext uri="{0D108BD9-81ED-4DB2-BD59-A6C34878D82A}">
                    <a16:rowId xmlns:a16="http://schemas.microsoft.com/office/drawing/2014/main" val="343181613"/>
                  </a:ext>
                </a:extLst>
              </a:tr>
            </a:tbl>
          </a:graphicData>
        </a:graphic>
      </p:graphicFrame>
    </p:spTree>
    <p:extLst>
      <p:ext uri="{BB962C8B-B14F-4D97-AF65-F5344CB8AC3E}">
        <p14:creationId xmlns:p14="http://schemas.microsoft.com/office/powerpoint/2010/main" val="1171135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99CF85E-CEE4-C2A9-DC95-4CED6D2AD70E}"/>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0FF60E16-8395-CE40-7C24-9915E547CA7D}"/>
              </a:ext>
            </a:extLst>
          </p:cNvPr>
          <p:cNvSpPr>
            <a:spLocks noGrp="1"/>
          </p:cNvSpPr>
          <p:nvPr>
            <p:ph type="title"/>
          </p:nvPr>
        </p:nvSpPr>
        <p:spPr>
          <a:xfrm>
            <a:off x="495300" y="642644"/>
            <a:ext cx="11187112" cy="361959"/>
          </a:xfrm>
        </p:spPr>
        <p:txBody>
          <a:bodyPr/>
          <a:lstStyle/>
          <a:p>
            <a:r>
              <a:rPr lang="de-DE" dirty="0"/>
              <a:t>WT0: TS26.51x outline</a:t>
            </a:r>
            <a:endParaRPr lang="en-US" dirty="0"/>
          </a:p>
        </p:txBody>
      </p:sp>
      <p:sp>
        <p:nvSpPr>
          <p:cNvPr id="4" name="Content Placeholder 3">
            <a:extLst>
              <a:ext uri="{FF2B5EF4-FFF2-40B4-BE49-F238E27FC236}">
                <a16:creationId xmlns:a16="http://schemas.microsoft.com/office/drawing/2014/main" id="{9C5449E2-3D5E-9B09-F46F-6B3A4A8F187D}"/>
              </a:ext>
            </a:extLst>
          </p:cNvPr>
          <p:cNvSpPr>
            <a:spLocks noGrp="1"/>
          </p:cNvSpPr>
          <p:nvPr>
            <p:ph sz="quarter" idx="14"/>
          </p:nvPr>
        </p:nvSpPr>
        <p:spPr/>
        <p:txBody>
          <a:bodyPr>
            <a:normAutofit lnSpcReduction="10000"/>
          </a:bodyPr>
          <a:lstStyle/>
          <a:p>
            <a:r>
              <a:rPr lang="en-US" dirty="0"/>
              <a:t>Description</a:t>
            </a:r>
          </a:p>
          <a:p>
            <a:pPr lvl="1"/>
            <a:r>
              <a:rPr lang="en-US" dirty="0"/>
              <a:t>The primary focus of this Work Item is the delivery of segmented media objects in the media plane, i.e. at reference points M2, M4 and M7 of the Media Delivery architecture. One of the open issues identified in the Rel-18 feasibility study 5GMS_Pro_Ph2 is the need for a specification that addresses interoperability considerations around content delivery protocol features and general technologies for segmented media streaming and the IP/PDU 5G System Layer. This points to the further study media plane issues to support additional functionalities, but also identifies what needs to be ported from legacy TS 26.512 to a </a:t>
            </a:r>
            <a:r>
              <a:rPr lang="en-US" dirty="0" err="1"/>
              <a:t>generalised</a:t>
            </a:r>
            <a:r>
              <a:rPr lang="en-US" dirty="0"/>
              <a:t> media plane technical specification. The relation to media session handling (as specified in TS 26.510) is identified in TR 26.804, but enhancements to media session handling are not the primary focus of this study.</a:t>
            </a:r>
          </a:p>
          <a:p>
            <a:r>
              <a:rPr lang="en-US" dirty="0"/>
              <a:t>Companies interested: Qualcomm, BBC</a:t>
            </a:r>
          </a:p>
          <a:p>
            <a:r>
              <a:rPr lang="en-US" dirty="0"/>
              <a:t>5G-MAG Interest and Involvement:</a:t>
            </a:r>
          </a:p>
          <a:p>
            <a:r>
              <a:rPr lang="en-US" dirty="0"/>
              <a:t>Key aspects:</a:t>
            </a:r>
          </a:p>
          <a:p>
            <a:pPr lvl="1"/>
            <a:r>
              <a:rPr lang="en-US" dirty="0"/>
              <a:t>Delivery protocols for segmented media HTTP/1.1, HTTP/2, HTTP/3 together with TCP/IP, secure delivery</a:t>
            </a:r>
          </a:p>
          <a:p>
            <a:pPr lvl="1"/>
            <a:r>
              <a:rPr lang="en-US" dirty="0"/>
              <a:t>Extensions to the delivery protocol that are common: HTTP headers, Query parameters, authentication</a:t>
            </a:r>
          </a:p>
          <a:p>
            <a:pPr lvl="1"/>
            <a:r>
              <a:rPr lang="en-US" dirty="0"/>
              <a:t>Ingest protocols</a:t>
            </a:r>
          </a:p>
          <a:p>
            <a:pPr lvl="1"/>
            <a:r>
              <a:rPr lang="en-US" dirty="0"/>
              <a:t>APIs</a:t>
            </a:r>
          </a:p>
          <a:p>
            <a:endParaRPr lang="en-US" dirty="0"/>
          </a:p>
          <a:p>
            <a:endParaRPr lang="en-US" dirty="0"/>
          </a:p>
        </p:txBody>
      </p:sp>
      <p:sp>
        <p:nvSpPr>
          <p:cNvPr id="5" name="Subtitle 4">
            <a:extLst>
              <a:ext uri="{FF2B5EF4-FFF2-40B4-BE49-F238E27FC236}">
                <a16:creationId xmlns:a16="http://schemas.microsoft.com/office/drawing/2014/main" id="{1FD15EAD-8B37-F64D-6121-149B2D7EF56E}"/>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415683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WT1: Common Client Metadata</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While 3GPP and MPEG in DASH support DASH metrics, the reporting is not common to any player, for example all DASH players as well as HLS players. As an example, CTA WAVE has developed: </a:t>
            </a:r>
            <a:r>
              <a:rPr lang="en-US" b="1" dirty="0">
                <a:solidFill>
                  <a:srgbClr val="FF40FF"/>
                </a:solidFill>
              </a:rPr>
              <a:t>CTA-5004: Web Application Video Ecosystem Common-Media-Client-Data (CMCD)</a:t>
            </a:r>
            <a:r>
              <a:rPr lang="en-US" dirty="0"/>
              <a:t> with an excellent overview here: https://ottverse.com/common-media-client-data-cmcd/. It is worthwhile to study the benefits of integrating commonly supported metrics and client data reporting in 5GMS workflows. The focus is the integration of already defined metrics rather than developing new metrics. Examples of study include support of specific metric keys, player APIs, sending options from client to server (user plane, M5 reference point, EVEX), M3 reference point impact, as well as usage of the data in operations. A study of creating a common harmonized reporting framework and studying the interaction of different frameworks may be included.</a:t>
            </a:r>
          </a:p>
          <a:p>
            <a:r>
              <a:rPr lang="en-US" dirty="0"/>
              <a:t>Companies interested: Qualcomm, Dolby, CMCC, AT&amp;T, Telecom Italia, Comcast, Orange, BBC, EBU, Tencent, ATEME Sony Europe B.V.</a:t>
            </a:r>
          </a:p>
          <a:p>
            <a:r>
              <a:rPr lang="en-US" dirty="0"/>
              <a:t>Work Topic lead: Thomas Stockhammer, Qualcomm</a:t>
            </a:r>
          </a:p>
          <a:p>
            <a:r>
              <a:rPr lang="en-US" dirty="0"/>
              <a:t>5G-MAG Interest and Involvement:</a:t>
            </a:r>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602206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D28DC1-FC11-C87E-00DA-60696F36848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7944EB8-E918-A933-F203-32221AE6757C}"/>
              </a:ext>
            </a:extLst>
          </p:cNvPr>
          <p:cNvSpPr>
            <a:spLocks noGrp="1"/>
          </p:cNvSpPr>
          <p:nvPr>
            <p:ph type="title"/>
          </p:nvPr>
        </p:nvSpPr>
        <p:spPr/>
        <p:txBody>
          <a:bodyPr/>
          <a:lstStyle/>
          <a:p>
            <a:r>
              <a:rPr lang="de-DE"/>
              <a:t>WT1: What </a:t>
            </a:r>
            <a:r>
              <a:rPr lang="de-DE" dirty="0"/>
              <a:t>is CMCD?</a:t>
            </a:r>
            <a:endParaRPr lang="en-US" dirty="0"/>
          </a:p>
        </p:txBody>
      </p:sp>
      <p:sp>
        <p:nvSpPr>
          <p:cNvPr id="6" name="Content Placeholder 5">
            <a:extLst>
              <a:ext uri="{FF2B5EF4-FFF2-40B4-BE49-F238E27FC236}">
                <a16:creationId xmlns:a16="http://schemas.microsoft.com/office/drawing/2014/main" id="{944145BD-8B7D-F645-CC34-B9955E64FA38}"/>
              </a:ext>
            </a:extLst>
          </p:cNvPr>
          <p:cNvSpPr>
            <a:spLocks noGrp="1"/>
          </p:cNvSpPr>
          <p:nvPr>
            <p:ph idx="1"/>
          </p:nvPr>
        </p:nvSpPr>
        <p:spPr>
          <a:xfrm>
            <a:off x="609600" y="1463040"/>
            <a:ext cx="6696000" cy="4810761"/>
          </a:xfrm>
        </p:spPr>
        <p:txBody>
          <a:bodyPr/>
          <a:lstStyle/>
          <a:p>
            <a:r>
              <a:rPr lang="en-US" dirty="0"/>
              <a:t>A defined set of structured key/value pairs communicating mutually beneficial media-related information from a player to a CDN via either</a:t>
            </a:r>
          </a:p>
          <a:p>
            <a:pPr lvl="1"/>
            <a:r>
              <a:rPr lang="en-US" dirty="0"/>
              <a:t>A set of custom headers</a:t>
            </a:r>
          </a:p>
          <a:p>
            <a:pPr lvl="1"/>
            <a:r>
              <a:rPr lang="en-US" dirty="0"/>
              <a:t>A query </a:t>
            </a:r>
            <a:r>
              <a:rPr lang="en-US" dirty="0" err="1"/>
              <a:t>arg</a:t>
            </a:r>
            <a:endParaRPr lang="en-US" dirty="0"/>
          </a:p>
          <a:p>
            <a:pPr lvl="1"/>
            <a:r>
              <a:rPr lang="en-US" dirty="0"/>
              <a:t>A JSON object</a:t>
            </a:r>
          </a:p>
          <a:p>
            <a:r>
              <a:rPr lang="en-US" dirty="0"/>
              <a:t>Common because the same data structure can be used across all players and all CDNs.</a:t>
            </a:r>
          </a:p>
          <a:p>
            <a:r>
              <a:rPr lang="en-US" dirty="0"/>
              <a:t>Resources</a:t>
            </a:r>
          </a:p>
          <a:p>
            <a:pPr lvl="1"/>
            <a:r>
              <a:rPr lang="en-US" dirty="0"/>
              <a:t>Available for free at </a:t>
            </a:r>
            <a:r>
              <a:rPr lang="en-US" dirty="0">
                <a:hlinkClick r:id="rId2"/>
              </a:rPr>
              <a:t>https://tinyurl.com/cta5004spec</a:t>
            </a:r>
            <a:endParaRPr lang="en-US" dirty="0"/>
          </a:p>
          <a:p>
            <a:pPr lvl="1"/>
            <a:r>
              <a:rPr lang="en-US" dirty="0">
                <a:hlinkClick r:id="rId3"/>
              </a:rPr>
              <a:t>DASH-IF Special Session available from Will Law</a:t>
            </a:r>
            <a:endParaRPr lang="en-US" dirty="0"/>
          </a:p>
          <a:p>
            <a:r>
              <a:rPr lang="en-US" dirty="0"/>
              <a:t>Version 2 is happening as we speak</a:t>
            </a:r>
          </a:p>
        </p:txBody>
      </p:sp>
      <p:sp>
        <p:nvSpPr>
          <p:cNvPr id="8" name="Rectangle 4">
            <a:extLst>
              <a:ext uri="{FF2B5EF4-FFF2-40B4-BE49-F238E27FC236}">
                <a16:creationId xmlns:a16="http://schemas.microsoft.com/office/drawing/2014/main" id="{AEC25CD1-9912-577D-FEAD-83330037F0DD}"/>
              </a:ext>
            </a:extLst>
          </p:cNvPr>
          <p:cNvSpPr>
            <a:spLocks noChangeArrowheads="1"/>
          </p:cNvSpPr>
          <p:nvPr/>
        </p:nvSpPr>
        <p:spPr bwMode="auto">
          <a:xfrm flipV="1">
            <a:off x="6835199" y="656253"/>
            <a:ext cx="6288111"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anchor="ctr" anchorCtr="0" compatLnSpc="1">
            <a:prstTxWarp prst="textNoShape">
              <a:avLst/>
            </a:prstTxWarp>
            <a:spAutoFit/>
          </a:bodyPr>
          <a:lstStyle/>
          <a:p>
            <a:endParaRPr lang="en-US" sz="2400"/>
          </a:p>
        </p:txBody>
      </p:sp>
      <p:pic>
        <p:nvPicPr>
          <p:cNvPr id="5" name="Picture 4">
            <a:extLst>
              <a:ext uri="{FF2B5EF4-FFF2-40B4-BE49-F238E27FC236}">
                <a16:creationId xmlns:a16="http://schemas.microsoft.com/office/drawing/2014/main" id="{754FF6D1-76F7-3E6E-78C4-3041046ADA3E}"/>
              </a:ext>
            </a:extLst>
          </p:cNvPr>
          <p:cNvPicPr>
            <a:picLocks noChangeAspect="1"/>
          </p:cNvPicPr>
          <p:nvPr/>
        </p:nvPicPr>
        <p:blipFill>
          <a:blip r:embed="rId4"/>
          <a:stretch>
            <a:fillRect/>
          </a:stretch>
        </p:blipFill>
        <p:spPr>
          <a:xfrm>
            <a:off x="7511824" y="708917"/>
            <a:ext cx="4526197" cy="5564884"/>
          </a:xfrm>
          <a:prstGeom prst="rect">
            <a:avLst/>
          </a:prstGeom>
        </p:spPr>
      </p:pic>
    </p:spTree>
    <p:extLst>
      <p:ext uri="{BB962C8B-B14F-4D97-AF65-F5344CB8AC3E}">
        <p14:creationId xmlns:p14="http://schemas.microsoft.com/office/powerpoint/2010/main" val="357470950"/>
      </p:ext>
    </p:extLst>
  </p:cSld>
  <p:clrMapOvr>
    <a:masterClrMapping/>
  </p:clrMapOvr>
  <p:transition spd="slow">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683EFF-C6B2-780E-4E0D-D8C97B58D36A}"/>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724C5211-AC87-7EAD-6CF7-EAB8A50F4584}"/>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DDA1F7CF-2658-86FB-6DAC-9EE0D69FB286}"/>
              </a:ext>
            </a:extLst>
          </p:cNvPr>
          <p:cNvSpPr>
            <a:spLocks noGrp="1"/>
          </p:cNvSpPr>
          <p:nvPr>
            <p:ph type="title"/>
          </p:nvPr>
        </p:nvSpPr>
        <p:spPr/>
        <p:txBody>
          <a:bodyPr/>
          <a:lstStyle/>
          <a:p>
            <a:r>
              <a:rPr lang="de-DE" dirty="0"/>
              <a:t>WT1: Common Client Metadata</a:t>
            </a:r>
            <a:endParaRPr lang="en-US" dirty="0"/>
          </a:p>
        </p:txBody>
      </p:sp>
      <p:sp>
        <p:nvSpPr>
          <p:cNvPr id="4" name="Content Placeholder 3">
            <a:extLst>
              <a:ext uri="{FF2B5EF4-FFF2-40B4-BE49-F238E27FC236}">
                <a16:creationId xmlns:a16="http://schemas.microsoft.com/office/drawing/2014/main" id="{C4EC5FF4-C4B6-F385-8324-A430B06FA535}"/>
              </a:ext>
            </a:extLst>
          </p:cNvPr>
          <p:cNvSpPr>
            <a:spLocks noGrp="1"/>
          </p:cNvSpPr>
          <p:nvPr>
            <p:ph sz="quarter" idx="16"/>
          </p:nvPr>
        </p:nvSpPr>
        <p:spPr/>
        <p:txBody>
          <a:bodyPr/>
          <a:lstStyle/>
          <a:p>
            <a:r>
              <a:rPr lang="de-DE" dirty="0"/>
              <a:t>Introduction to CMCD</a:t>
            </a:r>
          </a:p>
          <a:p>
            <a:pPr lvl="1"/>
            <a:r>
              <a:rPr lang="de-DE" dirty="0">
                <a:hlinkClick r:id="rId2"/>
              </a:rPr>
              <a:t>Presentation from Will Law for phase 1</a:t>
            </a:r>
            <a:endParaRPr lang="de-DE" dirty="0"/>
          </a:p>
          <a:p>
            <a:pPr lvl="1"/>
            <a:r>
              <a:rPr lang="en-US" dirty="0">
                <a:hlinkClick r:id="rId3"/>
              </a:rPr>
              <a:t>https://github.com/cta-wave/common-media-client-data/issues</a:t>
            </a:r>
            <a:endParaRPr lang="en-US" dirty="0"/>
          </a:p>
          <a:p>
            <a:pPr lvl="1"/>
            <a:r>
              <a:rPr lang="en-US" dirty="0"/>
              <a:t>V1 is technical</a:t>
            </a:r>
          </a:p>
          <a:p>
            <a:pPr lvl="1"/>
            <a:r>
              <a:rPr lang="en-US" dirty="0"/>
              <a:t>V2 is more towards </a:t>
            </a:r>
            <a:r>
              <a:rPr lang="en-US" dirty="0" err="1"/>
              <a:t>QoE</a:t>
            </a:r>
            <a:r>
              <a:rPr lang="en-US" dirty="0"/>
              <a:t>, player health</a:t>
            </a:r>
          </a:p>
          <a:p>
            <a:pPr lvl="1"/>
            <a:r>
              <a:rPr lang="en-US" dirty="0"/>
              <a:t>MPEG-DASH adds signaling</a:t>
            </a:r>
          </a:p>
          <a:p>
            <a:pPr lvl="1"/>
            <a:r>
              <a:rPr lang="en-US" dirty="0"/>
              <a:t>Opportunity to contribute by 3GPP until mid of 2024</a:t>
            </a:r>
          </a:p>
          <a:p>
            <a:r>
              <a:rPr lang="en-US" dirty="0"/>
              <a:t>Implementations</a:t>
            </a:r>
          </a:p>
          <a:p>
            <a:pPr lvl="1"/>
            <a:r>
              <a:rPr lang="de-DE" dirty="0"/>
              <a:t>Dash.js</a:t>
            </a:r>
          </a:p>
          <a:p>
            <a:pPr lvl="2"/>
            <a:r>
              <a:rPr lang="de-DE" dirty="0"/>
              <a:t>CMCDv1 complete</a:t>
            </a:r>
          </a:p>
          <a:p>
            <a:pPr lvl="2"/>
            <a:r>
              <a:rPr lang="de-DE" dirty="0"/>
              <a:t>Two methods (query, header)</a:t>
            </a:r>
          </a:p>
          <a:p>
            <a:pPr lvl="2"/>
            <a:r>
              <a:rPr lang="de-DE" dirty="0"/>
              <a:t>Configuration API</a:t>
            </a:r>
          </a:p>
          <a:p>
            <a:pPr lvl="1"/>
            <a:r>
              <a:rPr lang="de-DE" dirty="0"/>
              <a:t>Others</a:t>
            </a:r>
          </a:p>
          <a:p>
            <a:pPr lvl="1"/>
            <a:r>
              <a:rPr lang="de-DE" dirty="0"/>
              <a:t>All players except native HLS</a:t>
            </a:r>
            <a:br>
              <a:rPr lang="en-US" dirty="0"/>
            </a:br>
            <a:endParaRPr lang="de-DE" dirty="0"/>
          </a:p>
          <a:p>
            <a:endParaRPr lang="en-US" dirty="0"/>
          </a:p>
        </p:txBody>
      </p:sp>
      <p:sp>
        <p:nvSpPr>
          <p:cNvPr id="7" name="Content Placeholder 6">
            <a:extLst>
              <a:ext uri="{FF2B5EF4-FFF2-40B4-BE49-F238E27FC236}">
                <a16:creationId xmlns:a16="http://schemas.microsoft.com/office/drawing/2014/main" id="{9E7F7839-FEAE-A300-89C6-A6C882C58479}"/>
              </a:ext>
            </a:extLst>
          </p:cNvPr>
          <p:cNvSpPr>
            <a:spLocks noGrp="1"/>
          </p:cNvSpPr>
          <p:nvPr>
            <p:ph sz="quarter" idx="17"/>
          </p:nvPr>
        </p:nvSpPr>
        <p:spPr/>
        <p:txBody>
          <a:bodyPr/>
          <a:lstStyle/>
          <a:p>
            <a:r>
              <a:rPr lang="de-DE" dirty="0"/>
              <a:t>Options</a:t>
            </a:r>
          </a:p>
          <a:p>
            <a:pPr lvl="1"/>
            <a:r>
              <a:rPr lang="de-DE" dirty="0"/>
              <a:t>DASH client is instructed through MPD elements</a:t>
            </a:r>
          </a:p>
          <a:p>
            <a:pPr lvl="1"/>
            <a:r>
              <a:rPr lang="de-DE" dirty="0"/>
              <a:t>DASH client is instructed through a configuration API</a:t>
            </a:r>
          </a:p>
          <a:p>
            <a:r>
              <a:rPr lang="de-DE" dirty="0"/>
              <a:t>Integration of CMCD in MBS and MBMS</a:t>
            </a:r>
          </a:p>
          <a:p>
            <a:pPr lvl="1"/>
            <a:r>
              <a:rPr lang="de-DE" dirty="0"/>
              <a:t>Yes, relevant</a:t>
            </a:r>
          </a:p>
          <a:p>
            <a:pPr lvl="1"/>
            <a:r>
              <a:rPr lang="de-DE" dirty="0"/>
              <a:t>Options</a:t>
            </a:r>
          </a:p>
          <a:p>
            <a:pPr lvl="2"/>
            <a:r>
              <a:rPr lang="de-DE" dirty="0"/>
              <a:t>MBMS/MBS client reports</a:t>
            </a:r>
          </a:p>
          <a:p>
            <a:pPr lvl="2"/>
            <a:r>
              <a:rPr lang="de-DE" dirty="0"/>
              <a:t>Media Session Handler Reports</a:t>
            </a:r>
            <a:endParaRPr lang="en-US" dirty="0"/>
          </a:p>
          <a:p>
            <a:pPr lvl="2"/>
            <a:endParaRPr lang="de-DE" dirty="0"/>
          </a:p>
        </p:txBody>
      </p:sp>
      <p:sp>
        <p:nvSpPr>
          <p:cNvPr id="5" name="Subtitle 4">
            <a:extLst>
              <a:ext uri="{FF2B5EF4-FFF2-40B4-BE49-F238E27FC236}">
                <a16:creationId xmlns:a16="http://schemas.microsoft.com/office/drawing/2014/main" id="{8D1F8614-711C-F211-67C7-BD727C005ACC}"/>
              </a:ext>
            </a:extLst>
          </p:cNvPr>
          <p:cNvSpPr>
            <a:spLocks noGrp="1"/>
          </p:cNvSpPr>
          <p:nvPr>
            <p:ph type="subTitle" idx="1"/>
          </p:nvPr>
        </p:nvSpPr>
        <p:spPr/>
        <p:txBody>
          <a:bodyPr/>
          <a:lstStyle/>
          <a:p>
            <a:r>
              <a:rPr lang="de-DE" dirty="0"/>
              <a:t>Background</a:t>
            </a:r>
            <a:endParaRPr lang="en-US" dirty="0"/>
          </a:p>
        </p:txBody>
      </p:sp>
      <p:pic>
        <p:nvPicPr>
          <p:cNvPr id="6" name="Picture 5" descr="A qr code with a few squares&#10;&#10;Description automatically generated">
            <a:extLst>
              <a:ext uri="{FF2B5EF4-FFF2-40B4-BE49-F238E27FC236}">
                <a16:creationId xmlns:a16="http://schemas.microsoft.com/office/drawing/2014/main" id="{BE2046A6-8707-FC19-BA50-07EF6F1F51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83906" y="229643"/>
            <a:ext cx="1752445" cy="1752445"/>
          </a:xfrm>
          <a:prstGeom prst="rect">
            <a:avLst/>
          </a:prstGeom>
        </p:spPr>
      </p:pic>
    </p:spTree>
    <p:extLst>
      <p:ext uri="{BB962C8B-B14F-4D97-AF65-F5344CB8AC3E}">
        <p14:creationId xmlns:p14="http://schemas.microsoft.com/office/powerpoint/2010/main" val="3383826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WT2: </a:t>
            </a:r>
            <a:r>
              <a:rPr lang="en-US" dirty="0"/>
              <a:t>Common Server-and Network-Assisted Streaming</a:t>
            </a:r>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MPEG-DASH supports Server and Network Assisted DASH (SAND). Certain profiles of SAND were adopted in TS 26.247, but the industry has generalized the concepts in SAND in efforts such as </a:t>
            </a:r>
            <a:r>
              <a:rPr lang="en-US" b="1" dirty="0">
                <a:solidFill>
                  <a:srgbClr val="FF40FF"/>
                </a:solidFill>
              </a:rPr>
              <a:t>Content Steering (see ETSI TS 103 998)</a:t>
            </a:r>
            <a:r>
              <a:rPr lang="en-US" dirty="0"/>
              <a:t>, Web Application Video Ecosystem (WAVE) specification for </a:t>
            </a:r>
            <a:r>
              <a:rPr lang="en-US" b="1" dirty="0">
                <a:solidFill>
                  <a:srgbClr val="FF40FF"/>
                </a:solidFill>
              </a:rPr>
              <a:t>Common Media Server Data (CMSD)</a:t>
            </a:r>
            <a:r>
              <a:rPr lang="en-US" dirty="0"/>
              <a:t>, or </a:t>
            </a:r>
            <a:r>
              <a:rPr lang="en-US" b="1" dirty="0">
                <a:solidFill>
                  <a:srgbClr val="FF40FF"/>
                </a:solidFill>
              </a:rPr>
              <a:t>Addressable Resource Index (ARI) Tracks</a:t>
            </a:r>
            <a:r>
              <a:rPr lang="en-US" dirty="0"/>
              <a:t> in MPEG. The study and integration of these technologies into the Media Delivery System and MBS/MBMS workflows is of significant interest, in particular also in combination with existing QoS mechanisms.</a:t>
            </a:r>
          </a:p>
          <a:p>
            <a:r>
              <a:rPr lang="en-US" dirty="0"/>
              <a:t>Companies interested: Qualcomm, Dolby, AT&amp;T, Comcast, Tencent, ATEME, Sony Europe B.V.</a:t>
            </a:r>
          </a:p>
          <a:p>
            <a:r>
              <a:rPr lang="en-US" dirty="0"/>
              <a:t>Work Topic lead: </a:t>
            </a:r>
            <a:r>
              <a:rPr lang="en-US" sz="2000" dirty="0">
                <a:effectLst/>
              </a:rPr>
              <a:t>Iraj Sodagar, Tencent</a:t>
            </a:r>
          </a:p>
          <a:p>
            <a:r>
              <a:rPr lang="en-US" dirty="0"/>
              <a:t>5G-MAG Interest and Involvement:</a:t>
            </a:r>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r>
              <a:rPr lang="de-DE" dirty="0"/>
              <a:t>Overview</a:t>
            </a:r>
            <a:endParaRPr lang="en-US" dirty="0"/>
          </a:p>
        </p:txBody>
      </p:sp>
    </p:spTree>
    <p:extLst>
      <p:ext uri="{BB962C8B-B14F-4D97-AF65-F5344CB8AC3E}">
        <p14:creationId xmlns:p14="http://schemas.microsoft.com/office/powerpoint/2010/main" val="3981899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E2963A0-BA75-DC0A-7A03-CDF98D5C00A0}"/>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97B5503-A47F-CC3A-03FB-6B3368C84BEC}"/>
              </a:ext>
            </a:extLst>
          </p:cNvPr>
          <p:cNvSpPr>
            <a:spLocks noGrp="1"/>
          </p:cNvSpPr>
          <p:nvPr>
            <p:ph type="title"/>
          </p:nvPr>
        </p:nvSpPr>
        <p:spPr>
          <a:xfrm>
            <a:off x="495300" y="642644"/>
            <a:ext cx="11187112" cy="361959"/>
          </a:xfrm>
        </p:spPr>
        <p:txBody>
          <a:bodyPr/>
          <a:lstStyle/>
          <a:p>
            <a:r>
              <a:rPr lang="de-DE" dirty="0"/>
              <a:t>WT2: </a:t>
            </a:r>
            <a:r>
              <a:rPr lang="en-US" dirty="0"/>
              <a:t>Common Server-and Network-Assisted Streaming</a:t>
            </a:r>
          </a:p>
        </p:txBody>
      </p:sp>
      <p:sp>
        <p:nvSpPr>
          <p:cNvPr id="5" name="Subtitle 4">
            <a:extLst>
              <a:ext uri="{FF2B5EF4-FFF2-40B4-BE49-F238E27FC236}">
                <a16:creationId xmlns:a16="http://schemas.microsoft.com/office/drawing/2014/main" id="{ED70088C-A01A-11B3-209D-0890557C1988}"/>
              </a:ext>
            </a:extLst>
          </p:cNvPr>
          <p:cNvSpPr>
            <a:spLocks noGrp="1"/>
          </p:cNvSpPr>
          <p:nvPr>
            <p:ph type="subTitle" idx="1"/>
          </p:nvPr>
        </p:nvSpPr>
        <p:spPr>
          <a:xfrm>
            <a:off x="494189" y="1094294"/>
            <a:ext cx="11188223" cy="236347"/>
          </a:xfrm>
        </p:spPr>
        <p:txBody>
          <a:bodyPr/>
          <a:lstStyle/>
          <a:p>
            <a:r>
              <a:rPr lang="de-DE" dirty="0"/>
              <a:t>Background: Published as </a:t>
            </a:r>
            <a:r>
              <a:rPr lang="de-DE" dirty="0">
                <a:hlinkClick r:id="rId2"/>
              </a:rPr>
              <a:t>ETSI TS 103 998</a:t>
            </a:r>
            <a:r>
              <a:rPr lang="de-DE" dirty="0"/>
              <a:t> – Content Steering</a:t>
            </a:r>
            <a:endParaRPr lang="en-US" dirty="0"/>
          </a:p>
        </p:txBody>
      </p:sp>
      <p:pic>
        <p:nvPicPr>
          <p:cNvPr id="3074" name="Picture 2">
            <a:extLst>
              <a:ext uri="{FF2B5EF4-FFF2-40B4-BE49-F238E27FC236}">
                <a16:creationId xmlns:a16="http://schemas.microsoft.com/office/drawing/2014/main" id="{9F91E0A4-79B7-E80B-C24E-C394117FB9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283" y="2092737"/>
            <a:ext cx="5748568" cy="3483187"/>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4">
            <a:extLst>
              <a:ext uri="{FF2B5EF4-FFF2-40B4-BE49-F238E27FC236}">
                <a16:creationId xmlns:a16="http://schemas.microsoft.com/office/drawing/2014/main" id="{5C3CEF5F-AA27-D448-78FF-4CA7CD9A920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463EF057-96FB-3495-A49C-6A80D8A085AF}"/>
              </a:ext>
            </a:extLst>
          </p:cNvPr>
          <p:cNvGraphicFramePr>
            <a:graphicFrameLocks noChangeAspect="1"/>
          </p:cNvGraphicFramePr>
          <p:nvPr/>
        </p:nvGraphicFramePr>
        <p:xfrm>
          <a:off x="6096000" y="1408014"/>
          <a:ext cx="5797285" cy="4237518"/>
        </p:xfrm>
        <a:graphic>
          <a:graphicData uri="http://schemas.openxmlformats.org/presentationml/2006/ole">
            <mc:AlternateContent xmlns:mc="http://schemas.openxmlformats.org/markup-compatibility/2006">
              <mc:Choice xmlns:v="urn:schemas-microsoft-com:vml" Requires="v">
                <p:oleObj name="Signalling Chart" r:id="rId4" imgW="6254496" imgH="4544568" progId="Mscgen.Chart">
                  <p:embed/>
                </p:oleObj>
              </mc:Choice>
              <mc:Fallback>
                <p:oleObj name="Signalling Chart" r:id="rId4" imgW="6254496" imgH="4544568" progId="Mscgen.Chart">
                  <p:embed/>
                  <p:pic>
                    <p:nvPicPr>
                      <p:cNvPr id="7" name="Object 6">
                        <a:extLst>
                          <a:ext uri="{FF2B5EF4-FFF2-40B4-BE49-F238E27FC236}">
                            <a16:creationId xmlns:a16="http://schemas.microsoft.com/office/drawing/2014/main" id="{463EF057-96FB-3495-A49C-6A80D8A085A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1408014"/>
                        <a:ext cx="5797285" cy="4237518"/>
                      </a:xfrm>
                      <a:prstGeom prst="rect">
                        <a:avLst/>
                      </a:prstGeom>
                      <a:noFill/>
                    </p:spPr>
                  </p:pic>
                </p:oleObj>
              </mc:Fallback>
            </mc:AlternateContent>
          </a:graphicData>
        </a:graphic>
      </p:graphicFrame>
    </p:spTree>
    <p:extLst>
      <p:ext uri="{BB962C8B-B14F-4D97-AF65-F5344CB8AC3E}">
        <p14:creationId xmlns:p14="http://schemas.microsoft.com/office/powerpoint/2010/main" val="2035315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7B363F-6E88-F198-0388-10081A525EF0}"/>
              </a:ext>
            </a:extLst>
          </p:cNvPr>
          <p:cNvSpPr>
            <a:spLocks noGrp="1"/>
          </p:cNvSpPr>
          <p:nvPr>
            <p:ph type="title"/>
          </p:nvPr>
        </p:nvSpPr>
        <p:spPr/>
        <p:txBody>
          <a:bodyPr/>
          <a:lstStyle/>
          <a:p>
            <a:r>
              <a:rPr lang="de-DE" dirty="0"/>
              <a:t>ARI Track - Motivation</a:t>
            </a:r>
            <a:endParaRPr lang="en-US" dirty="0"/>
          </a:p>
        </p:txBody>
      </p:sp>
      <p:sp>
        <p:nvSpPr>
          <p:cNvPr id="4" name="Content Placeholder 3">
            <a:extLst>
              <a:ext uri="{FF2B5EF4-FFF2-40B4-BE49-F238E27FC236}">
                <a16:creationId xmlns:a16="http://schemas.microsoft.com/office/drawing/2014/main" id="{DD78E65B-54DA-4F35-0A00-5E63B24CF85B}"/>
              </a:ext>
            </a:extLst>
          </p:cNvPr>
          <p:cNvSpPr>
            <a:spLocks noGrp="1"/>
          </p:cNvSpPr>
          <p:nvPr>
            <p:ph sz="quarter" idx="14"/>
          </p:nvPr>
        </p:nvSpPr>
        <p:spPr/>
        <p:txBody>
          <a:bodyPr>
            <a:normAutofit fontScale="92500" lnSpcReduction="10000"/>
          </a:bodyPr>
          <a:lstStyle/>
          <a:p>
            <a:pPr marL="0" algn="just">
              <a:lnSpc>
                <a:spcPct val="100000"/>
              </a:lnSpc>
              <a:spcBef>
                <a:spcPts val="0"/>
              </a:spcBef>
              <a:spcAft>
                <a:spcPts val="800"/>
              </a:spcAft>
              <a:tabLst>
                <a:tab pos="341198" algn="l"/>
              </a:tabLst>
            </a:pPr>
            <a:r>
              <a:rPr lang="en-GB" sz="2400" dirty="0">
                <a:latin typeface="+mj-lt"/>
                <a:ea typeface="MS Mincho" panose="02020609040205080304" pitchFamily="49" charset="-128"/>
                <a:cs typeface="Times New Roman" panose="02020603050405020304" pitchFamily="18" charset="0"/>
              </a:rPr>
              <a:t>The following aspects are observed</a:t>
            </a:r>
            <a:endParaRPr lang="en-US" sz="2400" dirty="0">
              <a:latin typeface="+mj-lt"/>
              <a:ea typeface="MS Mincho" panose="02020609040205080304" pitchFamily="49" charset="-128"/>
              <a:cs typeface="Times New Roman" panose="02020603050405020304" pitchFamily="18" charset="0"/>
            </a:endParaRPr>
          </a:p>
          <a:p>
            <a:pPr lvl="1" algn="just">
              <a:spcBef>
                <a:spcPts val="0"/>
              </a:spcBef>
              <a:spcAft>
                <a:spcPts val="1600"/>
              </a:spcAft>
              <a:tabLst>
                <a:tab pos="341198" algn="l"/>
                <a:tab pos="406390" algn="l"/>
              </a:tabLst>
            </a:pPr>
            <a:r>
              <a:rPr lang="en-GB" sz="2000" dirty="0">
                <a:latin typeface="+mj-lt"/>
                <a:ea typeface="MS Mincho" panose="02020609040205080304" pitchFamily="49" charset="-128"/>
                <a:cs typeface="Times New Roman" panose="02020603050405020304" pitchFamily="18" charset="0"/>
              </a:rPr>
              <a:t>In several cases there is a desire that an adaptive streaming client has exact knowledge of the duration and size of addressable resources and possible a subset of those on the server.</a:t>
            </a:r>
            <a:endParaRPr lang="en-US" sz="2000" dirty="0">
              <a:latin typeface="+mj-lt"/>
              <a:ea typeface="MS Mincho" panose="02020609040205080304" pitchFamily="49" charset="-128"/>
              <a:cs typeface="Times New Roman" panose="02020603050405020304" pitchFamily="18" charset="0"/>
            </a:endParaRPr>
          </a:p>
          <a:p>
            <a:pPr lvl="1" algn="just">
              <a:spcBef>
                <a:spcPts val="0"/>
              </a:spcBef>
              <a:spcAft>
                <a:spcPts val="1600"/>
              </a:spcAft>
              <a:tabLst>
                <a:tab pos="341198" algn="l"/>
                <a:tab pos="406390" algn="l"/>
              </a:tabLst>
            </a:pPr>
            <a:r>
              <a:rPr lang="en-GB" sz="2000" dirty="0">
                <a:latin typeface="+mj-lt"/>
                <a:ea typeface="MS Mincho" panose="02020609040205080304" pitchFamily="49" charset="-128"/>
                <a:cs typeface="Times New Roman" panose="02020603050405020304" pitchFamily="18" charset="0"/>
              </a:rPr>
              <a:t>Addressable Resources are Track Files, Segments or Chunks in the CMAF context, but apply equally to DASH or HLS.</a:t>
            </a:r>
            <a:endParaRPr lang="en-US" sz="2000" dirty="0">
              <a:latin typeface="+mj-lt"/>
              <a:ea typeface="MS Mincho" panose="02020609040205080304" pitchFamily="49" charset="-128"/>
              <a:cs typeface="Times New Roman" panose="02020603050405020304" pitchFamily="18" charset="0"/>
            </a:endParaRPr>
          </a:p>
          <a:p>
            <a:pPr lvl="1" algn="just">
              <a:spcBef>
                <a:spcPts val="0"/>
              </a:spcBef>
              <a:spcAft>
                <a:spcPts val="1600"/>
              </a:spcAft>
              <a:tabLst>
                <a:tab pos="341198" algn="l"/>
                <a:tab pos="406390" algn="l"/>
              </a:tabLst>
            </a:pPr>
            <a:r>
              <a:rPr lang="en-GB" sz="2000" dirty="0">
                <a:latin typeface="+mj-lt"/>
                <a:ea typeface="MS Mincho" panose="02020609040205080304" pitchFamily="49" charset="-128"/>
                <a:cs typeface="Times New Roman" panose="02020603050405020304" pitchFamily="18" charset="0"/>
              </a:rPr>
              <a:t>For on-demand services, an exact map of this information may be provided by the Segment Index. </a:t>
            </a:r>
            <a:endParaRPr lang="en-US" sz="2000" dirty="0">
              <a:latin typeface="+mj-lt"/>
              <a:ea typeface="MS Mincho" panose="02020609040205080304" pitchFamily="49" charset="-128"/>
              <a:cs typeface="Times New Roman" panose="02020603050405020304" pitchFamily="18" charset="0"/>
            </a:endParaRPr>
          </a:p>
          <a:p>
            <a:pPr marL="0" algn="just">
              <a:lnSpc>
                <a:spcPct val="100000"/>
              </a:lnSpc>
              <a:spcBef>
                <a:spcPts val="0"/>
              </a:spcBef>
              <a:spcAft>
                <a:spcPts val="800"/>
              </a:spcAft>
              <a:tabLst>
                <a:tab pos="341198" algn="l"/>
              </a:tabLst>
            </a:pPr>
            <a:r>
              <a:rPr lang="en-GB" sz="2400" dirty="0">
                <a:latin typeface="+mj-lt"/>
                <a:ea typeface="MS Mincho" panose="02020609040205080304" pitchFamily="49" charset="-128"/>
                <a:cs typeface="Times New Roman" panose="02020603050405020304" pitchFamily="18" charset="0"/>
              </a:rPr>
              <a:t>Segment Index is not sufficient. Examples include:</a:t>
            </a:r>
            <a:endParaRPr lang="en-US" sz="2400" dirty="0">
              <a:latin typeface="+mj-lt"/>
              <a:ea typeface="MS Mincho" panose="02020609040205080304" pitchFamily="49" charset="-128"/>
              <a:cs typeface="Times New Roman" panose="02020603050405020304" pitchFamily="18" charset="0"/>
            </a:endParaRPr>
          </a:p>
          <a:p>
            <a:pPr lvl="1" algn="just">
              <a:spcBef>
                <a:spcPts val="0"/>
              </a:spcBef>
              <a:spcAft>
                <a:spcPts val="1600"/>
              </a:spcAft>
              <a:tabLst>
                <a:tab pos="341198" algn="l"/>
                <a:tab pos="406390" algn="l"/>
              </a:tabLst>
            </a:pPr>
            <a:r>
              <a:rPr lang="en-GB" sz="2000" dirty="0">
                <a:latin typeface="+mj-lt"/>
                <a:ea typeface="MS Mincho" panose="02020609040205080304" pitchFamily="49" charset="-128"/>
                <a:cs typeface="Times New Roman" panose="02020603050405020304" pitchFamily="18" charset="0"/>
              </a:rPr>
              <a:t>A solution is required for different operation modes: low-latency live, live, time-shifted, VoD</a:t>
            </a:r>
            <a:endParaRPr lang="en-US" sz="2000" dirty="0">
              <a:latin typeface="+mj-lt"/>
              <a:ea typeface="MS Mincho" panose="02020609040205080304" pitchFamily="49" charset="-128"/>
              <a:cs typeface="Times New Roman" panose="02020603050405020304" pitchFamily="18" charset="0"/>
            </a:endParaRPr>
          </a:p>
          <a:p>
            <a:pPr lvl="1" algn="just">
              <a:spcBef>
                <a:spcPts val="0"/>
              </a:spcBef>
              <a:spcAft>
                <a:spcPts val="1600"/>
              </a:spcAft>
              <a:tabLst>
                <a:tab pos="341198" algn="l"/>
                <a:tab pos="406390" algn="l"/>
              </a:tabLst>
            </a:pPr>
            <a:r>
              <a:rPr lang="en-GB" sz="2000" dirty="0">
                <a:latin typeface="+mj-lt"/>
                <a:ea typeface="MS Mincho" panose="02020609040205080304" pitchFamily="49" charset="-128"/>
                <a:cs typeface="Times New Roman" panose="02020603050405020304" pitchFamily="18" charset="0"/>
              </a:rPr>
              <a:t>The solution is expected to work for different target latency of the client</a:t>
            </a:r>
            <a:endParaRPr lang="en-US" sz="2000" dirty="0">
              <a:latin typeface="+mj-lt"/>
              <a:ea typeface="MS Mincho" panose="02020609040205080304" pitchFamily="49" charset="-128"/>
              <a:cs typeface="Times New Roman" panose="02020603050405020304" pitchFamily="18" charset="0"/>
            </a:endParaRPr>
          </a:p>
          <a:p>
            <a:pPr lvl="1" algn="just">
              <a:spcBef>
                <a:spcPts val="0"/>
              </a:spcBef>
              <a:spcAft>
                <a:spcPts val="1600"/>
              </a:spcAft>
              <a:tabLst>
                <a:tab pos="341198" algn="l"/>
                <a:tab pos="406390" algn="l"/>
              </a:tabLst>
            </a:pPr>
            <a:r>
              <a:rPr lang="en-GB" sz="2000" dirty="0">
                <a:latin typeface="+mj-lt"/>
                <a:ea typeface="MS Mincho" panose="02020609040205080304" pitchFamily="49" charset="-128"/>
                <a:cs typeface="Times New Roman" panose="02020603050405020304" pitchFamily="18" charset="0"/>
              </a:rPr>
              <a:t>The client and network address to operate in different network conditions</a:t>
            </a:r>
            <a:endParaRPr lang="en-US" sz="2000" dirty="0">
              <a:latin typeface="+mj-lt"/>
              <a:ea typeface="MS Mincho" panose="02020609040205080304" pitchFamily="49" charset="-128"/>
              <a:cs typeface="Times New Roman" panose="02020603050405020304" pitchFamily="18" charset="0"/>
            </a:endParaRPr>
          </a:p>
          <a:p>
            <a:pPr lvl="1" algn="just">
              <a:spcBef>
                <a:spcPts val="0"/>
              </a:spcBef>
              <a:spcAft>
                <a:spcPts val="1600"/>
              </a:spcAft>
              <a:tabLst>
                <a:tab pos="341198" algn="l"/>
                <a:tab pos="406390" algn="l"/>
              </a:tabLst>
            </a:pPr>
            <a:r>
              <a:rPr lang="en-GB" sz="2000" dirty="0">
                <a:latin typeface="+mj-lt"/>
                <a:ea typeface="MS Mincho" panose="02020609040205080304" pitchFamily="49" charset="-128"/>
                <a:cs typeface="Times New Roman" panose="02020603050405020304" pitchFamily="18" charset="0"/>
              </a:rPr>
              <a:t>The message also includes information on the content quality</a:t>
            </a:r>
            <a:endParaRPr lang="en-US" sz="2000" dirty="0">
              <a:latin typeface="+mj-lt"/>
              <a:ea typeface="MS Mincho" panose="02020609040205080304" pitchFamily="49" charset="-128"/>
              <a:cs typeface="Times New Roman" panose="02020603050405020304" pitchFamily="18" charset="0"/>
            </a:endParaRPr>
          </a:p>
          <a:p>
            <a:pPr>
              <a:lnSpc>
                <a:spcPct val="100000"/>
              </a:lnSpc>
            </a:pPr>
            <a:endParaRPr lang="en-US" dirty="0"/>
          </a:p>
        </p:txBody>
      </p:sp>
      <p:sp>
        <p:nvSpPr>
          <p:cNvPr id="2" name="Subtitle 1">
            <a:extLst>
              <a:ext uri="{FF2B5EF4-FFF2-40B4-BE49-F238E27FC236}">
                <a16:creationId xmlns:a16="http://schemas.microsoft.com/office/drawing/2014/main" id="{61A67B1C-27D2-B23E-AC99-E16B8F6989C7}"/>
              </a:ext>
            </a:extLst>
          </p:cNvPr>
          <p:cNvSpPr>
            <a:spLocks noGrp="1"/>
          </p:cNvSpPr>
          <p:nvPr>
            <p:ph type="subTitle" idx="1"/>
          </p:nvPr>
        </p:nvSpPr>
        <p:spPr/>
        <p:txBody>
          <a:bodyPr/>
          <a:lstStyle/>
          <a:p>
            <a:r>
              <a:rPr lang="de-DE" dirty="0"/>
              <a:t>See ISO/IEC 23009-1 5th Edition</a:t>
            </a:r>
            <a:endParaRPr lang="en-US" dirty="0"/>
          </a:p>
        </p:txBody>
      </p:sp>
    </p:spTree>
    <p:extLst>
      <p:ext uri="{BB962C8B-B14F-4D97-AF65-F5344CB8AC3E}">
        <p14:creationId xmlns:p14="http://schemas.microsoft.com/office/powerpoint/2010/main" val="252407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FA44D5-10FA-4E5A-8C13-9E682987B580}"/>
              </a:ext>
            </a:extLst>
          </p:cNvPr>
          <p:cNvSpPr>
            <a:spLocks noGrp="1"/>
          </p:cNvSpPr>
          <p:nvPr>
            <p:ph type="title"/>
          </p:nvPr>
        </p:nvSpPr>
        <p:spPr/>
        <p:txBody>
          <a:bodyPr/>
          <a:lstStyle/>
          <a:p>
            <a:r>
              <a:rPr lang="en-US" dirty="0"/>
              <a:t>ARI Track in live mode</a:t>
            </a:r>
          </a:p>
        </p:txBody>
      </p:sp>
      <p:sp>
        <p:nvSpPr>
          <p:cNvPr id="7" name="Rectangle 2">
            <a:extLst>
              <a:ext uri="{FF2B5EF4-FFF2-40B4-BE49-F238E27FC236}">
                <a16:creationId xmlns:a16="http://schemas.microsoft.com/office/drawing/2014/main" id="{B561FEB6-8BCD-427B-A960-32ABF9042A3F}"/>
              </a:ext>
            </a:extLst>
          </p:cNvPr>
          <p:cNvSpPr>
            <a:spLocks noChangeArrowheads="1"/>
          </p:cNvSpPr>
          <p:nvPr/>
        </p:nvSpPr>
        <p:spPr bwMode="auto">
          <a:xfrm>
            <a:off x="6792096" y="212408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354">
              <a:defRPr/>
            </a:pPr>
            <a:endParaRPr lang="en-US">
              <a:solidFill>
                <a:prstClr val="black"/>
              </a:solidFill>
              <a:latin typeface="Tw Cen MT" panose="020B0602020104020603"/>
            </a:endParaRPr>
          </a:p>
        </p:txBody>
      </p:sp>
      <p:sp>
        <p:nvSpPr>
          <p:cNvPr id="11" name="Rectangle 10">
            <a:extLst>
              <a:ext uri="{FF2B5EF4-FFF2-40B4-BE49-F238E27FC236}">
                <a16:creationId xmlns:a16="http://schemas.microsoft.com/office/drawing/2014/main" id="{F7091F93-9F5A-49F5-99CB-3A121C13CA75}"/>
              </a:ext>
            </a:extLst>
          </p:cNvPr>
          <p:cNvSpPr/>
          <p:nvPr/>
        </p:nvSpPr>
        <p:spPr>
          <a:xfrm>
            <a:off x="5572385" y="2046377"/>
            <a:ext cx="1323363" cy="263992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defTabSz="914354">
              <a:defRPr/>
            </a:pPr>
            <a:r>
              <a:rPr lang="de-DE" sz="1600" dirty="0">
                <a:solidFill>
                  <a:prstClr val="black"/>
                </a:solidFill>
                <a:latin typeface="Tw Cen MT" panose="020B0602020104020603"/>
              </a:rPr>
              <a:t>DASH Packager</a:t>
            </a:r>
          </a:p>
        </p:txBody>
      </p:sp>
      <p:sp>
        <p:nvSpPr>
          <p:cNvPr id="12" name="Rectangle 11">
            <a:extLst>
              <a:ext uri="{FF2B5EF4-FFF2-40B4-BE49-F238E27FC236}">
                <a16:creationId xmlns:a16="http://schemas.microsoft.com/office/drawing/2014/main" id="{3A245AEC-963F-4FC1-9018-D511089D3EE5}"/>
              </a:ext>
            </a:extLst>
          </p:cNvPr>
          <p:cNvSpPr/>
          <p:nvPr/>
        </p:nvSpPr>
        <p:spPr>
          <a:xfrm>
            <a:off x="4817865" y="2155965"/>
            <a:ext cx="620787" cy="5033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CH</a:t>
            </a:r>
          </a:p>
        </p:txBody>
      </p:sp>
      <p:sp>
        <p:nvSpPr>
          <p:cNvPr id="13" name="Rectangle 12">
            <a:extLst>
              <a:ext uri="{FF2B5EF4-FFF2-40B4-BE49-F238E27FC236}">
                <a16:creationId xmlns:a16="http://schemas.microsoft.com/office/drawing/2014/main" id="{F082BF70-DCC8-4888-BB92-3DE3621AB3C8}"/>
              </a:ext>
            </a:extLst>
          </p:cNvPr>
          <p:cNvSpPr/>
          <p:nvPr/>
        </p:nvSpPr>
        <p:spPr>
          <a:xfrm>
            <a:off x="1799784" y="2155965"/>
            <a:ext cx="620787" cy="75564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CIC</a:t>
            </a:r>
          </a:p>
        </p:txBody>
      </p:sp>
      <p:sp>
        <p:nvSpPr>
          <p:cNvPr id="14" name="Rectangle 13">
            <a:extLst>
              <a:ext uri="{FF2B5EF4-FFF2-40B4-BE49-F238E27FC236}">
                <a16:creationId xmlns:a16="http://schemas.microsoft.com/office/drawing/2014/main" id="{D2118C09-EF2B-4E24-80C3-6E1BBD4782C0}"/>
              </a:ext>
            </a:extLst>
          </p:cNvPr>
          <p:cNvSpPr/>
          <p:nvPr/>
        </p:nvSpPr>
        <p:spPr>
          <a:xfrm>
            <a:off x="2554305" y="2155966"/>
            <a:ext cx="620787" cy="50151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15" name="Rectangle 14">
            <a:extLst>
              <a:ext uri="{FF2B5EF4-FFF2-40B4-BE49-F238E27FC236}">
                <a16:creationId xmlns:a16="http://schemas.microsoft.com/office/drawing/2014/main" id="{DC3F8EF2-ABAC-43D9-B442-CF34492BE809}"/>
              </a:ext>
            </a:extLst>
          </p:cNvPr>
          <p:cNvSpPr/>
          <p:nvPr/>
        </p:nvSpPr>
        <p:spPr>
          <a:xfrm>
            <a:off x="3308825" y="2155965"/>
            <a:ext cx="620787" cy="33745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16" name="Rectangle 15">
            <a:extLst>
              <a:ext uri="{FF2B5EF4-FFF2-40B4-BE49-F238E27FC236}">
                <a16:creationId xmlns:a16="http://schemas.microsoft.com/office/drawing/2014/main" id="{F4615864-49AC-4CE2-8F57-F7E14761D38D}"/>
              </a:ext>
            </a:extLst>
          </p:cNvPr>
          <p:cNvSpPr/>
          <p:nvPr/>
        </p:nvSpPr>
        <p:spPr>
          <a:xfrm>
            <a:off x="4063345" y="2155966"/>
            <a:ext cx="620787" cy="61423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CIC</a:t>
            </a:r>
          </a:p>
        </p:txBody>
      </p:sp>
      <p:sp>
        <p:nvSpPr>
          <p:cNvPr id="17" name="Rectangle 16">
            <a:extLst>
              <a:ext uri="{FF2B5EF4-FFF2-40B4-BE49-F238E27FC236}">
                <a16:creationId xmlns:a16="http://schemas.microsoft.com/office/drawing/2014/main" id="{94C4E7CC-79C9-4868-9A37-AFB5BC560D0F}"/>
              </a:ext>
            </a:extLst>
          </p:cNvPr>
          <p:cNvSpPr/>
          <p:nvPr/>
        </p:nvSpPr>
        <p:spPr>
          <a:xfrm>
            <a:off x="1045261" y="2155965"/>
            <a:ext cx="620787" cy="33745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19" name="Rectangle 18">
            <a:extLst>
              <a:ext uri="{FF2B5EF4-FFF2-40B4-BE49-F238E27FC236}">
                <a16:creationId xmlns:a16="http://schemas.microsoft.com/office/drawing/2014/main" id="{1C1B431D-8D34-4AA1-BB96-C8C112305A4F}"/>
              </a:ext>
            </a:extLst>
          </p:cNvPr>
          <p:cNvSpPr/>
          <p:nvPr/>
        </p:nvSpPr>
        <p:spPr>
          <a:xfrm>
            <a:off x="9057180" y="2120057"/>
            <a:ext cx="620787" cy="51836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20" name="Rectangle 19">
            <a:extLst>
              <a:ext uri="{FF2B5EF4-FFF2-40B4-BE49-F238E27FC236}">
                <a16:creationId xmlns:a16="http://schemas.microsoft.com/office/drawing/2014/main" id="{7FAB9F0B-C92E-4A3F-8935-432796D0FAEF}"/>
              </a:ext>
            </a:extLst>
          </p:cNvPr>
          <p:cNvSpPr/>
          <p:nvPr/>
        </p:nvSpPr>
        <p:spPr>
          <a:xfrm>
            <a:off x="9677965" y="2120058"/>
            <a:ext cx="620787" cy="37335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21" name="Rectangle 20">
            <a:extLst>
              <a:ext uri="{FF2B5EF4-FFF2-40B4-BE49-F238E27FC236}">
                <a16:creationId xmlns:a16="http://schemas.microsoft.com/office/drawing/2014/main" id="{33625CF9-248E-4075-A261-AF1C14BD8121}"/>
              </a:ext>
            </a:extLst>
          </p:cNvPr>
          <p:cNvSpPr/>
          <p:nvPr/>
        </p:nvSpPr>
        <p:spPr>
          <a:xfrm>
            <a:off x="10298752" y="2120057"/>
            <a:ext cx="620787" cy="67111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CIC</a:t>
            </a:r>
          </a:p>
        </p:txBody>
      </p:sp>
      <p:cxnSp>
        <p:nvCxnSpPr>
          <p:cNvPr id="22" name="Straight Connector 21">
            <a:extLst>
              <a:ext uri="{FF2B5EF4-FFF2-40B4-BE49-F238E27FC236}">
                <a16:creationId xmlns:a16="http://schemas.microsoft.com/office/drawing/2014/main" id="{0062F833-81BC-464B-AD78-F22C25B61D59}"/>
              </a:ext>
            </a:extLst>
          </p:cNvPr>
          <p:cNvCxnSpPr>
            <a:cxnSpLocks/>
          </p:cNvCxnSpPr>
          <p:nvPr/>
        </p:nvCxnSpPr>
        <p:spPr>
          <a:xfrm>
            <a:off x="10919537" y="1381829"/>
            <a:ext cx="0" cy="1388377"/>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0630B60-FDD0-4AF6-B026-2C2A301E7F44}"/>
              </a:ext>
            </a:extLst>
          </p:cNvPr>
          <p:cNvCxnSpPr/>
          <p:nvPr/>
        </p:nvCxnSpPr>
        <p:spPr>
          <a:xfrm>
            <a:off x="10298751" y="1914526"/>
            <a:ext cx="0" cy="855677"/>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F4214E6A-BE21-49D5-ACBF-995D211F4877}"/>
              </a:ext>
            </a:extLst>
          </p:cNvPr>
          <p:cNvCxnSpPr/>
          <p:nvPr/>
        </p:nvCxnSpPr>
        <p:spPr>
          <a:xfrm>
            <a:off x="9680064" y="1935496"/>
            <a:ext cx="0" cy="855677"/>
          </a:xfrm>
          <a:prstGeom prst="line">
            <a:avLst/>
          </a:prstGeom>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BAF7FCB9-B9FB-4218-8F8C-D812007DAAD3}"/>
              </a:ext>
            </a:extLst>
          </p:cNvPr>
          <p:cNvSpPr/>
          <p:nvPr/>
        </p:nvSpPr>
        <p:spPr>
          <a:xfrm>
            <a:off x="248869" y="2155966"/>
            <a:ext cx="620787" cy="61423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26" name="Rectangle 25">
            <a:extLst>
              <a:ext uri="{FF2B5EF4-FFF2-40B4-BE49-F238E27FC236}">
                <a16:creationId xmlns:a16="http://schemas.microsoft.com/office/drawing/2014/main" id="{97E71DE9-C1D7-4D1E-97C5-44A089F4362A}"/>
              </a:ext>
            </a:extLst>
          </p:cNvPr>
          <p:cNvSpPr/>
          <p:nvPr/>
        </p:nvSpPr>
        <p:spPr>
          <a:xfrm>
            <a:off x="7104009" y="2120056"/>
            <a:ext cx="620787" cy="67111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27" name="Rectangle 26">
            <a:extLst>
              <a:ext uri="{FF2B5EF4-FFF2-40B4-BE49-F238E27FC236}">
                <a16:creationId xmlns:a16="http://schemas.microsoft.com/office/drawing/2014/main" id="{7D7D526B-2BC3-4AD8-BC16-5ADB792EEB38}"/>
              </a:ext>
            </a:extLst>
          </p:cNvPr>
          <p:cNvSpPr/>
          <p:nvPr/>
        </p:nvSpPr>
        <p:spPr>
          <a:xfrm>
            <a:off x="7724796" y="2120058"/>
            <a:ext cx="620787" cy="37335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28" name="Rectangle 27">
            <a:extLst>
              <a:ext uri="{FF2B5EF4-FFF2-40B4-BE49-F238E27FC236}">
                <a16:creationId xmlns:a16="http://schemas.microsoft.com/office/drawing/2014/main" id="{9639F302-20EA-434A-8273-B80B5AFBB3F1}"/>
              </a:ext>
            </a:extLst>
          </p:cNvPr>
          <p:cNvSpPr/>
          <p:nvPr/>
        </p:nvSpPr>
        <p:spPr>
          <a:xfrm>
            <a:off x="8345581" y="2120056"/>
            <a:ext cx="620787" cy="67111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CIC</a:t>
            </a:r>
          </a:p>
        </p:txBody>
      </p:sp>
      <p:cxnSp>
        <p:nvCxnSpPr>
          <p:cNvPr id="29" name="Straight Connector 28">
            <a:extLst>
              <a:ext uri="{FF2B5EF4-FFF2-40B4-BE49-F238E27FC236}">
                <a16:creationId xmlns:a16="http://schemas.microsoft.com/office/drawing/2014/main" id="{5740B412-BF40-4C2E-8305-4EDAA39EF06F}"/>
              </a:ext>
            </a:extLst>
          </p:cNvPr>
          <p:cNvCxnSpPr/>
          <p:nvPr/>
        </p:nvCxnSpPr>
        <p:spPr>
          <a:xfrm>
            <a:off x="8966367" y="1914528"/>
            <a:ext cx="0" cy="855677"/>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68CC475-B509-4FDC-8E8C-1880A0C32BEC}"/>
              </a:ext>
            </a:extLst>
          </p:cNvPr>
          <p:cNvCxnSpPr/>
          <p:nvPr/>
        </p:nvCxnSpPr>
        <p:spPr>
          <a:xfrm>
            <a:off x="8345581" y="1914526"/>
            <a:ext cx="0" cy="855677"/>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B400A190-E92B-4DD9-BC5C-9EB0C5863F67}"/>
              </a:ext>
            </a:extLst>
          </p:cNvPr>
          <p:cNvCxnSpPr/>
          <p:nvPr/>
        </p:nvCxnSpPr>
        <p:spPr>
          <a:xfrm>
            <a:off x="7726895" y="1935496"/>
            <a:ext cx="0" cy="855677"/>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E7ACEB57-3C74-44EF-AC3C-66647F852102}"/>
              </a:ext>
            </a:extLst>
          </p:cNvPr>
          <p:cNvCxnSpPr/>
          <p:nvPr/>
        </p:nvCxnSpPr>
        <p:spPr>
          <a:xfrm>
            <a:off x="10298752" y="2019393"/>
            <a:ext cx="620787"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E943E375-8169-4FDA-B8C1-0E580F2C46D5}"/>
              </a:ext>
            </a:extLst>
          </p:cNvPr>
          <p:cNvSpPr txBox="1"/>
          <p:nvPr/>
        </p:nvSpPr>
        <p:spPr>
          <a:xfrm>
            <a:off x="10393984" y="1578728"/>
            <a:ext cx="458779" cy="369332"/>
          </a:xfrm>
          <a:prstGeom prst="rect">
            <a:avLst/>
          </a:prstGeom>
          <a:noFill/>
        </p:spPr>
        <p:txBody>
          <a:bodyPr wrap="none" rtlCol="0">
            <a:spAutoFit/>
          </a:bodyPr>
          <a:lstStyle/>
          <a:p>
            <a:pPr algn="ctr" defTabSz="914354">
              <a:defRPr/>
            </a:pPr>
            <a:r>
              <a:rPr lang="de-DE" sz="900" dirty="0">
                <a:solidFill>
                  <a:prstClr val="black"/>
                </a:solidFill>
                <a:latin typeface="Tw Cen MT" panose="020B0602020104020603"/>
              </a:rPr>
              <a:t>HTTP </a:t>
            </a:r>
            <a:br>
              <a:rPr lang="de-DE" sz="900" dirty="0">
                <a:solidFill>
                  <a:prstClr val="black"/>
                </a:solidFill>
                <a:latin typeface="Tw Cen MT" panose="020B0602020104020603"/>
              </a:rPr>
            </a:br>
            <a:r>
              <a:rPr lang="de-DE" sz="900" dirty="0">
                <a:solidFill>
                  <a:prstClr val="black"/>
                </a:solidFill>
                <a:latin typeface="Tw Cen MT" panose="020B0602020104020603"/>
              </a:rPr>
              <a:t>Chunk</a:t>
            </a:r>
          </a:p>
        </p:txBody>
      </p:sp>
      <p:sp>
        <p:nvSpPr>
          <p:cNvPr id="34" name="TextBox 33">
            <a:extLst>
              <a:ext uri="{FF2B5EF4-FFF2-40B4-BE49-F238E27FC236}">
                <a16:creationId xmlns:a16="http://schemas.microsoft.com/office/drawing/2014/main" id="{C9F396D4-C0D4-4F96-9B2D-1EEB5948ABA4}"/>
              </a:ext>
            </a:extLst>
          </p:cNvPr>
          <p:cNvSpPr txBox="1"/>
          <p:nvPr/>
        </p:nvSpPr>
        <p:spPr>
          <a:xfrm>
            <a:off x="9758969" y="1590157"/>
            <a:ext cx="458779" cy="369332"/>
          </a:xfrm>
          <a:prstGeom prst="rect">
            <a:avLst/>
          </a:prstGeom>
          <a:noFill/>
        </p:spPr>
        <p:txBody>
          <a:bodyPr wrap="none" rtlCol="0">
            <a:spAutoFit/>
          </a:bodyPr>
          <a:lstStyle/>
          <a:p>
            <a:pPr algn="ctr" defTabSz="914354">
              <a:defRPr/>
            </a:pPr>
            <a:r>
              <a:rPr lang="de-DE" sz="900" dirty="0">
                <a:solidFill>
                  <a:prstClr val="black"/>
                </a:solidFill>
                <a:latin typeface="Tw Cen MT" panose="020B0602020104020603"/>
              </a:rPr>
              <a:t>HTTP </a:t>
            </a:r>
            <a:br>
              <a:rPr lang="de-DE" sz="900" dirty="0">
                <a:solidFill>
                  <a:prstClr val="black"/>
                </a:solidFill>
                <a:latin typeface="Tw Cen MT" panose="020B0602020104020603"/>
              </a:rPr>
            </a:br>
            <a:r>
              <a:rPr lang="de-DE" sz="900" dirty="0">
                <a:solidFill>
                  <a:prstClr val="black"/>
                </a:solidFill>
                <a:latin typeface="Tw Cen MT" panose="020B0602020104020603"/>
              </a:rPr>
              <a:t>Chunk</a:t>
            </a:r>
          </a:p>
        </p:txBody>
      </p:sp>
      <p:cxnSp>
        <p:nvCxnSpPr>
          <p:cNvPr id="35" name="Straight Arrow Connector 34">
            <a:extLst>
              <a:ext uri="{FF2B5EF4-FFF2-40B4-BE49-F238E27FC236}">
                <a16:creationId xmlns:a16="http://schemas.microsoft.com/office/drawing/2014/main" id="{521CC79B-CEA7-4069-B08B-14A7FD7504E0}"/>
              </a:ext>
            </a:extLst>
          </p:cNvPr>
          <p:cNvCxnSpPr/>
          <p:nvPr/>
        </p:nvCxnSpPr>
        <p:spPr>
          <a:xfrm>
            <a:off x="9677965" y="2020792"/>
            <a:ext cx="620787"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E0BD9B1E-A7DB-4CAB-9888-49A9483ABD58}"/>
              </a:ext>
            </a:extLst>
          </p:cNvPr>
          <p:cNvCxnSpPr/>
          <p:nvPr/>
        </p:nvCxnSpPr>
        <p:spPr>
          <a:xfrm>
            <a:off x="9057180" y="2019393"/>
            <a:ext cx="620787"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9250176-A3CF-4EA1-94BA-E9007ED09F43}"/>
              </a:ext>
            </a:extLst>
          </p:cNvPr>
          <p:cNvCxnSpPr>
            <a:cxnSpLocks/>
          </p:cNvCxnSpPr>
          <p:nvPr/>
        </p:nvCxnSpPr>
        <p:spPr>
          <a:xfrm>
            <a:off x="9057182" y="1381829"/>
            <a:ext cx="3849" cy="1388375"/>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C685A17D-7FAB-4545-B495-42CEA1D2B4FF}"/>
              </a:ext>
            </a:extLst>
          </p:cNvPr>
          <p:cNvCxnSpPr>
            <a:cxnSpLocks/>
          </p:cNvCxnSpPr>
          <p:nvPr/>
        </p:nvCxnSpPr>
        <p:spPr>
          <a:xfrm>
            <a:off x="9057181" y="1492285"/>
            <a:ext cx="186235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BB23B199-D971-47F3-830B-70C0DEDD82B7}"/>
              </a:ext>
            </a:extLst>
          </p:cNvPr>
          <p:cNvSpPr txBox="1"/>
          <p:nvPr/>
        </p:nvSpPr>
        <p:spPr>
          <a:xfrm>
            <a:off x="9597905" y="1114880"/>
            <a:ext cx="878767" cy="230832"/>
          </a:xfrm>
          <a:prstGeom prst="rect">
            <a:avLst/>
          </a:prstGeom>
          <a:noFill/>
        </p:spPr>
        <p:txBody>
          <a:bodyPr wrap="none" rtlCol="0">
            <a:spAutoFit/>
          </a:bodyPr>
          <a:lstStyle/>
          <a:p>
            <a:pPr algn="ctr" defTabSz="914354">
              <a:defRPr/>
            </a:pPr>
            <a:r>
              <a:rPr lang="de-DE" sz="900" dirty="0">
                <a:solidFill>
                  <a:prstClr val="black"/>
                </a:solidFill>
                <a:latin typeface="Tw Cen MT" panose="020B0602020104020603"/>
              </a:rPr>
              <a:t>DASH Segment</a:t>
            </a:r>
          </a:p>
        </p:txBody>
      </p:sp>
      <p:sp>
        <p:nvSpPr>
          <p:cNvPr id="53" name="TextBox 52">
            <a:extLst>
              <a:ext uri="{FF2B5EF4-FFF2-40B4-BE49-F238E27FC236}">
                <a16:creationId xmlns:a16="http://schemas.microsoft.com/office/drawing/2014/main" id="{1137C96C-E935-4BD8-B254-1A168EA9501B}"/>
              </a:ext>
            </a:extLst>
          </p:cNvPr>
          <p:cNvSpPr txBox="1"/>
          <p:nvPr/>
        </p:nvSpPr>
        <p:spPr>
          <a:xfrm>
            <a:off x="36650" y="1686440"/>
            <a:ext cx="909223" cy="369332"/>
          </a:xfrm>
          <a:prstGeom prst="rect">
            <a:avLst/>
          </a:prstGeom>
          <a:noFill/>
        </p:spPr>
        <p:txBody>
          <a:bodyPr wrap="none" rtlCol="0">
            <a:spAutoFit/>
          </a:bodyPr>
          <a:lstStyle/>
          <a:p>
            <a:pPr defTabSz="914354">
              <a:defRPr/>
            </a:pPr>
            <a:r>
              <a:rPr lang="de-DE" dirty="0">
                <a:solidFill>
                  <a:prstClr val="black"/>
                </a:solidFill>
                <a:latin typeface="Tw Cen MT" panose="020B0602020104020603"/>
              </a:rPr>
              <a:t>Encoder</a:t>
            </a:r>
          </a:p>
        </p:txBody>
      </p:sp>
      <p:sp>
        <p:nvSpPr>
          <p:cNvPr id="55" name="Rectangle 54">
            <a:extLst>
              <a:ext uri="{FF2B5EF4-FFF2-40B4-BE49-F238E27FC236}">
                <a16:creationId xmlns:a16="http://schemas.microsoft.com/office/drawing/2014/main" id="{FAF4ED69-2B13-4D9C-8204-42F48A3973AA}"/>
              </a:ext>
            </a:extLst>
          </p:cNvPr>
          <p:cNvSpPr/>
          <p:nvPr/>
        </p:nvSpPr>
        <p:spPr>
          <a:xfrm>
            <a:off x="4817865" y="3087586"/>
            <a:ext cx="620787" cy="8009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CH</a:t>
            </a:r>
          </a:p>
        </p:txBody>
      </p:sp>
      <p:sp>
        <p:nvSpPr>
          <p:cNvPr id="56" name="Rectangle 55">
            <a:extLst>
              <a:ext uri="{FF2B5EF4-FFF2-40B4-BE49-F238E27FC236}">
                <a16:creationId xmlns:a16="http://schemas.microsoft.com/office/drawing/2014/main" id="{12896375-C215-4E77-B79C-94BB0BB21CC2}"/>
              </a:ext>
            </a:extLst>
          </p:cNvPr>
          <p:cNvSpPr/>
          <p:nvPr/>
        </p:nvSpPr>
        <p:spPr>
          <a:xfrm>
            <a:off x="1799784" y="3087585"/>
            <a:ext cx="620787" cy="99413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CIC</a:t>
            </a:r>
          </a:p>
        </p:txBody>
      </p:sp>
      <p:sp>
        <p:nvSpPr>
          <p:cNvPr id="57" name="Rectangle 56">
            <a:extLst>
              <a:ext uri="{FF2B5EF4-FFF2-40B4-BE49-F238E27FC236}">
                <a16:creationId xmlns:a16="http://schemas.microsoft.com/office/drawing/2014/main" id="{4B88C3DD-5786-4C74-96DF-10FEC7F4A374}"/>
              </a:ext>
            </a:extLst>
          </p:cNvPr>
          <p:cNvSpPr/>
          <p:nvPr/>
        </p:nvSpPr>
        <p:spPr>
          <a:xfrm>
            <a:off x="2554305" y="3087588"/>
            <a:ext cx="620787" cy="61201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58" name="Rectangle 57">
            <a:extLst>
              <a:ext uri="{FF2B5EF4-FFF2-40B4-BE49-F238E27FC236}">
                <a16:creationId xmlns:a16="http://schemas.microsoft.com/office/drawing/2014/main" id="{E16A6550-CED3-4F85-9216-6940E44EC68F}"/>
              </a:ext>
            </a:extLst>
          </p:cNvPr>
          <p:cNvSpPr/>
          <p:nvPr/>
        </p:nvSpPr>
        <p:spPr>
          <a:xfrm>
            <a:off x="3308825" y="3087587"/>
            <a:ext cx="620787" cy="73193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59" name="Rectangle 58">
            <a:extLst>
              <a:ext uri="{FF2B5EF4-FFF2-40B4-BE49-F238E27FC236}">
                <a16:creationId xmlns:a16="http://schemas.microsoft.com/office/drawing/2014/main" id="{F29548BA-512D-4EC8-B728-F5A888859256}"/>
              </a:ext>
            </a:extLst>
          </p:cNvPr>
          <p:cNvSpPr/>
          <p:nvPr/>
        </p:nvSpPr>
        <p:spPr>
          <a:xfrm>
            <a:off x="4063345" y="3087587"/>
            <a:ext cx="620787" cy="80096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CIC</a:t>
            </a:r>
          </a:p>
        </p:txBody>
      </p:sp>
      <p:sp>
        <p:nvSpPr>
          <p:cNvPr id="60" name="Rectangle 59">
            <a:extLst>
              <a:ext uri="{FF2B5EF4-FFF2-40B4-BE49-F238E27FC236}">
                <a16:creationId xmlns:a16="http://schemas.microsoft.com/office/drawing/2014/main" id="{D7EB8D77-5772-452E-8C15-083F8FD0ADD5}"/>
              </a:ext>
            </a:extLst>
          </p:cNvPr>
          <p:cNvSpPr/>
          <p:nvPr/>
        </p:nvSpPr>
        <p:spPr>
          <a:xfrm>
            <a:off x="1045261" y="3087587"/>
            <a:ext cx="620787" cy="84369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61" name="Rectangle 60">
            <a:extLst>
              <a:ext uri="{FF2B5EF4-FFF2-40B4-BE49-F238E27FC236}">
                <a16:creationId xmlns:a16="http://schemas.microsoft.com/office/drawing/2014/main" id="{67940439-AA68-46D2-926B-5001A04B5C38}"/>
              </a:ext>
            </a:extLst>
          </p:cNvPr>
          <p:cNvSpPr/>
          <p:nvPr/>
        </p:nvSpPr>
        <p:spPr>
          <a:xfrm>
            <a:off x="248869" y="3087585"/>
            <a:ext cx="620787" cy="99413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69" name="Rectangle 68">
            <a:extLst>
              <a:ext uri="{FF2B5EF4-FFF2-40B4-BE49-F238E27FC236}">
                <a16:creationId xmlns:a16="http://schemas.microsoft.com/office/drawing/2014/main" id="{AB51D6B3-09CD-4E09-91F4-2F2AB28204AD}"/>
              </a:ext>
            </a:extLst>
          </p:cNvPr>
          <p:cNvSpPr/>
          <p:nvPr/>
        </p:nvSpPr>
        <p:spPr>
          <a:xfrm>
            <a:off x="8388485" y="2997263"/>
            <a:ext cx="620787" cy="99413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CIC</a:t>
            </a:r>
          </a:p>
        </p:txBody>
      </p:sp>
      <p:sp>
        <p:nvSpPr>
          <p:cNvPr id="70" name="Rectangle 69">
            <a:extLst>
              <a:ext uri="{FF2B5EF4-FFF2-40B4-BE49-F238E27FC236}">
                <a16:creationId xmlns:a16="http://schemas.microsoft.com/office/drawing/2014/main" id="{059B9535-7E86-4484-8EDF-5A521DB9B085}"/>
              </a:ext>
            </a:extLst>
          </p:cNvPr>
          <p:cNvSpPr/>
          <p:nvPr/>
        </p:nvSpPr>
        <p:spPr>
          <a:xfrm>
            <a:off x="9085856" y="2997265"/>
            <a:ext cx="620787" cy="61201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71" name="Rectangle 70">
            <a:extLst>
              <a:ext uri="{FF2B5EF4-FFF2-40B4-BE49-F238E27FC236}">
                <a16:creationId xmlns:a16="http://schemas.microsoft.com/office/drawing/2014/main" id="{5379C395-BDE2-4159-89F0-69BB33F685CD}"/>
              </a:ext>
            </a:extLst>
          </p:cNvPr>
          <p:cNvSpPr/>
          <p:nvPr/>
        </p:nvSpPr>
        <p:spPr>
          <a:xfrm>
            <a:off x="9726077" y="2997264"/>
            <a:ext cx="620787" cy="73193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72" name="Rectangle 71">
            <a:extLst>
              <a:ext uri="{FF2B5EF4-FFF2-40B4-BE49-F238E27FC236}">
                <a16:creationId xmlns:a16="http://schemas.microsoft.com/office/drawing/2014/main" id="{CB83963F-B2EA-4AFD-A628-96870C52E3DA}"/>
              </a:ext>
            </a:extLst>
          </p:cNvPr>
          <p:cNvSpPr/>
          <p:nvPr/>
        </p:nvSpPr>
        <p:spPr>
          <a:xfrm>
            <a:off x="10356772" y="2997265"/>
            <a:ext cx="620787" cy="80096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CIC</a:t>
            </a:r>
          </a:p>
        </p:txBody>
      </p:sp>
      <p:sp>
        <p:nvSpPr>
          <p:cNvPr id="73" name="Rectangle 72">
            <a:extLst>
              <a:ext uri="{FF2B5EF4-FFF2-40B4-BE49-F238E27FC236}">
                <a16:creationId xmlns:a16="http://schemas.microsoft.com/office/drawing/2014/main" id="{66B9DF01-D0A3-441A-971E-D4F63B27C1B4}"/>
              </a:ext>
            </a:extLst>
          </p:cNvPr>
          <p:cNvSpPr/>
          <p:nvPr/>
        </p:nvSpPr>
        <p:spPr>
          <a:xfrm>
            <a:off x="7748263" y="2997264"/>
            <a:ext cx="620787" cy="84369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74" name="Rectangle 73">
            <a:extLst>
              <a:ext uri="{FF2B5EF4-FFF2-40B4-BE49-F238E27FC236}">
                <a16:creationId xmlns:a16="http://schemas.microsoft.com/office/drawing/2014/main" id="{6302384A-65A1-4F54-96D9-472DD5A05506}"/>
              </a:ext>
            </a:extLst>
          </p:cNvPr>
          <p:cNvSpPr/>
          <p:nvPr/>
        </p:nvSpPr>
        <p:spPr>
          <a:xfrm>
            <a:off x="7113795" y="2997263"/>
            <a:ext cx="620787" cy="99413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54">
              <a:defRPr/>
            </a:pPr>
            <a:r>
              <a:rPr lang="de-DE" sz="1400" dirty="0">
                <a:solidFill>
                  <a:prstClr val="white"/>
                </a:solidFill>
                <a:latin typeface="Tw Cen MT" panose="020B0602020104020603"/>
              </a:rPr>
              <a:t>CNC</a:t>
            </a:r>
          </a:p>
        </p:txBody>
      </p:sp>
      <p:sp>
        <p:nvSpPr>
          <p:cNvPr id="4" name="Rectangle 3">
            <a:extLst>
              <a:ext uri="{FF2B5EF4-FFF2-40B4-BE49-F238E27FC236}">
                <a16:creationId xmlns:a16="http://schemas.microsoft.com/office/drawing/2014/main" id="{8C564D4B-E367-48F5-8607-1CDC18A931C4}"/>
              </a:ext>
            </a:extLst>
          </p:cNvPr>
          <p:cNvSpPr/>
          <p:nvPr/>
        </p:nvSpPr>
        <p:spPr>
          <a:xfrm>
            <a:off x="7104009" y="4197484"/>
            <a:ext cx="3244288" cy="266133"/>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a:t>ARI Track</a:t>
            </a:r>
            <a:endParaRPr lang="en-US" dirty="0"/>
          </a:p>
        </p:txBody>
      </p:sp>
      <p:cxnSp>
        <p:nvCxnSpPr>
          <p:cNvPr id="9" name="Connector: Elbow 8">
            <a:extLst>
              <a:ext uri="{FF2B5EF4-FFF2-40B4-BE49-F238E27FC236}">
                <a16:creationId xmlns:a16="http://schemas.microsoft.com/office/drawing/2014/main" id="{4F4973B4-BC0A-4628-8EE7-28D21FA6FD5F}"/>
              </a:ext>
            </a:extLst>
          </p:cNvPr>
          <p:cNvCxnSpPr>
            <a:cxnSpLocks/>
            <a:stCxn id="21" idx="3"/>
            <a:endCxn id="80" idx="0"/>
          </p:cNvCxnSpPr>
          <p:nvPr/>
        </p:nvCxnSpPr>
        <p:spPr>
          <a:xfrm flipH="1">
            <a:off x="10069831" y="2455615"/>
            <a:ext cx="849708" cy="1741867"/>
          </a:xfrm>
          <a:prstGeom prst="bentConnector4">
            <a:avLst>
              <a:gd name="adj1" fmla="val -26903"/>
              <a:gd name="adj2" fmla="val 5963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7" name="Connector: Elbow 76">
            <a:extLst>
              <a:ext uri="{FF2B5EF4-FFF2-40B4-BE49-F238E27FC236}">
                <a16:creationId xmlns:a16="http://schemas.microsoft.com/office/drawing/2014/main" id="{0868BB9F-6E85-4A2B-9245-D6A8D5C1797B}"/>
              </a:ext>
            </a:extLst>
          </p:cNvPr>
          <p:cNvCxnSpPr>
            <a:cxnSpLocks/>
            <a:stCxn id="72" idx="2"/>
            <a:endCxn id="80" idx="0"/>
          </p:cNvCxnSpPr>
          <p:nvPr/>
        </p:nvCxnSpPr>
        <p:spPr>
          <a:xfrm rot="5400000">
            <a:off x="10168873" y="3699190"/>
            <a:ext cx="399251" cy="597335"/>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80" name="Rectangle 79">
            <a:extLst>
              <a:ext uri="{FF2B5EF4-FFF2-40B4-BE49-F238E27FC236}">
                <a16:creationId xmlns:a16="http://schemas.microsoft.com/office/drawing/2014/main" id="{3439C0AD-C1FC-44C0-9C1C-58E598748480}"/>
              </a:ext>
            </a:extLst>
          </p:cNvPr>
          <p:cNvSpPr/>
          <p:nvPr/>
        </p:nvSpPr>
        <p:spPr>
          <a:xfrm>
            <a:off x="9791363" y="4197482"/>
            <a:ext cx="556935" cy="266133"/>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a:t>1</a:t>
            </a:r>
            <a:endParaRPr lang="en-US" dirty="0"/>
          </a:p>
        </p:txBody>
      </p:sp>
      <p:sp>
        <p:nvSpPr>
          <p:cNvPr id="81" name="Rectangle 80">
            <a:extLst>
              <a:ext uri="{FF2B5EF4-FFF2-40B4-BE49-F238E27FC236}">
                <a16:creationId xmlns:a16="http://schemas.microsoft.com/office/drawing/2014/main" id="{B363C943-DF96-457E-B2DD-5BE2E1E28E4A}"/>
              </a:ext>
            </a:extLst>
          </p:cNvPr>
          <p:cNvSpPr/>
          <p:nvPr/>
        </p:nvSpPr>
        <p:spPr>
          <a:xfrm>
            <a:off x="9244450" y="4201095"/>
            <a:ext cx="556935" cy="266133"/>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a:t>2</a:t>
            </a:r>
            <a:endParaRPr lang="en-US" dirty="0"/>
          </a:p>
        </p:txBody>
      </p:sp>
      <p:cxnSp>
        <p:nvCxnSpPr>
          <p:cNvPr id="82" name="Connector: Elbow 81">
            <a:extLst>
              <a:ext uri="{FF2B5EF4-FFF2-40B4-BE49-F238E27FC236}">
                <a16:creationId xmlns:a16="http://schemas.microsoft.com/office/drawing/2014/main" id="{8D3332F7-BD7C-4A76-9676-51BE26BAAC1D}"/>
              </a:ext>
            </a:extLst>
          </p:cNvPr>
          <p:cNvCxnSpPr>
            <a:cxnSpLocks/>
            <a:stCxn id="71" idx="2"/>
            <a:endCxn id="81" idx="0"/>
          </p:cNvCxnSpPr>
          <p:nvPr/>
        </p:nvCxnSpPr>
        <p:spPr>
          <a:xfrm rot="5400000">
            <a:off x="9543747" y="3708371"/>
            <a:ext cx="471892" cy="513555"/>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6" name="Connector: Elbow 85">
            <a:extLst>
              <a:ext uri="{FF2B5EF4-FFF2-40B4-BE49-F238E27FC236}">
                <a16:creationId xmlns:a16="http://schemas.microsoft.com/office/drawing/2014/main" id="{75E21FE4-5E72-496C-8B1F-FE87E51770EB}"/>
              </a:ext>
            </a:extLst>
          </p:cNvPr>
          <p:cNvCxnSpPr>
            <a:cxnSpLocks/>
            <a:stCxn id="20" idx="2"/>
            <a:endCxn id="81" idx="0"/>
          </p:cNvCxnSpPr>
          <p:nvPr/>
        </p:nvCxnSpPr>
        <p:spPr>
          <a:xfrm rot="5400000">
            <a:off x="8901801" y="3114533"/>
            <a:ext cx="1707679" cy="465443"/>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7" name="Straight Arrow Connector 96">
            <a:extLst>
              <a:ext uri="{FF2B5EF4-FFF2-40B4-BE49-F238E27FC236}">
                <a16:creationId xmlns:a16="http://schemas.microsoft.com/office/drawing/2014/main" id="{6998840F-B5F7-4553-840E-1A13B4081498}"/>
              </a:ext>
            </a:extLst>
          </p:cNvPr>
          <p:cNvCxnSpPr>
            <a:cxnSpLocks/>
            <a:stCxn id="80" idx="3"/>
          </p:cNvCxnSpPr>
          <p:nvPr/>
        </p:nvCxnSpPr>
        <p:spPr>
          <a:xfrm>
            <a:off x="10348298" y="4330548"/>
            <a:ext cx="629261"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99" name="TextBox 98">
            <a:extLst>
              <a:ext uri="{FF2B5EF4-FFF2-40B4-BE49-F238E27FC236}">
                <a16:creationId xmlns:a16="http://schemas.microsoft.com/office/drawing/2014/main" id="{327B834A-A215-417F-B8DA-6188513B07D3}"/>
              </a:ext>
            </a:extLst>
          </p:cNvPr>
          <p:cNvSpPr txBox="1"/>
          <p:nvPr/>
        </p:nvSpPr>
        <p:spPr>
          <a:xfrm>
            <a:off x="10284358" y="4448035"/>
            <a:ext cx="776175" cy="369332"/>
          </a:xfrm>
          <a:prstGeom prst="rect">
            <a:avLst/>
          </a:prstGeom>
          <a:noFill/>
        </p:spPr>
        <p:txBody>
          <a:bodyPr wrap="none" rtlCol="0">
            <a:spAutoFit/>
          </a:bodyPr>
          <a:lstStyle/>
          <a:p>
            <a:r>
              <a:rPr lang="de-DE" dirty="0"/>
              <a:t>Delay</a:t>
            </a:r>
            <a:endParaRPr lang="en-US" dirty="0"/>
          </a:p>
        </p:txBody>
      </p:sp>
      <p:sp>
        <p:nvSpPr>
          <p:cNvPr id="2" name="Rectangle 1">
            <a:extLst>
              <a:ext uri="{FF2B5EF4-FFF2-40B4-BE49-F238E27FC236}">
                <a16:creationId xmlns:a16="http://schemas.microsoft.com/office/drawing/2014/main" id="{67B98D91-958A-4F19-AF3A-78A2AC570A6A}"/>
              </a:ext>
            </a:extLst>
          </p:cNvPr>
          <p:cNvSpPr/>
          <p:nvPr/>
        </p:nvSpPr>
        <p:spPr>
          <a:xfrm>
            <a:off x="9799838" y="4201094"/>
            <a:ext cx="556935" cy="262511"/>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62" name="Rectangle 61">
            <a:extLst>
              <a:ext uri="{FF2B5EF4-FFF2-40B4-BE49-F238E27FC236}">
                <a16:creationId xmlns:a16="http://schemas.microsoft.com/office/drawing/2014/main" id="{28ACD775-CAC4-4703-8EAA-24B8D0C3DF65}"/>
              </a:ext>
            </a:extLst>
          </p:cNvPr>
          <p:cNvSpPr/>
          <p:nvPr/>
        </p:nvSpPr>
        <p:spPr>
          <a:xfrm>
            <a:off x="9243706" y="4207390"/>
            <a:ext cx="556935" cy="262511"/>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63" name="Rectangle 62">
            <a:extLst>
              <a:ext uri="{FF2B5EF4-FFF2-40B4-BE49-F238E27FC236}">
                <a16:creationId xmlns:a16="http://schemas.microsoft.com/office/drawing/2014/main" id="{E74DCA9C-7B27-428D-AD32-1E194E149EE0}"/>
              </a:ext>
            </a:extLst>
          </p:cNvPr>
          <p:cNvSpPr/>
          <p:nvPr/>
        </p:nvSpPr>
        <p:spPr>
          <a:xfrm>
            <a:off x="7453351" y="4632702"/>
            <a:ext cx="1667325" cy="315591"/>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64" name="Rectangle 63">
            <a:extLst>
              <a:ext uri="{FF2B5EF4-FFF2-40B4-BE49-F238E27FC236}">
                <a16:creationId xmlns:a16="http://schemas.microsoft.com/office/drawing/2014/main" id="{53F835AF-BDCE-4DA7-84E6-69C9F136E88B}"/>
              </a:ext>
            </a:extLst>
          </p:cNvPr>
          <p:cNvSpPr/>
          <p:nvPr/>
        </p:nvSpPr>
        <p:spPr>
          <a:xfrm>
            <a:off x="8552221" y="4632703"/>
            <a:ext cx="556935" cy="29919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a:t>1</a:t>
            </a:r>
            <a:endParaRPr lang="en-US" dirty="0"/>
          </a:p>
        </p:txBody>
      </p:sp>
      <p:sp>
        <p:nvSpPr>
          <p:cNvPr id="65" name="Rectangle 64">
            <a:extLst>
              <a:ext uri="{FF2B5EF4-FFF2-40B4-BE49-F238E27FC236}">
                <a16:creationId xmlns:a16="http://schemas.microsoft.com/office/drawing/2014/main" id="{59FE6139-98F3-4539-B463-34A19611251B}"/>
              </a:ext>
            </a:extLst>
          </p:cNvPr>
          <p:cNvSpPr/>
          <p:nvPr/>
        </p:nvSpPr>
        <p:spPr>
          <a:xfrm>
            <a:off x="7985467" y="4633727"/>
            <a:ext cx="556935" cy="31558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a:t>2</a:t>
            </a:r>
            <a:endParaRPr lang="en-US" dirty="0"/>
          </a:p>
        </p:txBody>
      </p:sp>
      <p:sp>
        <p:nvSpPr>
          <p:cNvPr id="66" name="TextBox 65">
            <a:extLst>
              <a:ext uri="{FF2B5EF4-FFF2-40B4-BE49-F238E27FC236}">
                <a16:creationId xmlns:a16="http://schemas.microsoft.com/office/drawing/2014/main" id="{351A2C30-8A6F-4EDA-93ED-9D09D8A963EB}"/>
              </a:ext>
            </a:extLst>
          </p:cNvPr>
          <p:cNvSpPr txBox="1"/>
          <p:nvPr/>
        </p:nvSpPr>
        <p:spPr>
          <a:xfrm>
            <a:off x="9782067" y="4856141"/>
            <a:ext cx="776175" cy="369332"/>
          </a:xfrm>
          <a:prstGeom prst="rect">
            <a:avLst/>
          </a:prstGeom>
          <a:noFill/>
        </p:spPr>
        <p:txBody>
          <a:bodyPr wrap="none" rtlCol="0">
            <a:spAutoFit/>
          </a:bodyPr>
          <a:lstStyle/>
          <a:p>
            <a:r>
              <a:rPr lang="de-DE" dirty="0"/>
              <a:t>Delay</a:t>
            </a:r>
            <a:endParaRPr lang="en-US" dirty="0"/>
          </a:p>
        </p:txBody>
      </p:sp>
      <p:sp>
        <p:nvSpPr>
          <p:cNvPr id="67" name="Rectangle 66">
            <a:extLst>
              <a:ext uri="{FF2B5EF4-FFF2-40B4-BE49-F238E27FC236}">
                <a16:creationId xmlns:a16="http://schemas.microsoft.com/office/drawing/2014/main" id="{399FF0E0-ACDD-49D2-B8FF-9555CCBB3172}"/>
              </a:ext>
            </a:extLst>
          </p:cNvPr>
          <p:cNvSpPr/>
          <p:nvPr/>
        </p:nvSpPr>
        <p:spPr>
          <a:xfrm>
            <a:off x="7440942" y="4637255"/>
            <a:ext cx="556935" cy="294644"/>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a:t>3</a:t>
            </a:r>
            <a:endParaRPr lang="en-US" dirty="0"/>
          </a:p>
        </p:txBody>
      </p:sp>
      <p:sp>
        <p:nvSpPr>
          <p:cNvPr id="68" name="Rectangle 67">
            <a:extLst>
              <a:ext uri="{FF2B5EF4-FFF2-40B4-BE49-F238E27FC236}">
                <a16:creationId xmlns:a16="http://schemas.microsoft.com/office/drawing/2014/main" id="{015F7696-25F3-406A-9CA9-6936AE318FCE}"/>
              </a:ext>
            </a:extLst>
          </p:cNvPr>
          <p:cNvSpPr/>
          <p:nvPr/>
        </p:nvSpPr>
        <p:spPr>
          <a:xfrm>
            <a:off x="7427422" y="4659241"/>
            <a:ext cx="1705663" cy="305193"/>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cxnSp>
        <p:nvCxnSpPr>
          <p:cNvPr id="75" name="Straight Arrow Connector 74">
            <a:extLst>
              <a:ext uri="{FF2B5EF4-FFF2-40B4-BE49-F238E27FC236}">
                <a16:creationId xmlns:a16="http://schemas.microsoft.com/office/drawing/2014/main" id="{58EC6FAE-A87A-47BD-9C61-5D7421B1DBBB}"/>
              </a:ext>
            </a:extLst>
          </p:cNvPr>
          <p:cNvCxnSpPr>
            <a:cxnSpLocks/>
            <a:stCxn id="64" idx="3"/>
          </p:cNvCxnSpPr>
          <p:nvPr/>
        </p:nvCxnSpPr>
        <p:spPr>
          <a:xfrm flipV="1">
            <a:off x="9109155" y="4782224"/>
            <a:ext cx="1868404" cy="77"/>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7CE9531-28C3-46DE-B3C9-C6572FDF267C}"/>
              </a:ext>
            </a:extLst>
          </p:cNvPr>
          <p:cNvSpPr txBox="1"/>
          <p:nvPr/>
        </p:nvSpPr>
        <p:spPr>
          <a:xfrm>
            <a:off x="11071877" y="4153979"/>
            <a:ext cx="1160895" cy="369332"/>
          </a:xfrm>
          <a:prstGeom prst="rect">
            <a:avLst/>
          </a:prstGeom>
          <a:noFill/>
        </p:spPr>
        <p:txBody>
          <a:bodyPr wrap="none" rtlCol="0">
            <a:spAutoFit/>
          </a:bodyPr>
          <a:lstStyle/>
          <a:p>
            <a:r>
              <a:rPr lang="de-DE" dirty="0"/>
              <a:t>Chunking</a:t>
            </a:r>
            <a:endParaRPr lang="en-US" dirty="0"/>
          </a:p>
        </p:txBody>
      </p:sp>
      <p:sp>
        <p:nvSpPr>
          <p:cNvPr id="76" name="TextBox 75">
            <a:extLst>
              <a:ext uri="{FF2B5EF4-FFF2-40B4-BE49-F238E27FC236}">
                <a16:creationId xmlns:a16="http://schemas.microsoft.com/office/drawing/2014/main" id="{B1B68B64-AFEF-4020-9E31-C57D9A4F45A0}"/>
              </a:ext>
            </a:extLst>
          </p:cNvPr>
          <p:cNvSpPr txBox="1"/>
          <p:nvPr/>
        </p:nvSpPr>
        <p:spPr>
          <a:xfrm>
            <a:off x="11047943" y="4634004"/>
            <a:ext cx="1223412" cy="369332"/>
          </a:xfrm>
          <a:prstGeom prst="rect">
            <a:avLst/>
          </a:prstGeom>
          <a:noFill/>
        </p:spPr>
        <p:txBody>
          <a:bodyPr wrap="none" rtlCol="0">
            <a:spAutoFit/>
          </a:bodyPr>
          <a:lstStyle/>
          <a:p>
            <a:r>
              <a:rPr lang="de-DE" dirty="0"/>
              <a:t>Segments</a:t>
            </a:r>
            <a:endParaRPr lang="en-US" dirty="0"/>
          </a:p>
        </p:txBody>
      </p:sp>
      <p:sp>
        <p:nvSpPr>
          <p:cNvPr id="78" name="Rectangle 77">
            <a:extLst>
              <a:ext uri="{FF2B5EF4-FFF2-40B4-BE49-F238E27FC236}">
                <a16:creationId xmlns:a16="http://schemas.microsoft.com/office/drawing/2014/main" id="{25AE89F1-C79C-4B18-8E50-75C96F3D4245}"/>
              </a:ext>
            </a:extLst>
          </p:cNvPr>
          <p:cNvSpPr/>
          <p:nvPr/>
        </p:nvSpPr>
        <p:spPr>
          <a:xfrm>
            <a:off x="5029586" y="5108875"/>
            <a:ext cx="556935" cy="29919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a:t>1</a:t>
            </a:r>
            <a:endParaRPr lang="en-US" dirty="0"/>
          </a:p>
        </p:txBody>
      </p:sp>
      <p:sp>
        <p:nvSpPr>
          <p:cNvPr id="79" name="Rectangle 78">
            <a:extLst>
              <a:ext uri="{FF2B5EF4-FFF2-40B4-BE49-F238E27FC236}">
                <a16:creationId xmlns:a16="http://schemas.microsoft.com/office/drawing/2014/main" id="{60DA9D51-65F7-49CE-A88D-B260DD120DAC}"/>
              </a:ext>
            </a:extLst>
          </p:cNvPr>
          <p:cNvSpPr/>
          <p:nvPr/>
        </p:nvSpPr>
        <p:spPr>
          <a:xfrm>
            <a:off x="4462834" y="5109900"/>
            <a:ext cx="556935" cy="31558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a:t>2</a:t>
            </a:r>
            <a:endParaRPr lang="en-US" dirty="0"/>
          </a:p>
        </p:txBody>
      </p:sp>
      <p:sp>
        <p:nvSpPr>
          <p:cNvPr id="83" name="Rectangle 82">
            <a:extLst>
              <a:ext uri="{FF2B5EF4-FFF2-40B4-BE49-F238E27FC236}">
                <a16:creationId xmlns:a16="http://schemas.microsoft.com/office/drawing/2014/main" id="{FE0ACF3E-285F-4A8F-BC4D-7E4E4D3765BF}"/>
              </a:ext>
            </a:extLst>
          </p:cNvPr>
          <p:cNvSpPr/>
          <p:nvPr/>
        </p:nvSpPr>
        <p:spPr>
          <a:xfrm>
            <a:off x="3918309" y="5113427"/>
            <a:ext cx="556935" cy="294644"/>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a:t>3</a:t>
            </a:r>
            <a:endParaRPr lang="en-US" dirty="0"/>
          </a:p>
        </p:txBody>
      </p:sp>
      <p:sp>
        <p:nvSpPr>
          <p:cNvPr id="84" name="Rectangle 83">
            <a:extLst>
              <a:ext uri="{FF2B5EF4-FFF2-40B4-BE49-F238E27FC236}">
                <a16:creationId xmlns:a16="http://schemas.microsoft.com/office/drawing/2014/main" id="{B74A8099-1693-413C-A285-72EE5AB52C46}"/>
              </a:ext>
            </a:extLst>
          </p:cNvPr>
          <p:cNvSpPr/>
          <p:nvPr/>
        </p:nvSpPr>
        <p:spPr>
          <a:xfrm>
            <a:off x="447957" y="5135414"/>
            <a:ext cx="5162495" cy="305193"/>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cxnSp>
        <p:nvCxnSpPr>
          <p:cNvPr id="85" name="Straight Arrow Connector 84">
            <a:extLst>
              <a:ext uri="{FF2B5EF4-FFF2-40B4-BE49-F238E27FC236}">
                <a16:creationId xmlns:a16="http://schemas.microsoft.com/office/drawing/2014/main" id="{252876EF-9A64-436E-8CEB-4639F9966A73}"/>
              </a:ext>
            </a:extLst>
          </p:cNvPr>
          <p:cNvCxnSpPr>
            <a:cxnSpLocks/>
          </p:cNvCxnSpPr>
          <p:nvPr/>
        </p:nvCxnSpPr>
        <p:spPr>
          <a:xfrm flipV="1">
            <a:off x="5610451" y="5283828"/>
            <a:ext cx="5453549" cy="13336"/>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87" name="TextBox 86">
            <a:extLst>
              <a:ext uri="{FF2B5EF4-FFF2-40B4-BE49-F238E27FC236}">
                <a16:creationId xmlns:a16="http://schemas.microsoft.com/office/drawing/2014/main" id="{83360901-E919-418A-9C03-31DF7213A91F}"/>
              </a:ext>
            </a:extLst>
          </p:cNvPr>
          <p:cNvSpPr txBox="1"/>
          <p:nvPr/>
        </p:nvSpPr>
        <p:spPr>
          <a:xfrm>
            <a:off x="11064000" y="5099161"/>
            <a:ext cx="1239442" cy="369332"/>
          </a:xfrm>
          <a:prstGeom prst="rect">
            <a:avLst/>
          </a:prstGeom>
          <a:noFill/>
        </p:spPr>
        <p:txBody>
          <a:bodyPr wrap="none" rtlCol="0">
            <a:spAutoFit/>
          </a:bodyPr>
          <a:lstStyle/>
          <a:p>
            <a:r>
              <a:rPr lang="de-DE" dirty="0"/>
              <a:t>Time-Shift</a:t>
            </a:r>
            <a:endParaRPr lang="en-US" dirty="0"/>
          </a:p>
        </p:txBody>
      </p:sp>
      <p:sp>
        <p:nvSpPr>
          <p:cNvPr id="88" name="TextBox 87">
            <a:extLst>
              <a:ext uri="{FF2B5EF4-FFF2-40B4-BE49-F238E27FC236}">
                <a16:creationId xmlns:a16="http://schemas.microsoft.com/office/drawing/2014/main" id="{4D41954A-07B2-4586-A932-A2D1E9E0625A}"/>
              </a:ext>
            </a:extLst>
          </p:cNvPr>
          <p:cNvSpPr txBox="1"/>
          <p:nvPr/>
        </p:nvSpPr>
        <p:spPr>
          <a:xfrm>
            <a:off x="8137042" y="5290496"/>
            <a:ext cx="776175" cy="369332"/>
          </a:xfrm>
          <a:prstGeom prst="rect">
            <a:avLst/>
          </a:prstGeom>
          <a:noFill/>
        </p:spPr>
        <p:txBody>
          <a:bodyPr wrap="none" rtlCol="0">
            <a:spAutoFit/>
          </a:bodyPr>
          <a:lstStyle/>
          <a:p>
            <a:r>
              <a:rPr lang="de-DE" dirty="0"/>
              <a:t>Delay</a:t>
            </a:r>
            <a:endParaRPr lang="en-US" dirty="0"/>
          </a:p>
        </p:txBody>
      </p:sp>
    </p:spTree>
    <p:extLst>
      <p:ext uri="{BB962C8B-B14F-4D97-AF65-F5344CB8AC3E}">
        <p14:creationId xmlns:p14="http://schemas.microsoft.com/office/powerpoint/2010/main" val="1337157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9"/>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0"/>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6" grpId="0" animBg="1"/>
      <p:bldP spid="27" grpId="0" animBg="1"/>
      <p:bldP spid="28" grpId="0" animBg="1"/>
      <p:bldP spid="33" grpId="0"/>
      <p:bldP spid="34" grpId="0"/>
      <p:bldP spid="3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61543B2-A675-109C-041D-4EE70B1ACA41}"/>
              </a:ext>
            </a:extLst>
          </p:cNvPr>
          <p:cNvSpPr>
            <a:spLocks noGrp="1"/>
          </p:cNvSpPr>
          <p:nvPr>
            <p:ph type="ftr" sz="quarter" idx="3"/>
          </p:nvPr>
        </p:nvSpPr>
        <p:spPr/>
        <p:txBody>
          <a:bodyPr/>
          <a:lstStyle/>
          <a:p>
            <a:endParaRPr lang="en-US" dirty="0"/>
          </a:p>
        </p:txBody>
      </p:sp>
      <p:pic>
        <p:nvPicPr>
          <p:cNvPr id="4" name="Picture 3">
            <a:extLst>
              <a:ext uri="{FF2B5EF4-FFF2-40B4-BE49-F238E27FC236}">
                <a16:creationId xmlns:a16="http://schemas.microsoft.com/office/drawing/2014/main" id="{E403A8C5-AD2A-BEC0-28BC-96729C6D4809}"/>
              </a:ext>
            </a:extLst>
          </p:cNvPr>
          <p:cNvPicPr>
            <a:picLocks noChangeAspect="1"/>
          </p:cNvPicPr>
          <p:nvPr/>
        </p:nvPicPr>
        <p:blipFill>
          <a:blip r:embed="rId2"/>
          <a:stretch>
            <a:fillRect/>
          </a:stretch>
        </p:blipFill>
        <p:spPr>
          <a:xfrm>
            <a:off x="1328686" y="211010"/>
            <a:ext cx="5448301" cy="3966466"/>
          </a:xfrm>
          <a:prstGeom prst="rect">
            <a:avLst/>
          </a:prstGeom>
        </p:spPr>
      </p:pic>
      <p:sp>
        <p:nvSpPr>
          <p:cNvPr id="5" name="TextBox 4">
            <a:extLst>
              <a:ext uri="{FF2B5EF4-FFF2-40B4-BE49-F238E27FC236}">
                <a16:creationId xmlns:a16="http://schemas.microsoft.com/office/drawing/2014/main" id="{C71A7770-1E08-120A-43A7-0EA3F138E844}"/>
              </a:ext>
            </a:extLst>
          </p:cNvPr>
          <p:cNvSpPr txBox="1"/>
          <p:nvPr/>
        </p:nvSpPr>
        <p:spPr>
          <a:xfrm>
            <a:off x="1328685" y="4371014"/>
            <a:ext cx="5448301" cy="2216889"/>
          </a:xfrm>
          <a:prstGeom prst="rect">
            <a:avLst/>
          </a:prstGeom>
        </p:spPr>
        <p:txBody>
          <a:bodyPr wrap="square" lIns="0" tIns="0" rIns="0" bIns="0" rtlCol="0">
            <a:spAutoFit/>
          </a:bodyPr>
          <a:lstStyle/>
          <a:p>
            <a:pPr marL="720090" marR="0" indent="-720090" fontAlgn="base" hangingPunct="0">
              <a:spcBef>
                <a:spcPts val="1200"/>
              </a:spcBef>
              <a:spcAft>
                <a:spcPts val="900"/>
              </a:spcAft>
            </a:pPr>
            <a:r>
              <a:rPr lang="en-GB" sz="1200" b="0" kern="0" dirty="0">
                <a:effectLst/>
                <a:latin typeface="Arial" panose="020B0604020202020204" pitchFamily="34" charset="0"/>
                <a:cs typeface="Times New Roman" panose="02020603050405020304" pitchFamily="18" charset="0"/>
              </a:rPr>
              <a:t>6	Work item Rapporteur(s)</a:t>
            </a:r>
            <a:endParaRPr lang="en-US" sz="1200" b="1" kern="0" dirty="0">
              <a:effectLst/>
              <a:latin typeface="Arial" panose="020B0604020202020204" pitchFamily="34" charset="0"/>
              <a:cs typeface="Times New Roman" panose="02020603050405020304" pitchFamily="18" charset="0"/>
            </a:endParaRPr>
          </a:p>
          <a:p>
            <a:pPr marL="0" marR="0" fontAlgn="base" hangingPunct="0">
              <a:spcBef>
                <a:spcPts val="0"/>
              </a:spcBef>
              <a:spcAft>
                <a:spcPts val="900"/>
              </a:spcAft>
            </a:pPr>
            <a:r>
              <a:rPr lang="en-GB" sz="1200" dirty="0">
                <a:effectLst/>
                <a:highlight>
                  <a:srgbClr val="FFFF00"/>
                </a:highlight>
                <a:latin typeface="Times New Roman" panose="02020603050405020304" pitchFamily="18" charset="0"/>
                <a:ea typeface="Malgun Gothic" panose="020B0503020000020004" pitchFamily="34" charset="-127"/>
              </a:rPr>
              <a:t>[TBC Thomas Stockhammer, Qualcomm Incorporated, </a:t>
            </a:r>
            <a:r>
              <a:rPr lang="en-GB" sz="1200" u="sng" dirty="0">
                <a:solidFill>
                  <a:srgbClr val="0563C1"/>
                </a:solidFill>
                <a:effectLst/>
                <a:highlight>
                  <a:srgbClr val="FFFF00"/>
                </a:highlight>
                <a:latin typeface="Times New Roman" panose="02020603050405020304" pitchFamily="18" charset="0"/>
                <a:ea typeface="Malgun Gothic" panose="020B0503020000020004" pitchFamily="34" charset="-127"/>
                <a:hlinkClick r:id="rId3"/>
              </a:rPr>
              <a:t>tsto@qti.qualcomm.com</a:t>
            </a:r>
            <a:r>
              <a:rPr lang="en-GB" sz="1200" dirty="0">
                <a:effectLst/>
                <a:highlight>
                  <a:srgbClr val="FFFF00"/>
                </a:highlight>
                <a:latin typeface="Times New Roman" panose="02020603050405020304" pitchFamily="18" charset="0"/>
                <a:ea typeface="Malgun Gothic" panose="020B0503020000020004" pitchFamily="34" charset="-127"/>
              </a:rPr>
              <a:t>,] General &amp; for topics 3, 5, 6, 7, 8, 10, 11 and 12.</a:t>
            </a:r>
            <a:endParaRPr lang="en-US" sz="1200" dirty="0">
              <a:effectLst/>
              <a:highlight>
                <a:srgbClr val="FFFF00"/>
              </a:highlight>
              <a:latin typeface="Times New Roman" panose="02020603050405020304" pitchFamily="18" charset="0"/>
              <a:ea typeface="Times New Roman" panose="02020603050405020304" pitchFamily="18" charset="0"/>
            </a:endParaRPr>
          </a:p>
          <a:p>
            <a:pPr marL="720725" marR="0" indent="-540385">
              <a:spcBef>
                <a:spcPts val="0"/>
              </a:spcBef>
              <a:spcAft>
                <a:spcPts val="900"/>
              </a:spcAft>
            </a:pPr>
            <a:r>
              <a:rPr lang="en-GB" sz="1200" dirty="0">
                <a:effectLst/>
                <a:highlight>
                  <a:srgbClr val="FFFF00"/>
                </a:highlight>
                <a:latin typeface="Times New Roman" panose="02020603050405020304" pitchFamily="18" charset="0"/>
                <a:ea typeface="Malgun Gothic" panose="020B0503020000020004" pitchFamily="34" charset="-127"/>
              </a:rPr>
              <a:t>NOTE1: TSG SA asks SA WG4 to consider </a:t>
            </a:r>
            <a:r>
              <a:rPr lang="en-GB" sz="1200" i="1" dirty="0">
                <a:effectLst/>
                <a:highlight>
                  <a:srgbClr val="FFFF00"/>
                </a:highlight>
                <a:latin typeface="Times New Roman" panose="02020603050405020304" pitchFamily="18" charset="0"/>
                <a:ea typeface="Malgun Gothic" panose="020B0503020000020004" pitchFamily="34" charset="-127"/>
              </a:rPr>
              <a:t>Guidance on Rel-19 </a:t>
            </a:r>
            <a:r>
              <a:rPr lang="en-GB" sz="1200" i="1" dirty="0" err="1">
                <a:effectLst/>
                <a:highlight>
                  <a:srgbClr val="FFFF00"/>
                </a:highlight>
                <a:latin typeface="Times New Roman" panose="02020603050405020304" pitchFamily="18" charset="0"/>
                <a:ea typeface="Malgun Gothic" panose="020B0503020000020004" pitchFamily="34" charset="-127"/>
              </a:rPr>
              <a:t>Rapporteurship</a:t>
            </a:r>
            <a:r>
              <a:rPr lang="en-GB" sz="1200" dirty="0">
                <a:effectLst/>
                <a:highlight>
                  <a:srgbClr val="FFFF00"/>
                </a:highlight>
                <a:latin typeface="Times New Roman" panose="02020603050405020304" pitchFamily="18" charset="0"/>
                <a:ea typeface="Malgun Gothic" panose="020B0503020000020004" pitchFamily="34" charset="-127"/>
              </a:rPr>
              <a:t> (SP-230746).</a:t>
            </a:r>
            <a:endParaRPr lang="en-US" sz="1200" dirty="0">
              <a:effectLst/>
              <a:highlight>
                <a:srgbClr val="FFFF00"/>
              </a:highlight>
              <a:latin typeface="Times New Roman" panose="02020603050405020304" pitchFamily="18" charset="0"/>
              <a:ea typeface="Malgun Gothic" panose="020B0503020000020004" pitchFamily="34" charset="-127"/>
            </a:endParaRPr>
          </a:p>
          <a:p>
            <a:pPr marL="0" marR="0" fontAlgn="base" hangingPunct="0">
              <a:spcBef>
                <a:spcPts val="0"/>
              </a:spcBef>
              <a:spcAft>
                <a:spcPts val="900"/>
              </a:spcAft>
            </a:pPr>
            <a:r>
              <a:rPr lang="en-GB" sz="1200" dirty="0">
                <a:effectLst/>
                <a:latin typeface="Times New Roman" panose="02020603050405020304" pitchFamily="18" charset="0"/>
                <a:ea typeface="Malgun Gothic" panose="020B0503020000020004" pitchFamily="34" charset="-127"/>
              </a:rPr>
              <a:t>Iraj Sodagar, Tencent, </a:t>
            </a:r>
            <a:r>
              <a:rPr lang="en-GB" sz="1200" u="sng" dirty="0">
                <a:solidFill>
                  <a:srgbClr val="0563C1"/>
                </a:solidFill>
                <a:effectLst/>
                <a:latin typeface="Times New Roman" panose="02020603050405020304" pitchFamily="18" charset="0"/>
                <a:ea typeface="Malgun Gothic" panose="020B0503020000020004" pitchFamily="34" charset="-127"/>
                <a:hlinkClick r:id="rId4"/>
              </a:rPr>
              <a:t>irajs@live.com</a:t>
            </a:r>
            <a:r>
              <a:rPr lang="en-GB" sz="1200" dirty="0">
                <a:effectLst/>
                <a:latin typeface="Times New Roman" panose="02020603050405020304" pitchFamily="18" charset="0"/>
                <a:ea typeface="Malgun Gothic" panose="020B0503020000020004" pitchFamily="34" charset="-127"/>
              </a:rPr>
              <a:t>, for topics 1, 2, 4, 9 and 13.</a:t>
            </a:r>
            <a:endParaRPr lang="en-US" sz="1200" dirty="0">
              <a:effectLst/>
              <a:latin typeface="Times New Roman" panose="02020603050405020304" pitchFamily="18" charset="0"/>
              <a:ea typeface="Times New Roman" panose="02020603050405020304" pitchFamily="18" charset="0"/>
            </a:endParaRPr>
          </a:p>
          <a:p>
            <a:pPr marL="0" marR="0" hangingPunct="0">
              <a:spcBef>
                <a:spcPts val="0"/>
              </a:spcBef>
              <a:spcAft>
                <a:spcPts val="0"/>
              </a:spcAft>
            </a:pPr>
            <a:r>
              <a:rPr lang="en-US" sz="1200" i="0" dirty="0">
                <a:solidFill>
                  <a:srgbClr val="000000"/>
                </a:solidFill>
                <a:effectLst/>
                <a:latin typeface="Times New Roman" panose="02020603050405020304" pitchFamily="18" charset="0"/>
                <a:ea typeface="Times New Roman" panose="02020603050405020304" pitchFamily="18" charset="0"/>
              </a:rPr>
              <a:t> </a:t>
            </a:r>
            <a:endParaRPr lang="en-US" sz="1200" i="1" dirty="0">
              <a:solidFill>
                <a:srgbClr val="000000"/>
              </a:solidFill>
              <a:effectLst/>
              <a:latin typeface="Times New Roman" panose="02020603050405020304" pitchFamily="18" charset="0"/>
              <a:ea typeface="Times New Roman" panose="02020603050405020304" pitchFamily="18" charset="0"/>
            </a:endParaRPr>
          </a:p>
          <a:p>
            <a:pPr marL="720725" marR="0" indent="-540385">
              <a:spcBef>
                <a:spcPts val="0"/>
              </a:spcBef>
              <a:spcAft>
                <a:spcPts val="900"/>
              </a:spcAft>
            </a:pPr>
            <a:r>
              <a:rPr lang="en-GB" sz="1200" dirty="0">
                <a:effectLst/>
                <a:latin typeface="Times New Roman" panose="02020603050405020304" pitchFamily="18" charset="0"/>
                <a:ea typeface="Malgun Gothic" panose="020B0503020000020004" pitchFamily="34" charset="-127"/>
              </a:rPr>
              <a:t>NOTE2:	Leads for each work topic will be identified as part of the study.</a:t>
            </a:r>
            <a:endParaRPr lang="en-US" sz="1200" dirty="0">
              <a:effectLst/>
              <a:latin typeface="Times New Roman" panose="02020603050405020304" pitchFamily="18" charset="0"/>
              <a:ea typeface="Malgun Gothic" panose="020B0503020000020004" pitchFamily="34" charset="-127"/>
            </a:endParaRPr>
          </a:p>
          <a:p>
            <a:pPr algn="l">
              <a:lnSpc>
                <a:spcPct val="96000"/>
              </a:lnSpc>
            </a:pPr>
            <a:endParaRPr lang="en-US" sz="1100" dirty="0">
              <a:solidFill>
                <a:schemeClr val="tx2"/>
              </a:solidFill>
              <a:latin typeface="Microsoft Sans Serif"/>
              <a:cs typeface="Microsoft Sans Serif" panose="020B0604020202020204" pitchFamily="34" charset="0"/>
            </a:endParaRPr>
          </a:p>
        </p:txBody>
      </p:sp>
      <p:graphicFrame>
        <p:nvGraphicFramePr>
          <p:cNvPr id="6" name="Table 5">
            <a:extLst>
              <a:ext uri="{FF2B5EF4-FFF2-40B4-BE49-F238E27FC236}">
                <a16:creationId xmlns:a16="http://schemas.microsoft.com/office/drawing/2014/main" id="{4EF10064-5029-1DE8-63C6-3CCB2EC3448C}"/>
              </a:ext>
            </a:extLst>
          </p:cNvPr>
          <p:cNvGraphicFramePr>
            <a:graphicFrameLocks noGrp="1"/>
          </p:cNvGraphicFramePr>
          <p:nvPr>
            <p:extLst>
              <p:ext uri="{D42A27DB-BD31-4B8C-83A1-F6EECF244321}">
                <p14:modId xmlns:p14="http://schemas.microsoft.com/office/powerpoint/2010/main" val="1744269626"/>
              </p:ext>
            </p:extLst>
          </p:nvPr>
        </p:nvGraphicFramePr>
        <p:xfrm>
          <a:off x="7439798" y="211010"/>
          <a:ext cx="3112873" cy="5852160"/>
        </p:xfrm>
        <a:graphic>
          <a:graphicData uri="http://schemas.openxmlformats.org/drawingml/2006/table">
            <a:tbl>
              <a:tblPr firstRow="1">
                <a:tableStyleId>{5C22544A-7EE6-4342-B048-85BDC9FD1C3A}</a:tableStyleId>
              </a:tblPr>
              <a:tblGrid>
                <a:gridCol w="3112873">
                  <a:extLst>
                    <a:ext uri="{9D8B030D-6E8A-4147-A177-3AD203B41FA5}">
                      <a16:colId xmlns:a16="http://schemas.microsoft.com/office/drawing/2014/main" val="3333544808"/>
                    </a:ext>
                  </a:extLst>
                </a:gridCol>
              </a:tblGrid>
              <a:tr h="0">
                <a:tc>
                  <a:txBody>
                    <a:bodyPr/>
                    <a:lstStyle/>
                    <a:p>
                      <a:pPr marL="0" marR="0" algn="ctr" fontAlgn="base" hangingPunct="0">
                        <a:spcBef>
                          <a:spcPts val="0"/>
                        </a:spcBef>
                        <a:spcAft>
                          <a:spcPts val="0"/>
                        </a:spcAft>
                      </a:pPr>
                      <a:r>
                        <a:rPr lang="en-GB" sz="1600" dirty="0">
                          <a:effectLst/>
                        </a:rPr>
                        <a:t>Supporting IM name</a:t>
                      </a:r>
                      <a:endParaRPr lang="en-US"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44733878"/>
                  </a:ext>
                </a:extLst>
              </a:tr>
              <a:tr h="0">
                <a:tc>
                  <a:txBody>
                    <a:bodyPr/>
                    <a:lstStyle/>
                    <a:p>
                      <a:pPr marL="0" marR="0" fontAlgn="base" hangingPunct="0">
                        <a:spcBef>
                          <a:spcPts val="0"/>
                        </a:spcBef>
                        <a:spcAft>
                          <a:spcPts val="0"/>
                        </a:spcAft>
                      </a:pPr>
                      <a:r>
                        <a:rPr lang="en-GB" sz="1600">
                          <a:effectLst/>
                        </a:rPr>
                        <a:t>AT&amp;T</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63080739"/>
                  </a:ext>
                </a:extLst>
              </a:tr>
              <a:tr h="0">
                <a:tc>
                  <a:txBody>
                    <a:bodyPr/>
                    <a:lstStyle/>
                    <a:p>
                      <a:pPr marL="0" marR="0" fontAlgn="base" hangingPunct="0">
                        <a:spcBef>
                          <a:spcPts val="0"/>
                        </a:spcBef>
                        <a:spcAft>
                          <a:spcPts val="0"/>
                        </a:spcAft>
                      </a:pPr>
                      <a:r>
                        <a:rPr lang="en-GB" sz="1600">
                          <a:effectLst/>
                        </a:rPr>
                        <a:t>ATEME</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86287511"/>
                  </a:ext>
                </a:extLst>
              </a:tr>
              <a:tr h="0">
                <a:tc>
                  <a:txBody>
                    <a:bodyPr/>
                    <a:lstStyle/>
                    <a:p>
                      <a:pPr marL="0" marR="0" fontAlgn="base" hangingPunct="0">
                        <a:spcBef>
                          <a:spcPts val="0"/>
                        </a:spcBef>
                        <a:spcAft>
                          <a:spcPts val="0"/>
                        </a:spcAft>
                      </a:pPr>
                      <a:r>
                        <a:rPr lang="en-GB" sz="1600">
                          <a:effectLst/>
                        </a:rPr>
                        <a:t>BBC</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9104372"/>
                  </a:ext>
                </a:extLst>
              </a:tr>
              <a:tr h="0">
                <a:tc>
                  <a:txBody>
                    <a:bodyPr/>
                    <a:lstStyle/>
                    <a:p>
                      <a:pPr marL="0" marR="0" fontAlgn="base" hangingPunct="0">
                        <a:spcBef>
                          <a:spcPts val="0"/>
                        </a:spcBef>
                        <a:spcAft>
                          <a:spcPts val="0"/>
                        </a:spcAft>
                      </a:pPr>
                      <a:r>
                        <a:rPr lang="en-GB" sz="1600">
                          <a:effectLst/>
                        </a:rPr>
                        <a:t>China Mobile Com. Corporation</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166240307"/>
                  </a:ext>
                </a:extLst>
              </a:tr>
              <a:tr h="0">
                <a:tc>
                  <a:txBody>
                    <a:bodyPr/>
                    <a:lstStyle/>
                    <a:p>
                      <a:pPr marL="0" marR="0" fontAlgn="base" hangingPunct="0">
                        <a:spcBef>
                          <a:spcPts val="0"/>
                        </a:spcBef>
                        <a:spcAft>
                          <a:spcPts val="0"/>
                        </a:spcAft>
                      </a:pPr>
                      <a:r>
                        <a:rPr lang="en-GB" sz="1600">
                          <a:effectLst/>
                        </a:rPr>
                        <a:t>China Unicom</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84328810"/>
                  </a:ext>
                </a:extLst>
              </a:tr>
              <a:tr h="0">
                <a:tc>
                  <a:txBody>
                    <a:bodyPr/>
                    <a:lstStyle/>
                    <a:p>
                      <a:pPr marL="0" marR="0" fontAlgn="base" hangingPunct="0">
                        <a:spcBef>
                          <a:spcPts val="0"/>
                        </a:spcBef>
                        <a:spcAft>
                          <a:spcPts val="0"/>
                        </a:spcAft>
                      </a:pPr>
                      <a:r>
                        <a:rPr lang="en-GB" sz="1600">
                          <a:effectLst/>
                        </a:rPr>
                        <a:t>Comcast</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150466404"/>
                  </a:ext>
                </a:extLst>
              </a:tr>
              <a:tr h="0">
                <a:tc>
                  <a:txBody>
                    <a:bodyPr/>
                    <a:lstStyle/>
                    <a:p>
                      <a:pPr marL="0" marR="0" fontAlgn="base" hangingPunct="0">
                        <a:spcBef>
                          <a:spcPts val="0"/>
                        </a:spcBef>
                        <a:spcAft>
                          <a:spcPts val="0"/>
                        </a:spcAft>
                      </a:pPr>
                      <a:r>
                        <a:rPr lang="en-GB" sz="1600">
                          <a:effectLst/>
                        </a:rPr>
                        <a:t>Dolby France SAS</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497303038"/>
                  </a:ext>
                </a:extLst>
              </a:tr>
              <a:tr h="0">
                <a:tc>
                  <a:txBody>
                    <a:bodyPr/>
                    <a:lstStyle/>
                    <a:p>
                      <a:pPr marL="0" marR="0" fontAlgn="base" hangingPunct="0">
                        <a:spcBef>
                          <a:spcPts val="0"/>
                        </a:spcBef>
                        <a:spcAft>
                          <a:spcPts val="0"/>
                        </a:spcAft>
                      </a:pPr>
                      <a:r>
                        <a:rPr lang="en-GB" sz="1600">
                          <a:effectLst/>
                        </a:rPr>
                        <a:t>EBU</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48558596"/>
                  </a:ext>
                </a:extLst>
              </a:tr>
              <a:tr h="0">
                <a:tc>
                  <a:txBody>
                    <a:bodyPr/>
                    <a:lstStyle/>
                    <a:p>
                      <a:pPr marL="0" marR="0" fontAlgn="base" hangingPunct="0">
                        <a:spcBef>
                          <a:spcPts val="0"/>
                        </a:spcBef>
                        <a:spcAft>
                          <a:spcPts val="0"/>
                        </a:spcAft>
                      </a:pPr>
                      <a:r>
                        <a:rPr lang="en-GB" sz="1600">
                          <a:effectLst/>
                        </a:rPr>
                        <a:t>Ericsson LM</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29537583"/>
                  </a:ext>
                </a:extLst>
              </a:tr>
              <a:tr h="0">
                <a:tc>
                  <a:txBody>
                    <a:bodyPr/>
                    <a:lstStyle/>
                    <a:p>
                      <a:pPr marL="0" marR="0" fontAlgn="base" hangingPunct="0">
                        <a:spcBef>
                          <a:spcPts val="0"/>
                        </a:spcBef>
                        <a:spcAft>
                          <a:spcPts val="0"/>
                        </a:spcAft>
                      </a:pPr>
                      <a:r>
                        <a:rPr lang="en-GB" sz="1600">
                          <a:effectLst/>
                        </a:rPr>
                        <a:t>Huawei Technologies Co Ltd.</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77818099"/>
                  </a:ext>
                </a:extLst>
              </a:tr>
              <a:tr h="119380">
                <a:tc>
                  <a:txBody>
                    <a:bodyPr/>
                    <a:lstStyle/>
                    <a:p>
                      <a:pPr marL="0" marR="0" fontAlgn="base" hangingPunct="0">
                        <a:spcBef>
                          <a:spcPts val="0"/>
                        </a:spcBef>
                        <a:spcAft>
                          <a:spcPts val="0"/>
                        </a:spcAft>
                      </a:pPr>
                      <a:r>
                        <a:rPr lang="en-GB" sz="1600">
                          <a:effectLst/>
                        </a:rPr>
                        <a:t>InterDigital Communications</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175099396"/>
                  </a:ext>
                </a:extLst>
              </a:tr>
              <a:tr h="119380">
                <a:tc>
                  <a:txBody>
                    <a:bodyPr/>
                    <a:lstStyle/>
                    <a:p>
                      <a:pPr marL="0" marR="0" fontAlgn="base" hangingPunct="0">
                        <a:spcBef>
                          <a:spcPts val="0"/>
                        </a:spcBef>
                        <a:spcAft>
                          <a:spcPts val="0"/>
                        </a:spcAft>
                      </a:pPr>
                      <a:r>
                        <a:rPr lang="en-GB" sz="1600">
                          <a:effectLst/>
                        </a:rPr>
                        <a:t>Lenovo</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142044995"/>
                  </a:ext>
                </a:extLst>
              </a:tr>
              <a:tr h="0">
                <a:tc>
                  <a:txBody>
                    <a:bodyPr/>
                    <a:lstStyle/>
                    <a:p>
                      <a:pPr marL="0" marR="0" fontAlgn="base" hangingPunct="0">
                        <a:spcBef>
                          <a:spcPts val="0"/>
                        </a:spcBef>
                        <a:spcAft>
                          <a:spcPts val="0"/>
                        </a:spcAft>
                      </a:pPr>
                      <a:r>
                        <a:rPr lang="en-GB" sz="1600">
                          <a:effectLst/>
                        </a:rPr>
                        <a:t>NTT</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886405483"/>
                  </a:ext>
                </a:extLst>
              </a:tr>
              <a:tr h="0">
                <a:tc>
                  <a:txBody>
                    <a:bodyPr/>
                    <a:lstStyle/>
                    <a:p>
                      <a:pPr marL="0" marR="0" fontAlgn="base" hangingPunct="0">
                        <a:spcBef>
                          <a:spcPts val="0"/>
                        </a:spcBef>
                        <a:spcAft>
                          <a:spcPts val="0"/>
                        </a:spcAft>
                      </a:pPr>
                      <a:r>
                        <a:rPr lang="en-GB" sz="1600" dirty="0">
                          <a:effectLst/>
                        </a:rPr>
                        <a:t>Orange</a:t>
                      </a:r>
                      <a:endParaRPr lang="en-US"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982467971"/>
                  </a:ext>
                </a:extLst>
              </a:tr>
              <a:tr h="0">
                <a:tc>
                  <a:txBody>
                    <a:bodyPr/>
                    <a:lstStyle/>
                    <a:p>
                      <a:pPr marL="0" marR="0" fontAlgn="base" hangingPunct="0">
                        <a:spcBef>
                          <a:spcPts val="0"/>
                        </a:spcBef>
                        <a:spcAft>
                          <a:spcPts val="0"/>
                        </a:spcAft>
                      </a:pPr>
                      <a:r>
                        <a:rPr lang="en-GB" sz="1600">
                          <a:effectLst/>
                        </a:rPr>
                        <a:t>Qualcomm Incorporated</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222307235"/>
                  </a:ext>
                </a:extLst>
              </a:tr>
              <a:tr h="0">
                <a:tc>
                  <a:txBody>
                    <a:bodyPr/>
                    <a:lstStyle/>
                    <a:p>
                      <a:pPr marL="0" marR="0" fontAlgn="base" hangingPunct="0">
                        <a:spcBef>
                          <a:spcPts val="0"/>
                        </a:spcBef>
                        <a:spcAft>
                          <a:spcPts val="0"/>
                        </a:spcAft>
                      </a:pPr>
                      <a:r>
                        <a:rPr lang="en-GB" sz="1600">
                          <a:effectLst/>
                        </a:rPr>
                        <a:t>Rohde &amp;Schwarz</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122123629"/>
                  </a:ext>
                </a:extLst>
              </a:tr>
              <a:tr h="0">
                <a:tc>
                  <a:txBody>
                    <a:bodyPr/>
                    <a:lstStyle/>
                    <a:p>
                      <a:pPr marL="0" marR="0" fontAlgn="base" hangingPunct="0">
                        <a:spcBef>
                          <a:spcPts val="0"/>
                        </a:spcBef>
                        <a:spcAft>
                          <a:spcPts val="0"/>
                        </a:spcAft>
                      </a:pPr>
                      <a:r>
                        <a:rPr lang="en-GB" sz="1600">
                          <a:effectLst/>
                        </a:rPr>
                        <a:t>Samsung Electronics Co. Ltd.</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25469215"/>
                  </a:ext>
                </a:extLst>
              </a:tr>
              <a:tr h="119380">
                <a:tc>
                  <a:txBody>
                    <a:bodyPr/>
                    <a:lstStyle/>
                    <a:p>
                      <a:pPr marL="0" marR="0" fontAlgn="base" hangingPunct="0">
                        <a:spcBef>
                          <a:spcPts val="0"/>
                        </a:spcBef>
                        <a:spcAft>
                          <a:spcPts val="0"/>
                        </a:spcAft>
                      </a:pPr>
                      <a:r>
                        <a:rPr lang="en-GB" sz="1600">
                          <a:effectLst/>
                        </a:rPr>
                        <a:t>Sony Europe B.V.</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575018984"/>
                  </a:ext>
                </a:extLst>
              </a:tr>
              <a:tr h="0">
                <a:tc>
                  <a:txBody>
                    <a:bodyPr/>
                    <a:lstStyle/>
                    <a:p>
                      <a:pPr marL="0" marR="0" fontAlgn="base" hangingPunct="0">
                        <a:spcBef>
                          <a:spcPts val="0"/>
                        </a:spcBef>
                        <a:spcAft>
                          <a:spcPts val="0"/>
                        </a:spcAft>
                      </a:pPr>
                      <a:r>
                        <a:rPr lang="en-GB" sz="1600">
                          <a:effectLst/>
                        </a:rPr>
                        <a:t>SWR</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388140715"/>
                  </a:ext>
                </a:extLst>
              </a:tr>
              <a:tr h="0">
                <a:tc>
                  <a:txBody>
                    <a:bodyPr/>
                    <a:lstStyle/>
                    <a:p>
                      <a:pPr marL="0" marR="0" fontAlgn="base" hangingPunct="0">
                        <a:spcBef>
                          <a:spcPts val="0"/>
                        </a:spcBef>
                        <a:spcAft>
                          <a:spcPts val="0"/>
                        </a:spcAft>
                      </a:pPr>
                      <a:r>
                        <a:rPr lang="en-GB" sz="1600">
                          <a:effectLst/>
                        </a:rPr>
                        <a:t>Telecom Italia</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04999048"/>
                  </a:ext>
                </a:extLst>
              </a:tr>
              <a:tr h="0">
                <a:tc>
                  <a:txBody>
                    <a:bodyPr/>
                    <a:lstStyle/>
                    <a:p>
                      <a:pPr marL="0" marR="0" fontAlgn="base" hangingPunct="0">
                        <a:spcBef>
                          <a:spcPts val="0"/>
                        </a:spcBef>
                        <a:spcAft>
                          <a:spcPts val="0"/>
                        </a:spcAft>
                      </a:pPr>
                      <a:r>
                        <a:rPr lang="en-GB" sz="1600">
                          <a:effectLst/>
                        </a:rPr>
                        <a:t>Tencent</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808076729"/>
                  </a:ext>
                </a:extLst>
              </a:tr>
              <a:tr h="0">
                <a:tc>
                  <a:txBody>
                    <a:bodyPr/>
                    <a:lstStyle/>
                    <a:p>
                      <a:pPr marL="0" marR="0" fontAlgn="base" hangingPunct="0">
                        <a:spcBef>
                          <a:spcPts val="0"/>
                        </a:spcBef>
                        <a:spcAft>
                          <a:spcPts val="0"/>
                        </a:spcAft>
                      </a:pPr>
                      <a:r>
                        <a:rPr lang="en-GB" sz="1600">
                          <a:effectLst/>
                        </a:rPr>
                        <a:t>Xiaomi</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262862086"/>
                  </a:ext>
                </a:extLst>
              </a:tr>
              <a:tr h="0">
                <a:tc>
                  <a:txBody>
                    <a:bodyPr/>
                    <a:lstStyle/>
                    <a:p>
                      <a:pPr marL="0" marR="0" fontAlgn="base" hangingPunct="0">
                        <a:spcBef>
                          <a:spcPts val="0"/>
                        </a:spcBef>
                        <a:spcAft>
                          <a:spcPts val="0"/>
                        </a:spcAft>
                      </a:pPr>
                      <a:r>
                        <a:rPr lang="en-GB" sz="1600" dirty="0">
                          <a:effectLst/>
                        </a:rPr>
                        <a:t>ZTE</a:t>
                      </a:r>
                      <a:endParaRPr lang="en-US"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314665846"/>
                  </a:ext>
                </a:extLst>
              </a:tr>
            </a:tbl>
          </a:graphicData>
        </a:graphic>
      </p:graphicFrame>
    </p:spTree>
    <p:extLst>
      <p:ext uri="{BB962C8B-B14F-4D97-AF65-F5344CB8AC3E}">
        <p14:creationId xmlns:p14="http://schemas.microsoft.com/office/powerpoint/2010/main" val="1951324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WT3: </a:t>
            </a:r>
            <a:r>
              <a:rPr lang="it-IT" dirty="0"/>
              <a:t>Multi-CDN and Multi-Access Media Delivery</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Content distributors often use multiple Content Delivery Networks (CDNs) to distribute their content to tend-users. As an example, they may upload a copy of their catalogue to each CDN, or more commonly have all CDNs pull the content from a common origin. In advanced deployments, technologies such as </a:t>
            </a:r>
            <a:r>
              <a:rPr lang="en-US" b="1" dirty="0">
                <a:solidFill>
                  <a:srgbClr val="FF40FF"/>
                </a:solidFill>
              </a:rPr>
              <a:t>Coded Multisource Media Format (CMMF) use Application Layer FEC</a:t>
            </a:r>
            <a:r>
              <a:rPr lang="en-US" dirty="0"/>
              <a:t> techniques to stripe different subsets of content across multiple CDNs. Different client implementations may then beneficially use the content on multiple CDNs, potentially guided by the service or network provider. In addition, formats and techniques for generating content for multiple CDN delivery such as MPEG-DASH Part 9 (</a:t>
            </a:r>
            <a:r>
              <a:rPr lang="en-US" dirty="0" err="1"/>
              <a:t>ReAP</a:t>
            </a:r>
            <a:r>
              <a:rPr lang="en-US" dirty="0"/>
              <a:t>) may be taken into account. Further extensions include the ability for a client to use multiple access networks at the same time to support media delivery. Study of integration of different technologies into the Media Delivery System is of relevance to address content provisioning, content hosting, impacts on user plane reference points M2 and M4, and on media session handling at reference point M5 as well as potential benefits in terms of quality and resource usage.</a:t>
            </a:r>
          </a:p>
          <a:p>
            <a:r>
              <a:rPr lang="en-US" dirty="0"/>
              <a:t>Companies interested: </a:t>
            </a:r>
            <a:r>
              <a:rPr lang="en-US" sz="2000" dirty="0">
                <a:effectLst/>
              </a:rPr>
              <a:t>Qualcomm, Dolby, AT&amp;T, Orange, Samsung Electronics Co. Ltd., Huawei Technologies Co Ltd., ATEME</a:t>
            </a:r>
            <a:endParaRPr lang="en-US" dirty="0"/>
          </a:p>
          <a:p>
            <a:r>
              <a:rPr lang="en-US" dirty="0"/>
              <a:t>Work Topic lead: Jason Cloud, Dolby</a:t>
            </a:r>
          </a:p>
          <a:p>
            <a:r>
              <a:rPr lang="en-US" dirty="0"/>
              <a:t>5G-MAG Interest and Involvement:</a:t>
            </a:r>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899188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6690EFB-B7A2-36F5-209E-37CB99CAD46B}"/>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6592823E-11D4-00A6-A3F4-B1A5FBDD51D9}"/>
              </a:ext>
            </a:extLst>
          </p:cNvPr>
          <p:cNvSpPr>
            <a:spLocks noGrp="1"/>
          </p:cNvSpPr>
          <p:nvPr>
            <p:ph type="title"/>
          </p:nvPr>
        </p:nvSpPr>
        <p:spPr>
          <a:xfrm>
            <a:off x="495300" y="642644"/>
            <a:ext cx="11187112" cy="361959"/>
          </a:xfrm>
        </p:spPr>
        <p:txBody>
          <a:bodyPr/>
          <a:lstStyle/>
          <a:p>
            <a:r>
              <a:rPr lang="de-DE" dirty="0"/>
              <a:t>WT3: </a:t>
            </a:r>
            <a:r>
              <a:rPr lang="it-IT" dirty="0"/>
              <a:t>Multi-CDN and Multi-Access Media Delivery</a:t>
            </a:r>
            <a:endParaRPr lang="en-US" dirty="0"/>
          </a:p>
        </p:txBody>
      </p:sp>
      <p:sp>
        <p:nvSpPr>
          <p:cNvPr id="5" name="Subtitle 4">
            <a:extLst>
              <a:ext uri="{FF2B5EF4-FFF2-40B4-BE49-F238E27FC236}">
                <a16:creationId xmlns:a16="http://schemas.microsoft.com/office/drawing/2014/main" id="{0E2D8175-1FBB-0BCC-A50A-76BD7EE5D3E9}"/>
              </a:ext>
            </a:extLst>
          </p:cNvPr>
          <p:cNvSpPr>
            <a:spLocks noGrp="1"/>
          </p:cNvSpPr>
          <p:nvPr>
            <p:ph type="subTitle" idx="1"/>
          </p:nvPr>
        </p:nvSpPr>
        <p:spPr/>
        <p:txBody>
          <a:bodyPr/>
          <a:lstStyle/>
          <a:p>
            <a:r>
              <a:rPr lang="de-DE" dirty="0"/>
              <a:t>Background: ETSI TS 103 972 – early draft </a:t>
            </a:r>
            <a:endParaRPr lang="en-US" dirty="0"/>
          </a:p>
        </p:txBody>
      </p:sp>
      <p:sp>
        <p:nvSpPr>
          <p:cNvPr id="6" name="Rectangle 2">
            <a:extLst>
              <a:ext uri="{FF2B5EF4-FFF2-40B4-BE49-F238E27FC236}">
                <a16:creationId xmlns:a16="http://schemas.microsoft.com/office/drawing/2014/main" id="{5F726FAB-753F-0F17-307C-60D905E9E2B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A89C38CE-2D8D-1592-136E-5C917E429D83}"/>
              </a:ext>
            </a:extLst>
          </p:cNvPr>
          <p:cNvGraphicFramePr>
            <a:graphicFrameLocks noChangeAspect="1"/>
          </p:cNvGraphicFramePr>
          <p:nvPr/>
        </p:nvGraphicFramePr>
        <p:xfrm>
          <a:off x="35510" y="1501649"/>
          <a:ext cx="6403389" cy="2380109"/>
        </p:xfrm>
        <a:graphic>
          <a:graphicData uri="http://schemas.openxmlformats.org/presentationml/2006/ole">
            <mc:AlternateContent xmlns:mc="http://schemas.openxmlformats.org/markup-compatibility/2006">
              <mc:Choice xmlns:v="urn:schemas-microsoft-com:vml" Requires="v">
                <p:oleObj name="Visio" r:id="rId2" imgW="10296715" imgH="3924273" progId="Visio.Drawing.15">
                  <p:embed/>
                </p:oleObj>
              </mc:Choice>
              <mc:Fallback>
                <p:oleObj name="Visio" r:id="rId2" imgW="10296715" imgH="3924273" progId="Visio.Drawing.15">
                  <p:embed/>
                  <p:pic>
                    <p:nvPicPr>
                      <p:cNvPr id="7" name="Object 6">
                        <a:extLst>
                          <a:ext uri="{FF2B5EF4-FFF2-40B4-BE49-F238E27FC236}">
                            <a16:creationId xmlns:a16="http://schemas.microsoft.com/office/drawing/2014/main" id="{A89C38CE-2D8D-1592-136E-5C917E429D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10" y="1501649"/>
                        <a:ext cx="6403389" cy="2380109"/>
                      </a:xfrm>
                      <a:prstGeom prst="rect">
                        <a:avLst/>
                      </a:prstGeom>
                      <a:noFill/>
                    </p:spPr>
                  </p:pic>
                </p:oleObj>
              </mc:Fallback>
            </mc:AlternateContent>
          </a:graphicData>
        </a:graphic>
      </p:graphicFrame>
      <p:graphicFrame>
        <p:nvGraphicFramePr>
          <p:cNvPr id="9" name="Object 8">
            <a:extLst>
              <a:ext uri="{FF2B5EF4-FFF2-40B4-BE49-F238E27FC236}">
                <a16:creationId xmlns:a16="http://schemas.microsoft.com/office/drawing/2014/main" id="{923FCB37-B21A-4F3E-1398-E2F931DF36F0}"/>
              </a:ext>
            </a:extLst>
          </p:cNvPr>
          <p:cNvGraphicFramePr>
            <a:graphicFrameLocks noChangeAspect="1"/>
          </p:cNvGraphicFramePr>
          <p:nvPr/>
        </p:nvGraphicFramePr>
        <p:xfrm>
          <a:off x="6571515" y="1206308"/>
          <a:ext cx="5486243" cy="3515291"/>
        </p:xfrm>
        <a:graphic>
          <a:graphicData uri="http://schemas.openxmlformats.org/presentationml/2006/ole">
            <mc:AlternateContent xmlns:mc="http://schemas.openxmlformats.org/markup-compatibility/2006">
              <mc:Choice xmlns:v="urn:schemas-microsoft-com:vml" Requires="v">
                <p:oleObj name="Signalling Chart" r:id="rId4" imgW="8805672" imgH="5705856" progId="Mscgen.Chart">
                  <p:embed/>
                </p:oleObj>
              </mc:Choice>
              <mc:Fallback>
                <p:oleObj name="Signalling Chart" r:id="rId4" imgW="8805672" imgH="5705856" progId="Mscgen.Chart">
                  <p:embed/>
                  <p:pic>
                    <p:nvPicPr>
                      <p:cNvPr id="9" name="Object 8">
                        <a:extLst>
                          <a:ext uri="{FF2B5EF4-FFF2-40B4-BE49-F238E27FC236}">
                            <a16:creationId xmlns:a16="http://schemas.microsoft.com/office/drawing/2014/main" id="{923FCB37-B21A-4F3E-1398-E2F931DF36F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71515" y="1206308"/>
                        <a:ext cx="5486243" cy="3515291"/>
                      </a:xfrm>
                      <a:prstGeom prst="rect">
                        <a:avLst/>
                      </a:prstGeom>
                      <a:noFill/>
                    </p:spPr>
                  </p:pic>
                </p:oleObj>
              </mc:Fallback>
            </mc:AlternateContent>
          </a:graphicData>
        </a:graphic>
      </p:graphicFrame>
      <p:sp>
        <p:nvSpPr>
          <p:cNvPr id="10" name="Rectangle 9">
            <a:extLst>
              <a:ext uri="{FF2B5EF4-FFF2-40B4-BE49-F238E27FC236}">
                <a16:creationId xmlns:a16="http://schemas.microsoft.com/office/drawing/2014/main" id="{BFB8255E-9C87-A75A-55B5-5938B56C4BE5}"/>
              </a:ext>
            </a:extLst>
          </p:cNvPr>
          <p:cNvSpPr/>
          <p:nvPr/>
        </p:nvSpPr>
        <p:spPr>
          <a:xfrm>
            <a:off x="122191" y="4796420"/>
            <a:ext cx="2830286"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SBN 0, 10 symbols</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1" name="Rectangle 10">
            <a:extLst>
              <a:ext uri="{FF2B5EF4-FFF2-40B4-BE49-F238E27FC236}">
                <a16:creationId xmlns:a16="http://schemas.microsoft.com/office/drawing/2014/main" id="{55FB386E-3B0F-8801-B05E-02F70D3B9B31}"/>
              </a:ext>
            </a:extLst>
          </p:cNvPr>
          <p:cNvSpPr/>
          <p:nvPr/>
        </p:nvSpPr>
        <p:spPr>
          <a:xfrm>
            <a:off x="3247373" y="4534650"/>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0</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2" name="Rectangle 11">
            <a:extLst>
              <a:ext uri="{FF2B5EF4-FFF2-40B4-BE49-F238E27FC236}">
                <a16:creationId xmlns:a16="http://schemas.microsoft.com/office/drawing/2014/main" id="{035259D9-746E-0C60-007A-1B15D63D7CCE}"/>
              </a:ext>
            </a:extLst>
          </p:cNvPr>
          <p:cNvSpPr/>
          <p:nvPr/>
        </p:nvSpPr>
        <p:spPr>
          <a:xfrm>
            <a:off x="3473796" y="4534650"/>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3</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3" name="Rectangle 12">
            <a:extLst>
              <a:ext uri="{FF2B5EF4-FFF2-40B4-BE49-F238E27FC236}">
                <a16:creationId xmlns:a16="http://schemas.microsoft.com/office/drawing/2014/main" id="{75F3FA97-E3DD-BDF1-9451-FB8E0837DB55}"/>
              </a:ext>
            </a:extLst>
          </p:cNvPr>
          <p:cNvSpPr/>
          <p:nvPr/>
        </p:nvSpPr>
        <p:spPr>
          <a:xfrm>
            <a:off x="3700219" y="4534650"/>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6</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4" name="Rectangle 13">
            <a:extLst>
              <a:ext uri="{FF2B5EF4-FFF2-40B4-BE49-F238E27FC236}">
                <a16:creationId xmlns:a16="http://schemas.microsoft.com/office/drawing/2014/main" id="{A0E3692D-A1B8-CB8A-8160-A07C948A63BE}"/>
              </a:ext>
            </a:extLst>
          </p:cNvPr>
          <p:cNvSpPr/>
          <p:nvPr/>
        </p:nvSpPr>
        <p:spPr>
          <a:xfrm>
            <a:off x="3926642" y="4534650"/>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9</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5" name="Rectangle 14">
            <a:extLst>
              <a:ext uri="{FF2B5EF4-FFF2-40B4-BE49-F238E27FC236}">
                <a16:creationId xmlns:a16="http://schemas.microsoft.com/office/drawing/2014/main" id="{1B791838-AF44-38EB-48DC-F38C50060B2A}"/>
              </a:ext>
            </a:extLst>
          </p:cNvPr>
          <p:cNvSpPr/>
          <p:nvPr/>
        </p:nvSpPr>
        <p:spPr>
          <a:xfrm>
            <a:off x="3246399" y="5205175"/>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6" name="Rectangle 15">
            <a:extLst>
              <a:ext uri="{FF2B5EF4-FFF2-40B4-BE49-F238E27FC236}">
                <a16:creationId xmlns:a16="http://schemas.microsoft.com/office/drawing/2014/main" id="{6949C37F-F6E0-B785-BC34-552001197978}"/>
              </a:ext>
            </a:extLst>
          </p:cNvPr>
          <p:cNvSpPr/>
          <p:nvPr/>
        </p:nvSpPr>
        <p:spPr>
          <a:xfrm>
            <a:off x="3472822" y="5205175"/>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4</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7" name="Rectangle 16">
            <a:extLst>
              <a:ext uri="{FF2B5EF4-FFF2-40B4-BE49-F238E27FC236}">
                <a16:creationId xmlns:a16="http://schemas.microsoft.com/office/drawing/2014/main" id="{36E2C03C-5292-A5EA-763F-20849856E164}"/>
              </a:ext>
            </a:extLst>
          </p:cNvPr>
          <p:cNvSpPr/>
          <p:nvPr/>
        </p:nvSpPr>
        <p:spPr>
          <a:xfrm>
            <a:off x="3699245" y="5205175"/>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7</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8" name="Rectangle 17">
            <a:extLst>
              <a:ext uri="{FF2B5EF4-FFF2-40B4-BE49-F238E27FC236}">
                <a16:creationId xmlns:a16="http://schemas.microsoft.com/office/drawing/2014/main" id="{743A8AD8-A401-7FE9-903A-A636DEFCA929}"/>
              </a:ext>
            </a:extLst>
          </p:cNvPr>
          <p:cNvSpPr/>
          <p:nvPr/>
        </p:nvSpPr>
        <p:spPr>
          <a:xfrm>
            <a:off x="3246399" y="5925711"/>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19" name="Rectangle 18">
            <a:extLst>
              <a:ext uri="{FF2B5EF4-FFF2-40B4-BE49-F238E27FC236}">
                <a16:creationId xmlns:a16="http://schemas.microsoft.com/office/drawing/2014/main" id="{2BF3A874-873E-6888-1C19-4E02FC91C9FA}"/>
              </a:ext>
            </a:extLst>
          </p:cNvPr>
          <p:cNvSpPr/>
          <p:nvPr/>
        </p:nvSpPr>
        <p:spPr>
          <a:xfrm>
            <a:off x="3472822" y="5925711"/>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5</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0" name="Rectangle 19">
            <a:extLst>
              <a:ext uri="{FF2B5EF4-FFF2-40B4-BE49-F238E27FC236}">
                <a16:creationId xmlns:a16="http://schemas.microsoft.com/office/drawing/2014/main" id="{FEDA769A-B110-EE67-71C2-40FC38985D20}"/>
              </a:ext>
            </a:extLst>
          </p:cNvPr>
          <p:cNvSpPr/>
          <p:nvPr/>
        </p:nvSpPr>
        <p:spPr>
          <a:xfrm>
            <a:off x="3699245" y="5925711"/>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8</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1" name="Rectangle 20">
            <a:extLst>
              <a:ext uri="{FF2B5EF4-FFF2-40B4-BE49-F238E27FC236}">
                <a16:creationId xmlns:a16="http://schemas.microsoft.com/office/drawing/2014/main" id="{276B75A3-6BD8-1C69-E754-E98888B8E79E}"/>
              </a:ext>
            </a:extLst>
          </p:cNvPr>
          <p:cNvSpPr/>
          <p:nvPr/>
        </p:nvSpPr>
        <p:spPr>
          <a:xfrm>
            <a:off x="3925667" y="5205175"/>
            <a:ext cx="226423" cy="548640"/>
          </a:xfrm>
          <a:prstGeom prst="rect">
            <a:avLst/>
          </a:prstGeom>
          <a:solidFill>
            <a:schemeClr val="accent5">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10</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2" name="Rectangle 21">
            <a:extLst>
              <a:ext uri="{FF2B5EF4-FFF2-40B4-BE49-F238E27FC236}">
                <a16:creationId xmlns:a16="http://schemas.microsoft.com/office/drawing/2014/main" id="{40868226-BD8E-6EA2-BEB7-673ED0DB164F}"/>
              </a:ext>
            </a:extLst>
          </p:cNvPr>
          <p:cNvSpPr/>
          <p:nvPr/>
        </p:nvSpPr>
        <p:spPr>
          <a:xfrm>
            <a:off x="3925666" y="5925711"/>
            <a:ext cx="226423" cy="548640"/>
          </a:xfrm>
          <a:prstGeom prst="rect">
            <a:avLst/>
          </a:prstGeom>
          <a:solidFill>
            <a:schemeClr val="accent5">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11</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3" name="Rectangle 22">
            <a:extLst>
              <a:ext uri="{FF2B5EF4-FFF2-40B4-BE49-F238E27FC236}">
                <a16:creationId xmlns:a16="http://schemas.microsoft.com/office/drawing/2014/main" id="{79B13B46-153A-900D-D780-CEAD8E9B9859}"/>
              </a:ext>
            </a:extLst>
          </p:cNvPr>
          <p:cNvSpPr/>
          <p:nvPr/>
        </p:nvSpPr>
        <p:spPr>
          <a:xfrm>
            <a:off x="4152089" y="5205175"/>
            <a:ext cx="226423" cy="548640"/>
          </a:xfrm>
          <a:prstGeom prst="rect">
            <a:avLst/>
          </a:prstGeom>
          <a:solidFill>
            <a:schemeClr val="accent5">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13</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4" name="Rectangle 23">
            <a:extLst>
              <a:ext uri="{FF2B5EF4-FFF2-40B4-BE49-F238E27FC236}">
                <a16:creationId xmlns:a16="http://schemas.microsoft.com/office/drawing/2014/main" id="{39E08BAE-9239-28AB-158F-CCA505115FB7}"/>
              </a:ext>
            </a:extLst>
          </p:cNvPr>
          <p:cNvSpPr/>
          <p:nvPr/>
        </p:nvSpPr>
        <p:spPr>
          <a:xfrm>
            <a:off x="4152089" y="5925711"/>
            <a:ext cx="226423" cy="548640"/>
          </a:xfrm>
          <a:prstGeom prst="rect">
            <a:avLst/>
          </a:prstGeom>
          <a:solidFill>
            <a:schemeClr val="accent5">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14</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5" name="Rectangle 24">
            <a:extLst>
              <a:ext uri="{FF2B5EF4-FFF2-40B4-BE49-F238E27FC236}">
                <a16:creationId xmlns:a16="http://schemas.microsoft.com/office/drawing/2014/main" id="{BA674BA1-148C-4D4C-8205-91258A26D05C}"/>
              </a:ext>
            </a:extLst>
          </p:cNvPr>
          <p:cNvSpPr/>
          <p:nvPr/>
        </p:nvSpPr>
        <p:spPr>
          <a:xfrm>
            <a:off x="4378510" y="5925711"/>
            <a:ext cx="226423" cy="548640"/>
          </a:xfrm>
          <a:prstGeom prst="rect">
            <a:avLst/>
          </a:prstGeom>
          <a:solidFill>
            <a:schemeClr val="accent5">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17</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6" name="Rectangle 25">
            <a:extLst>
              <a:ext uri="{FF2B5EF4-FFF2-40B4-BE49-F238E27FC236}">
                <a16:creationId xmlns:a16="http://schemas.microsoft.com/office/drawing/2014/main" id="{AE85918E-34BA-811A-1BB0-9D5869890AB0}"/>
              </a:ext>
            </a:extLst>
          </p:cNvPr>
          <p:cNvSpPr/>
          <p:nvPr/>
        </p:nvSpPr>
        <p:spPr>
          <a:xfrm>
            <a:off x="4378510" y="5205175"/>
            <a:ext cx="226423" cy="548640"/>
          </a:xfrm>
          <a:prstGeom prst="rect">
            <a:avLst/>
          </a:prstGeom>
          <a:solidFill>
            <a:schemeClr val="accent5">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16</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7" name="Rectangle 26">
            <a:extLst>
              <a:ext uri="{FF2B5EF4-FFF2-40B4-BE49-F238E27FC236}">
                <a16:creationId xmlns:a16="http://schemas.microsoft.com/office/drawing/2014/main" id="{903DF807-842F-4879-68EE-9CAFCF72A38C}"/>
              </a:ext>
            </a:extLst>
          </p:cNvPr>
          <p:cNvSpPr/>
          <p:nvPr/>
        </p:nvSpPr>
        <p:spPr>
          <a:xfrm>
            <a:off x="4604931" y="5205175"/>
            <a:ext cx="226423" cy="548640"/>
          </a:xfrm>
          <a:prstGeom prst="rect">
            <a:avLst/>
          </a:prstGeom>
          <a:solidFill>
            <a:schemeClr val="accent5">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19</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8" name="Rectangle 27">
            <a:extLst>
              <a:ext uri="{FF2B5EF4-FFF2-40B4-BE49-F238E27FC236}">
                <a16:creationId xmlns:a16="http://schemas.microsoft.com/office/drawing/2014/main" id="{96CD5B1F-5B05-2E04-04DF-4CFAC1E9124D}"/>
              </a:ext>
            </a:extLst>
          </p:cNvPr>
          <p:cNvSpPr/>
          <p:nvPr/>
        </p:nvSpPr>
        <p:spPr>
          <a:xfrm>
            <a:off x="4604931" y="5925711"/>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20</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29" name="Rectangle 28">
            <a:extLst>
              <a:ext uri="{FF2B5EF4-FFF2-40B4-BE49-F238E27FC236}">
                <a16:creationId xmlns:a16="http://schemas.microsoft.com/office/drawing/2014/main" id="{0CAB9DC4-49AA-F973-D6A9-6BD5291AE31A}"/>
              </a:ext>
            </a:extLst>
          </p:cNvPr>
          <p:cNvSpPr/>
          <p:nvPr/>
        </p:nvSpPr>
        <p:spPr>
          <a:xfrm>
            <a:off x="4831354" y="5925711"/>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23</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0" name="Rectangle 29">
            <a:extLst>
              <a:ext uri="{FF2B5EF4-FFF2-40B4-BE49-F238E27FC236}">
                <a16:creationId xmlns:a16="http://schemas.microsoft.com/office/drawing/2014/main" id="{DE800C8E-DD52-FF3F-2CAE-FD7CAEA1E589}"/>
              </a:ext>
            </a:extLst>
          </p:cNvPr>
          <p:cNvSpPr/>
          <p:nvPr/>
        </p:nvSpPr>
        <p:spPr>
          <a:xfrm>
            <a:off x="5057777" y="5925711"/>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26</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1" name="Rectangle 30">
            <a:extLst>
              <a:ext uri="{FF2B5EF4-FFF2-40B4-BE49-F238E27FC236}">
                <a16:creationId xmlns:a16="http://schemas.microsoft.com/office/drawing/2014/main" id="{B62CDB95-E668-7CF5-ED85-70E4ABE7B9B1}"/>
              </a:ext>
            </a:extLst>
          </p:cNvPr>
          <p:cNvSpPr/>
          <p:nvPr/>
        </p:nvSpPr>
        <p:spPr>
          <a:xfrm>
            <a:off x="5284200" y="5925711"/>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29</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2" name="Rectangle 31">
            <a:extLst>
              <a:ext uri="{FF2B5EF4-FFF2-40B4-BE49-F238E27FC236}">
                <a16:creationId xmlns:a16="http://schemas.microsoft.com/office/drawing/2014/main" id="{4D24FE35-C310-1FA2-959E-D089DA4D4DD0}"/>
              </a:ext>
            </a:extLst>
          </p:cNvPr>
          <p:cNvSpPr/>
          <p:nvPr/>
        </p:nvSpPr>
        <p:spPr>
          <a:xfrm>
            <a:off x="4831354" y="5205175"/>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22</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3" name="Rectangle 32">
            <a:extLst>
              <a:ext uri="{FF2B5EF4-FFF2-40B4-BE49-F238E27FC236}">
                <a16:creationId xmlns:a16="http://schemas.microsoft.com/office/drawing/2014/main" id="{81F89574-9045-E9E8-A0E1-0325383C61E8}"/>
              </a:ext>
            </a:extLst>
          </p:cNvPr>
          <p:cNvSpPr/>
          <p:nvPr/>
        </p:nvSpPr>
        <p:spPr>
          <a:xfrm>
            <a:off x="5057777" y="5205175"/>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25</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4" name="Rectangle 33">
            <a:extLst>
              <a:ext uri="{FF2B5EF4-FFF2-40B4-BE49-F238E27FC236}">
                <a16:creationId xmlns:a16="http://schemas.microsoft.com/office/drawing/2014/main" id="{4574813B-AC44-739D-C838-7427E6EF95C5}"/>
              </a:ext>
            </a:extLst>
          </p:cNvPr>
          <p:cNvSpPr/>
          <p:nvPr/>
        </p:nvSpPr>
        <p:spPr>
          <a:xfrm>
            <a:off x="5284200" y="5205175"/>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28</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5" name="Rectangle 34">
            <a:extLst>
              <a:ext uri="{FF2B5EF4-FFF2-40B4-BE49-F238E27FC236}">
                <a16:creationId xmlns:a16="http://schemas.microsoft.com/office/drawing/2014/main" id="{E74402AE-DDAE-AC8E-C860-052FD6DB954B}"/>
              </a:ext>
            </a:extLst>
          </p:cNvPr>
          <p:cNvSpPr/>
          <p:nvPr/>
        </p:nvSpPr>
        <p:spPr>
          <a:xfrm>
            <a:off x="122189" y="5339700"/>
            <a:ext cx="2830286" cy="893634"/>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23 FEC symbols</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6" name="Rectangle 35">
            <a:extLst>
              <a:ext uri="{FF2B5EF4-FFF2-40B4-BE49-F238E27FC236}">
                <a16:creationId xmlns:a16="http://schemas.microsoft.com/office/drawing/2014/main" id="{255B3A15-00A6-E1D3-D94A-B54C69260FA6}"/>
              </a:ext>
            </a:extLst>
          </p:cNvPr>
          <p:cNvSpPr/>
          <p:nvPr/>
        </p:nvSpPr>
        <p:spPr>
          <a:xfrm>
            <a:off x="4153063" y="4534650"/>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12</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7" name="Rectangle 36">
            <a:extLst>
              <a:ext uri="{FF2B5EF4-FFF2-40B4-BE49-F238E27FC236}">
                <a16:creationId xmlns:a16="http://schemas.microsoft.com/office/drawing/2014/main" id="{79734458-C1B6-3B0A-AF19-61CCD1E917E0}"/>
              </a:ext>
            </a:extLst>
          </p:cNvPr>
          <p:cNvSpPr/>
          <p:nvPr/>
        </p:nvSpPr>
        <p:spPr>
          <a:xfrm>
            <a:off x="4388196" y="4534650"/>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15</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8" name="Rectangle 37">
            <a:extLst>
              <a:ext uri="{FF2B5EF4-FFF2-40B4-BE49-F238E27FC236}">
                <a16:creationId xmlns:a16="http://schemas.microsoft.com/office/drawing/2014/main" id="{5D81B4B5-A695-3741-C317-56A95260AB7E}"/>
              </a:ext>
            </a:extLst>
          </p:cNvPr>
          <p:cNvSpPr/>
          <p:nvPr/>
        </p:nvSpPr>
        <p:spPr>
          <a:xfrm>
            <a:off x="4618977" y="4534650"/>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18</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39" name="Rectangle 38">
            <a:extLst>
              <a:ext uri="{FF2B5EF4-FFF2-40B4-BE49-F238E27FC236}">
                <a16:creationId xmlns:a16="http://schemas.microsoft.com/office/drawing/2014/main" id="{3B348581-A633-5788-711C-632E2F8DE0A4}"/>
              </a:ext>
            </a:extLst>
          </p:cNvPr>
          <p:cNvSpPr/>
          <p:nvPr/>
        </p:nvSpPr>
        <p:spPr>
          <a:xfrm>
            <a:off x="4854110" y="4534650"/>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21</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40" name="Rectangle 39">
            <a:extLst>
              <a:ext uri="{FF2B5EF4-FFF2-40B4-BE49-F238E27FC236}">
                <a16:creationId xmlns:a16="http://schemas.microsoft.com/office/drawing/2014/main" id="{A84F12AC-B007-4665-8104-8F390E43B0BB}"/>
              </a:ext>
            </a:extLst>
          </p:cNvPr>
          <p:cNvSpPr/>
          <p:nvPr/>
        </p:nvSpPr>
        <p:spPr>
          <a:xfrm>
            <a:off x="5089243" y="4534650"/>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24</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41" name="Rectangle 40">
            <a:extLst>
              <a:ext uri="{FF2B5EF4-FFF2-40B4-BE49-F238E27FC236}">
                <a16:creationId xmlns:a16="http://schemas.microsoft.com/office/drawing/2014/main" id="{683AB9F4-39A9-B9D6-063A-DB778CF801B2}"/>
              </a:ext>
            </a:extLst>
          </p:cNvPr>
          <p:cNvSpPr/>
          <p:nvPr/>
        </p:nvSpPr>
        <p:spPr>
          <a:xfrm>
            <a:off x="5320024" y="4534650"/>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27</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42" name="Rectangle 41">
            <a:extLst>
              <a:ext uri="{FF2B5EF4-FFF2-40B4-BE49-F238E27FC236}">
                <a16:creationId xmlns:a16="http://schemas.microsoft.com/office/drawing/2014/main" id="{D84A6C21-6206-1B2F-319F-CB591E2CAB03}"/>
              </a:ext>
            </a:extLst>
          </p:cNvPr>
          <p:cNvSpPr/>
          <p:nvPr/>
        </p:nvSpPr>
        <p:spPr>
          <a:xfrm>
            <a:off x="6101668" y="4565452"/>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0</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43" name="Rectangle 42">
            <a:extLst>
              <a:ext uri="{FF2B5EF4-FFF2-40B4-BE49-F238E27FC236}">
                <a16:creationId xmlns:a16="http://schemas.microsoft.com/office/drawing/2014/main" id="{FB1CF9E0-F9C5-4CC7-7E4D-A9B6BCDE08A6}"/>
              </a:ext>
            </a:extLst>
          </p:cNvPr>
          <p:cNvSpPr/>
          <p:nvPr/>
        </p:nvSpPr>
        <p:spPr>
          <a:xfrm>
            <a:off x="6328091" y="4565452"/>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44" name="Rectangle 43">
            <a:extLst>
              <a:ext uri="{FF2B5EF4-FFF2-40B4-BE49-F238E27FC236}">
                <a16:creationId xmlns:a16="http://schemas.microsoft.com/office/drawing/2014/main" id="{C7A267A6-2264-32D0-4861-3E604C353E59}"/>
              </a:ext>
            </a:extLst>
          </p:cNvPr>
          <p:cNvSpPr/>
          <p:nvPr/>
        </p:nvSpPr>
        <p:spPr>
          <a:xfrm>
            <a:off x="6554514" y="4565452"/>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45" name="Rectangle 44">
            <a:extLst>
              <a:ext uri="{FF2B5EF4-FFF2-40B4-BE49-F238E27FC236}">
                <a16:creationId xmlns:a16="http://schemas.microsoft.com/office/drawing/2014/main" id="{76B1CCDD-62B9-D635-535E-0C366ADEC06F}"/>
              </a:ext>
            </a:extLst>
          </p:cNvPr>
          <p:cNvSpPr/>
          <p:nvPr/>
        </p:nvSpPr>
        <p:spPr>
          <a:xfrm>
            <a:off x="6780937" y="4565452"/>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3</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52" name="Rectangle 51">
            <a:extLst>
              <a:ext uri="{FF2B5EF4-FFF2-40B4-BE49-F238E27FC236}">
                <a16:creationId xmlns:a16="http://schemas.microsoft.com/office/drawing/2014/main" id="{77BB9C8D-D6C1-A95A-072B-6009E0C0B7EF}"/>
              </a:ext>
            </a:extLst>
          </p:cNvPr>
          <p:cNvSpPr/>
          <p:nvPr/>
        </p:nvSpPr>
        <p:spPr>
          <a:xfrm>
            <a:off x="6105812" y="5246084"/>
            <a:ext cx="226423" cy="548640"/>
          </a:xfrm>
          <a:prstGeom prst="rect">
            <a:avLst/>
          </a:prstGeom>
          <a:solidFill>
            <a:schemeClr val="accent5">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10</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54" name="Rectangle 53">
            <a:extLst>
              <a:ext uri="{FF2B5EF4-FFF2-40B4-BE49-F238E27FC236}">
                <a16:creationId xmlns:a16="http://schemas.microsoft.com/office/drawing/2014/main" id="{B7AB40B2-E39A-4AE8-A27E-F5F5FA6E8EDF}"/>
              </a:ext>
            </a:extLst>
          </p:cNvPr>
          <p:cNvSpPr/>
          <p:nvPr/>
        </p:nvSpPr>
        <p:spPr>
          <a:xfrm>
            <a:off x="6332234" y="5246084"/>
            <a:ext cx="226423" cy="548640"/>
          </a:xfrm>
          <a:prstGeom prst="rect">
            <a:avLst/>
          </a:prstGeom>
          <a:solidFill>
            <a:schemeClr val="accent5">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11</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57" name="Rectangle 56">
            <a:extLst>
              <a:ext uri="{FF2B5EF4-FFF2-40B4-BE49-F238E27FC236}">
                <a16:creationId xmlns:a16="http://schemas.microsoft.com/office/drawing/2014/main" id="{1C80EA6F-7B9E-B0C3-9E7A-01867F260B36}"/>
              </a:ext>
            </a:extLst>
          </p:cNvPr>
          <p:cNvSpPr/>
          <p:nvPr/>
        </p:nvSpPr>
        <p:spPr>
          <a:xfrm>
            <a:off x="6558655" y="5246084"/>
            <a:ext cx="226423" cy="548640"/>
          </a:xfrm>
          <a:prstGeom prst="rect">
            <a:avLst/>
          </a:prstGeom>
          <a:solidFill>
            <a:schemeClr val="accent5">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12</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58" name="Rectangle 57">
            <a:extLst>
              <a:ext uri="{FF2B5EF4-FFF2-40B4-BE49-F238E27FC236}">
                <a16:creationId xmlns:a16="http://schemas.microsoft.com/office/drawing/2014/main" id="{753FF4D6-FAA6-14AF-85C3-9F7C95E335B9}"/>
              </a:ext>
            </a:extLst>
          </p:cNvPr>
          <p:cNvSpPr/>
          <p:nvPr/>
        </p:nvSpPr>
        <p:spPr>
          <a:xfrm>
            <a:off x="6785076" y="5246084"/>
            <a:ext cx="226423" cy="548640"/>
          </a:xfrm>
          <a:prstGeom prst="rect">
            <a:avLst/>
          </a:prstGeom>
          <a:solidFill>
            <a:schemeClr val="accent5">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13</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63" name="Rectangle 62">
            <a:extLst>
              <a:ext uri="{FF2B5EF4-FFF2-40B4-BE49-F238E27FC236}">
                <a16:creationId xmlns:a16="http://schemas.microsoft.com/office/drawing/2014/main" id="{FE96B6E4-039A-6AA1-BFD6-84AEEB659EC7}"/>
              </a:ext>
            </a:extLst>
          </p:cNvPr>
          <p:cNvSpPr/>
          <p:nvPr/>
        </p:nvSpPr>
        <p:spPr>
          <a:xfrm>
            <a:off x="7011499" y="5246084"/>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14</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64" name="Rectangle 63">
            <a:extLst>
              <a:ext uri="{FF2B5EF4-FFF2-40B4-BE49-F238E27FC236}">
                <a16:creationId xmlns:a16="http://schemas.microsoft.com/office/drawing/2014/main" id="{3C40DBAE-D004-E44C-4C57-C5B8A2B123EB}"/>
              </a:ext>
            </a:extLst>
          </p:cNvPr>
          <p:cNvSpPr/>
          <p:nvPr/>
        </p:nvSpPr>
        <p:spPr>
          <a:xfrm>
            <a:off x="7237922" y="5246084"/>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15</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65" name="Rectangle 64">
            <a:extLst>
              <a:ext uri="{FF2B5EF4-FFF2-40B4-BE49-F238E27FC236}">
                <a16:creationId xmlns:a16="http://schemas.microsoft.com/office/drawing/2014/main" id="{7687182B-3589-08C1-EF4C-EF677102095A}"/>
              </a:ext>
            </a:extLst>
          </p:cNvPr>
          <p:cNvSpPr/>
          <p:nvPr/>
        </p:nvSpPr>
        <p:spPr>
          <a:xfrm>
            <a:off x="7464345" y="5246084"/>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16</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66" name="Rectangle 65">
            <a:extLst>
              <a:ext uri="{FF2B5EF4-FFF2-40B4-BE49-F238E27FC236}">
                <a16:creationId xmlns:a16="http://schemas.microsoft.com/office/drawing/2014/main" id="{B18F82FA-FFAB-BE4E-4179-CAE4743667AE}"/>
              </a:ext>
            </a:extLst>
          </p:cNvPr>
          <p:cNvSpPr/>
          <p:nvPr/>
        </p:nvSpPr>
        <p:spPr>
          <a:xfrm>
            <a:off x="7007358" y="4565452"/>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rgbClr val="FFFFFF"/>
                </a:solidFill>
                <a:latin typeface="Avenir Next LT Pro"/>
              </a:rPr>
              <a:t>4</a:t>
            </a:r>
            <a:endParaRPr lang="en-US" dirty="0">
              <a:solidFill>
                <a:srgbClr val="FFFFFF"/>
              </a:solidFill>
              <a:latin typeface="Avenir Next LT Pro"/>
            </a:endParaRPr>
          </a:p>
        </p:txBody>
      </p:sp>
      <p:sp>
        <p:nvSpPr>
          <p:cNvPr id="67" name="Rectangle 66">
            <a:extLst>
              <a:ext uri="{FF2B5EF4-FFF2-40B4-BE49-F238E27FC236}">
                <a16:creationId xmlns:a16="http://schemas.microsoft.com/office/drawing/2014/main" id="{85DEF5EA-88DE-AEB8-49B8-14A2845BD4D2}"/>
              </a:ext>
            </a:extLst>
          </p:cNvPr>
          <p:cNvSpPr/>
          <p:nvPr/>
        </p:nvSpPr>
        <p:spPr>
          <a:xfrm>
            <a:off x="7242491" y="4565452"/>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rgbClr val="FFFFFF"/>
                </a:solidFill>
                <a:latin typeface="Avenir Next LT Pro"/>
              </a:rPr>
              <a:t>5</a:t>
            </a:r>
            <a:endParaRPr lang="en-US" dirty="0">
              <a:solidFill>
                <a:srgbClr val="FFFFFF"/>
              </a:solidFill>
              <a:latin typeface="Avenir Next LT Pro"/>
            </a:endParaRPr>
          </a:p>
        </p:txBody>
      </p:sp>
      <p:sp>
        <p:nvSpPr>
          <p:cNvPr id="68" name="Rectangle 67">
            <a:extLst>
              <a:ext uri="{FF2B5EF4-FFF2-40B4-BE49-F238E27FC236}">
                <a16:creationId xmlns:a16="http://schemas.microsoft.com/office/drawing/2014/main" id="{CE0250D5-EAEC-C6ED-9120-8F4F051E8BB1}"/>
              </a:ext>
            </a:extLst>
          </p:cNvPr>
          <p:cNvSpPr/>
          <p:nvPr/>
        </p:nvSpPr>
        <p:spPr>
          <a:xfrm>
            <a:off x="7473272" y="4565452"/>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rgbClr val="FFFFFF"/>
                </a:solidFill>
                <a:latin typeface="Avenir Next LT Pro"/>
              </a:rPr>
              <a:t>6</a:t>
            </a:r>
            <a:endParaRPr lang="en-US" dirty="0">
              <a:solidFill>
                <a:srgbClr val="FFFFFF"/>
              </a:solidFill>
              <a:latin typeface="Avenir Next LT Pro"/>
            </a:endParaRPr>
          </a:p>
        </p:txBody>
      </p:sp>
      <p:sp>
        <p:nvSpPr>
          <p:cNvPr id="69" name="Rectangle 68">
            <a:extLst>
              <a:ext uri="{FF2B5EF4-FFF2-40B4-BE49-F238E27FC236}">
                <a16:creationId xmlns:a16="http://schemas.microsoft.com/office/drawing/2014/main" id="{5DD16EE7-A412-D844-3025-F464B5FA98EF}"/>
              </a:ext>
            </a:extLst>
          </p:cNvPr>
          <p:cNvSpPr/>
          <p:nvPr/>
        </p:nvSpPr>
        <p:spPr>
          <a:xfrm>
            <a:off x="7708405" y="4565452"/>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rgbClr val="FFFFFF"/>
                </a:solidFill>
                <a:latin typeface="Avenir Next LT Pro"/>
              </a:rPr>
              <a:t>7</a:t>
            </a:r>
            <a:endParaRPr lang="en-US" dirty="0">
              <a:solidFill>
                <a:srgbClr val="FFFFFF"/>
              </a:solidFill>
              <a:latin typeface="Avenir Next LT Pro"/>
            </a:endParaRPr>
          </a:p>
        </p:txBody>
      </p:sp>
      <p:sp>
        <p:nvSpPr>
          <p:cNvPr id="70" name="Rectangle 69">
            <a:extLst>
              <a:ext uri="{FF2B5EF4-FFF2-40B4-BE49-F238E27FC236}">
                <a16:creationId xmlns:a16="http://schemas.microsoft.com/office/drawing/2014/main" id="{AC9BA337-EA63-8A4E-ED05-7637549106CE}"/>
              </a:ext>
            </a:extLst>
          </p:cNvPr>
          <p:cNvSpPr/>
          <p:nvPr/>
        </p:nvSpPr>
        <p:spPr>
          <a:xfrm>
            <a:off x="7943538" y="4565452"/>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rgbClr val="FFFFFF"/>
                </a:solidFill>
                <a:latin typeface="Avenir Next LT Pro"/>
              </a:rPr>
              <a:t>8</a:t>
            </a:r>
            <a:endParaRPr lang="en-US" dirty="0">
              <a:solidFill>
                <a:srgbClr val="FFFFFF"/>
              </a:solidFill>
              <a:latin typeface="Avenir Next LT Pro"/>
            </a:endParaRPr>
          </a:p>
        </p:txBody>
      </p:sp>
      <p:sp>
        <p:nvSpPr>
          <p:cNvPr id="71" name="Rectangle 70">
            <a:extLst>
              <a:ext uri="{FF2B5EF4-FFF2-40B4-BE49-F238E27FC236}">
                <a16:creationId xmlns:a16="http://schemas.microsoft.com/office/drawing/2014/main" id="{2C4F5896-8071-4D51-F1EE-14BD08899D15}"/>
              </a:ext>
            </a:extLst>
          </p:cNvPr>
          <p:cNvSpPr/>
          <p:nvPr/>
        </p:nvSpPr>
        <p:spPr>
          <a:xfrm>
            <a:off x="8174319" y="4565452"/>
            <a:ext cx="226423"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rgbClr val="FFFFFF"/>
                </a:solidFill>
                <a:latin typeface="Avenir Next LT Pro"/>
              </a:rPr>
              <a:t>9</a:t>
            </a:r>
            <a:endParaRPr lang="en-US" dirty="0">
              <a:solidFill>
                <a:srgbClr val="FFFFFF"/>
              </a:solidFill>
              <a:latin typeface="Avenir Next LT Pro"/>
            </a:endParaRPr>
          </a:p>
        </p:txBody>
      </p:sp>
      <p:sp>
        <p:nvSpPr>
          <p:cNvPr id="72" name="Rectangle 71">
            <a:extLst>
              <a:ext uri="{FF2B5EF4-FFF2-40B4-BE49-F238E27FC236}">
                <a16:creationId xmlns:a16="http://schemas.microsoft.com/office/drawing/2014/main" id="{4A0E85CB-F9F8-D023-2BAA-BD60DB613CF9}"/>
              </a:ext>
            </a:extLst>
          </p:cNvPr>
          <p:cNvSpPr/>
          <p:nvPr/>
        </p:nvSpPr>
        <p:spPr>
          <a:xfrm>
            <a:off x="7699185" y="5246084"/>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rgbClr val="FFFFFF"/>
                </a:solidFill>
                <a:latin typeface="Avenir Next LT Pro"/>
              </a:rPr>
              <a:t>17</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73" name="Rectangle 72">
            <a:extLst>
              <a:ext uri="{FF2B5EF4-FFF2-40B4-BE49-F238E27FC236}">
                <a16:creationId xmlns:a16="http://schemas.microsoft.com/office/drawing/2014/main" id="{E23FB42E-92B9-DD0F-397D-D9A973AB2241}"/>
              </a:ext>
            </a:extLst>
          </p:cNvPr>
          <p:cNvSpPr/>
          <p:nvPr/>
        </p:nvSpPr>
        <p:spPr>
          <a:xfrm>
            <a:off x="7930511" y="5246084"/>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18</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74" name="Rectangle 73">
            <a:extLst>
              <a:ext uri="{FF2B5EF4-FFF2-40B4-BE49-F238E27FC236}">
                <a16:creationId xmlns:a16="http://schemas.microsoft.com/office/drawing/2014/main" id="{E7BCD80A-A334-32E0-F133-B2A3AC0E75BE}"/>
              </a:ext>
            </a:extLst>
          </p:cNvPr>
          <p:cNvSpPr/>
          <p:nvPr/>
        </p:nvSpPr>
        <p:spPr>
          <a:xfrm>
            <a:off x="8160448" y="5246084"/>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19</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75" name="Rectangle 74">
            <a:extLst>
              <a:ext uri="{FF2B5EF4-FFF2-40B4-BE49-F238E27FC236}">
                <a16:creationId xmlns:a16="http://schemas.microsoft.com/office/drawing/2014/main" id="{8DCFA902-CB0C-E4AC-291F-9ECA3057FB7E}"/>
              </a:ext>
            </a:extLst>
          </p:cNvPr>
          <p:cNvSpPr/>
          <p:nvPr/>
        </p:nvSpPr>
        <p:spPr>
          <a:xfrm>
            <a:off x="6115325" y="5882231"/>
            <a:ext cx="226423" cy="548640"/>
          </a:xfrm>
          <a:prstGeom prst="rect">
            <a:avLst/>
          </a:prstGeom>
          <a:solidFill>
            <a:schemeClr val="accent5">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20</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76" name="Rectangle 75">
            <a:extLst>
              <a:ext uri="{FF2B5EF4-FFF2-40B4-BE49-F238E27FC236}">
                <a16:creationId xmlns:a16="http://schemas.microsoft.com/office/drawing/2014/main" id="{45CCB9EB-C333-0148-0A66-6A23DD469B1A}"/>
              </a:ext>
            </a:extLst>
          </p:cNvPr>
          <p:cNvSpPr/>
          <p:nvPr/>
        </p:nvSpPr>
        <p:spPr>
          <a:xfrm>
            <a:off x="6341747" y="5882231"/>
            <a:ext cx="226423" cy="548640"/>
          </a:xfrm>
          <a:prstGeom prst="rect">
            <a:avLst/>
          </a:prstGeom>
          <a:solidFill>
            <a:schemeClr val="accent5">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21</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77" name="Rectangle 76">
            <a:extLst>
              <a:ext uri="{FF2B5EF4-FFF2-40B4-BE49-F238E27FC236}">
                <a16:creationId xmlns:a16="http://schemas.microsoft.com/office/drawing/2014/main" id="{7B48AF95-5E6A-796F-703D-C67C2AE2817F}"/>
              </a:ext>
            </a:extLst>
          </p:cNvPr>
          <p:cNvSpPr/>
          <p:nvPr/>
        </p:nvSpPr>
        <p:spPr>
          <a:xfrm>
            <a:off x="6568168" y="5882231"/>
            <a:ext cx="226423" cy="548640"/>
          </a:xfrm>
          <a:prstGeom prst="rect">
            <a:avLst/>
          </a:prstGeom>
          <a:solidFill>
            <a:schemeClr val="accent5">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22</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78" name="Rectangle 77">
            <a:extLst>
              <a:ext uri="{FF2B5EF4-FFF2-40B4-BE49-F238E27FC236}">
                <a16:creationId xmlns:a16="http://schemas.microsoft.com/office/drawing/2014/main" id="{B216C380-9B09-EF26-1C13-E93C407F2A19}"/>
              </a:ext>
            </a:extLst>
          </p:cNvPr>
          <p:cNvSpPr/>
          <p:nvPr/>
        </p:nvSpPr>
        <p:spPr>
          <a:xfrm>
            <a:off x="6794589" y="5882231"/>
            <a:ext cx="226423" cy="548640"/>
          </a:xfrm>
          <a:prstGeom prst="rect">
            <a:avLst/>
          </a:prstGeom>
          <a:solidFill>
            <a:schemeClr val="accent5">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23</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79" name="Rectangle 78">
            <a:extLst>
              <a:ext uri="{FF2B5EF4-FFF2-40B4-BE49-F238E27FC236}">
                <a16:creationId xmlns:a16="http://schemas.microsoft.com/office/drawing/2014/main" id="{573E119A-5FB7-8C60-FFBF-100D475AF42E}"/>
              </a:ext>
            </a:extLst>
          </p:cNvPr>
          <p:cNvSpPr/>
          <p:nvPr/>
        </p:nvSpPr>
        <p:spPr>
          <a:xfrm>
            <a:off x="7021012" y="5882231"/>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24</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80" name="Rectangle 79">
            <a:extLst>
              <a:ext uri="{FF2B5EF4-FFF2-40B4-BE49-F238E27FC236}">
                <a16:creationId xmlns:a16="http://schemas.microsoft.com/office/drawing/2014/main" id="{C738CB2E-3DF8-A0EB-A0AE-72DF9C7FDBF1}"/>
              </a:ext>
            </a:extLst>
          </p:cNvPr>
          <p:cNvSpPr/>
          <p:nvPr/>
        </p:nvSpPr>
        <p:spPr>
          <a:xfrm>
            <a:off x="7247435" y="5882231"/>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25</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81" name="Rectangle 80">
            <a:extLst>
              <a:ext uri="{FF2B5EF4-FFF2-40B4-BE49-F238E27FC236}">
                <a16:creationId xmlns:a16="http://schemas.microsoft.com/office/drawing/2014/main" id="{F8EE4AC6-C184-2964-6034-2EA777BDDAA7}"/>
              </a:ext>
            </a:extLst>
          </p:cNvPr>
          <p:cNvSpPr/>
          <p:nvPr/>
        </p:nvSpPr>
        <p:spPr>
          <a:xfrm>
            <a:off x="7473858" y="5882231"/>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26</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82" name="Rectangle 81">
            <a:extLst>
              <a:ext uri="{FF2B5EF4-FFF2-40B4-BE49-F238E27FC236}">
                <a16:creationId xmlns:a16="http://schemas.microsoft.com/office/drawing/2014/main" id="{14AC7C69-4AAF-2190-0016-46B440C71BAD}"/>
              </a:ext>
            </a:extLst>
          </p:cNvPr>
          <p:cNvSpPr/>
          <p:nvPr/>
        </p:nvSpPr>
        <p:spPr>
          <a:xfrm>
            <a:off x="7708698" y="5882231"/>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rgbClr val="FFFFFF"/>
                </a:solidFill>
                <a:latin typeface="Avenir Next LT Pro"/>
              </a:rPr>
              <a:t>27</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83" name="Rectangle 82">
            <a:extLst>
              <a:ext uri="{FF2B5EF4-FFF2-40B4-BE49-F238E27FC236}">
                <a16:creationId xmlns:a16="http://schemas.microsoft.com/office/drawing/2014/main" id="{0E339B71-12C8-0FFC-4960-6D17F4A4A844}"/>
              </a:ext>
            </a:extLst>
          </p:cNvPr>
          <p:cNvSpPr/>
          <p:nvPr/>
        </p:nvSpPr>
        <p:spPr>
          <a:xfrm>
            <a:off x="7940024" y="5882231"/>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28</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84" name="Rectangle 83">
            <a:extLst>
              <a:ext uri="{FF2B5EF4-FFF2-40B4-BE49-F238E27FC236}">
                <a16:creationId xmlns:a16="http://schemas.microsoft.com/office/drawing/2014/main" id="{F56268AF-1AD9-B4D4-C22F-CA9242E04F6A}"/>
              </a:ext>
            </a:extLst>
          </p:cNvPr>
          <p:cNvSpPr/>
          <p:nvPr/>
        </p:nvSpPr>
        <p:spPr>
          <a:xfrm>
            <a:off x="8169961" y="5882231"/>
            <a:ext cx="226423" cy="548640"/>
          </a:xfrm>
          <a:prstGeom prst="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29</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
        <p:nvSpPr>
          <p:cNvPr id="4" name="Rectangle 3">
            <a:extLst>
              <a:ext uri="{FF2B5EF4-FFF2-40B4-BE49-F238E27FC236}">
                <a16:creationId xmlns:a16="http://schemas.microsoft.com/office/drawing/2014/main" id="{FDE903FA-AC92-827B-BFB4-61B90652B057}"/>
              </a:ext>
            </a:extLst>
          </p:cNvPr>
          <p:cNvSpPr/>
          <p:nvPr/>
        </p:nvSpPr>
        <p:spPr>
          <a:xfrm>
            <a:off x="142558" y="4083592"/>
            <a:ext cx="2830286" cy="5486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Avenir Next LT Pro"/>
                <a:ea typeface="+mn-ea"/>
                <a:cs typeface="+mn-cs"/>
              </a:rPr>
              <a:t>Object</a:t>
            </a:r>
            <a:endParaRPr kumimoji="0" lang="en-US" sz="1800" b="0" i="0" u="none" strike="noStrike" kern="1200" cap="none" spc="0" normalizeH="0" baseline="0" noProof="0" dirty="0">
              <a:ln>
                <a:noFill/>
              </a:ln>
              <a:solidFill>
                <a:srgbClr val="FFFFFF"/>
              </a:solidFill>
              <a:effectLst/>
              <a:uLnTx/>
              <a:uFillTx/>
              <a:latin typeface="Avenir Next LT Pro"/>
              <a:ea typeface="+mn-ea"/>
              <a:cs typeface="+mn-cs"/>
            </a:endParaRPr>
          </a:p>
        </p:txBody>
      </p:sp>
    </p:spTree>
    <p:extLst>
      <p:ext uri="{BB962C8B-B14F-4D97-AF65-F5344CB8AC3E}">
        <p14:creationId xmlns:p14="http://schemas.microsoft.com/office/powerpoint/2010/main" val="923038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CE8E0B1-8FD4-44D9-7801-5C9DC21591A8}"/>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D9DF351B-6EF9-A454-3DA2-ADAC097B37D0}"/>
              </a:ext>
            </a:extLst>
          </p:cNvPr>
          <p:cNvSpPr>
            <a:spLocks noGrp="1"/>
          </p:cNvSpPr>
          <p:nvPr>
            <p:ph type="title"/>
          </p:nvPr>
        </p:nvSpPr>
        <p:spPr>
          <a:xfrm>
            <a:off x="495300" y="642644"/>
            <a:ext cx="11187112" cy="361959"/>
          </a:xfrm>
        </p:spPr>
        <p:txBody>
          <a:bodyPr/>
          <a:lstStyle/>
          <a:p>
            <a:r>
              <a:rPr lang="de-DE" dirty="0"/>
              <a:t>WT3: ATSSS</a:t>
            </a:r>
            <a:endParaRPr lang="en-US" dirty="0"/>
          </a:p>
        </p:txBody>
      </p:sp>
      <p:graphicFrame>
        <p:nvGraphicFramePr>
          <p:cNvPr id="6" name="Content Placeholder 5">
            <a:extLst>
              <a:ext uri="{FF2B5EF4-FFF2-40B4-BE49-F238E27FC236}">
                <a16:creationId xmlns:a16="http://schemas.microsoft.com/office/drawing/2014/main" id="{0C67CBD9-8348-0931-A78E-CF3F2ADF5AAA}"/>
              </a:ext>
            </a:extLst>
          </p:cNvPr>
          <p:cNvGraphicFramePr>
            <a:graphicFrameLocks noGrp="1"/>
          </p:cNvGraphicFramePr>
          <p:nvPr>
            <p:ph sz="quarter" idx="14"/>
          </p:nvPr>
        </p:nvGraphicFramePr>
        <p:xfrm>
          <a:off x="494188" y="1566160"/>
          <a:ext cx="10847322" cy="284480"/>
        </p:xfrm>
        <a:graphic>
          <a:graphicData uri="http://schemas.openxmlformats.org/drawingml/2006/table">
            <a:tbl>
              <a:tblPr/>
              <a:tblGrid>
                <a:gridCol w="1504215">
                  <a:extLst>
                    <a:ext uri="{9D8B030D-6E8A-4147-A177-3AD203B41FA5}">
                      <a16:colId xmlns:a16="http://schemas.microsoft.com/office/drawing/2014/main" val="3700201084"/>
                    </a:ext>
                  </a:extLst>
                </a:gridCol>
                <a:gridCol w="6195632">
                  <a:extLst>
                    <a:ext uri="{9D8B030D-6E8A-4147-A177-3AD203B41FA5}">
                      <a16:colId xmlns:a16="http://schemas.microsoft.com/office/drawing/2014/main" val="3061171655"/>
                    </a:ext>
                  </a:extLst>
                </a:gridCol>
                <a:gridCol w="3147475">
                  <a:extLst>
                    <a:ext uri="{9D8B030D-6E8A-4147-A177-3AD203B41FA5}">
                      <a16:colId xmlns:a16="http://schemas.microsoft.com/office/drawing/2014/main" val="3931967995"/>
                    </a:ext>
                  </a:extLst>
                </a:gridCol>
              </a:tblGrid>
              <a:tr h="0">
                <a:tc>
                  <a:txBody>
                    <a:bodyPr/>
                    <a:lstStyle/>
                    <a:p>
                      <a:pPr marL="0" marR="0" fontAlgn="t">
                        <a:spcBef>
                          <a:spcPts val="0"/>
                        </a:spcBef>
                        <a:spcAft>
                          <a:spcPts val="0"/>
                        </a:spcAft>
                      </a:pPr>
                      <a:r>
                        <a:rPr lang="en-GB" sz="1200">
                          <a:effectLst/>
                          <a:latin typeface="Arial" panose="020B0604020202020204" pitchFamily="34" charset="0"/>
                          <a:hlinkClick r:id="rId2"/>
                        </a:rPr>
                        <a:t>S4-240808</a:t>
                      </a:r>
                      <a:endParaRPr lang="en-US" sz="3200">
                        <a:effectLst/>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noFill/>
                  </a:tcPr>
                </a:tc>
                <a:tc>
                  <a:txBody>
                    <a:bodyPr/>
                    <a:lstStyle/>
                    <a:p>
                      <a:pPr marL="0" marR="0" fontAlgn="t">
                        <a:spcBef>
                          <a:spcPts val="0"/>
                        </a:spcBef>
                        <a:spcAft>
                          <a:spcPts val="0"/>
                        </a:spcAft>
                      </a:pPr>
                      <a:r>
                        <a:rPr lang="en-US" sz="1200">
                          <a:solidFill>
                            <a:srgbClr val="000000"/>
                          </a:solidFill>
                          <a:effectLst/>
                          <a:latin typeface="Arial" panose="020B0604020202020204" pitchFamily="34" charset="0"/>
                        </a:rPr>
                        <a:t>[FS_AMD] Discussion on 5GMS Aspects for Multi Access </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noFill/>
                  </a:tcPr>
                </a:tc>
                <a:tc>
                  <a:txBody>
                    <a:bodyPr/>
                    <a:lstStyle/>
                    <a:p>
                      <a:pPr marL="0" marR="0" fontAlgn="t">
                        <a:spcBef>
                          <a:spcPts val="0"/>
                        </a:spcBef>
                        <a:spcAft>
                          <a:spcPts val="0"/>
                        </a:spcAft>
                      </a:pPr>
                      <a:r>
                        <a:rPr lang="en-US" sz="1200" dirty="0">
                          <a:solidFill>
                            <a:srgbClr val="000000"/>
                          </a:solidFill>
                          <a:effectLst/>
                          <a:latin typeface="Arial" panose="020B0604020202020204" pitchFamily="34" charset="0"/>
                        </a:rPr>
                        <a:t>Samsung R&amp;D Institute India</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noFill/>
                  </a:tcPr>
                </a:tc>
                <a:extLst>
                  <a:ext uri="{0D108BD9-81ED-4DB2-BD59-A6C34878D82A}">
                    <a16:rowId xmlns:a16="http://schemas.microsoft.com/office/drawing/2014/main" val="3069736886"/>
                  </a:ext>
                </a:extLst>
              </a:tr>
            </a:tbl>
          </a:graphicData>
        </a:graphic>
      </p:graphicFrame>
      <p:sp>
        <p:nvSpPr>
          <p:cNvPr id="5" name="Subtitle 4">
            <a:extLst>
              <a:ext uri="{FF2B5EF4-FFF2-40B4-BE49-F238E27FC236}">
                <a16:creationId xmlns:a16="http://schemas.microsoft.com/office/drawing/2014/main" id="{B310AB53-0F83-C73C-4405-CA77BC3721E9}"/>
              </a:ext>
            </a:extLst>
          </p:cNvPr>
          <p:cNvSpPr>
            <a:spLocks noGrp="1"/>
          </p:cNvSpPr>
          <p:nvPr>
            <p:ph type="subTitle" idx="1"/>
          </p:nvPr>
        </p:nvSpPr>
        <p:spPr/>
        <p:txBody>
          <a:bodyPr/>
          <a:lstStyle/>
          <a:p>
            <a:r>
              <a:rPr lang="de-DE" dirty="0"/>
              <a:t>Initial discussions at SA4#127-bis-e</a:t>
            </a:r>
            <a:endParaRPr lang="en-US" dirty="0"/>
          </a:p>
        </p:txBody>
      </p:sp>
      <p:sp>
        <p:nvSpPr>
          <p:cNvPr id="8" name="Content Placeholder 3">
            <a:extLst>
              <a:ext uri="{FF2B5EF4-FFF2-40B4-BE49-F238E27FC236}">
                <a16:creationId xmlns:a16="http://schemas.microsoft.com/office/drawing/2014/main" id="{EADFDDAA-9E51-EA88-D3F8-BB24CC78D82F}"/>
              </a:ext>
            </a:extLst>
          </p:cNvPr>
          <p:cNvSpPr txBox="1">
            <a:spLocks/>
          </p:cNvSpPr>
          <p:nvPr/>
        </p:nvSpPr>
        <p:spPr>
          <a:xfrm>
            <a:off x="495300" y="2092318"/>
            <a:ext cx="11187112" cy="4308481"/>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a:t>Optional feature ATSSS (Access Traffic Steering, Switching, Splitting) in the 5G System in clause 5.32 of TS 23.501</a:t>
            </a:r>
          </a:p>
          <a:p>
            <a:r>
              <a:rPr lang="en-US"/>
              <a:t>TS 23.501 supports three different steering functionalities (MPTCP, MPQUIC, ATSSS-LL). There exists literature on pros and cons of some of these steering functionalities for video streaming. </a:t>
            </a:r>
          </a:p>
          <a:p>
            <a:r>
              <a:rPr lang="en-US"/>
              <a:t>References</a:t>
            </a:r>
          </a:p>
          <a:p>
            <a:pPr marL="514350" lvl="1" indent="-342900">
              <a:spcBef>
                <a:spcPts val="0"/>
              </a:spcBef>
              <a:spcAft>
                <a:spcPts val="600"/>
              </a:spcAft>
              <a:buFont typeface="+mj-lt"/>
              <a:buAutoNum type="arabicPeriod"/>
            </a:pPr>
            <a:r>
              <a:rPr lang="en-US" sz="1400">
                <a:latin typeface="Times New Roman" panose="02020603050405020304" pitchFamily="18" charset="0"/>
                <a:ea typeface="Times New Roman" panose="02020603050405020304" pitchFamily="18" charset="0"/>
              </a:rPr>
              <a:t>Cyriac J,. Emir H., Mea W., Rittwik J., Shankarnarayanan, “Is Multipath TCP (MPTCP) Beneficial for Video Streaming over DASH?, IEEE Symposium on Modeling, Analysis, and Simulation of Computer and Telecommunication Systems, 2016</a:t>
            </a:r>
          </a:p>
          <a:p>
            <a:pPr marL="514350" lvl="1" indent="-342900" algn="just">
              <a:spcBef>
                <a:spcPts val="0"/>
              </a:spcBef>
              <a:spcAft>
                <a:spcPts val="600"/>
              </a:spcAft>
              <a:buFont typeface="+mj-lt"/>
              <a:buAutoNum type="arabicPeriod"/>
            </a:pPr>
            <a:r>
              <a:rPr lang="en-US" sz="1400">
                <a:latin typeface="Times New Roman" panose="02020603050405020304" pitchFamily="18" charset="0"/>
                <a:ea typeface="Times New Roman" panose="02020603050405020304" pitchFamily="18" charset="0"/>
              </a:rPr>
              <a:t>Jia z., Jiangchuan L., Cong Z., Yong C., Yong J., Wei G., “MPTCP+: Enhancing Adaptive HTTP Video Streaming over Multipath”, IEEE/ACM 28</a:t>
            </a:r>
            <a:r>
              <a:rPr lang="en-US" sz="1400" baseline="30000">
                <a:latin typeface="Times New Roman" panose="02020603050405020304" pitchFamily="18" charset="0"/>
                <a:ea typeface="Times New Roman" panose="02020603050405020304" pitchFamily="18" charset="0"/>
              </a:rPr>
              <a:t>th</a:t>
            </a:r>
            <a:r>
              <a:rPr lang="en-US" sz="1400">
                <a:latin typeface="Times New Roman" panose="02020603050405020304" pitchFamily="18" charset="0"/>
                <a:ea typeface="Times New Roman" panose="02020603050405020304" pitchFamily="18" charset="0"/>
              </a:rPr>
              <a:t> Symposium on Quality of Service (IWQoS), 2020</a:t>
            </a:r>
          </a:p>
          <a:p>
            <a:pPr marL="514350" lvl="1" indent="-342900" algn="just">
              <a:spcBef>
                <a:spcPts val="0"/>
              </a:spcBef>
              <a:spcAft>
                <a:spcPts val="600"/>
              </a:spcAft>
              <a:buFont typeface="+mj-lt"/>
              <a:buAutoNum type="arabicPeriod"/>
            </a:pPr>
            <a:r>
              <a:rPr lang="en-US" sz="1400">
                <a:latin typeface="Times New Roman" panose="02020603050405020304" pitchFamily="18" charset="0"/>
                <a:ea typeface="Times New Roman" panose="02020603050405020304" pitchFamily="18" charset="0"/>
              </a:rPr>
              <a:t>Samira A., Vanessa T., Christian E.R., Prakash K., Imed B., “A Holistic Survey of Multipath Wireless Video Streaming”, Journal of Network and Computer Applications, March 2023</a:t>
            </a:r>
          </a:p>
          <a:p>
            <a:pPr marL="514350" lvl="1" indent="-342900" algn="just">
              <a:spcBef>
                <a:spcPts val="0"/>
              </a:spcBef>
              <a:spcAft>
                <a:spcPts val="600"/>
              </a:spcAft>
              <a:buFont typeface="+mj-lt"/>
              <a:buAutoNum type="arabicPeriod"/>
            </a:pPr>
            <a:r>
              <a:rPr lang="en-US" sz="1400">
                <a:latin typeface="Times New Roman" panose="02020603050405020304" pitchFamily="18" charset="0"/>
                <a:ea typeface="Times New Roman" panose="02020603050405020304" pitchFamily="18" charset="0"/>
              </a:rPr>
              <a:t>Hongjia W., Simone F., Giusepe C., Ozgu A., Anna B., “A Survey on Multipath Transport Protocols Towards 5G Access Traffic Steering, Switching, and Splitting”, IEEE Access, 2021</a:t>
            </a:r>
          </a:p>
          <a:p>
            <a:pPr marL="514350" lvl="1" indent="-342900" algn="just">
              <a:spcBef>
                <a:spcPts val="0"/>
              </a:spcBef>
              <a:spcAft>
                <a:spcPts val="600"/>
              </a:spcAft>
              <a:buFont typeface="+mj-lt"/>
              <a:buAutoNum type="arabicPeriod"/>
            </a:pPr>
            <a:r>
              <a:rPr lang="en-US" sz="1400">
                <a:latin typeface="Times New Roman" panose="02020603050405020304" pitchFamily="18" charset="0"/>
                <a:ea typeface="Times New Roman" panose="02020603050405020304" pitchFamily="18" charset="0"/>
              </a:rPr>
              <a:t>Przylucki S., Czerwinski D., “The simulation study on the multipath adaptive video transmission”, International conference of Computational Methods in Engineering Science, 2019</a:t>
            </a:r>
          </a:p>
          <a:p>
            <a:pPr lvl="1"/>
            <a:endParaRPr lang="en-US" dirty="0"/>
          </a:p>
        </p:txBody>
      </p:sp>
    </p:spTree>
    <p:extLst>
      <p:ext uri="{BB962C8B-B14F-4D97-AF65-F5344CB8AC3E}">
        <p14:creationId xmlns:p14="http://schemas.microsoft.com/office/powerpoint/2010/main" val="3769778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WT4: </a:t>
            </a:r>
            <a:r>
              <a:rPr lang="it-IT" dirty="0"/>
              <a:t>Modem Usage Optimized Media Streaming</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In Rel-18, basic support for Background Data Transfer is added. UE power resources are constrained, and media delivery typically also results in power consumption if the radio is always connected. In order to better support streaming services, requests and access to the modem and the resources should be well balanced. Enhancements to </a:t>
            </a:r>
            <a:r>
              <a:rPr lang="en-US" b="1" dirty="0">
                <a:solidFill>
                  <a:srgbClr val="FF40FF"/>
                </a:solidFill>
              </a:rPr>
              <a:t>Background Data Transfer </a:t>
            </a:r>
            <a:r>
              <a:rPr lang="en-US" dirty="0"/>
              <a:t>to support preload as well as functionality of what is defined in </a:t>
            </a:r>
            <a:r>
              <a:rPr lang="en-US" b="1" dirty="0">
                <a:solidFill>
                  <a:srgbClr val="FF40FF"/>
                </a:solidFill>
              </a:rPr>
              <a:t>W3C Managed Media Source Extension </a:t>
            </a:r>
            <a:r>
              <a:rPr lang="en-US" dirty="0"/>
              <a:t>to minimize active network connections are relevant topics to study with the aim of limiting battery consumption in the UE resulting from media delivery.</a:t>
            </a:r>
          </a:p>
          <a:p>
            <a:r>
              <a:rPr lang="en-US" dirty="0"/>
              <a:t>Companies interested: </a:t>
            </a:r>
            <a:r>
              <a:rPr lang="en-US" sz="2000" dirty="0">
                <a:effectLst/>
              </a:rPr>
              <a:t>Qualcomm, Dolby, Comcast, BBC, EBU, Tencent</a:t>
            </a:r>
            <a:endParaRPr lang="en-US" dirty="0"/>
          </a:p>
          <a:p>
            <a:r>
              <a:rPr lang="en-US" dirty="0"/>
              <a:t>Work Topic lead: Iraj Sodagar, Tencent</a:t>
            </a:r>
          </a:p>
          <a:p>
            <a:r>
              <a:rPr lang="en-US" dirty="0"/>
              <a:t>5G-MAG Interest and Involvement:</a:t>
            </a:r>
          </a:p>
          <a:p>
            <a:r>
              <a:rPr lang="en-US" dirty="0"/>
              <a:t>Core Issues</a:t>
            </a:r>
          </a:p>
          <a:p>
            <a:pPr lvl="1"/>
            <a:r>
              <a:rPr lang="en-US" dirty="0"/>
              <a:t>Basic support for Background Data Traffic in Rel-18</a:t>
            </a:r>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691412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DF0560D-C404-C232-3BBE-9181E3A5156F}"/>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CEAE89A7-2694-7807-A614-4B934BA0FB4D}"/>
              </a:ext>
            </a:extLst>
          </p:cNvPr>
          <p:cNvSpPr>
            <a:spLocks noGrp="1"/>
          </p:cNvSpPr>
          <p:nvPr>
            <p:ph type="title"/>
          </p:nvPr>
        </p:nvSpPr>
        <p:spPr>
          <a:xfrm>
            <a:off x="495300" y="642644"/>
            <a:ext cx="11187112" cy="361959"/>
          </a:xfrm>
        </p:spPr>
        <p:txBody>
          <a:bodyPr/>
          <a:lstStyle/>
          <a:p>
            <a:r>
              <a:rPr lang="de-DE" dirty="0"/>
              <a:t>WT4: </a:t>
            </a:r>
            <a:r>
              <a:rPr lang="it-IT" dirty="0"/>
              <a:t>Modem Usage Optimized Media Streaming</a:t>
            </a:r>
            <a:endParaRPr lang="en-US" dirty="0"/>
          </a:p>
        </p:txBody>
      </p:sp>
      <p:sp>
        <p:nvSpPr>
          <p:cNvPr id="4" name="Content Placeholder 3">
            <a:extLst>
              <a:ext uri="{FF2B5EF4-FFF2-40B4-BE49-F238E27FC236}">
                <a16:creationId xmlns:a16="http://schemas.microsoft.com/office/drawing/2014/main" id="{318DE173-8A86-FE16-FB3C-7362EB3DCFBB}"/>
              </a:ext>
            </a:extLst>
          </p:cNvPr>
          <p:cNvSpPr>
            <a:spLocks noGrp="1"/>
          </p:cNvSpPr>
          <p:nvPr>
            <p:ph sz="quarter" idx="14"/>
          </p:nvPr>
        </p:nvSpPr>
        <p:spPr/>
        <p:txBody>
          <a:bodyPr/>
          <a:lstStyle/>
          <a:p>
            <a:r>
              <a:rPr lang="en-US" dirty="0"/>
              <a:t>Please see the </a:t>
            </a:r>
            <a:r>
              <a:rPr lang="en-US" dirty="0">
                <a:hlinkClick r:id="rId2"/>
              </a:rPr>
              <a:t>presentation from WWDC 2023</a:t>
            </a:r>
            <a:r>
              <a:rPr lang="en-US" dirty="0"/>
              <a:t> and </a:t>
            </a:r>
            <a:r>
              <a:rPr lang="en-US" dirty="0">
                <a:hlinkClick r:id="rId3"/>
              </a:rPr>
              <a:t>MSE GitHub issue</a:t>
            </a:r>
            <a:r>
              <a:rPr lang="en-US" dirty="0"/>
              <a:t>.</a:t>
            </a:r>
          </a:p>
          <a:p>
            <a:r>
              <a:rPr lang="en-US" dirty="0"/>
              <a:t>Discussion in W3C</a:t>
            </a:r>
          </a:p>
          <a:p>
            <a:pPr lvl="1"/>
            <a:r>
              <a:rPr lang="en-US" sz="1400" b="0" i="0" dirty="0">
                <a:solidFill>
                  <a:srgbClr val="242424"/>
                </a:solidFill>
                <a:effectLst/>
                <a:latin typeface="Calibri" panose="020F0502020204030204" pitchFamily="34" charset="0"/>
                <a:hlinkClick r:id="rId4"/>
              </a:rPr>
              <a:t>https://www.w3.org/2023/07/25-me-minutes.html</a:t>
            </a:r>
            <a:endParaRPr lang="en-US" sz="1400" b="0" i="0" dirty="0">
              <a:solidFill>
                <a:srgbClr val="242424"/>
              </a:solidFill>
              <a:effectLst/>
              <a:latin typeface="Calibri" panose="020F0502020204030204" pitchFamily="34" charset="0"/>
            </a:endParaRPr>
          </a:p>
          <a:p>
            <a:pPr lvl="2"/>
            <a:r>
              <a:rPr lang="en-US" sz="1000" b="0" i="0" dirty="0">
                <a:solidFill>
                  <a:srgbClr val="242424"/>
                </a:solidFill>
                <a:effectLst/>
                <a:latin typeface="Calibri" panose="020F0502020204030204" pitchFamily="34" charset="0"/>
              </a:rPr>
              <a:t>… </a:t>
            </a:r>
            <a:r>
              <a:rPr lang="en-US" sz="1000" b="1" i="0" dirty="0">
                <a:solidFill>
                  <a:srgbClr val="242424"/>
                </a:solidFill>
                <a:effectLst/>
                <a:latin typeface="Calibri" panose="020F0502020204030204" pitchFamily="34" charset="0"/>
              </a:rPr>
              <a:t>Tests showed that power usage would go up with MSE</a:t>
            </a:r>
            <a:r>
              <a:rPr lang="en-US" sz="1000" b="0" i="0" dirty="0">
                <a:solidFill>
                  <a:srgbClr val="242424"/>
                </a:solidFill>
                <a:effectLst/>
                <a:latin typeface="Calibri" panose="020F0502020204030204" pitchFamily="34" charset="0"/>
              </a:rPr>
              <a:t>, so viewing time would reduce. We can never introduce a regression on iPhone</a:t>
            </a:r>
          </a:p>
          <a:p>
            <a:pPr lvl="2"/>
            <a:r>
              <a:rPr lang="en-US" sz="1000" b="0" i="0" dirty="0">
                <a:solidFill>
                  <a:srgbClr val="242424"/>
                </a:solidFill>
                <a:effectLst/>
                <a:latin typeface="Calibri" panose="020F0502020204030204" pitchFamily="34" charset="0"/>
              </a:rPr>
              <a:t>… We were given constraints: if we play a YouTube video on iPhone with MSE enabled, we shouldn't see a power regression</a:t>
            </a:r>
          </a:p>
          <a:p>
            <a:pPr lvl="2"/>
            <a:r>
              <a:rPr lang="en-US" sz="1000" b="0" i="0" dirty="0">
                <a:solidFill>
                  <a:srgbClr val="242424"/>
                </a:solidFill>
                <a:effectLst/>
                <a:latin typeface="Calibri" panose="020F0502020204030204" pitchFamily="34" charset="0"/>
              </a:rPr>
              <a:t>… We tried various ways, and what we found was the primary reason why the power is used, is websites get one segment at a time rather than downloading in bursts</a:t>
            </a:r>
          </a:p>
          <a:p>
            <a:pPr lvl="2"/>
            <a:r>
              <a:rPr lang="en-US" sz="1000" b="0" i="0" dirty="0">
                <a:solidFill>
                  <a:srgbClr val="242424"/>
                </a:solidFill>
                <a:effectLst/>
                <a:latin typeface="Calibri" panose="020F0502020204030204" pitchFamily="34" charset="0"/>
              </a:rPr>
              <a:t>… The main power usage is when the cellular modem is on. So we looked at how HLS downloads data, it downloads quite a big chunk, then stops</a:t>
            </a:r>
          </a:p>
          <a:p>
            <a:pPr lvl="2"/>
            <a:r>
              <a:rPr lang="en-US" sz="1000" b="0" i="0" dirty="0">
                <a:solidFill>
                  <a:srgbClr val="242424"/>
                </a:solidFill>
                <a:effectLst/>
                <a:latin typeface="Calibri" panose="020F0502020204030204" pitchFamily="34" charset="0"/>
              </a:rPr>
              <a:t>… 5G is more power hungry than 4G or 3G, it will download more seconds then shut down</a:t>
            </a:r>
          </a:p>
          <a:p>
            <a:pPr lvl="2"/>
            <a:r>
              <a:rPr lang="en-US" sz="1000" b="0" i="0" dirty="0">
                <a:solidFill>
                  <a:srgbClr val="242424"/>
                </a:solidFill>
                <a:effectLst/>
                <a:latin typeface="Calibri" panose="020F0502020204030204" pitchFamily="34" charset="0"/>
              </a:rPr>
              <a:t>… Apple still wanted to have control, but provide hints. We didn't enable MSE on iPhone, as we'd have those issues</a:t>
            </a:r>
          </a:p>
          <a:p>
            <a:pPr lvl="2"/>
            <a:r>
              <a:rPr lang="en-US" sz="1000" b="0" i="0" dirty="0">
                <a:solidFill>
                  <a:srgbClr val="242424"/>
                </a:solidFill>
                <a:effectLst/>
                <a:latin typeface="Calibri" panose="020F0502020204030204" pitchFamily="34" charset="0"/>
              </a:rPr>
              <a:t>… </a:t>
            </a:r>
            <a:r>
              <a:rPr lang="en-US" sz="1000" b="1" i="0" dirty="0">
                <a:solidFill>
                  <a:srgbClr val="242424"/>
                </a:solidFill>
                <a:effectLst/>
                <a:latin typeface="Calibri" panose="020F0502020204030204" pitchFamily="34" charset="0"/>
              </a:rPr>
              <a:t>MMS provides hints: "start fetching content", "i have enough", "stop fetching content"</a:t>
            </a:r>
          </a:p>
          <a:p>
            <a:pPr lvl="2"/>
            <a:r>
              <a:rPr lang="en-US" sz="1000" b="0" i="0" dirty="0">
                <a:solidFill>
                  <a:srgbClr val="242424"/>
                </a:solidFill>
                <a:effectLst/>
                <a:latin typeface="Calibri" panose="020F0502020204030204" pitchFamily="34" charset="0"/>
              </a:rPr>
              <a:t>… We wanted to enable on 5G, do we need a carrot and stick approach? If the website does the wrong thing, and finds a way around it, shut it off completely, and don't enable MSE and fallback to HLS</a:t>
            </a:r>
          </a:p>
          <a:p>
            <a:pPr lvl="1"/>
            <a:r>
              <a:rPr lang="en-US" sz="1400" b="0" i="0" dirty="0">
                <a:solidFill>
                  <a:srgbClr val="242424"/>
                </a:solidFill>
                <a:effectLst/>
                <a:latin typeface="Calibri" panose="020F0502020204030204" pitchFamily="34" charset="0"/>
              </a:rPr>
              <a:t>https://github.com/w3c/media-source/</a:t>
            </a:r>
          </a:p>
          <a:p>
            <a:pPr lvl="1"/>
            <a:r>
              <a:rPr lang="en-US" sz="1400" b="0" i="0" dirty="0">
                <a:solidFill>
                  <a:srgbClr val="242424"/>
                </a:solidFill>
                <a:effectLst/>
                <a:latin typeface="Calibri" panose="020F0502020204030204" pitchFamily="34" charset="0"/>
                <a:hlinkClick r:id="rId5"/>
              </a:rPr>
              <a:t>https://www.w3.org/TR/media-source-2/#managedmediasource-interface</a:t>
            </a:r>
            <a:endParaRPr lang="en-US" sz="1400" b="0" i="0" dirty="0">
              <a:solidFill>
                <a:srgbClr val="242424"/>
              </a:solidFill>
              <a:effectLst/>
              <a:latin typeface="Calibri" panose="020F0502020204030204" pitchFamily="34" charset="0"/>
            </a:endParaRPr>
          </a:p>
          <a:p>
            <a:r>
              <a:rPr lang="en-US" sz="1800" b="0" i="0" dirty="0">
                <a:solidFill>
                  <a:srgbClr val="242424"/>
                </a:solidFill>
                <a:effectLst/>
                <a:latin typeface="Calibri" panose="020F0502020204030204" pitchFamily="34" charset="0"/>
              </a:rPr>
              <a:t>Support in dash.js</a:t>
            </a:r>
          </a:p>
          <a:p>
            <a:pPr lvl="1"/>
            <a:r>
              <a:rPr lang="en-US" sz="1400" b="0" i="0" dirty="0">
                <a:solidFill>
                  <a:srgbClr val="242424"/>
                </a:solidFill>
                <a:effectLst/>
                <a:latin typeface="Calibri" panose="020F0502020204030204" pitchFamily="34" charset="0"/>
              </a:rPr>
              <a:t>https://github.com/Dash-Industry-Forum/dash.js/issues/4202</a:t>
            </a:r>
          </a:p>
          <a:p>
            <a:pPr lvl="1"/>
            <a:endParaRPr lang="en-US" dirty="0"/>
          </a:p>
          <a:p>
            <a:endParaRPr lang="en-US" dirty="0"/>
          </a:p>
        </p:txBody>
      </p:sp>
      <p:sp>
        <p:nvSpPr>
          <p:cNvPr id="5" name="Subtitle 4">
            <a:extLst>
              <a:ext uri="{FF2B5EF4-FFF2-40B4-BE49-F238E27FC236}">
                <a16:creationId xmlns:a16="http://schemas.microsoft.com/office/drawing/2014/main" id="{E9BF830F-7F95-FB36-99C4-6C8FD49CB2CD}"/>
              </a:ext>
            </a:extLst>
          </p:cNvPr>
          <p:cNvSpPr>
            <a:spLocks noGrp="1"/>
          </p:cNvSpPr>
          <p:nvPr>
            <p:ph type="subTitle" idx="1"/>
          </p:nvPr>
        </p:nvSpPr>
        <p:spPr/>
        <p:txBody>
          <a:bodyPr/>
          <a:lstStyle/>
          <a:p>
            <a:r>
              <a:rPr lang="de-DE" dirty="0"/>
              <a:t>Background Managed Media Source</a:t>
            </a:r>
            <a:endParaRPr lang="en-US" dirty="0"/>
          </a:p>
        </p:txBody>
      </p:sp>
    </p:spTree>
    <p:extLst>
      <p:ext uri="{BB962C8B-B14F-4D97-AF65-F5344CB8AC3E}">
        <p14:creationId xmlns:p14="http://schemas.microsoft.com/office/powerpoint/2010/main" val="1154750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WT5: </a:t>
            </a:r>
            <a:r>
              <a:rPr lang="it-IT" dirty="0"/>
              <a:t>DRM and Conditional Access </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DRM and Conditional Access are commonly used by third-party streaming services. However, in case streaming is done through MBS or MBMS, a more careful management of the keys needs to be checked. Scalability of key delivery is an issue. The support for -encrypted content in </a:t>
            </a:r>
            <a:r>
              <a:rPr lang="en-US" b="1" dirty="0">
                <a:solidFill>
                  <a:srgbClr val="FF40FF"/>
                </a:solidFill>
              </a:rPr>
              <a:t>Unicast/Multicast and Broadcast </a:t>
            </a:r>
            <a:r>
              <a:rPr lang="en-US" dirty="0"/>
              <a:t>is relevant. Integration of Content Protection interfaces in the provisioning, for example using </a:t>
            </a:r>
            <a:r>
              <a:rPr lang="en-US" b="1" dirty="0">
                <a:solidFill>
                  <a:srgbClr val="FF40FF"/>
                </a:solidFill>
              </a:rPr>
              <a:t>CPIX back-end interfaces </a:t>
            </a:r>
            <a:r>
              <a:rPr lang="en-US" dirty="0"/>
              <a:t>is of high relevance for the industry and should accordingly be studied. The impacts of these on media plane (reference points M2 and M4) as well as the media session handling APIs (reference points M3, M5) should also be studied.</a:t>
            </a:r>
          </a:p>
          <a:p>
            <a:r>
              <a:rPr lang="en-US" dirty="0"/>
              <a:t>Companies interested: </a:t>
            </a:r>
            <a:r>
              <a:rPr lang="en-US" sz="2000" dirty="0">
                <a:effectLst/>
              </a:rPr>
              <a:t>Qualcomm, Telecom Italia, Comcast, </a:t>
            </a:r>
            <a:r>
              <a:rPr lang="en-US" sz="2000" dirty="0" err="1">
                <a:effectLst/>
              </a:rPr>
              <a:t>Rohde&amp;Schwarz</a:t>
            </a:r>
            <a:r>
              <a:rPr lang="en-US" sz="2000" dirty="0">
                <a:effectLst/>
              </a:rPr>
              <a:t>, Huawei Technologies Co Ltd.</a:t>
            </a:r>
            <a:endParaRPr lang="en-US" dirty="0"/>
          </a:p>
          <a:p>
            <a:r>
              <a:rPr lang="en-US" dirty="0"/>
              <a:t>Work Topic lead: Thomas Stockhammer</a:t>
            </a:r>
          </a:p>
          <a:p>
            <a:r>
              <a:rPr lang="en-US" dirty="0"/>
              <a:t>5G-MAG Interest and Involvement:</a:t>
            </a:r>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634882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9AB92B-8FFC-6E11-3B6D-B18E6B32DF0D}"/>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A43560C-E136-3B3A-2D38-B4CAA31F92C9}"/>
              </a:ext>
            </a:extLst>
          </p:cNvPr>
          <p:cNvSpPr>
            <a:spLocks noGrp="1"/>
          </p:cNvSpPr>
          <p:nvPr>
            <p:ph type="title"/>
          </p:nvPr>
        </p:nvSpPr>
        <p:spPr>
          <a:xfrm>
            <a:off x="495300" y="642644"/>
            <a:ext cx="11187112" cy="361959"/>
          </a:xfrm>
        </p:spPr>
        <p:txBody>
          <a:bodyPr/>
          <a:lstStyle/>
          <a:p>
            <a:r>
              <a:rPr lang="de-DE" dirty="0"/>
              <a:t>WT5: </a:t>
            </a:r>
            <a:r>
              <a:rPr lang="it-IT" dirty="0"/>
              <a:t>DRM and Conditional Access </a:t>
            </a:r>
            <a:endParaRPr lang="en-US" dirty="0"/>
          </a:p>
        </p:txBody>
      </p:sp>
      <p:sp>
        <p:nvSpPr>
          <p:cNvPr id="4" name="Content Placeholder 3">
            <a:extLst>
              <a:ext uri="{FF2B5EF4-FFF2-40B4-BE49-F238E27FC236}">
                <a16:creationId xmlns:a16="http://schemas.microsoft.com/office/drawing/2014/main" id="{D2E8B7C3-0EC4-6964-968E-7B640884D35D}"/>
              </a:ext>
            </a:extLst>
          </p:cNvPr>
          <p:cNvSpPr>
            <a:spLocks noGrp="1"/>
          </p:cNvSpPr>
          <p:nvPr>
            <p:ph sz="quarter" idx="14"/>
          </p:nvPr>
        </p:nvSpPr>
        <p:spPr>
          <a:xfrm>
            <a:off x="6252518" y="1719072"/>
            <a:ext cx="5429893" cy="4681727"/>
          </a:xfrm>
        </p:spPr>
        <p:txBody>
          <a:bodyPr/>
          <a:lstStyle/>
          <a:p>
            <a:r>
              <a:rPr lang="de-DE" dirty="0"/>
              <a:t>Map Content Protection functions to functions in the 5G Media Streaming System</a:t>
            </a:r>
          </a:p>
          <a:p>
            <a:r>
              <a:rPr lang="de-DE" dirty="0"/>
              <a:t>Document call flows on the back-end as well as towards the clients</a:t>
            </a:r>
          </a:p>
          <a:p>
            <a:r>
              <a:rPr lang="de-DE" dirty="0"/>
              <a:t>Document the call flows for unicast/MBS/MBMS</a:t>
            </a:r>
          </a:p>
          <a:p>
            <a:r>
              <a:rPr lang="de-DE" dirty="0"/>
              <a:t>Identify gaps and optimization potentials for scaling service</a:t>
            </a:r>
            <a:endParaRPr lang="en-US" dirty="0"/>
          </a:p>
        </p:txBody>
      </p:sp>
      <p:sp>
        <p:nvSpPr>
          <p:cNvPr id="5" name="Subtitle 4">
            <a:extLst>
              <a:ext uri="{FF2B5EF4-FFF2-40B4-BE49-F238E27FC236}">
                <a16:creationId xmlns:a16="http://schemas.microsoft.com/office/drawing/2014/main" id="{3E12651E-CAD5-BCA1-C98F-D5B5E0CC5384}"/>
              </a:ext>
            </a:extLst>
          </p:cNvPr>
          <p:cNvSpPr>
            <a:spLocks noGrp="1"/>
          </p:cNvSpPr>
          <p:nvPr>
            <p:ph type="subTitle" idx="1"/>
          </p:nvPr>
        </p:nvSpPr>
        <p:spPr/>
        <p:txBody>
          <a:bodyPr/>
          <a:lstStyle/>
          <a:p>
            <a:r>
              <a:rPr lang="de-DE" dirty="0"/>
              <a:t>Background</a:t>
            </a:r>
            <a:endParaRPr lang="en-US" dirty="0"/>
          </a:p>
        </p:txBody>
      </p:sp>
      <p:pic>
        <p:nvPicPr>
          <p:cNvPr id="7" name="Picture 6">
            <a:extLst>
              <a:ext uri="{FF2B5EF4-FFF2-40B4-BE49-F238E27FC236}">
                <a16:creationId xmlns:a16="http://schemas.microsoft.com/office/drawing/2014/main" id="{80EB4171-35DF-B6CE-B130-BD9BB4B26D44}"/>
              </a:ext>
            </a:extLst>
          </p:cNvPr>
          <p:cNvPicPr>
            <a:picLocks noChangeAspect="1"/>
          </p:cNvPicPr>
          <p:nvPr/>
        </p:nvPicPr>
        <p:blipFill>
          <a:blip r:embed="rId2"/>
          <a:stretch>
            <a:fillRect/>
          </a:stretch>
        </p:blipFill>
        <p:spPr>
          <a:xfrm>
            <a:off x="673443" y="4750264"/>
            <a:ext cx="3966518" cy="1716583"/>
          </a:xfrm>
          <a:prstGeom prst="rect">
            <a:avLst/>
          </a:prstGeom>
        </p:spPr>
      </p:pic>
      <p:pic>
        <p:nvPicPr>
          <p:cNvPr id="1026" name="Picture 2">
            <a:extLst>
              <a:ext uri="{FF2B5EF4-FFF2-40B4-BE49-F238E27FC236}">
                <a16:creationId xmlns:a16="http://schemas.microsoft.com/office/drawing/2014/main" id="{D7445DFB-25B5-BF5A-D1C6-17BA77F28B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124" y="1408014"/>
            <a:ext cx="3966518" cy="31980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6179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3D93F4E-51B0-8D11-6037-E251A5B520F4}"/>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C002378A-7AA6-FFA4-B922-1B0D118545EB}"/>
              </a:ext>
            </a:extLst>
          </p:cNvPr>
          <p:cNvSpPr>
            <a:spLocks noGrp="1"/>
          </p:cNvSpPr>
          <p:nvPr>
            <p:ph type="title"/>
          </p:nvPr>
        </p:nvSpPr>
        <p:spPr>
          <a:xfrm>
            <a:off x="495300" y="642644"/>
            <a:ext cx="11187112" cy="361959"/>
          </a:xfrm>
        </p:spPr>
        <p:txBody>
          <a:bodyPr/>
          <a:lstStyle/>
          <a:p>
            <a:r>
              <a:rPr lang="de-DE" dirty="0"/>
              <a:t>WT6: </a:t>
            </a:r>
            <a:r>
              <a:rPr lang="en-US" dirty="0"/>
              <a:t>In-session Unicast Repair for MBS Object Distribution</a:t>
            </a:r>
            <a:r>
              <a:rPr lang="de-DE" dirty="0"/>
              <a:t> </a:t>
            </a:r>
            <a:endParaRPr lang="en-US" dirty="0"/>
          </a:p>
        </p:txBody>
      </p:sp>
      <p:sp>
        <p:nvSpPr>
          <p:cNvPr id="4" name="Content Placeholder 3">
            <a:extLst>
              <a:ext uri="{FF2B5EF4-FFF2-40B4-BE49-F238E27FC236}">
                <a16:creationId xmlns:a16="http://schemas.microsoft.com/office/drawing/2014/main" id="{562F5758-C426-5DF2-6CC7-E481AE8ADCB9}"/>
              </a:ext>
            </a:extLst>
          </p:cNvPr>
          <p:cNvSpPr>
            <a:spLocks noGrp="1"/>
          </p:cNvSpPr>
          <p:nvPr>
            <p:ph sz="quarter" idx="14"/>
          </p:nvPr>
        </p:nvSpPr>
        <p:spPr/>
        <p:txBody>
          <a:bodyPr/>
          <a:lstStyle/>
          <a:p>
            <a:r>
              <a:rPr lang="de-DE" dirty="0"/>
              <a:t>Description: </a:t>
            </a:r>
          </a:p>
          <a:p>
            <a:pPr lvl="1"/>
            <a:r>
              <a:rPr lang="en-US" dirty="0"/>
              <a:t>For live and low-latency live services using the Object Distribution Method in MBS, in certain cases the transmission of an object is not successful. In this case, </a:t>
            </a:r>
            <a:r>
              <a:rPr lang="en-US" b="1" dirty="0">
                <a:solidFill>
                  <a:srgbClr val="FF40FF"/>
                </a:solidFill>
              </a:rPr>
              <a:t>unicast repair for individual MBS Clients can improve the service quality</a:t>
            </a:r>
            <a:r>
              <a:rPr lang="en-US" dirty="0"/>
              <a:t>. However, the timing of such requests needs to be carefully studied in order to avoid network overloads or significant latencies in the delivery. A study to extend MBS User Services and object streaming to address in-session repair is of relevance.</a:t>
            </a:r>
          </a:p>
          <a:p>
            <a:r>
              <a:rPr lang="en-US" dirty="0"/>
              <a:t>Companies interested: Qualcomm, Telecom Italia, Comcast, Orange, BBC, SWR, EBU, </a:t>
            </a:r>
            <a:r>
              <a:rPr lang="en-US" dirty="0" err="1"/>
              <a:t>Rohde&amp;Schwarz</a:t>
            </a:r>
            <a:r>
              <a:rPr lang="en-US" dirty="0"/>
              <a:t>, Huawei Technologies Co Ltd., ATEME</a:t>
            </a:r>
          </a:p>
          <a:p>
            <a:r>
              <a:rPr lang="en-US" dirty="0"/>
              <a:t>Work Topic lead: Thomas Stockhammer</a:t>
            </a:r>
          </a:p>
          <a:p>
            <a:r>
              <a:rPr lang="en-US" dirty="0"/>
              <a:t>5G-MAG Interest and Involvement:</a:t>
            </a:r>
          </a:p>
          <a:p>
            <a:pPr marL="0" indent="0">
              <a:buNone/>
            </a:pPr>
            <a:endParaRPr lang="en-US" dirty="0"/>
          </a:p>
        </p:txBody>
      </p:sp>
      <p:sp>
        <p:nvSpPr>
          <p:cNvPr id="5" name="Subtitle 4">
            <a:extLst>
              <a:ext uri="{FF2B5EF4-FFF2-40B4-BE49-F238E27FC236}">
                <a16:creationId xmlns:a16="http://schemas.microsoft.com/office/drawing/2014/main" id="{07191FCA-DB5E-0BDC-0A4E-33E3D8326994}"/>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263371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C76C16F-1F55-FC56-43FA-0CEC93AEF54B}"/>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CE8A3F8F-637B-816C-1044-5B21F3B4EDEE}"/>
              </a:ext>
            </a:extLst>
          </p:cNvPr>
          <p:cNvSpPr>
            <a:spLocks noGrp="1"/>
          </p:cNvSpPr>
          <p:nvPr>
            <p:ph type="title"/>
          </p:nvPr>
        </p:nvSpPr>
        <p:spPr>
          <a:xfrm>
            <a:off x="495300" y="642644"/>
            <a:ext cx="11187112" cy="361959"/>
          </a:xfrm>
        </p:spPr>
        <p:txBody>
          <a:bodyPr/>
          <a:lstStyle/>
          <a:p>
            <a:r>
              <a:rPr lang="de-DE" dirty="0"/>
              <a:t>WT6: </a:t>
            </a:r>
            <a:r>
              <a:rPr lang="en-US" dirty="0"/>
              <a:t>In-session Unicast Repair for MBS Object Distribution</a:t>
            </a:r>
            <a:r>
              <a:rPr lang="de-DE" dirty="0"/>
              <a:t> </a:t>
            </a:r>
            <a:endParaRPr lang="en-US" dirty="0"/>
          </a:p>
        </p:txBody>
      </p:sp>
      <p:sp>
        <p:nvSpPr>
          <p:cNvPr id="4" name="Content Placeholder 3">
            <a:extLst>
              <a:ext uri="{FF2B5EF4-FFF2-40B4-BE49-F238E27FC236}">
                <a16:creationId xmlns:a16="http://schemas.microsoft.com/office/drawing/2014/main" id="{85C2E8E3-8B14-DCE2-CE5C-CA8CCFA53D82}"/>
              </a:ext>
            </a:extLst>
          </p:cNvPr>
          <p:cNvSpPr>
            <a:spLocks noGrp="1"/>
          </p:cNvSpPr>
          <p:nvPr>
            <p:ph sz="quarter" idx="14"/>
          </p:nvPr>
        </p:nvSpPr>
        <p:spPr/>
        <p:txBody>
          <a:bodyPr>
            <a:normAutofit fontScale="62500" lnSpcReduction="20000"/>
          </a:bodyPr>
          <a:lstStyle/>
          <a:p>
            <a:pPr marL="180340"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1. The MBS Client identifies </a:t>
            </a:r>
            <a:r>
              <a:rPr lang="en-GB" sz="1800" dirty="0">
                <a:solidFill>
                  <a:srgbClr val="FF40FF"/>
                </a:solidFill>
                <a:effectLst/>
                <a:latin typeface="Times New Roman" panose="02020603050405020304" pitchFamily="18" charset="0"/>
                <a:ea typeface="Times New Roman" panose="02020603050405020304" pitchFamily="18" charset="0"/>
              </a:rPr>
              <a:t>the end of the MBS Distribution Session</a:t>
            </a:r>
            <a:r>
              <a:rPr lang="en-GB" sz="1800" dirty="0">
                <a:effectLst/>
                <a:latin typeface="Times New Roman" panose="02020603050405020304" pitchFamily="18" charset="0"/>
                <a:ea typeface="Times New Roman" panose="02020603050405020304" pitchFamily="18" charset="0"/>
              </a:rPr>
              <a:t>. The latest time for this is the </a:t>
            </a:r>
            <a:r>
              <a:rPr lang="en-GB" sz="1800" dirty="0">
                <a:solidFill>
                  <a:srgbClr val="FF40FF"/>
                </a:solidFill>
                <a:effectLst/>
                <a:latin typeface="Times New Roman" panose="02020603050405020304" pitchFamily="18" charset="0"/>
                <a:ea typeface="Times New Roman" panose="02020603050405020304" pitchFamily="18" charset="0"/>
              </a:rPr>
              <a:t>value of the </a:t>
            </a:r>
            <a:r>
              <a:rPr lang="en-GB" sz="1800" dirty="0">
                <a:solidFill>
                  <a:srgbClr val="FF40FF"/>
                </a:solidFill>
                <a:effectLst/>
                <a:latin typeface="Courier New" panose="02070309020205020404" pitchFamily="49" charset="0"/>
                <a:ea typeface="Times New Roman" panose="02020603050405020304" pitchFamily="18" charset="0"/>
                <a:cs typeface="Arial" panose="020B0604020202020204" pitchFamily="34" charset="0"/>
              </a:rPr>
              <a:t>@Expires</a:t>
            </a:r>
            <a:r>
              <a:rPr lang="en-GB" sz="1800" dirty="0">
                <a:solidFill>
                  <a:srgbClr val="FF40FF"/>
                </a:solidFill>
                <a:effectLst/>
                <a:latin typeface="Times New Roman" panose="02020603050405020304" pitchFamily="18" charset="0"/>
                <a:ea typeface="Times New Roman" panose="02020603050405020304" pitchFamily="18" charset="0"/>
              </a:rPr>
              <a:t> attribute </a:t>
            </a:r>
            <a:r>
              <a:rPr lang="en-GB" sz="1800" dirty="0">
                <a:effectLst/>
                <a:latin typeface="Times New Roman" panose="02020603050405020304" pitchFamily="18" charset="0"/>
                <a:ea typeface="Times New Roman" panose="02020603050405020304" pitchFamily="18" charset="0"/>
              </a:rPr>
              <a:t>indicated in the root element of the FDT Instance document. However, according to clause 9.3.2 of TS 26.346 [7], an MBS Client may determine an earlier end of transmission of files,</a:t>
            </a:r>
            <a:endParaRPr lang="en-US" sz="1800" dirty="0">
              <a:effectLst/>
              <a:latin typeface="Times New Roman" panose="02020603050405020304" pitchFamily="18" charset="0"/>
              <a:ea typeface="Times New Roman" panose="02020603050405020304" pitchFamily="18" charset="0"/>
            </a:endParaRPr>
          </a:p>
          <a:p>
            <a:pPr marL="180340"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2. The MBS Client identifies that data is missing from an MBS Object Distribution Session for one or multiple FLUTE transmission objects delivered in the Object Distribution Session following the principles in clause 9.3.3 of TS 26.346 [7].</a:t>
            </a:r>
            <a:endParaRPr lang="en-US" sz="1800" dirty="0">
              <a:effectLst/>
              <a:latin typeface="Times New Roman" panose="02020603050405020304" pitchFamily="18" charset="0"/>
              <a:ea typeface="Times New Roman" panose="02020603050405020304" pitchFamily="18" charset="0"/>
            </a:endParaRPr>
          </a:p>
          <a:p>
            <a:pPr marL="180340"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3. The MBS Client shall select an MBS AS instance </a:t>
            </a:r>
            <a:r>
              <a:rPr lang="en-GB" sz="1800" i="1" dirty="0">
                <a:effectLst/>
                <a:latin typeface="Times New Roman" panose="02020603050405020304" pitchFamily="18" charset="0"/>
                <a:ea typeface="Times New Roman" panose="02020603050405020304" pitchFamily="18" charset="0"/>
              </a:rPr>
              <a:t>repair URL</a:t>
            </a:r>
            <a:r>
              <a:rPr lang="en-GB" sz="1800" dirty="0">
                <a:effectLst/>
                <a:latin typeface="Times New Roman" panose="02020603050405020304" pitchFamily="18" charset="0"/>
                <a:ea typeface="Times New Roman" panose="02020603050405020304" pitchFamily="18" charset="0"/>
              </a:rPr>
              <a:t> randomly from the list of </a:t>
            </a:r>
            <a:r>
              <a:rPr lang="en-GB" sz="1800" dirty="0" err="1">
                <a:effectLst/>
                <a:latin typeface="Courier New" panose="02070309020205020404" pitchFamily="49" charset="0"/>
                <a:ea typeface="SimSun" panose="02010600030101010101" pitchFamily="2" charset="-122"/>
                <a:cs typeface="Arial" panose="020B0604020202020204" pitchFamily="34" charset="0"/>
              </a:rPr>
              <a:t>object‌Repair‌Base‌Locators</a:t>
            </a:r>
            <a:r>
              <a:rPr lang="en-GB" sz="1800" dirty="0">
                <a:effectLst/>
                <a:latin typeface="Times New Roman" panose="02020603050405020304" pitchFamily="18" charset="0"/>
                <a:ea typeface="Times New Roman" panose="02020603050405020304" pitchFamily="18" charset="0"/>
              </a:rPr>
              <a:t> if present in the </a:t>
            </a:r>
            <a:r>
              <a:rPr lang="en-GB" sz="1800" b="1" dirty="0" err="1">
                <a:effectLst/>
                <a:latin typeface="Courier New" panose="02070309020205020404" pitchFamily="49" charset="0"/>
                <a:ea typeface="SimSun" panose="02010600030101010101" pitchFamily="2" charset="-122"/>
                <a:cs typeface="Arial" panose="020B0604020202020204" pitchFamily="34" charset="0"/>
              </a:rPr>
              <a:t>ObjectRepair</a:t>
            </a:r>
            <a:r>
              <a:rPr lang="en-GB" sz="1800" dirty="0">
                <a:effectLst/>
                <a:latin typeface="Times New Roman" panose="02020603050405020304" pitchFamily="18" charset="0"/>
                <a:ea typeface="Times New Roman" panose="02020603050405020304" pitchFamily="18" charset="0"/>
              </a:rPr>
              <a:t> object defined in table 5.2.8-1.</a:t>
            </a:r>
            <a:endParaRPr lang="en-US" sz="1800" dirty="0">
              <a:effectLst/>
              <a:latin typeface="Times New Roman" panose="02020603050405020304" pitchFamily="18" charset="0"/>
              <a:ea typeface="Times New Roman" panose="02020603050405020304" pitchFamily="18" charset="0"/>
            </a:endParaRPr>
          </a:p>
          <a:p>
            <a:pPr marL="180340"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4. For each incomplete FLUTE transmission object defined by a </a:t>
            </a:r>
            <a:r>
              <a:rPr lang="en-GB" sz="1800" b="1" dirty="0">
                <a:effectLst/>
                <a:latin typeface="Courier New" panose="02070309020205020404" pitchFamily="49" charset="0"/>
                <a:ea typeface="Times New Roman" panose="02020603050405020304" pitchFamily="18" charset="0"/>
                <a:cs typeface="Arial" panose="020B0604020202020204" pitchFamily="34" charset="0"/>
              </a:rPr>
              <a:t>File</a:t>
            </a:r>
            <a:r>
              <a:rPr lang="en-GB" sz="1800" dirty="0">
                <a:effectLst/>
                <a:latin typeface="Times New Roman" panose="02020603050405020304" pitchFamily="18" charset="0"/>
                <a:ea typeface="Times New Roman" panose="02020603050405020304" pitchFamily="18" charset="0"/>
              </a:rPr>
              <a:t> element in the FDT Instance document and as identified in step 2:</a:t>
            </a:r>
            <a:endParaRPr lang="en-US" sz="1800" dirty="0">
              <a:effectLst/>
              <a:latin typeface="Times New Roman" panose="02020603050405020304" pitchFamily="18" charset="0"/>
              <a:ea typeface="Times New Roman" panose="02020603050405020304" pitchFamily="18" charset="0"/>
            </a:endParaRPr>
          </a:p>
          <a:p>
            <a:pPr marL="360045"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a) The MBS Client shall form the network location </a:t>
            </a:r>
            <a:r>
              <a:rPr lang="en-GB" sz="1800" i="1" dirty="0" err="1">
                <a:effectLst/>
                <a:latin typeface="Times New Roman" panose="02020603050405020304" pitchFamily="18" charset="0"/>
                <a:ea typeface="Times New Roman" panose="02020603050405020304" pitchFamily="18" charset="0"/>
              </a:rPr>
              <a:t>location</a:t>
            </a:r>
            <a:r>
              <a:rPr lang="en-GB" sz="1800" dirty="0">
                <a:effectLst/>
                <a:latin typeface="Times New Roman" panose="02020603050405020304" pitchFamily="18" charset="0"/>
                <a:ea typeface="Times New Roman" panose="02020603050405020304" pitchFamily="18" charset="0"/>
              </a:rPr>
              <a:t> (URL) of the repair object as defined in clause 6.4.2.4 using (i) the value of the </a:t>
            </a:r>
            <a:r>
              <a:rPr lang="en-GB" sz="1800" b="1" dirty="0" err="1">
                <a:effectLst/>
                <a:latin typeface="Courier New" panose="02070309020205020404" pitchFamily="49" charset="0"/>
                <a:ea typeface="Times New Roman" panose="02020603050405020304" pitchFamily="18" charset="0"/>
                <a:cs typeface="Arial" panose="020B0604020202020204" pitchFamily="34" charset="0"/>
              </a:rPr>
              <a:t>File</a:t>
            </a:r>
            <a:r>
              <a:rPr lang="en-GB" sz="1800" dirty="0" err="1">
                <a:effectLst/>
                <a:latin typeface="Courier New" panose="02070309020205020404" pitchFamily="49" charset="0"/>
                <a:ea typeface="Times New Roman" panose="02020603050405020304" pitchFamily="18" charset="0"/>
                <a:cs typeface="Arial" panose="020B0604020202020204" pitchFamily="34" charset="0"/>
              </a:rPr>
              <a:t>@Content-Location</a:t>
            </a:r>
            <a:r>
              <a:rPr lang="en-GB" sz="1800" dirty="0">
                <a:effectLst/>
                <a:latin typeface="Times New Roman" panose="02020603050405020304" pitchFamily="18" charset="0"/>
                <a:ea typeface="Times New Roman" panose="02020603050405020304" pitchFamily="18" charset="0"/>
              </a:rPr>
              <a:t> attribute, (ii) the </a:t>
            </a:r>
            <a:r>
              <a:rPr lang="en-GB" sz="1800" i="1" dirty="0">
                <a:effectLst/>
                <a:latin typeface="Times New Roman" panose="02020603050405020304" pitchFamily="18" charset="0"/>
                <a:ea typeface="Times New Roman" panose="02020603050405020304" pitchFamily="18" charset="0"/>
              </a:rPr>
              <a:t>repair URL</a:t>
            </a:r>
            <a:r>
              <a:rPr lang="en-GB" sz="1800" dirty="0">
                <a:effectLst/>
                <a:latin typeface="Times New Roman" panose="02020603050405020304" pitchFamily="18" charset="0"/>
                <a:ea typeface="Times New Roman" panose="02020603050405020304" pitchFamily="18" charset="0"/>
              </a:rPr>
              <a:t> selected in step 3 (if any) and (iii) the value of </a:t>
            </a:r>
            <a:r>
              <a:rPr lang="en-GB" sz="1800" dirty="0" err="1">
                <a:effectLst/>
                <a:latin typeface="Courier New" panose="02070309020205020404" pitchFamily="49" charset="0"/>
                <a:ea typeface="SimSun" panose="02010600030101010101" pitchFamily="2" charset="-122"/>
                <a:cs typeface="Arial" panose="020B0604020202020204" pitchFamily="34" charset="0"/>
              </a:rPr>
              <a:t>object‌Distribution‌Base‌Locator</a:t>
            </a:r>
            <a:r>
              <a:rPr lang="en-GB" sz="1800" dirty="0">
                <a:effectLst/>
                <a:latin typeface="Times New Roman" panose="02020603050405020304" pitchFamily="18" charset="0"/>
                <a:ea typeface="Times New Roman" panose="02020603050405020304" pitchFamily="18" charset="0"/>
              </a:rPr>
              <a:t> as </a:t>
            </a:r>
            <a:r>
              <a:rPr lang="en-GB" sz="1800" i="1" dirty="0">
                <a:effectLst/>
                <a:latin typeface="Times New Roman" panose="02020603050405020304" pitchFamily="18" charset="0"/>
                <a:ea typeface="Times New Roman" panose="02020603050405020304" pitchFamily="18" charset="0"/>
              </a:rPr>
              <a:t>distribution URL</a:t>
            </a:r>
            <a:r>
              <a:rPr lang="en-GB" sz="1800" dirty="0">
                <a:effectLst/>
                <a:latin typeface="Times New Roman" panose="02020603050405020304" pitchFamily="18" charset="0"/>
                <a:ea typeface="Times New Roman" panose="02020603050405020304" pitchFamily="18" charset="0"/>
              </a:rPr>
              <a:t> if present in the </a:t>
            </a:r>
            <a:r>
              <a:rPr lang="en-GB" sz="1800" b="1" dirty="0" err="1">
                <a:effectLst/>
                <a:latin typeface="Courier New" panose="02070309020205020404" pitchFamily="49" charset="0"/>
                <a:ea typeface="SimSun" panose="02010600030101010101" pitchFamily="2" charset="-122"/>
                <a:cs typeface="Arial" panose="020B0604020202020204" pitchFamily="34" charset="0"/>
              </a:rPr>
              <a:t>ObjectRepair</a:t>
            </a:r>
            <a:r>
              <a:rPr lang="en-GB" sz="1800" dirty="0">
                <a:effectLst/>
                <a:latin typeface="Times New Roman" panose="02020603050405020304" pitchFamily="18" charset="0"/>
                <a:ea typeface="Times New Roman" panose="02020603050405020304" pitchFamily="18" charset="0"/>
              </a:rPr>
              <a:t> object defined in table 5.2.8-1.</a:t>
            </a:r>
            <a:endParaRPr lang="en-US" sz="1800" dirty="0">
              <a:effectLst/>
              <a:latin typeface="Times New Roman" panose="02020603050405020304" pitchFamily="18" charset="0"/>
              <a:ea typeface="Times New Roman" panose="02020603050405020304" pitchFamily="18" charset="0"/>
            </a:endParaRPr>
          </a:p>
          <a:p>
            <a:pPr marL="360045"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b) The MBS Client shall define an appropriate </a:t>
            </a:r>
            <a:r>
              <a:rPr lang="en-GB" sz="1800" i="1" dirty="0">
                <a:effectLst/>
                <a:latin typeface="Times New Roman" panose="02020603050405020304" pitchFamily="18" charset="0"/>
                <a:ea typeface="Times New Roman" panose="02020603050405020304" pitchFamily="18" charset="0"/>
              </a:rPr>
              <a:t>list of byte ranges</a:t>
            </a:r>
            <a:r>
              <a:rPr lang="en-GB" sz="1800" dirty="0">
                <a:effectLst/>
                <a:latin typeface="Times New Roman" panose="02020603050405020304" pitchFamily="18" charset="0"/>
                <a:ea typeface="Times New Roman" panose="02020603050405020304" pitchFamily="18" charset="0"/>
              </a:rPr>
              <a:t> </a:t>
            </a:r>
            <a:r>
              <a:rPr lang="en-GB" sz="1800" i="1" dirty="0">
                <a:effectLst/>
                <a:latin typeface="Arial" panose="020B0604020202020204" pitchFamily="34" charset="0"/>
                <a:ea typeface="Times New Roman" panose="02020603050405020304" pitchFamily="18" charset="0"/>
                <a:cs typeface="Arial" panose="020B0604020202020204" pitchFamily="34" charset="0"/>
              </a:rPr>
              <a:t>Range[M]</a:t>
            </a:r>
            <a:r>
              <a:rPr lang="en-GB" sz="1800" dirty="0">
                <a:effectLst/>
                <a:latin typeface="Times New Roman" panose="02020603050405020304" pitchFamily="18" charset="0"/>
                <a:ea typeface="Times New Roman" panose="02020603050405020304" pitchFamily="18" charset="0"/>
              </a:rPr>
              <a:t> with </a:t>
            </a:r>
            <a:r>
              <a:rPr lang="en-GB" sz="1800" i="1" dirty="0">
                <a:effectLst/>
                <a:latin typeface="Arial" panose="020B0604020202020204" pitchFamily="34" charset="0"/>
                <a:ea typeface="Times New Roman" panose="02020603050405020304" pitchFamily="18" charset="0"/>
                <a:cs typeface="Arial" panose="020B0604020202020204" pitchFamily="34" charset="0"/>
              </a:rPr>
              <a:t>M</a:t>
            </a:r>
            <a:r>
              <a:rPr lang="en-GB" sz="1800" dirty="0">
                <a:effectLst/>
                <a:latin typeface="Times New Roman" panose="02020603050405020304" pitchFamily="18" charset="0"/>
                <a:ea typeface="Times New Roman" panose="02020603050405020304" pitchFamily="18" charset="0"/>
              </a:rPr>
              <a:t> the number of independent ranges and </a:t>
            </a:r>
            <a:r>
              <a:rPr lang="en-GB" sz="1800" i="1" dirty="0">
                <a:effectLst/>
                <a:latin typeface="Arial" panose="020B0604020202020204" pitchFamily="34" charset="0"/>
                <a:ea typeface="Times New Roman" panose="02020603050405020304" pitchFamily="18" charset="0"/>
                <a:cs typeface="Arial" panose="020B0604020202020204" pitchFamily="34" charset="0"/>
              </a:rPr>
              <a:t>Range[m].start</a:t>
            </a:r>
            <a:r>
              <a:rPr lang="en-GB" sz="1800" dirty="0">
                <a:effectLst/>
                <a:latin typeface="Times New Roman" panose="02020603050405020304" pitchFamily="18" charset="0"/>
                <a:ea typeface="Times New Roman" panose="02020603050405020304" pitchFamily="18" charset="0"/>
              </a:rPr>
              <a:t> the start of the </a:t>
            </a:r>
            <a:r>
              <a:rPr lang="en-GB" sz="1800" i="1" dirty="0" err="1">
                <a:effectLst/>
                <a:latin typeface="Arial" panose="020B0604020202020204" pitchFamily="34" charset="0"/>
                <a:ea typeface="Times New Roman" panose="02020603050405020304" pitchFamily="18" charset="0"/>
                <a:cs typeface="Times New Roman" panose="02020603050405020304" pitchFamily="18" charset="0"/>
              </a:rPr>
              <a:t>m</a:t>
            </a:r>
            <a:r>
              <a:rPr lang="en-GB" sz="1800" dirty="0" err="1">
                <a:effectLst/>
                <a:latin typeface="Times New Roman" panose="02020603050405020304" pitchFamily="18" charset="0"/>
                <a:ea typeface="Times New Roman" panose="02020603050405020304" pitchFamily="18" charset="0"/>
              </a:rPr>
              <a:t>th</a:t>
            </a:r>
            <a:r>
              <a:rPr lang="en-GB" sz="1800" dirty="0">
                <a:effectLst/>
                <a:latin typeface="Times New Roman" panose="02020603050405020304" pitchFamily="18" charset="0"/>
                <a:ea typeface="Times New Roman" panose="02020603050405020304" pitchFamily="18" charset="0"/>
              </a:rPr>
              <a:t> range and </a:t>
            </a:r>
            <a:r>
              <a:rPr lang="en-GB" sz="1800" i="1" dirty="0">
                <a:effectLst/>
                <a:latin typeface="Arial" panose="020B0604020202020204" pitchFamily="34" charset="0"/>
                <a:ea typeface="Times New Roman" panose="02020603050405020304" pitchFamily="18" charset="0"/>
                <a:cs typeface="Arial" panose="020B0604020202020204" pitchFamily="34" charset="0"/>
              </a:rPr>
              <a:t>Range[m].end</a:t>
            </a:r>
            <a:r>
              <a:rPr lang="en-GB" sz="1800" dirty="0">
                <a:effectLst/>
                <a:latin typeface="Times New Roman" panose="02020603050405020304" pitchFamily="18" charset="0"/>
                <a:ea typeface="Times New Roman" panose="02020603050405020304" pitchFamily="18" charset="0"/>
              </a:rPr>
              <a:t> the end of the </a:t>
            </a:r>
            <a:r>
              <a:rPr lang="en-GB" sz="1800" i="1" dirty="0" err="1">
                <a:effectLst/>
                <a:latin typeface="Arial" panose="020B0604020202020204" pitchFamily="34" charset="0"/>
                <a:ea typeface="Times New Roman" panose="02020603050405020304" pitchFamily="18" charset="0"/>
                <a:cs typeface="Times New Roman" panose="02020603050405020304" pitchFamily="18" charset="0"/>
              </a:rPr>
              <a:t>m</a:t>
            </a:r>
            <a:r>
              <a:rPr lang="en-GB" sz="1800" dirty="0" err="1">
                <a:effectLst/>
                <a:latin typeface="Times New Roman" panose="02020603050405020304" pitchFamily="18" charset="0"/>
                <a:ea typeface="Times New Roman" panose="02020603050405020304" pitchFamily="18" charset="0"/>
              </a:rPr>
              <a:t>th</a:t>
            </a:r>
            <a:r>
              <a:rPr lang="en-GB" sz="1800" dirty="0">
                <a:effectLst/>
                <a:latin typeface="Times New Roman" panose="02020603050405020304" pitchFamily="18" charset="0"/>
                <a:ea typeface="Times New Roman" panose="02020603050405020304" pitchFamily="18" charset="0"/>
              </a:rPr>
              <a:t> range from the repair object using the list of received symbols and additional information from the FDT as defined in clause 6.4.2.5.</a:t>
            </a:r>
            <a:endParaRPr lang="en-US" sz="1800" dirty="0">
              <a:effectLst/>
              <a:latin typeface="Times New Roman" panose="02020603050405020304" pitchFamily="18" charset="0"/>
              <a:ea typeface="Times New Roman" panose="02020603050405020304" pitchFamily="18" charset="0"/>
            </a:endParaRPr>
          </a:p>
          <a:p>
            <a:pPr marL="180340"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5. The MBS Client shall then use the object repair procedures as defined as defined in clause 10.2.2 using the following parameters:</a:t>
            </a:r>
            <a:endParaRPr lang="en-US" sz="1800" dirty="0">
              <a:effectLst/>
              <a:latin typeface="Times New Roman" panose="02020603050405020304" pitchFamily="18" charset="0"/>
              <a:ea typeface="Times New Roman" panose="02020603050405020304" pitchFamily="18" charset="0"/>
            </a:endParaRPr>
          </a:p>
          <a:p>
            <a:pPr marL="360045"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 </a:t>
            </a:r>
            <a:r>
              <a:rPr lang="en-GB" sz="1800" dirty="0">
                <a:solidFill>
                  <a:srgbClr val="FF40FF"/>
                </a:solidFill>
                <a:effectLst/>
                <a:latin typeface="Times New Roman" panose="02020603050405020304" pitchFamily="18" charset="0"/>
                <a:ea typeface="Times New Roman" panose="02020603050405020304" pitchFamily="18" charset="0"/>
              </a:rPr>
              <a:t>The </a:t>
            </a:r>
            <a:r>
              <a:rPr lang="en-GB" sz="1800" dirty="0" err="1">
                <a:solidFill>
                  <a:srgbClr val="FF40FF"/>
                </a:solidFill>
                <a:effectLst/>
                <a:latin typeface="Courier New" panose="02070309020205020404" pitchFamily="49" charset="0"/>
                <a:ea typeface="SimSun" panose="02010600030101010101" pitchFamily="2" charset="-122"/>
                <a:cs typeface="Arial" panose="020B0604020202020204" pitchFamily="34" charset="0"/>
              </a:rPr>
              <a:t>offsetTime</a:t>
            </a:r>
            <a:r>
              <a:rPr lang="en-GB" sz="1800" dirty="0">
                <a:solidFill>
                  <a:srgbClr val="FF40FF"/>
                </a:solidFill>
                <a:effectLst/>
                <a:latin typeface="Times New Roman" panose="02020603050405020304" pitchFamily="18" charset="0"/>
                <a:ea typeface="Times New Roman" panose="02020603050405020304" pitchFamily="18" charset="0"/>
              </a:rPr>
              <a:t> and </a:t>
            </a:r>
            <a:r>
              <a:rPr lang="en-GB" sz="1800" dirty="0" err="1">
                <a:solidFill>
                  <a:srgbClr val="FF40FF"/>
                </a:solidFill>
                <a:effectLst/>
                <a:latin typeface="Courier New" panose="02070309020205020404" pitchFamily="49" charset="0"/>
                <a:ea typeface="SimSun" panose="02010600030101010101" pitchFamily="2" charset="-122"/>
                <a:cs typeface="Arial" panose="020B0604020202020204" pitchFamily="34" charset="0"/>
              </a:rPr>
              <a:t>randomTimePeriod</a:t>
            </a:r>
            <a:r>
              <a:rPr lang="en-GB" sz="1800" dirty="0">
                <a:solidFill>
                  <a:srgbClr val="FF40FF"/>
                </a:solidFill>
                <a:effectLst/>
                <a:latin typeface="Times New Roman" panose="02020603050405020304" pitchFamily="18" charset="0"/>
                <a:ea typeface="Times New Roman" panose="02020603050405020304" pitchFamily="18" charset="0"/>
              </a:rPr>
              <a:t> parameters indicated in the </a:t>
            </a:r>
            <a:r>
              <a:rPr lang="en-GB" sz="1800" b="1" dirty="0" err="1">
                <a:solidFill>
                  <a:srgbClr val="FF40FF"/>
                </a:solidFill>
                <a:effectLst/>
                <a:latin typeface="Courier New" panose="02070309020205020404" pitchFamily="49" charset="0"/>
                <a:ea typeface="SimSun" panose="02010600030101010101" pitchFamily="2" charset="-122"/>
                <a:cs typeface="Arial" panose="020B0604020202020204" pitchFamily="34" charset="0"/>
              </a:rPr>
              <a:t>ObjectRepair</a:t>
            </a:r>
            <a:r>
              <a:rPr lang="en-GB" sz="1800" dirty="0">
                <a:effectLst/>
                <a:latin typeface="Times New Roman" panose="02020603050405020304" pitchFamily="18" charset="0"/>
                <a:ea typeface="Times New Roman" panose="02020603050405020304" pitchFamily="18" charset="0"/>
              </a:rPr>
              <a:t> object as defined in table 5.2.8-1.</a:t>
            </a:r>
            <a:endParaRPr lang="en-US" sz="1800" dirty="0">
              <a:effectLst/>
              <a:latin typeface="Times New Roman" panose="02020603050405020304" pitchFamily="18" charset="0"/>
              <a:ea typeface="Times New Roman" panose="02020603050405020304" pitchFamily="18" charset="0"/>
            </a:endParaRPr>
          </a:p>
          <a:p>
            <a:pPr marL="360045"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 For each incomplete FLUTE transmission object in the FDT Instance document, the MBSTF Client shall use from the corresponding FDT </a:t>
            </a:r>
            <a:r>
              <a:rPr lang="en-GB" sz="1800" b="1" dirty="0">
                <a:effectLst/>
                <a:latin typeface="Courier New" panose="02070309020205020404" pitchFamily="49" charset="0"/>
                <a:ea typeface="Times New Roman" panose="02020603050405020304" pitchFamily="18" charset="0"/>
                <a:cs typeface="Arial" panose="020B0604020202020204" pitchFamily="34" charset="0"/>
              </a:rPr>
              <a:t>File</a:t>
            </a:r>
            <a:r>
              <a:rPr lang="en-GB" sz="1800" dirty="0">
                <a:effectLst/>
                <a:latin typeface="Times New Roman" panose="02020603050405020304" pitchFamily="18" charset="0"/>
                <a:ea typeface="Times New Roman" panose="02020603050405020304" pitchFamily="18" charset="0"/>
              </a:rPr>
              <a:t> entry the network location </a:t>
            </a:r>
            <a:r>
              <a:rPr lang="en-GB" sz="1800" i="1" dirty="0" err="1">
                <a:effectLst/>
                <a:latin typeface="Times New Roman" panose="02020603050405020304" pitchFamily="18" charset="0"/>
                <a:ea typeface="Times New Roman" panose="02020603050405020304" pitchFamily="18" charset="0"/>
              </a:rPr>
              <a:t>location</a:t>
            </a:r>
            <a:r>
              <a:rPr lang="en-GB" sz="1800" dirty="0">
                <a:effectLst/>
                <a:latin typeface="Times New Roman" panose="02020603050405020304" pitchFamily="18" charset="0"/>
                <a:ea typeface="Times New Roman" panose="02020603050405020304" pitchFamily="18" charset="0"/>
              </a:rPr>
              <a:t> formed in step 4a, the size of the transmission object (in bytes), the entity tag value</a:t>
            </a:r>
            <a:r>
              <a:rPr lang="en-GB" sz="1800" i="1" dirty="0">
                <a:effectLst/>
                <a:latin typeface="Times New Roman" panose="02020603050405020304" pitchFamily="18" charset="0"/>
                <a:ea typeface="Times New Roman" panose="02020603050405020304" pitchFamily="18" charset="0"/>
              </a:rPr>
              <a:t> </a:t>
            </a:r>
            <a:r>
              <a:rPr lang="en-GB" sz="1800" dirty="0">
                <a:effectLst/>
                <a:latin typeface="Times New Roman" panose="02020603050405020304" pitchFamily="18" charset="0"/>
                <a:ea typeface="Times New Roman" panose="02020603050405020304" pitchFamily="18" charset="0"/>
              </a:rPr>
              <a:t>and the minimal </a:t>
            </a:r>
            <a:r>
              <a:rPr lang="en-GB" sz="1800" i="1" dirty="0">
                <a:effectLst/>
                <a:latin typeface="Times New Roman" panose="02020603050405020304" pitchFamily="18" charset="0"/>
                <a:ea typeface="Times New Roman" panose="02020603050405020304" pitchFamily="18" charset="0"/>
              </a:rPr>
              <a:t>list of byte ranges</a:t>
            </a:r>
            <a:r>
              <a:rPr lang="en-GB" sz="1800" dirty="0">
                <a:effectLst/>
                <a:latin typeface="Times New Roman" panose="02020603050405020304" pitchFamily="18" charset="0"/>
                <a:ea typeface="Times New Roman" panose="02020603050405020304" pitchFamily="18" charset="0"/>
              </a:rPr>
              <a:t> </a:t>
            </a:r>
            <a:r>
              <a:rPr lang="en-GB" sz="1800" i="1" dirty="0">
                <a:effectLst/>
                <a:latin typeface="Arial" panose="020B0604020202020204" pitchFamily="34" charset="0"/>
                <a:ea typeface="Times New Roman" panose="02020603050405020304" pitchFamily="18" charset="0"/>
                <a:cs typeface="Arial" panose="020B0604020202020204" pitchFamily="34" charset="0"/>
              </a:rPr>
              <a:t>Range[M]</a:t>
            </a:r>
            <a:r>
              <a:rPr lang="en-GB" sz="1800" dirty="0">
                <a:effectLst/>
                <a:latin typeface="Times New Roman" panose="02020603050405020304" pitchFamily="18" charset="0"/>
                <a:ea typeface="Times New Roman" panose="02020603050405020304" pitchFamily="18" charset="0"/>
              </a:rPr>
              <a:t> determined in step 4b.</a:t>
            </a:r>
            <a:endParaRPr lang="en-US" sz="1800" dirty="0">
              <a:effectLst/>
              <a:latin typeface="Times New Roman" panose="02020603050405020304" pitchFamily="18" charset="0"/>
              <a:ea typeface="Times New Roman" panose="02020603050405020304" pitchFamily="18" charset="0"/>
            </a:endParaRPr>
          </a:p>
          <a:p>
            <a:pPr marL="180340" marR="0" indent="0" hangingPunct="0">
              <a:lnSpc>
                <a:spcPct val="120000"/>
              </a:lnSpc>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6. The MBS Client uses the received </a:t>
            </a:r>
            <a:r>
              <a:rPr lang="en-GB" sz="1800" i="1" dirty="0">
                <a:effectLst/>
                <a:latin typeface="Times New Roman" panose="02020603050405020304" pitchFamily="18" charset="0"/>
                <a:ea typeface="Times New Roman" panose="02020603050405020304" pitchFamily="18" charset="0"/>
              </a:rPr>
              <a:t>list of byte ranges</a:t>
            </a:r>
            <a:r>
              <a:rPr lang="en-GB" sz="1800" dirty="0">
                <a:effectLst/>
                <a:latin typeface="Times New Roman" panose="02020603050405020304" pitchFamily="18" charset="0"/>
                <a:ea typeface="Times New Roman" panose="02020603050405020304" pitchFamily="18" charset="0"/>
              </a:rPr>
              <a:t> and the received data in the MBS Object Distribution Session to recover the missing object as defined in clause 6.4.2.6.</a:t>
            </a:r>
            <a:endParaRPr lang="en-US" sz="1800" dirty="0">
              <a:effectLst/>
              <a:latin typeface="Times New Roman" panose="02020603050405020304" pitchFamily="18" charset="0"/>
              <a:ea typeface="Times New Roman" panose="02020603050405020304" pitchFamily="18" charset="0"/>
            </a:endParaRPr>
          </a:p>
        </p:txBody>
      </p:sp>
      <p:sp>
        <p:nvSpPr>
          <p:cNvPr id="5" name="Subtitle 4">
            <a:extLst>
              <a:ext uri="{FF2B5EF4-FFF2-40B4-BE49-F238E27FC236}">
                <a16:creationId xmlns:a16="http://schemas.microsoft.com/office/drawing/2014/main" id="{D31C8176-94AF-D181-3BCB-DFCB3897D78C}"/>
              </a:ext>
            </a:extLst>
          </p:cNvPr>
          <p:cNvSpPr>
            <a:spLocks noGrp="1"/>
          </p:cNvSpPr>
          <p:nvPr>
            <p:ph type="subTitle" idx="1"/>
          </p:nvPr>
        </p:nvSpPr>
        <p:spPr/>
        <p:txBody>
          <a:bodyPr/>
          <a:lstStyle/>
          <a:p>
            <a:r>
              <a:rPr lang="de-DE" dirty="0"/>
              <a:t>Background Post-Session Repair </a:t>
            </a:r>
            <a:r>
              <a:rPr lang="de-DE" dirty="0">
                <a:sym typeface="Wingdings" panose="05000000000000000000" pitchFamily="2" charset="2"/>
              </a:rPr>
              <a:t> Need to do this in-session</a:t>
            </a:r>
            <a:endParaRPr lang="en-US" dirty="0"/>
          </a:p>
        </p:txBody>
      </p:sp>
    </p:spTree>
    <p:extLst>
      <p:ext uri="{BB962C8B-B14F-4D97-AF65-F5344CB8AC3E}">
        <p14:creationId xmlns:p14="http://schemas.microsoft.com/office/powerpoint/2010/main" val="2720872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3D93F4E-51B0-8D11-6037-E251A5B520F4}"/>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C002378A-7AA6-FFA4-B922-1B0D118545EB}"/>
              </a:ext>
            </a:extLst>
          </p:cNvPr>
          <p:cNvSpPr>
            <a:spLocks noGrp="1"/>
          </p:cNvSpPr>
          <p:nvPr>
            <p:ph type="title"/>
          </p:nvPr>
        </p:nvSpPr>
        <p:spPr>
          <a:xfrm>
            <a:off x="495300" y="642644"/>
            <a:ext cx="11187112" cy="361959"/>
          </a:xfrm>
        </p:spPr>
        <p:txBody>
          <a:bodyPr/>
          <a:lstStyle/>
          <a:p>
            <a:r>
              <a:rPr lang="de-DE" dirty="0"/>
              <a:t>WT7: </a:t>
            </a:r>
            <a:r>
              <a:rPr lang="en-US" dirty="0"/>
              <a:t>MBS User Service and Delivery Protocols for </a:t>
            </a:r>
            <a:r>
              <a:rPr lang="en-US" dirty="0" err="1"/>
              <a:t>eMBMS</a:t>
            </a:r>
            <a:endParaRPr lang="en-US" dirty="0"/>
          </a:p>
        </p:txBody>
      </p:sp>
      <p:sp>
        <p:nvSpPr>
          <p:cNvPr id="4" name="Content Placeholder 3">
            <a:extLst>
              <a:ext uri="{FF2B5EF4-FFF2-40B4-BE49-F238E27FC236}">
                <a16:creationId xmlns:a16="http://schemas.microsoft.com/office/drawing/2014/main" id="{562F5758-C426-5DF2-6CC7-E481AE8ADCB9}"/>
              </a:ext>
            </a:extLst>
          </p:cNvPr>
          <p:cNvSpPr>
            <a:spLocks noGrp="1"/>
          </p:cNvSpPr>
          <p:nvPr>
            <p:ph sz="quarter" idx="14"/>
          </p:nvPr>
        </p:nvSpPr>
        <p:spPr/>
        <p:txBody>
          <a:bodyPr/>
          <a:lstStyle/>
          <a:p>
            <a:r>
              <a:rPr lang="de-DE" dirty="0"/>
              <a:t>Description: </a:t>
            </a:r>
          </a:p>
          <a:p>
            <a:pPr lvl="1"/>
            <a:r>
              <a:rPr lang="en-US" dirty="0"/>
              <a:t>The MBS User Service architecture and protocol follows the modern design philosophies of the 5G System with separation of user services from transport, a service-based architecture and RESTful APIs. At the same time, </a:t>
            </a:r>
            <a:r>
              <a:rPr lang="en-US" dirty="0" err="1"/>
              <a:t>eMBMS</a:t>
            </a:r>
            <a:r>
              <a:rPr lang="en-US" dirty="0"/>
              <a:t> and </a:t>
            </a:r>
            <a:r>
              <a:rPr lang="en-US" dirty="0" err="1"/>
              <a:t>enTV</a:t>
            </a:r>
            <a:r>
              <a:rPr lang="en-US" dirty="0"/>
              <a:t> as used for LTE-based 5G Broadcast support a transparent delivery mode. While interworking in between MBMS and MBS is addressed in TS 23.247, interworking between these two systems at the User Service level is not addressed. In order for </a:t>
            </a:r>
            <a:r>
              <a:rPr lang="en-US" b="1" dirty="0">
                <a:solidFill>
                  <a:srgbClr val="FF40FF"/>
                </a:solidFill>
              </a:rPr>
              <a:t>MBMS and LTE-based 5G broadcast to leverage MBS User Service technologies</a:t>
            </a:r>
            <a:r>
              <a:rPr lang="en-US" dirty="0"/>
              <a:t>, a study is warranted to identify the gaps to fully support this functionality.</a:t>
            </a:r>
          </a:p>
          <a:p>
            <a:r>
              <a:rPr lang="en-US" dirty="0"/>
              <a:t>Companies interested: : Qualcomm, Comcast, SWR, EBU, </a:t>
            </a:r>
            <a:r>
              <a:rPr lang="en-US" dirty="0" err="1"/>
              <a:t>Rohde&amp;Schwarz</a:t>
            </a:r>
            <a:r>
              <a:rPr lang="en-US" dirty="0"/>
              <a:t>, ATEME</a:t>
            </a:r>
          </a:p>
          <a:p>
            <a:r>
              <a:rPr lang="en-US" dirty="0"/>
              <a:t>Work Topic lead: Thomas Stockhammer</a:t>
            </a:r>
          </a:p>
          <a:p>
            <a:r>
              <a:rPr lang="en-US" dirty="0"/>
              <a:t>5G-MAG Interest and Involvement:</a:t>
            </a:r>
          </a:p>
        </p:txBody>
      </p:sp>
      <p:sp>
        <p:nvSpPr>
          <p:cNvPr id="5" name="Subtitle 4">
            <a:extLst>
              <a:ext uri="{FF2B5EF4-FFF2-40B4-BE49-F238E27FC236}">
                <a16:creationId xmlns:a16="http://schemas.microsoft.com/office/drawing/2014/main" id="{07191FCA-DB5E-0BDC-0A4E-33E3D8326994}"/>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864160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D2D9CD0-C881-42E3-B163-5BEE19840576}"/>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078E22DB-FD61-CFEF-CDFC-DE4FB3C01AFC}"/>
              </a:ext>
            </a:extLst>
          </p:cNvPr>
          <p:cNvSpPr>
            <a:spLocks noGrp="1"/>
          </p:cNvSpPr>
          <p:nvPr>
            <p:ph type="title"/>
          </p:nvPr>
        </p:nvSpPr>
        <p:spPr>
          <a:xfrm>
            <a:off x="495300" y="642644"/>
            <a:ext cx="11187112" cy="361959"/>
          </a:xfrm>
        </p:spPr>
        <p:txBody>
          <a:bodyPr/>
          <a:lstStyle/>
          <a:p>
            <a:r>
              <a:rPr lang="de-DE" dirty="0"/>
              <a:t>Background</a:t>
            </a:r>
            <a:endParaRPr lang="en-US" dirty="0"/>
          </a:p>
        </p:txBody>
      </p:sp>
      <p:sp>
        <p:nvSpPr>
          <p:cNvPr id="4" name="Content Placeholder 3">
            <a:extLst>
              <a:ext uri="{FF2B5EF4-FFF2-40B4-BE49-F238E27FC236}">
                <a16:creationId xmlns:a16="http://schemas.microsoft.com/office/drawing/2014/main" id="{6AE271F7-380E-18F6-F725-945F61DC0606}"/>
              </a:ext>
            </a:extLst>
          </p:cNvPr>
          <p:cNvSpPr>
            <a:spLocks noGrp="1"/>
          </p:cNvSpPr>
          <p:nvPr>
            <p:ph sz="quarter" idx="14"/>
          </p:nvPr>
        </p:nvSpPr>
        <p:spPr/>
        <p:txBody>
          <a:bodyPr>
            <a:normAutofit fontScale="77500" lnSpcReduction="20000"/>
          </a:bodyPr>
          <a:lstStyle/>
          <a:p>
            <a:pPr>
              <a:lnSpc>
                <a:spcPct val="120000"/>
              </a:lnSpc>
            </a:pPr>
            <a:r>
              <a:rPr lang="en-US" dirty="0"/>
              <a:t>TS 26.501 defines the 5GMS architecture, call flows, and procedures. TS 26.512 defines the 5G Media Streaming protocols. In the 5GMS_Ph2 work item, extensions to 5G Media Streaming architecture are provided. In the 5GMS_Pro_Ph2, extensions to 5G Media Streaming Protocols were provided and generalized the topic of media delivery by providing TS 26.510. In addition, for MBS, the User Service architecture was developed in TS 26.502 and MBS Protocols are defined in TS 26.517. It is also worth noting that 5G-MAG has defined reference implementations of both 5G Media Streaming and MBS. The implementation provides feedback for potential bugfixes.</a:t>
            </a:r>
          </a:p>
          <a:p>
            <a:pPr>
              <a:lnSpc>
                <a:spcPct val="120000"/>
              </a:lnSpc>
            </a:pPr>
            <a:r>
              <a:rPr lang="en-US" dirty="0"/>
              <a:t>However, mobile media delivery is as important as never before with everlasting growth of traffic and new functionalities provided by third-party service providers. Several potential improvement areas and potential extensions have been identified and should be studied further.</a:t>
            </a:r>
          </a:p>
          <a:p>
            <a:pPr>
              <a:lnSpc>
                <a:spcPct val="120000"/>
              </a:lnSpc>
            </a:pPr>
            <a:r>
              <a:rPr lang="en-US" dirty="0"/>
              <a:t>The primary focus of this Work Item is the delivery of segmented media objects in the media plane, i.e. at reference points M2, M4 and M7 of the Media Delivery architecture. One of the open issues identified in the Rel-18 feasibility study 5GMS_Pro_Ph2 is the need for a specification that addresses interoperability considerations around content delivery protocol features and general technologies for segmented media streaming and the IP/PDU 5G System Layer. This points to the further study media plane issues to support additional functionalities, but also identifies what needs to be ported from legacy TS 26.512 to a </a:t>
            </a:r>
            <a:r>
              <a:rPr lang="en-US" dirty="0" err="1"/>
              <a:t>generalised</a:t>
            </a:r>
            <a:r>
              <a:rPr lang="en-US" dirty="0"/>
              <a:t> media plane technical specification. The relation to media session handling (as specified in TS 26.510) is identified in TR 26.804, but enhancements to media session handling are not the primary focus of this study.</a:t>
            </a:r>
          </a:p>
        </p:txBody>
      </p:sp>
      <p:sp>
        <p:nvSpPr>
          <p:cNvPr id="5" name="Subtitle 4">
            <a:extLst>
              <a:ext uri="{FF2B5EF4-FFF2-40B4-BE49-F238E27FC236}">
                <a16:creationId xmlns:a16="http://schemas.microsoft.com/office/drawing/2014/main" id="{3A29F1AA-86F5-2AD0-9497-B3F7D9CD941E}"/>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246005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F13CF25-44E5-7D70-01A8-815163EFBF96}"/>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39DECCF8-F2BC-68D3-1FED-FDEEF6C1E9B3}"/>
              </a:ext>
            </a:extLst>
          </p:cNvPr>
          <p:cNvSpPr>
            <a:spLocks noGrp="1"/>
          </p:cNvSpPr>
          <p:nvPr>
            <p:ph type="title"/>
          </p:nvPr>
        </p:nvSpPr>
        <p:spPr/>
        <p:txBody>
          <a:bodyPr/>
          <a:lstStyle/>
          <a:p>
            <a:r>
              <a:rPr lang="de-DE" dirty="0"/>
              <a:t>WT7: </a:t>
            </a:r>
            <a:r>
              <a:rPr lang="en-US" dirty="0"/>
              <a:t>MBS User Service and Delivery Protocols for </a:t>
            </a:r>
            <a:r>
              <a:rPr lang="en-US" dirty="0" err="1"/>
              <a:t>eMBMS</a:t>
            </a:r>
            <a:endParaRPr lang="en-US" dirty="0"/>
          </a:p>
        </p:txBody>
      </p:sp>
      <p:sp>
        <p:nvSpPr>
          <p:cNvPr id="8" name="Content Placeholder 7">
            <a:extLst>
              <a:ext uri="{FF2B5EF4-FFF2-40B4-BE49-F238E27FC236}">
                <a16:creationId xmlns:a16="http://schemas.microsoft.com/office/drawing/2014/main" id="{B1DB74F0-3421-86BE-2675-172973B6C746}"/>
              </a:ext>
            </a:extLst>
          </p:cNvPr>
          <p:cNvSpPr>
            <a:spLocks noGrp="1"/>
          </p:cNvSpPr>
          <p:nvPr>
            <p:ph sz="quarter" idx="14"/>
          </p:nvPr>
        </p:nvSpPr>
        <p:spPr>
          <a:xfrm>
            <a:off x="7673546" y="1719072"/>
            <a:ext cx="4008866" cy="4681727"/>
          </a:xfrm>
        </p:spPr>
        <p:txBody>
          <a:bodyPr/>
          <a:lstStyle/>
          <a:p>
            <a:r>
              <a:rPr lang="de-DE" dirty="0"/>
              <a:t>Open Questions</a:t>
            </a:r>
          </a:p>
          <a:p>
            <a:pPr lvl="1"/>
            <a:r>
              <a:rPr lang="de-DE" dirty="0"/>
              <a:t>Extensions to MBS User Service to support interworking</a:t>
            </a:r>
          </a:p>
          <a:p>
            <a:pPr lvl="1"/>
            <a:r>
              <a:rPr lang="de-DE" dirty="0"/>
              <a:t>Operation of MBS delivery protocols on top of MBMS an 5G Broadcast</a:t>
            </a:r>
          </a:p>
          <a:p>
            <a:pPr lvl="1"/>
            <a:r>
              <a:rPr lang="en-US" dirty="0"/>
              <a:t>Extension of MBS User service protocols to address common issues and having a common delivery protocol specification for multicast and broadcast.</a:t>
            </a:r>
          </a:p>
          <a:p>
            <a:pPr lvl="1"/>
            <a:r>
              <a:rPr lang="en-US" dirty="0"/>
              <a:t>Specific needs from 5G Broadcast?</a:t>
            </a:r>
          </a:p>
        </p:txBody>
      </p:sp>
      <p:sp>
        <p:nvSpPr>
          <p:cNvPr id="5" name="Subtitle 4">
            <a:extLst>
              <a:ext uri="{FF2B5EF4-FFF2-40B4-BE49-F238E27FC236}">
                <a16:creationId xmlns:a16="http://schemas.microsoft.com/office/drawing/2014/main" id="{5B447B3D-30D4-E199-A7D0-72244B0D023A}"/>
              </a:ext>
            </a:extLst>
          </p:cNvPr>
          <p:cNvSpPr>
            <a:spLocks noGrp="1"/>
          </p:cNvSpPr>
          <p:nvPr>
            <p:ph type="subTitle" idx="1"/>
          </p:nvPr>
        </p:nvSpPr>
        <p:spPr/>
        <p:txBody>
          <a:bodyPr/>
          <a:lstStyle/>
          <a:p>
            <a:r>
              <a:rPr lang="de-DE" dirty="0"/>
              <a:t>Background – Interworking of MBS and MBMS in TS 23.247, clause 5.2</a:t>
            </a:r>
            <a:endParaRPr lang="en-US" dirty="0"/>
          </a:p>
        </p:txBody>
      </p:sp>
      <p:sp>
        <p:nvSpPr>
          <p:cNvPr id="6" name="Rectangle 2">
            <a:extLst>
              <a:ext uri="{FF2B5EF4-FFF2-40B4-BE49-F238E27FC236}">
                <a16:creationId xmlns:a16="http://schemas.microsoft.com/office/drawing/2014/main" id="{CC66454C-9519-E747-16E9-9754B9052810}"/>
              </a:ext>
            </a:extLst>
          </p:cNvPr>
          <p:cNvSpPr>
            <a:spLocks noChangeArrowheads="1"/>
          </p:cNvSpPr>
          <p:nvPr/>
        </p:nvSpPr>
        <p:spPr bwMode="auto">
          <a:xfrm>
            <a:off x="1699054" y="197130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E104AA31-DFBC-4F2B-B8D4-514DB647FE9D}"/>
              </a:ext>
            </a:extLst>
          </p:cNvPr>
          <p:cNvGraphicFramePr>
            <a:graphicFrameLocks noChangeAspect="1"/>
          </p:cNvGraphicFramePr>
          <p:nvPr>
            <p:extLst>
              <p:ext uri="{D42A27DB-BD31-4B8C-83A1-F6EECF244321}">
                <p14:modId xmlns:p14="http://schemas.microsoft.com/office/powerpoint/2010/main" val="2234471920"/>
              </p:ext>
            </p:extLst>
          </p:nvPr>
        </p:nvGraphicFramePr>
        <p:xfrm>
          <a:off x="509588" y="1661984"/>
          <a:ext cx="7072914" cy="4549245"/>
        </p:xfrm>
        <a:graphic>
          <a:graphicData uri="http://schemas.openxmlformats.org/presentationml/2006/ole">
            <mc:AlternateContent xmlns:mc="http://schemas.openxmlformats.org/markup-compatibility/2006">
              <mc:Choice xmlns:v="urn:schemas-microsoft-com:vml" Requires="v">
                <p:oleObj name="Visio" r:id="rId2" imgW="7366099" imgH="4699307" progId="Visio.Drawing.15">
                  <p:embed/>
                </p:oleObj>
              </mc:Choice>
              <mc:Fallback>
                <p:oleObj name="Visio" r:id="rId2" imgW="7366099" imgH="4699307" progId="Visio.Drawing.15">
                  <p:embed/>
                  <p:pic>
                    <p:nvPicPr>
                      <p:cNvPr id="7" name="Object 6">
                        <a:extLst>
                          <a:ext uri="{FF2B5EF4-FFF2-40B4-BE49-F238E27FC236}">
                            <a16:creationId xmlns:a16="http://schemas.microsoft.com/office/drawing/2014/main" id="{E104AA31-DFBC-4F2B-B8D4-514DB647FE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588" y="1661984"/>
                        <a:ext cx="7072914" cy="4549245"/>
                      </a:xfrm>
                      <a:prstGeom prst="rect">
                        <a:avLst/>
                      </a:prstGeom>
                      <a:noFill/>
                    </p:spPr>
                  </p:pic>
                </p:oleObj>
              </mc:Fallback>
            </mc:AlternateContent>
          </a:graphicData>
        </a:graphic>
      </p:graphicFrame>
    </p:spTree>
    <p:extLst>
      <p:ext uri="{BB962C8B-B14F-4D97-AF65-F5344CB8AC3E}">
        <p14:creationId xmlns:p14="http://schemas.microsoft.com/office/powerpoint/2010/main" val="2445954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3D93F4E-51B0-8D11-6037-E251A5B520F4}"/>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C002378A-7AA6-FFA4-B922-1B0D118545EB}"/>
              </a:ext>
            </a:extLst>
          </p:cNvPr>
          <p:cNvSpPr>
            <a:spLocks noGrp="1"/>
          </p:cNvSpPr>
          <p:nvPr>
            <p:ph type="title"/>
          </p:nvPr>
        </p:nvSpPr>
        <p:spPr>
          <a:xfrm>
            <a:off x="495300" y="642644"/>
            <a:ext cx="11187112" cy="361959"/>
          </a:xfrm>
        </p:spPr>
        <p:txBody>
          <a:bodyPr/>
          <a:lstStyle/>
          <a:p>
            <a:r>
              <a:rPr lang="de-DE" dirty="0"/>
              <a:t>WT8: </a:t>
            </a:r>
            <a:r>
              <a:rPr lang="en-US" dirty="0"/>
              <a:t>Selected MBMS Functionalities not supported in MBS</a:t>
            </a:r>
          </a:p>
        </p:txBody>
      </p:sp>
      <p:sp>
        <p:nvSpPr>
          <p:cNvPr id="4" name="Content Placeholder 3">
            <a:extLst>
              <a:ext uri="{FF2B5EF4-FFF2-40B4-BE49-F238E27FC236}">
                <a16:creationId xmlns:a16="http://schemas.microsoft.com/office/drawing/2014/main" id="{562F5758-C426-5DF2-6CC7-E481AE8ADCB9}"/>
              </a:ext>
            </a:extLst>
          </p:cNvPr>
          <p:cNvSpPr>
            <a:spLocks noGrp="1"/>
          </p:cNvSpPr>
          <p:nvPr>
            <p:ph sz="quarter" idx="14"/>
          </p:nvPr>
        </p:nvSpPr>
        <p:spPr/>
        <p:txBody>
          <a:bodyPr/>
          <a:lstStyle/>
          <a:p>
            <a:r>
              <a:rPr lang="de-DE" dirty="0"/>
              <a:t>Description: </a:t>
            </a:r>
          </a:p>
          <a:p>
            <a:pPr lvl="1"/>
            <a:r>
              <a:rPr lang="en-US" dirty="0"/>
              <a:t>In completing TS 26.502 and TS 26.517, it is obvious that only a subset of the MBMS functionalities is supported in Rel-17. While many MBMS functionalities are likely not important to be supported for MBS, a systematic analysis of MBMS User Services features and their potential relevance for MBS should be completed and recommendations made on which ones to migrate to MBS User Services specifications and how best to achieve this.</a:t>
            </a:r>
          </a:p>
          <a:p>
            <a:r>
              <a:rPr lang="en-US" dirty="0"/>
              <a:t>Companies interested: : Qualcomm, Comcast, SWR, EBU, </a:t>
            </a:r>
            <a:r>
              <a:rPr lang="en-US" dirty="0" err="1"/>
              <a:t>Rohde&amp;Schwarz</a:t>
            </a:r>
            <a:r>
              <a:rPr lang="en-US" dirty="0"/>
              <a:t>, ATEME</a:t>
            </a:r>
          </a:p>
          <a:p>
            <a:r>
              <a:rPr lang="en-US" dirty="0"/>
              <a:t>Work Topic lead: Thomas Stockhammer</a:t>
            </a:r>
          </a:p>
          <a:p>
            <a:r>
              <a:rPr lang="en-US" dirty="0"/>
              <a:t>5G-MAG Interest and Involvement:</a:t>
            </a:r>
          </a:p>
          <a:p>
            <a:endParaRPr lang="en-US" dirty="0"/>
          </a:p>
        </p:txBody>
      </p:sp>
      <p:sp>
        <p:nvSpPr>
          <p:cNvPr id="5" name="Subtitle 4">
            <a:extLst>
              <a:ext uri="{FF2B5EF4-FFF2-40B4-BE49-F238E27FC236}">
                <a16:creationId xmlns:a16="http://schemas.microsoft.com/office/drawing/2014/main" id="{07191FCA-DB5E-0BDC-0A4E-33E3D8326994}"/>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856016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WT9: </a:t>
            </a:r>
            <a:r>
              <a:rPr lang="it-IT" dirty="0"/>
              <a:t>DASH/HLS Interoperability </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DASH/HLS interoperability is a key issue to support highly scalable distribution systems for CDN-based distribution as well as for MBS/MBMS distribution. Offering common CMAF segments that can be consumed by both DASH and HLS media players promises to address these issues. However, detailed nuances need to be identified to ensure optimized delivery and CTA WAVE has provided detailed guidelines in CTA-5005-A to support this matter. Studying these guidelines and understanding the impacts on the 5GMS System as well as MBS/MBMS distribution is of relevance. In addition, formats and techniques supporting DASH/HLS interoperability such as MPEG-DASH part 9 (</a:t>
            </a:r>
            <a:r>
              <a:rPr lang="en-US" dirty="0" err="1"/>
              <a:t>ReAP</a:t>
            </a:r>
            <a:r>
              <a:rPr lang="en-US" dirty="0"/>
              <a:t>) may be taken into account.</a:t>
            </a:r>
          </a:p>
          <a:p>
            <a:r>
              <a:rPr lang="en-US" dirty="0"/>
              <a:t>Companies interested: </a:t>
            </a:r>
            <a:r>
              <a:rPr lang="en-US" sz="2000" dirty="0">
                <a:effectLst/>
              </a:rPr>
              <a:t>Qualcomm, Telecom Italia, Comcast, Orange, BBC, EBU, </a:t>
            </a:r>
            <a:r>
              <a:rPr lang="en-US" sz="2000" dirty="0" err="1">
                <a:effectLst/>
              </a:rPr>
              <a:t>Rohde&amp;Schwarz</a:t>
            </a:r>
            <a:r>
              <a:rPr lang="en-US" sz="2000" dirty="0">
                <a:effectLst/>
              </a:rPr>
              <a:t>, Huawei Technologies Co Ltd., Tencent</a:t>
            </a:r>
            <a:endParaRPr lang="en-US" dirty="0"/>
          </a:p>
          <a:p>
            <a:r>
              <a:rPr lang="en-US" dirty="0"/>
              <a:t>Work Topic lead: Iraj Sodagar</a:t>
            </a:r>
          </a:p>
          <a:p>
            <a:r>
              <a:rPr lang="en-US" dirty="0"/>
              <a:t>5G-MAG Interest and Involvement:</a:t>
            </a:r>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776809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WT9: </a:t>
            </a:r>
            <a:r>
              <a:rPr lang="it-IT" dirty="0"/>
              <a:t>DASH/HLS Interoperability </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endParaRPr lang="en-US" dirty="0"/>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r>
              <a:rPr lang="de-DE" dirty="0"/>
              <a:t>Background</a:t>
            </a:r>
            <a:endParaRPr lang="en-US" dirty="0"/>
          </a:p>
        </p:txBody>
      </p:sp>
    </p:spTree>
    <p:extLst>
      <p:ext uri="{BB962C8B-B14F-4D97-AF65-F5344CB8AC3E}">
        <p14:creationId xmlns:p14="http://schemas.microsoft.com/office/powerpoint/2010/main" val="2741551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280687"/>
            <a:ext cx="11187112" cy="723916"/>
          </a:xfrm>
        </p:spPr>
        <p:txBody>
          <a:bodyPr/>
          <a:lstStyle/>
          <a:p>
            <a:r>
              <a:rPr lang="de-DE" dirty="0"/>
              <a:t>WT10: </a:t>
            </a:r>
            <a:r>
              <a:rPr lang="en-US" dirty="0"/>
              <a:t>Further harmonization of RTC and Streaming for Advanced Media Delivery</a:t>
            </a:r>
            <a:r>
              <a:rPr lang="it-IT" dirty="0"/>
              <a:t> </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With the creation of TS 26.510 in Rel-18, Media delivery across the 5G Media Streaming (5GMS) System and the Real-time media Communication (RTC) System was harmonized. However, not all functionalities from TS 26.512 are yet commonly available for RTC as well. Study of further harmonization is encouraged to fully implement common Media Delivery functions.</a:t>
            </a:r>
          </a:p>
          <a:p>
            <a:r>
              <a:rPr lang="en-US" dirty="0"/>
              <a:t>Companies interested: </a:t>
            </a:r>
            <a:r>
              <a:rPr lang="en-US" sz="2000" dirty="0">
                <a:effectLst/>
              </a:rPr>
              <a:t>Qualcomm, CMCC, Comcast, Samsung Electronics Co. Ltd., NTT, </a:t>
            </a:r>
            <a:r>
              <a:rPr lang="en-US" sz="2000" dirty="0" err="1">
                <a:effectLst/>
              </a:rPr>
              <a:t>InterDigital</a:t>
            </a:r>
            <a:r>
              <a:rPr lang="en-US" sz="2000" dirty="0">
                <a:effectLst/>
              </a:rPr>
              <a:t> Communications, Lenovo</a:t>
            </a:r>
            <a:endParaRPr lang="en-US" dirty="0"/>
          </a:p>
          <a:p>
            <a:r>
              <a:rPr lang="en-US" dirty="0"/>
              <a:t>Work Topic lead: Open</a:t>
            </a:r>
          </a:p>
          <a:p>
            <a:r>
              <a:rPr lang="en-US" dirty="0"/>
              <a:t>5G-MAG Interest and Involvement:</a:t>
            </a:r>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486134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a:t>
            </a:r>
            <a:r>
              <a:rPr lang="en-US" dirty="0"/>
              <a:t>11: Issues identified by Market Representation Partners</a:t>
            </a:r>
            <a:r>
              <a:rPr lang="it-IT" dirty="0"/>
              <a:t> </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Through the development in 5G-MAG of reference implementations for MBMS, 5GMS and MBS, 5G-MAG is identifying specific problems which are collected in https://github.com/5G-MAG/Standards/issues. While some of the issues are purely related to bug fixes, some of the issues may require study by SA4 and the development of new functionalities in the relevant technical specifications. It is vital to support the industry and MRPs in deploying 3GPP technologies.</a:t>
            </a:r>
          </a:p>
          <a:p>
            <a:r>
              <a:rPr lang="en-US" dirty="0"/>
              <a:t>Companies interested: </a:t>
            </a:r>
            <a:r>
              <a:rPr lang="en-US" sz="2000" dirty="0">
                <a:effectLst/>
              </a:rPr>
              <a:t>Qualcomm, Comcast, BBC, Dolby, EBU</a:t>
            </a:r>
            <a:endParaRPr lang="en-US" dirty="0"/>
          </a:p>
          <a:p>
            <a:r>
              <a:rPr lang="en-US" dirty="0"/>
              <a:t>Work Topic lead: Thomas Stockhammer</a:t>
            </a:r>
          </a:p>
          <a:p>
            <a:r>
              <a:rPr lang="en-US" dirty="0"/>
              <a:t>5G-MAG Interest and Involvement:</a:t>
            </a:r>
          </a:p>
          <a:p>
            <a:pPr lvl="1"/>
            <a:r>
              <a:rPr lang="en-US" dirty="0"/>
              <a:t>Low-Latency Protocols for Multicast and Broadcast</a:t>
            </a:r>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r>
              <a:rPr lang="en-US" dirty="0"/>
              <a:t>in particular 5G-MAG:</a:t>
            </a:r>
          </a:p>
        </p:txBody>
      </p:sp>
    </p:spTree>
    <p:extLst>
      <p:ext uri="{BB962C8B-B14F-4D97-AF65-F5344CB8AC3E}">
        <p14:creationId xmlns:p14="http://schemas.microsoft.com/office/powerpoint/2010/main" val="1714622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42644"/>
            <a:ext cx="11187112" cy="361959"/>
          </a:xfrm>
        </p:spPr>
        <p:txBody>
          <a:bodyPr/>
          <a:lstStyle/>
          <a:p>
            <a:r>
              <a:rPr lang="de-DE" dirty="0"/>
              <a:t>WT</a:t>
            </a:r>
            <a:r>
              <a:rPr lang="en-US" dirty="0"/>
              <a:t>12: Improved QoS support</a:t>
            </a:r>
            <a:r>
              <a:rPr lang="it-IT" dirty="0"/>
              <a:t> </a:t>
            </a:r>
            <a:endParaRPr lang="en-US"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In Rel-18, SA2 has defined a number of new features in the 5G System, especially in the PCF, from which media delivery may benefit. Examples documented in TS 23.501 include the use of Explicit Congestion Notification (ECN) to support Low Latency, Low Loss, Scalable Throughput (L4S) services (clause 5.37.3), PDU Set handling (clause 5.37.5) and QoS Monitoring (clause 5.45), and there are likely others. The impact and usefulness of selected features is preferably studied. The functions identified in this context may be studied in one or more of the above work topics.</a:t>
            </a:r>
          </a:p>
          <a:p>
            <a:r>
              <a:rPr lang="en-US" dirty="0"/>
              <a:t>Companies interested: </a:t>
            </a:r>
            <a:r>
              <a:rPr lang="en-US" sz="2000" dirty="0">
                <a:effectLst/>
              </a:rPr>
              <a:t>Ericsson LM, Huawei Technologies Co Ltd., Qualcomm, BBC, </a:t>
            </a:r>
            <a:r>
              <a:rPr lang="en-US" sz="2000" dirty="0" err="1">
                <a:effectLst/>
              </a:rPr>
              <a:t>InterDigital</a:t>
            </a:r>
            <a:r>
              <a:rPr lang="en-US" sz="2000" dirty="0">
                <a:effectLst/>
              </a:rPr>
              <a:t> Communications, Lenovo</a:t>
            </a:r>
            <a:endParaRPr lang="en-US" dirty="0"/>
          </a:p>
          <a:p>
            <a:r>
              <a:rPr lang="en-US" dirty="0"/>
              <a:t>Work Topic lead: </a:t>
            </a:r>
            <a:r>
              <a:rPr lang="en-US" dirty="0">
                <a:highlight>
                  <a:srgbClr val="FF0000"/>
                </a:highlight>
              </a:rPr>
              <a:t>open</a:t>
            </a:r>
          </a:p>
          <a:p>
            <a:r>
              <a:rPr lang="en-US" dirty="0"/>
              <a:t>5G-MAG Interest and Involvement:</a:t>
            </a:r>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392234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BD3556-CFDD-C334-28C2-C58784DD23A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710AC90-1C49-9BA3-DCA3-4A9656358174}"/>
              </a:ext>
            </a:extLst>
          </p:cNvPr>
          <p:cNvSpPr>
            <a:spLocks noGrp="1"/>
          </p:cNvSpPr>
          <p:nvPr>
            <p:ph type="title"/>
          </p:nvPr>
        </p:nvSpPr>
        <p:spPr>
          <a:xfrm>
            <a:off x="495300" y="694390"/>
            <a:ext cx="11187112" cy="310213"/>
          </a:xfrm>
        </p:spPr>
        <p:txBody>
          <a:bodyPr/>
          <a:lstStyle/>
          <a:p>
            <a:r>
              <a:rPr lang="de-DE" sz="2400" dirty="0"/>
              <a:t>WT</a:t>
            </a:r>
            <a:r>
              <a:rPr lang="en-US" sz="2400" dirty="0"/>
              <a:t>13: </a:t>
            </a:r>
            <a:r>
              <a:rPr lang="en-US" sz="2400"/>
              <a:t>Impacts and opportunities </a:t>
            </a:r>
            <a:r>
              <a:rPr lang="en-US" sz="2400" dirty="0"/>
              <a:t>of QUIC for segmented content delivery</a:t>
            </a:r>
            <a:r>
              <a:rPr lang="it-IT" sz="2400" dirty="0"/>
              <a:t> </a:t>
            </a:r>
            <a:endParaRPr lang="en-US" sz="2400" dirty="0"/>
          </a:p>
        </p:txBody>
      </p:sp>
      <p:sp>
        <p:nvSpPr>
          <p:cNvPr id="4" name="Content Placeholder 3">
            <a:extLst>
              <a:ext uri="{FF2B5EF4-FFF2-40B4-BE49-F238E27FC236}">
                <a16:creationId xmlns:a16="http://schemas.microsoft.com/office/drawing/2014/main" id="{4A5B2FF3-F235-8C51-7B90-64F2D80DB4CD}"/>
              </a:ext>
            </a:extLst>
          </p:cNvPr>
          <p:cNvSpPr>
            <a:spLocks noGrp="1"/>
          </p:cNvSpPr>
          <p:nvPr>
            <p:ph sz="quarter" idx="14"/>
          </p:nvPr>
        </p:nvSpPr>
        <p:spPr/>
        <p:txBody>
          <a:bodyPr/>
          <a:lstStyle/>
          <a:p>
            <a:r>
              <a:rPr lang="en-US" dirty="0"/>
              <a:t>Description:</a:t>
            </a:r>
          </a:p>
          <a:p>
            <a:pPr lvl="1"/>
            <a:r>
              <a:rPr lang="en-US" dirty="0"/>
              <a:t>Since the </a:t>
            </a:r>
            <a:r>
              <a:rPr lang="en-US" dirty="0" err="1"/>
              <a:t>finalisation</a:t>
            </a:r>
            <a:r>
              <a:rPr lang="en-US" dirty="0"/>
              <a:t> of the QUIC protocol by the IETF in May 2021, there has been significant deployments of QUIC driven by the usage of HTTP/3 for streaming services. In the IETF, the working group on Media Over QUIC (MOQ) is working towards an extensible protocol for publishing media for ingest and distribution. While QUIC is mostly used today as the underlying protocol of HTTP/3, there is still open questions as to how media segments are delivered over QUIC streams when using HTTP/3 but also considering other QUIC-based protocols such as MOQ. Considering different types of media application, e.g. multi-stream use cases, will be of interest. Studying the various strategies for delivering segmented content over QUIC streams will also bring insights for the network management aspects. For instance, findings in this domain may be relevant to WT#2.1 in the ongoing study in SA2 called FS_XRM_Ph2 (SP-231671) whose deliverable is available as TR 23.700-70.</a:t>
            </a:r>
          </a:p>
          <a:p>
            <a:r>
              <a:rPr lang="en-US" dirty="0"/>
              <a:t>Companies interested: </a:t>
            </a:r>
            <a:r>
              <a:rPr lang="en-US" sz="2000" dirty="0">
                <a:effectLst/>
              </a:rPr>
              <a:t>Xiaomi, Qualcomm, </a:t>
            </a:r>
            <a:r>
              <a:rPr lang="en-US" sz="2000" dirty="0">
                <a:effectLst/>
                <a:highlight>
                  <a:srgbClr val="FF0000"/>
                </a:highlight>
              </a:rPr>
              <a:t>others</a:t>
            </a:r>
            <a:endParaRPr lang="en-US" dirty="0"/>
          </a:p>
          <a:p>
            <a:r>
              <a:rPr lang="en-US" dirty="0"/>
              <a:t>Work Topic lead: Emmanouil Potetsianakis, Xiaomi </a:t>
            </a:r>
          </a:p>
          <a:p>
            <a:r>
              <a:rPr lang="en-US" dirty="0"/>
              <a:t>5G-MAG Interest and Involvement:</a:t>
            </a:r>
          </a:p>
        </p:txBody>
      </p:sp>
      <p:sp>
        <p:nvSpPr>
          <p:cNvPr id="5" name="Subtitle 4">
            <a:extLst>
              <a:ext uri="{FF2B5EF4-FFF2-40B4-BE49-F238E27FC236}">
                <a16:creationId xmlns:a16="http://schemas.microsoft.com/office/drawing/2014/main" id="{B187BC8F-3425-8602-A384-573466413C30}"/>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671914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1729BFA-83E5-BD1F-4398-D19DFA79E616}"/>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14435BE3-0E7B-7D81-E674-3BEBB23C6C37}"/>
              </a:ext>
            </a:extLst>
          </p:cNvPr>
          <p:cNvSpPr>
            <a:spLocks noGrp="1"/>
          </p:cNvSpPr>
          <p:nvPr>
            <p:ph type="title"/>
          </p:nvPr>
        </p:nvSpPr>
        <p:spPr>
          <a:xfrm>
            <a:off x="495300" y="642644"/>
            <a:ext cx="11187112" cy="361959"/>
          </a:xfrm>
        </p:spPr>
        <p:txBody>
          <a:bodyPr/>
          <a:lstStyle/>
          <a:p>
            <a:r>
              <a:rPr lang="de-DE" dirty="0"/>
              <a:t>Summary</a:t>
            </a:r>
            <a:endParaRPr lang="en-US" dirty="0"/>
          </a:p>
        </p:txBody>
      </p:sp>
      <p:sp>
        <p:nvSpPr>
          <p:cNvPr id="4" name="Content Placeholder 3">
            <a:extLst>
              <a:ext uri="{FF2B5EF4-FFF2-40B4-BE49-F238E27FC236}">
                <a16:creationId xmlns:a16="http://schemas.microsoft.com/office/drawing/2014/main" id="{99FC9A8E-6343-B81D-4D49-3F33B90C53F5}"/>
              </a:ext>
            </a:extLst>
          </p:cNvPr>
          <p:cNvSpPr>
            <a:spLocks noGrp="1"/>
          </p:cNvSpPr>
          <p:nvPr>
            <p:ph sz="quarter" idx="14"/>
          </p:nvPr>
        </p:nvSpPr>
        <p:spPr/>
        <p:txBody>
          <a:bodyPr/>
          <a:lstStyle/>
          <a:p>
            <a:r>
              <a:rPr lang="de-DE" dirty="0"/>
              <a:t>tbd</a:t>
            </a:r>
            <a:endParaRPr lang="en-US" dirty="0"/>
          </a:p>
        </p:txBody>
      </p:sp>
      <p:sp>
        <p:nvSpPr>
          <p:cNvPr id="5" name="Subtitle 4">
            <a:extLst>
              <a:ext uri="{FF2B5EF4-FFF2-40B4-BE49-F238E27FC236}">
                <a16:creationId xmlns:a16="http://schemas.microsoft.com/office/drawing/2014/main" id="{60508E98-9F75-7C4E-0E4C-9F6653B684ED}"/>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80177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9594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D1FD38B-9466-EB62-5B78-B90BFE881EEE}"/>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14BF34F4-928A-8A8E-F367-62B8C92AD967}"/>
              </a:ext>
            </a:extLst>
          </p:cNvPr>
          <p:cNvSpPr>
            <a:spLocks noGrp="1"/>
          </p:cNvSpPr>
          <p:nvPr>
            <p:ph type="title"/>
          </p:nvPr>
        </p:nvSpPr>
        <p:spPr>
          <a:xfrm>
            <a:off x="495300" y="642644"/>
            <a:ext cx="11187112" cy="361959"/>
          </a:xfrm>
        </p:spPr>
        <p:txBody>
          <a:bodyPr/>
          <a:lstStyle/>
          <a:p>
            <a:r>
              <a:rPr lang="de-DE" dirty="0"/>
              <a:t>5G-MAG Involvement</a:t>
            </a:r>
            <a:endParaRPr lang="en-US" dirty="0"/>
          </a:p>
        </p:txBody>
      </p:sp>
      <p:sp>
        <p:nvSpPr>
          <p:cNvPr id="5" name="Subtitle 4">
            <a:extLst>
              <a:ext uri="{FF2B5EF4-FFF2-40B4-BE49-F238E27FC236}">
                <a16:creationId xmlns:a16="http://schemas.microsoft.com/office/drawing/2014/main" id="{C3E1A263-1D07-C3BB-1715-E02F2C87042E}"/>
              </a:ext>
            </a:extLst>
          </p:cNvPr>
          <p:cNvSpPr>
            <a:spLocks noGrp="1"/>
          </p:cNvSpPr>
          <p:nvPr>
            <p:ph type="subTitle" idx="1"/>
          </p:nvPr>
        </p:nvSpPr>
        <p:spPr/>
        <p:txBody>
          <a:bodyPr/>
          <a:lstStyle/>
          <a:p>
            <a:r>
              <a:rPr lang="en-US" dirty="0"/>
              <a:t>https://www.5g-mag.com/post/5g-mag-workshop-with-3gpp-sa4-advanced-media-delivery</a:t>
            </a:r>
          </a:p>
        </p:txBody>
      </p:sp>
      <p:pic>
        <p:nvPicPr>
          <p:cNvPr id="2050" name="Picture 2">
            <a:extLst>
              <a:ext uri="{FF2B5EF4-FFF2-40B4-BE49-F238E27FC236}">
                <a16:creationId xmlns:a16="http://schemas.microsoft.com/office/drawing/2014/main" id="{D113754A-7CE9-8C60-2A66-6E903983A0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0785" y="1539691"/>
            <a:ext cx="7950429" cy="4491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9792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02B9648-2A3C-DFF2-52C7-B886169006F2}"/>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3ACCE332-036E-7C01-E058-30F6E69665F6}"/>
              </a:ext>
            </a:extLst>
          </p:cNvPr>
          <p:cNvSpPr>
            <a:spLocks noGrp="1"/>
          </p:cNvSpPr>
          <p:nvPr>
            <p:ph type="title"/>
          </p:nvPr>
        </p:nvSpPr>
        <p:spPr>
          <a:xfrm>
            <a:off x="495300" y="642644"/>
            <a:ext cx="11187112" cy="361959"/>
          </a:xfrm>
        </p:spPr>
        <p:txBody>
          <a:bodyPr/>
          <a:lstStyle/>
          <a:p>
            <a:r>
              <a:rPr lang="de-DE" dirty="0"/>
              <a:t>Objectives</a:t>
            </a:r>
            <a:endParaRPr lang="en-US" dirty="0"/>
          </a:p>
        </p:txBody>
      </p:sp>
      <p:sp>
        <p:nvSpPr>
          <p:cNvPr id="4" name="Content Placeholder 3">
            <a:extLst>
              <a:ext uri="{FF2B5EF4-FFF2-40B4-BE49-F238E27FC236}">
                <a16:creationId xmlns:a16="http://schemas.microsoft.com/office/drawing/2014/main" id="{F6660B9A-E951-5862-A253-F31260EE3E81}"/>
              </a:ext>
            </a:extLst>
          </p:cNvPr>
          <p:cNvSpPr>
            <a:spLocks noGrp="1"/>
          </p:cNvSpPr>
          <p:nvPr>
            <p:ph sz="quarter" idx="14"/>
          </p:nvPr>
        </p:nvSpPr>
        <p:spPr/>
        <p:txBody>
          <a:bodyPr>
            <a:normAutofit fontScale="70000" lnSpcReduction="20000"/>
          </a:bodyPr>
          <a:lstStyle/>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Document the following additional Key Issues in more detail, in particular how they relate to the 3GPP Media Delivery architecture and/or the MBS User Service architecture:</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Common Client Metadata.</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Common Server-and Network-Assisted Streaming.</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Multi-CDN and Multi-Access Media Delivery.</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Modem Usage Optimized Media Streaming.</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DRM and Conditional Access.</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In-session Unicast Repair for MBS Object Distribution.</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MBS User Service and Delivery Protocols for </a:t>
            </a:r>
            <a:r>
              <a:rPr lang="en-US" sz="1500" dirty="0" err="1">
                <a:effectLst/>
                <a:latin typeface="Times New Roman" panose="02020603050405020304" pitchFamily="18" charset="0"/>
                <a:ea typeface="Times New Roman" panose="02020603050405020304" pitchFamily="18" charset="0"/>
              </a:rPr>
              <a:t>eMBMS</a:t>
            </a:r>
            <a:r>
              <a:rPr lang="en-US" sz="1500" dirty="0">
                <a:effectLst/>
                <a:latin typeface="Times New Roman" panose="02020603050405020304" pitchFamily="18" charset="0"/>
                <a:ea typeface="Times New Roman" panose="02020603050405020304" pitchFamily="18" charset="0"/>
              </a:rPr>
              <a:t>.</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Selected MBMS Functionalities not supported in MBS.</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DASH/HLS Interoperability.</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Further harmonization of RTC and Streaming for Advanced Medial Delivery.</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Issues identified by Market Representation Partners.</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Improved QoS support.</a:t>
            </a:r>
          </a:p>
          <a:p>
            <a:pPr marL="988695" lvl="1" indent="-457200">
              <a:lnSpc>
                <a:spcPct val="120000"/>
              </a:lnSpc>
              <a:spcBef>
                <a:spcPts val="0"/>
              </a:spcBef>
              <a:spcAft>
                <a:spcPts val="0"/>
              </a:spcAft>
              <a:buFont typeface="+mj-lt"/>
              <a:buAutoNum type="alphaLcParenR"/>
            </a:pPr>
            <a:r>
              <a:rPr lang="en-US" sz="1500" dirty="0">
                <a:effectLst/>
                <a:latin typeface="Times New Roman" panose="02020603050405020304" pitchFamily="18" charset="0"/>
                <a:ea typeface="Times New Roman" panose="02020603050405020304" pitchFamily="18" charset="0"/>
              </a:rPr>
              <a:t>Impacts and opportunities of QUIC for segmented content delivery</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Study collaboration scenarios between the Application Service Provider and the 5G System and for each of the key topics.</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Based on existing architectures, develop one or more deployment architectures that address the key topics and the collaboration models.</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Map the key topics to basic functions and develop high-level call flows.</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Identify the issues that need to be solved.</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Provide candidate solutions including call flows, protocols and APIs for each of the identified issues.</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Coordinate work with other 3GPP groups e.g. SA2, SA3, SA5, SA6 and others as needed.</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Coordinate work with external organizations such as DASH-IF, CTA WAVE, ISO/IEC JTC29 WG3 (MPEG Systems), 5G-MAG, DVB or IETF, as needed.</a:t>
            </a:r>
          </a:p>
          <a:p>
            <a:pPr marL="637540" marR="0" indent="-457200">
              <a:lnSpc>
                <a:spcPct val="120000"/>
              </a:lnSpc>
              <a:spcBef>
                <a:spcPts val="0"/>
              </a:spcBef>
              <a:spcAft>
                <a:spcPts val="0"/>
              </a:spcAft>
              <a:buFont typeface="+mj-lt"/>
              <a:buAutoNum type="arabicPeriod"/>
            </a:pPr>
            <a:r>
              <a:rPr lang="en-US" sz="1900" dirty="0">
                <a:effectLst/>
                <a:latin typeface="Times New Roman" panose="02020603050405020304" pitchFamily="18" charset="0"/>
                <a:ea typeface="Malgun Gothic" panose="020B0503020000020004" pitchFamily="34" charset="-127"/>
              </a:rPr>
              <a:t>Identify gaps and recommend potential normative work for stage-2 and stage-3, including which existing specifications would be impacted and/or if any new specifications would preferably be developed.</a:t>
            </a:r>
          </a:p>
          <a:p>
            <a:endParaRPr lang="en-US" dirty="0"/>
          </a:p>
        </p:txBody>
      </p:sp>
      <p:sp>
        <p:nvSpPr>
          <p:cNvPr id="5" name="Subtitle 4">
            <a:extLst>
              <a:ext uri="{FF2B5EF4-FFF2-40B4-BE49-F238E27FC236}">
                <a16:creationId xmlns:a16="http://schemas.microsoft.com/office/drawing/2014/main" id="{E0D15FF0-CF76-845A-0740-8ACB12439BF6}"/>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888518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0ABA026-FA02-7617-BBDA-696D6518B7BC}"/>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81E8B0C-AC32-6AAE-0E8E-05352302C273}"/>
              </a:ext>
            </a:extLst>
          </p:cNvPr>
          <p:cNvSpPr>
            <a:spLocks noGrp="1"/>
          </p:cNvSpPr>
          <p:nvPr>
            <p:ph type="title"/>
          </p:nvPr>
        </p:nvSpPr>
        <p:spPr>
          <a:xfrm>
            <a:off x="495300" y="642644"/>
            <a:ext cx="11187112" cy="361959"/>
          </a:xfrm>
        </p:spPr>
        <p:txBody>
          <a:bodyPr/>
          <a:lstStyle/>
          <a:p>
            <a:r>
              <a:rPr lang="de-DE" dirty="0"/>
              <a:t>Architecture Baseline</a:t>
            </a:r>
            <a:endParaRPr lang="en-US" dirty="0"/>
          </a:p>
        </p:txBody>
      </p:sp>
      <p:graphicFrame>
        <p:nvGraphicFramePr>
          <p:cNvPr id="7" name="Object 6">
            <a:extLst>
              <a:ext uri="{FF2B5EF4-FFF2-40B4-BE49-F238E27FC236}">
                <a16:creationId xmlns:a16="http://schemas.microsoft.com/office/drawing/2014/main" id="{8A68B8E1-4470-07CA-BC6E-7B08AA58AF6A}"/>
              </a:ext>
            </a:extLst>
          </p:cNvPr>
          <p:cNvGraphicFramePr>
            <a:graphicFrameLocks noChangeAspect="1"/>
          </p:cNvGraphicFramePr>
          <p:nvPr/>
        </p:nvGraphicFramePr>
        <p:xfrm>
          <a:off x="1272987" y="1172261"/>
          <a:ext cx="9430872" cy="5038613"/>
        </p:xfrm>
        <a:graphic>
          <a:graphicData uri="http://schemas.openxmlformats.org/presentationml/2006/ole">
            <mc:AlternateContent xmlns:mc="http://schemas.openxmlformats.org/markup-compatibility/2006">
              <mc:Choice xmlns:v="urn:schemas-microsoft-com:vml" Requires="v">
                <p:oleObj name="Visio" r:id="rId2" imgW="13715792" imgH="7315200" progId="Visio.Drawing.15">
                  <p:embed/>
                </p:oleObj>
              </mc:Choice>
              <mc:Fallback>
                <p:oleObj name="Visio" r:id="rId2" imgW="13715792" imgH="7315200" progId="Visio.Drawing.15">
                  <p:embed/>
                  <p:pic>
                    <p:nvPicPr>
                      <p:cNvPr id="7" name="Object 6">
                        <a:extLst>
                          <a:ext uri="{FF2B5EF4-FFF2-40B4-BE49-F238E27FC236}">
                            <a16:creationId xmlns:a16="http://schemas.microsoft.com/office/drawing/2014/main" id="{8A68B8E1-4470-07CA-BC6E-7B08AA58AF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2987" y="1172261"/>
                        <a:ext cx="9430872" cy="5038613"/>
                      </a:xfrm>
                      <a:prstGeom prst="rect">
                        <a:avLst/>
                      </a:prstGeom>
                      <a:noFill/>
                    </p:spPr>
                  </p:pic>
                </p:oleObj>
              </mc:Fallback>
            </mc:AlternateContent>
          </a:graphicData>
        </a:graphic>
      </p:graphicFrame>
    </p:spTree>
    <p:extLst>
      <p:ext uri="{BB962C8B-B14F-4D97-AF65-F5344CB8AC3E}">
        <p14:creationId xmlns:p14="http://schemas.microsoft.com/office/powerpoint/2010/main" val="604341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0944260-16B6-CAD1-4863-9B79C7019E67}"/>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2AF482A-ABA2-8353-AA6B-ABC828D46354}"/>
              </a:ext>
            </a:extLst>
          </p:cNvPr>
          <p:cNvSpPr>
            <a:spLocks noGrp="1"/>
          </p:cNvSpPr>
          <p:nvPr>
            <p:ph type="title"/>
          </p:nvPr>
        </p:nvSpPr>
        <p:spPr>
          <a:xfrm>
            <a:off x="495300" y="642644"/>
            <a:ext cx="11187112" cy="361959"/>
          </a:xfrm>
        </p:spPr>
        <p:txBody>
          <a:bodyPr/>
          <a:lstStyle/>
          <a:p>
            <a:r>
              <a:rPr lang="de-DE" dirty="0"/>
              <a:t>Specification Idea</a:t>
            </a:r>
            <a:endParaRPr lang="en-US" dirty="0"/>
          </a:p>
        </p:txBody>
      </p:sp>
      <p:sp>
        <p:nvSpPr>
          <p:cNvPr id="5" name="Subtitle 4">
            <a:extLst>
              <a:ext uri="{FF2B5EF4-FFF2-40B4-BE49-F238E27FC236}">
                <a16:creationId xmlns:a16="http://schemas.microsoft.com/office/drawing/2014/main" id="{B7EA17E0-8124-5DCA-D42D-4F01156DB75F}"/>
              </a:ext>
            </a:extLst>
          </p:cNvPr>
          <p:cNvSpPr>
            <a:spLocks noGrp="1"/>
          </p:cNvSpPr>
          <p:nvPr>
            <p:ph type="subTitle" idx="1"/>
          </p:nvPr>
        </p:nvSpPr>
        <p:spPr/>
        <p:txBody>
          <a:bodyPr/>
          <a:lstStyle/>
          <a:p>
            <a:endParaRPr lang="en-US"/>
          </a:p>
        </p:txBody>
      </p:sp>
      <p:graphicFrame>
        <p:nvGraphicFramePr>
          <p:cNvPr id="6" name="Object 5">
            <a:extLst>
              <a:ext uri="{FF2B5EF4-FFF2-40B4-BE49-F238E27FC236}">
                <a16:creationId xmlns:a16="http://schemas.microsoft.com/office/drawing/2014/main" id="{484A0FBA-DADD-FA46-D84D-43AA7F01DC90}"/>
              </a:ext>
            </a:extLst>
          </p:cNvPr>
          <p:cNvGraphicFramePr>
            <a:graphicFrameLocks noChangeAspect="1"/>
          </p:cNvGraphicFramePr>
          <p:nvPr/>
        </p:nvGraphicFramePr>
        <p:xfrm>
          <a:off x="1281952" y="1324482"/>
          <a:ext cx="9430872" cy="5038613"/>
        </p:xfrm>
        <a:graphic>
          <a:graphicData uri="http://schemas.openxmlformats.org/presentationml/2006/ole">
            <mc:AlternateContent xmlns:mc="http://schemas.openxmlformats.org/markup-compatibility/2006">
              <mc:Choice xmlns:v="urn:schemas-microsoft-com:vml" Requires="v">
                <p:oleObj name="Visio" r:id="rId2" imgW="13715792" imgH="7315200" progId="Visio.Drawing.15">
                  <p:embed/>
                </p:oleObj>
              </mc:Choice>
              <mc:Fallback>
                <p:oleObj name="Visio" r:id="rId2" imgW="13715792" imgH="7315200" progId="Visio.Drawing.15">
                  <p:embed/>
                  <p:pic>
                    <p:nvPicPr>
                      <p:cNvPr id="6" name="Object 5">
                        <a:extLst>
                          <a:ext uri="{FF2B5EF4-FFF2-40B4-BE49-F238E27FC236}">
                            <a16:creationId xmlns:a16="http://schemas.microsoft.com/office/drawing/2014/main" id="{484A0FBA-DADD-FA46-D84D-43AA7F01DC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1952" y="1324482"/>
                        <a:ext cx="9430872" cy="5038613"/>
                      </a:xfrm>
                      <a:prstGeom prst="rect">
                        <a:avLst/>
                      </a:prstGeom>
                      <a:noFill/>
                    </p:spPr>
                  </p:pic>
                </p:oleObj>
              </mc:Fallback>
            </mc:AlternateContent>
          </a:graphicData>
        </a:graphic>
      </p:graphicFrame>
      <p:sp>
        <p:nvSpPr>
          <p:cNvPr id="7" name="Rectangle 6">
            <a:extLst>
              <a:ext uri="{FF2B5EF4-FFF2-40B4-BE49-F238E27FC236}">
                <a16:creationId xmlns:a16="http://schemas.microsoft.com/office/drawing/2014/main" id="{42D39FCA-A884-1F2F-40EE-CA30D0C28412}"/>
              </a:ext>
            </a:extLst>
          </p:cNvPr>
          <p:cNvSpPr/>
          <p:nvPr/>
        </p:nvSpPr>
        <p:spPr>
          <a:xfrm>
            <a:off x="4132729" y="3429000"/>
            <a:ext cx="2788024" cy="363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TS 26.510</a:t>
            </a:r>
            <a:endParaRPr lang="en-US" dirty="0" err="1">
              <a:solidFill>
                <a:schemeClr val="bg1"/>
              </a:solidFill>
              <a:latin typeface="Microsoft Sans Serif"/>
              <a:cs typeface="Microsoft Sans Serif" panose="020B0604020202020204" pitchFamily="34" charset="0"/>
            </a:endParaRPr>
          </a:p>
        </p:txBody>
      </p:sp>
      <p:sp>
        <p:nvSpPr>
          <p:cNvPr id="8" name="Rectangle 7">
            <a:extLst>
              <a:ext uri="{FF2B5EF4-FFF2-40B4-BE49-F238E27FC236}">
                <a16:creationId xmlns:a16="http://schemas.microsoft.com/office/drawing/2014/main" id="{FA2EC7B6-3FCD-2F7A-760C-C6F7854D0F74}"/>
              </a:ext>
            </a:extLst>
          </p:cNvPr>
          <p:cNvSpPr/>
          <p:nvPr/>
        </p:nvSpPr>
        <p:spPr>
          <a:xfrm>
            <a:off x="4132729" y="4714511"/>
            <a:ext cx="2788024" cy="363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TS 26.51x</a:t>
            </a:r>
            <a:endParaRPr lang="en-US" dirty="0" err="1">
              <a:solidFill>
                <a:schemeClr val="bg1"/>
              </a:solidFill>
              <a:latin typeface="Microsoft Sans Serif"/>
              <a:cs typeface="Microsoft Sans Serif" panose="020B0604020202020204" pitchFamily="34" charset="0"/>
            </a:endParaRPr>
          </a:p>
        </p:txBody>
      </p:sp>
      <p:sp>
        <p:nvSpPr>
          <p:cNvPr id="9" name="Rectangle 8">
            <a:extLst>
              <a:ext uri="{FF2B5EF4-FFF2-40B4-BE49-F238E27FC236}">
                <a16:creationId xmlns:a16="http://schemas.microsoft.com/office/drawing/2014/main" id="{3E0C26F4-2783-53AE-00BC-005ED8699261}"/>
              </a:ext>
            </a:extLst>
          </p:cNvPr>
          <p:cNvSpPr/>
          <p:nvPr/>
        </p:nvSpPr>
        <p:spPr>
          <a:xfrm>
            <a:off x="1649504" y="4351440"/>
            <a:ext cx="1748119" cy="363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TS 26.51x</a:t>
            </a:r>
            <a:endParaRPr lang="en-US" dirty="0" err="1">
              <a:solidFill>
                <a:schemeClr val="bg1"/>
              </a:solidFill>
              <a:latin typeface="Microsoft Sans Serif"/>
              <a:cs typeface="Microsoft Sans Serif" panose="020B0604020202020204" pitchFamily="34" charset="0"/>
            </a:endParaRPr>
          </a:p>
        </p:txBody>
      </p:sp>
      <p:sp>
        <p:nvSpPr>
          <p:cNvPr id="10" name="Rectangle 9">
            <a:extLst>
              <a:ext uri="{FF2B5EF4-FFF2-40B4-BE49-F238E27FC236}">
                <a16:creationId xmlns:a16="http://schemas.microsoft.com/office/drawing/2014/main" id="{22E3AD25-3B3A-B7CB-4360-97CEEE1947D0}"/>
              </a:ext>
            </a:extLst>
          </p:cNvPr>
          <p:cNvSpPr/>
          <p:nvPr/>
        </p:nvSpPr>
        <p:spPr>
          <a:xfrm>
            <a:off x="8130988" y="4890640"/>
            <a:ext cx="1559860" cy="363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TS 26.51x</a:t>
            </a: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2667239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0FC7A66-BB93-A30B-2AB4-B8EB05FEA816}"/>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B8398FC-0D52-43A0-2B63-630A6B011CC6}"/>
              </a:ext>
            </a:extLst>
          </p:cNvPr>
          <p:cNvSpPr>
            <a:spLocks noGrp="1"/>
          </p:cNvSpPr>
          <p:nvPr>
            <p:ph type="title"/>
          </p:nvPr>
        </p:nvSpPr>
        <p:spPr>
          <a:xfrm>
            <a:off x="495300" y="642644"/>
            <a:ext cx="11187112" cy="361959"/>
          </a:xfrm>
        </p:spPr>
        <p:txBody>
          <a:bodyPr/>
          <a:lstStyle/>
          <a:p>
            <a:r>
              <a:rPr lang="de-DE" dirty="0"/>
              <a:t>Vision for Rel-19 work</a:t>
            </a:r>
            <a:endParaRPr lang="en-US" dirty="0"/>
          </a:p>
        </p:txBody>
      </p:sp>
      <p:sp>
        <p:nvSpPr>
          <p:cNvPr id="4" name="Content Placeholder 3">
            <a:extLst>
              <a:ext uri="{FF2B5EF4-FFF2-40B4-BE49-F238E27FC236}">
                <a16:creationId xmlns:a16="http://schemas.microsoft.com/office/drawing/2014/main" id="{72B8CC50-9ACE-1749-48B0-48AA5535C074}"/>
              </a:ext>
            </a:extLst>
          </p:cNvPr>
          <p:cNvSpPr>
            <a:spLocks noGrp="1"/>
          </p:cNvSpPr>
          <p:nvPr>
            <p:ph sz="quarter" idx="14"/>
          </p:nvPr>
        </p:nvSpPr>
        <p:spPr/>
        <p:txBody>
          <a:bodyPr>
            <a:normAutofit fontScale="55000" lnSpcReduction="20000"/>
          </a:bodyPr>
          <a:lstStyle/>
          <a:p>
            <a:pPr>
              <a:lnSpc>
                <a:spcPct val="120000"/>
              </a:lnSpc>
            </a:pPr>
            <a:r>
              <a:rPr lang="en-US" dirty="0"/>
              <a:t>This study is considered as an extension study of the existing Media Delivery Architecture as well as related stage-3 protocols, APIs and reference points. It is planned to identify topics for normative work to be addressed in the Rel-19 timeline as follows</a:t>
            </a:r>
          </a:p>
          <a:p>
            <a:pPr lvl="1">
              <a:lnSpc>
                <a:spcPct val="120000"/>
              </a:lnSpc>
            </a:pPr>
            <a:r>
              <a:rPr lang="en-US" dirty="0"/>
              <a:t>Completion of study by 09/2024 for stage-2 and by 12/2024 for stage-3 </a:t>
            </a:r>
          </a:p>
          <a:p>
            <a:pPr lvl="1">
              <a:lnSpc>
                <a:spcPct val="120000"/>
              </a:lnSpc>
            </a:pPr>
            <a:r>
              <a:rPr lang="en-US" dirty="0"/>
              <a:t>Stage-2 normative work until 12/2024 (1 cycle work item, 100% completion within one cycle). An AHG meeting or an SA4#130bis in fall 2024 should be considered to support the completion of the work.</a:t>
            </a:r>
          </a:p>
          <a:p>
            <a:pPr lvl="1">
              <a:lnSpc>
                <a:spcPct val="120000"/>
              </a:lnSpc>
            </a:pPr>
            <a:r>
              <a:rPr lang="en-US" dirty="0"/>
              <a:t>Stage-3 normative work until 09/2025 (3 cycle work item, 30% 03/2025, 70% 06/2025, 100% 09/2025)</a:t>
            </a:r>
          </a:p>
          <a:p>
            <a:pPr>
              <a:lnSpc>
                <a:spcPct val="120000"/>
              </a:lnSpc>
            </a:pPr>
            <a:r>
              <a:rPr lang="en-US" dirty="0"/>
              <a:t>The study may only conclude in a subset of the work topics on what normative work will be addressed in Rel-19. Conclusions in the study may include that certain topics are for further study. Those topics may be addressed with lower priority in Rel-19 timeline, with a clear understanding that they very likely not be addressed in Rel-19 timeline.</a:t>
            </a:r>
          </a:p>
          <a:p>
            <a:pPr>
              <a:lnSpc>
                <a:spcPct val="120000"/>
              </a:lnSpc>
            </a:pPr>
            <a:r>
              <a:rPr lang="en-US" dirty="0"/>
              <a:t>The timelines above 09/2024 for stage-2 and 12/2024 are considered are strict deadlines for what is addressed in Rel-19 normative work. This study as well as the follow-up normative work is expected to address the following</a:t>
            </a:r>
          </a:p>
          <a:p>
            <a:pPr lvl="1">
              <a:lnSpc>
                <a:spcPct val="120000"/>
              </a:lnSpc>
            </a:pPr>
            <a:r>
              <a:rPr lang="en-US" dirty="0"/>
              <a:t>Study:</a:t>
            </a:r>
          </a:p>
          <a:p>
            <a:pPr lvl="2">
              <a:lnSpc>
                <a:spcPct val="120000"/>
              </a:lnSpc>
            </a:pPr>
            <a:r>
              <a:rPr lang="en-US" dirty="0"/>
              <a:t>TR 26.802: Documents key issues and work topics only related to MBS</a:t>
            </a:r>
          </a:p>
          <a:p>
            <a:pPr lvl="2">
              <a:lnSpc>
                <a:spcPct val="120000"/>
              </a:lnSpc>
            </a:pPr>
            <a:r>
              <a:rPr lang="en-US" dirty="0"/>
              <a:t>TR 26.804: Documents key issues and work topics primarily related to 5G Media Streaming, but may include also </a:t>
            </a:r>
            <a:r>
              <a:rPr lang="en-US" dirty="0" err="1"/>
              <a:t>hybid</a:t>
            </a:r>
            <a:r>
              <a:rPr lang="en-US" dirty="0"/>
              <a:t> aspects as issues related to topic 1j)</a:t>
            </a:r>
          </a:p>
          <a:p>
            <a:pPr lvl="1">
              <a:lnSpc>
                <a:spcPct val="120000"/>
              </a:lnSpc>
            </a:pPr>
            <a:r>
              <a:rPr lang="en-US" dirty="0"/>
              <a:t>Stage-2 normative work (note not all work may be done based on topics completed in the study phase and what is not completed)</a:t>
            </a:r>
          </a:p>
          <a:p>
            <a:pPr lvl="2">
              <a:lnSpc>
                <a:spcPct val="120000"/>
              </a:lnSpc>
            </a:pPr>
            <a:r>
              <a:rPr lang="en-US" dirty="0"/>
              <a:t>TS 26.500 (new) "Media Delivery Architecture" may be created to harmonize commonalities between TS 26.501 and TS 26.506, and to address advances that apply to both. </a:t>
            </a:r>
          </a:p>
          <a:p>
            <a:pPr lvl="2">
              <a:lnSpc>
                <a:spcPct val="120000"/>
              </a:lnSpc>
            </a:pPr>
            <a:r>
              <a:rPr lang="en-US" dirty="0"/>
              <a:t>TS 26.501: Documents stage-2 enhancements for 5G Media Streaming and creates references to TS 26.500 as needed  </a:t>
            </a:r>
          </a:p>
          <a:p>
            <a:pPr lvl="2">
              <a:lnSpc>
                <a:spcPct val="120000"/>
              </a:lnSpc>
            </a:pPr>
            <a:r>
              <a:rPr lang="en-US" dirty="0"/>
              <a:t>TS 26.502: Documents stage-2 enhancements for MBS and creates references to TS 26.500 as needed  </a:t>
            </a:r>
          </a:p>
          <a:p>
            <a:pPr lvl="2">
              <a:lnSpc>
                <a:spcPct val="120000"/>
              </a:lnSpc>
            </a:pPr>
            <a:r>
              <a:rPr lang="en-US" dirty="0"/>
              <a:t>TS 26.506: Documents stage-2 enhancements for RTC and creates references to TS 26.500 as needed  </a:t>
            </a:r>
          </a:p>
          <a:p>
            <a:pPr lvl="1">
              <a:lnSpc>
                <a:spcPct val="120000"/>
              </a:lnSpc>
            </a:pPr>
            <a:r>
              <a:rPr lang="en-US" dirty="0"/>
              <a:t>Stage-3 normative work (note not all work may be done based on topics completed in the study phase as well as in stage-2)</a:t>
            </a:r>
          </a:p>
          <a:p>
            <a:pPr lvl="2">
              <a:lnSpc>
                <a:spcPct val="120000"/>
              </a:lnSpc>
            </a:pPr>
            <a:r>
              <a:rPr lang="en-US" dirty="0"/>
              <a:t>TS 26.510: Addresses enhancements to the Media Delivery: Session Handling Reference points and APIs</a:t>
            </a:r>
          </a:p>
          <a:p>
            <a:pPr lvl="2">
              <a:lnSpc>
                <a:spcPct val="120000"/>
              </a:lnSpc>
            </a:pPr>
            <a:r>
              <a:rPr lang="en-US" dirty="0"/>
              <a:t>TS 26.512: Addresses enhancements to 5G Media Streaming: Protocols and APIs</a:t>
            </a:r>
          </a:p>
          <a:p>
            <a:pPr lvl="2">
              <a:lnSpc>
                <a:spcPct val="120000"/>
              </a:lnSpc>
            </a:pPr>
            <a:r>
              <a:rPr lang="en-US" dirty="0"/>
              <a:t>TS 26.517: Addresses enhancements to MBS User Services: Protocols and APIs</a:t>
            </a:r>
          </a:p>
          <a:p>
            <a:pPr lvl="2">
              <a:lnSpc>
                <a:spcPct val="120000"/>
              </a:lnSpc>
            </a:pPr>
            <a:r>
              <a:rPr lang="en-US" dirty="0"/>
              <a:t>TS 26.51x (new): Addresses common Media Delivery Content Delivery Protocols </a:t>
            </a:r>
          </a:p>
        </p:txBody>
      </p:sp>
      <p:sp>
        <p:nvSpPr>
          <p:cNvPr id="5" name="Subtitle 4">
            <a:extLst>
              <a:ext uri="{FF2B5EF4-FFF2-40B4-BE49-F238E27FC236}">
                <a16:creationId xmlns:a16="http://schemas.microsoft.com/office/drawing/2014/main" id="{E9D2A7AA-9A17-F696-7AA2-2FA617F58632}"/>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236231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774EEBE-4116-F0F9-CFAC-2E6E87A1186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42A5A75-5093-90BD-B11A-CA7397F7A89C}"/>
              </a:ext>
            </a:extLst>
          </p:cNvPr>
          <p:cNvSpPr>
            <a:spLocks noGrp="1"/>
          </p:cNvSpPr>
          <p:nvPr>
            <p:ph type="title"/>
          </p:nvPr>
        </p:nvSpPr>
        <p:spPr/>
        <p:txBody>
          <a:bodyPr/>
          <a:lstStyle/>
          <a:p>
            <a:r>
              <a:rPr lang="de-DE" dirty="0"/>
              <a:t>Agreements from SA4#127-bis-e</a:t>
            </a:r>
            <a:endParaRPr lang="en-US" dirty="0"/>
          </a:p>
        </p:txBody>
      </p:sp>
      <p:graphicFrame>
        <p:nvGraphicFramePr>
          <p:cNvPr id="8" name="Content Placeholder 7">
            <a:extLst>
              <a:ext uri="{FF2B5EF4-FFF2-40B4-BE49-F238E27FC236}">
                <a16:creationId xmlns:a16="http://schemas.microsoft.com/office/drawing/2014/main" id="{80C5DB7A-8A96-D8DF-6B5D-36870AEBF0AB}"/>
              </a:ext>
            </a:extLst>
          </p:cNvPr>
          <p:cNvGraphicFramePr>
            <a:graphicFrameLocks noGrp="1"/>
          </p:cNvGraphicFramePr>
          <p:nvPr>
            <p:ph sz="quarter" idx="14"/>
          </p:nvPr>
        </p:nvGraphicFramePr>
        <p:xfrm>
          <a:off x="550905" y="1136699"/>
          <a:ext cx="11187112" cy="477520"/>
        </p:xfrm>
        <a:graphic>
          <a:graphicData uri="http://schemas.openxmlformats.org/drawingml/2006/table">
            <a:tbl>
              <a:tblPr/>
              <a:tblGrid>
                <a:gridCol w="1290343">
                  <a:extLst>
                    <a:ext uri="{9D8B030D-6E8A-4147-A177-3AD203B41FA5}">
                      <a16:colId xmlns:a16="http://schemas.microsoft.com/office/drawing/2014/main" val="1346115779"/>
                    </a:ext>
                  </a:extLst>
                </a:gridCol>
                <a:gridCol w="6454819">
                  <a:extLst>
                    <a:ext uri="{9D8B030D-6E8A-4147-A177-3AD203B41FA5}">
                      <a16:colId xmlns:a16="http://schemas.microsoft.com/office/drawing/2014/main" val="2868985261"/>
                    </a:ext>
                  </a:extLst>
                </a:gridCol>
                <a:gridCol w="3441950">
                  <a:extLst>
                    <a:ext uri="{9D8B030D-6E8A-4147-A177-3AD203B41FA5}">
                      <a16:colId xmlns:a16="http://schemas.microsoft.com/office/drawing/2014/main" val="1800079913"/>
                    </a:ext>
                  </a:extLst>
                </a:gridCol>
              </a:tblGrid>
              <a:tr h="0">
                <a:tc>
                  <a:txBody>
                    <a:bodyPr/>
                    <a:lstStyle/>
                    <a:p>
                      <a:pPr marL="0" marR="0" fontAlgn="t">
                        <a:spcBef>
                          <a:spcPts val="0"/>
                        </a:spcBef>
                        <a:spcAft>
                          <a:spcPts val="0"/>
                        </a:spcAft>
                      </a:pPr>
                      <a:r>
                        <a:rPr lang="en-US" sz="900">
                          <a:effectLst/>
                          <a:latin typeface="Arial" panose="020B0604020202020204" pitchFamily="34" charset="0"/>
                          <a:hlinkClick r:id="rId2"/>
                        </a:rPr>
                        <a:t>S4-240841</a:t>
                      </a:r>
                      <a:endParaRPr lang="en-US">
                        <a:effectLst/>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noFill/>
                  </a:tcPr>
                </a:tc>
                <a:tc>
                  <a:txBody>
                    <a:bodyPr/>
                    <a:lstStyle/>
                    <a:p>
                      <a:pPr marL="0" marR="0" fontAlgn="t">
                        <a:spcBef>
                          <a:spcPts val="0"/>
                        </a:spcBef>
                        <a:spcAft>
                          <a:spcPts val="0"/>
                        </a:spcAft>
                      </a:pPr>
                      <a:r>
                        <a:rPr lang="en-US" sz="900" dirty="0">
                          <a:solidFill>
                            <a:srgbClr val="000000"/>
                          </a:solidFill>
                          <a:effectLst/>
                          <a:latin typeface="Arial" panose="020B0604020202020204" pitchFamily="34" charset="0"/>
                        </a:rPr>
                        <a:t>[FS_AMD] Proposed Time and Work Plan for Advanced Media Delivery</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noFill/>
                  </a:tcPr>
                </a:tc>
                <a:tc>
                  <a:txBody>
                    <a:bodyPr/>
                    <a:lstStyle/>
                    <a:p>
                      <a:pPr marL="0" marR="0" fontAlgn="t">
                        <a:spcBef>
                          <a:spcPts val="0"/>
                        </a:spcBef>
                        <a:spcAft>
                          <a:spcPts val="0"/>
                        </a:spcAft>
                      </a:pPr>
                      <a:r>
                        <a:rPr lang="en-US" sz="900" dirty="0">
                          <a:solidFill>
                            <a:srgbClr val="000000"/>
                          </a:solidFill>
                          <a:effectLst/>
                          <a:latin typeface="Arial" panose="020B0604020202020204" pitchFamily="34" charset="0"/>
                        </a:rPr>
                        <a:t>Qualcomm Incorporated (Rapporteur)</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noFill/>
                  </a:tcPr>
                </a:tc>
                <a:extLst>
                  <a:ext uri="{0D108BD9-81ED-4DB2-BD59-A6C34878D82A}">
                    <a16:rowId xmlns:a16="http://schemas.microsoft.com/office/drawing/2014/main" val="1148761700"/>
                  </a:ext>
                </a:extLst>
              </a:tr>
              <a:tr h="0">
                <a:tc>
                  <a:txBody>
                    <a:bodyPr/>
                    <a:lstStyle/>
                    <a:p>
                      <a:pPr marL="0" marR="0" fontAlgn="t">
                        <a:spcBef>
                          <a:spcPts val="0"/>
                        </a:spcBef>
                        <a:spcAft>
                          <a:spcPts val="0"/>
                        </a:spcAft>
                      </a:pPr>
                      <a:r>
                        <a:rPr lang="en-US" sz="900" dirty="0">
                          <a:effectLst/>
                          <a:latin typeface="Arial" panose="020B0604020202020204" pitchFamily="34" charset="0"/>
                          <a:hlinkClick r:id="rId3"/>
                        </a:rPr>
                        <a:t>S4-240599</a:t>
                      </a:r>
                      <a:endParaRPr lang="en-US" dirty="0">
                        <a:effectLst/>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noFill/>
                  </a:tcPr>
                </a:tc>
                <a:tc>
                  <a:txBody>
                    <a:bodyPr/>
                    <a:lstStyle/>
                    <a:p>
                      <a:pPr marL="0" marR="0" fontAlgn="t">
                        <a:spcBef>
                          <a:spcPts val="0"/>
                        </a:spcBef>
                        <a:spcAft>
                          <a:spcPts val="0"/>
                        </a:spcAft>
                      </a:pPr>
                      <a:r>
                        <a:rPr lang="en-US" sz="900" dirty="0">
                          <a:solidFill>
                            <a:srgbClr val="000000"/>
                          </a:solidFill>
                          <a:effectLst/>
                          <a:latin typeface="Arial" panose="020B0604020202020204" pitchFamily="34" charset="0"/>
                        </a:rPr>
                        <a:t>[FS_AMD] Proposed Way forward and CR Template</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noFill/>
                  </a:tcPr>
                </a:tc>
                <a:tc>
                  <a:txBody>
                    <a:bodyPr/>
                    <a:lstStyle/>
                    <a:p>
                      <a:pPr marL="0" marR="0" fontAlgn="t">
                        <a:spcBef>
                          <a:spcPts val="0"/>
                        </a:spcBef>
                        <a:spcAft>
                          <a:spcPts val="0"/>
                        </a:spcAft>
                      </a:pPr>
                      <a:r>
                        <a:rPr lang="en-US" sz="900" dirty="0">
                          <a:solidFill>
                            <a:srgbClr val="000000"/>
                          </a:solidFill>
                          <a:effectLst/>
                          <a:latin typeface="Arial" panose="020B0604020202020204" pitchFamily="34" charset="0"/>
                        </a:rPr>
                        <a:t>Qualcomm Tech. Netherlands B.V</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noFill/>
                  </a:tcPr>
                </a:tc>
                <a:extLst>
                  <a:ext uri="{0D108BD9-81ED-4DB2-BD59-A6C34878D82A}">
                    <a16:rowId xmlns:a16="http://schemas.microsoft.com/office/drawing/2014/main" val="148132439"/>
                  </a:ext>
                </a:extLst>
              </a:tr>
            </a:tbl>
          </a:graphicData>
        </a:graphic>
      </p:graphicFrame>
      <p:sp>
        <p:nvSpPr>
          <p:cNvPr id="12" name="Content Placeholder 3">
            <a:extLst>
              <a:ext uri="{FF2B5EF4-FFF2-40B4-BE49-F238E27FC236}">
                <a16:creationId xmlns:a16="http://schemas.microsoft.com/office/drawing/2014/main" id="{036F4088-9B44-CDF4-0ECD-3F5F660FE92B}"/>
              </a:ext>
            </a:extLst>
          </p:cNvPr>
          <p:cNvSpPr txBox="1">
            <a:spLocks/>
          </p:cNvSpPr>
          <p:nvPr/>
        </p:nvSpPr>
        <p:spPr>
          <a:xfrm>
            <a:off x="495300" y="1841157"/>
            <a:ext cx="11187112" cy="4559642"/>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endParaRPr lang="en-US" dirty="0"/>
          </a:p>
        </p:txBody>
      </p:sp>
      <p:sp>
        <p:nvSpPr>
          <p:cNvPr id="15" name="TextBox 14">
            <a:extLst>
              <a:ext uri="{FF2B5EF4-FFF2-40B4-BE49-F238E27FC236}">
                <a16:creationId xmlns:a16="http://schemas.microsoft.com/office/drawing/2014/main" id="{EDAF00A5-B6D2-0A44-CD23-1DDA767A303C}"/>
              </a:ext>
            </a:extLst>
          </p:cNvPr>
          <p:cNvSpPr txBox="1"/>
          <p:nvPr/>
        </p:nvSpPr>
        <p:spPr>
          <a:xfrm>
            <a:off x="550905" y="1777436"/>
            <a:ext cx="11242889" cy="4909036"/>
          </a:xfrm>
          <a:prstGeom prst="rect">
            <a:avLst/>
          </a:prstGeom>
          <a:noFill/>
        </p:spPr>
        <p:txBody>
          <a:bodyPr wrap="square">
            <a:spAutoFit/>
          </a:bodyPr>
          <a:lstStyle/>
          <a:p>
            <a:pPr marL="342900" marR="0" lvl="0" indent="-342900" hangingPunct="0">
              <a:spcBef>
                <a:spcPts val="1200"/>
              </a:spcBef>
              <a:spcAft>
                <a:spcPts val="900"/>
              </a:spcAft>
              <a:buSzPts val="1600"/>
              <a:buFont typeface="Arial" panose="020B0604020202020204" pitchFamily="34" charset="0"/>
              <a:buAutoNum type="arabicPeriod"/>
              <a:tabLst>
                <a:tab pos="274320" algn="l"/>
                <a:tab pos="-182880" algn="l"/>
              </a:tabLst>
            </a:pPr>
            <a:r>
              <a:rPr lang="en-US" b="1" kern="0" dirty="0">
                <a:effectLst/>
                <a:latin typeface="Arial" panose="020B0604020202020204" pitchFamily="34" charset="0"/>
                <a:cs typeface="Times New Roman" panose="02020603050405020304" pitchFamily="18" charset="0"/>
              </a:rPr>
              <a:t>CR Template</a:t>
            </a:r>
          </a:p>
          <a:p>
            <a:pPr marL="0" marR="0" indent="0" hangingPunct="0">
              <a:spcBef>
                <a:spcPts val="600"/>
              </a:spcBef>
              <a:spcAft>
                <a:spcPts val="900"/>
              </a:spcAft>
              <a:tabLst>
                <a:tab pos="457200" algn="l"/>
                <a:tab pos="304800" algn="l"/>
              </a:tabLst>
            </a:pPr>
            <a:r>
              <a:rPr lang="en-US" sz="1400" b="1" dirty="0">
                <a:effectLst/>
                <a:latin typeface="Arial" panose="020B0604020202020204" pitchFamily="34" charset="0"/>
                <a:cs typeface="Times New Roman" panose="02020603050405020304" pitchFamily="18" charset="0"/>
              </a:rPr>
              <a:t>X.1	Description</a:t>
            </a:r>
          </a:p>
          <a:p>
            <a:pPr marL="0" marR="0" indent="0" hangingPunct="0">
              <a:spcBef>
                <a:spcPts val="600"/>
              </a:spcBef>
              <a:spcAft>
                <a:spcPts val="900"/>
              </a:spcAft>
              <a:tabLst>
                <a:tab pos="457200" algn="l"/>
                <a:tab pos="304800" algn="l"/>
              </a:tabLst>
            </a:pPr>
            <a:r>
              <a:rPr lang="en-US" sz="1400" b="1" dirty="0">
                <a:effectLst/>
                <a:latin typeface="Arial" panose="020B0604020202020204" pitchFamily="34" charset="0"/>
                <a:cs typeface="Times New Roman" panose="02020603050405020304" pitchFamily="18" charset="0"/>
              </a:rPr>
              <a:t>X.2	Collaboration Scenario</a:t>
            </a:r>
          </a:p>
          <a:p>
            <a:pPr marL="720725" marR="0" indent="-540385" hangingPunct="0">
              <a:spcBef>
                <a:spcPts val="0"/>
              </a:spcBef>
              <a:spcAft>
                <a:spcPts val="900"/>
              </a:spcAft>
            </a:pPr>
            <a:r>
              <a:rPr lang="en-US" sz="1200" dirty="0">
                <a:solidFill>
                  <a:srgbClr val="FF0000"/>
                </a:solidFill>
                <a:effectLst/>
                <a:latin typeface="Times New Roman" panose="02020603050405020304" pitchFamily="18" charset="0"/>
                <a:ea typeface="MS Mincho" panose="02020609040205080304" pitchFamily="49" charset="-128"/>
              </a:rPr>
              <a:t>2.	Study collaboration scenarios between the 5G System and Application Provider for each of the key topics.</a:t>
            </a:r>
          </a:p>
          <a:p>
            <a:pPr marL="0" marR="0" indent="0" hangingPunct="0">
              <a:spcBef>
                <a:spcPts val="600"/>
              </a:spcBef>
              <a:spcAft>
                <a:spcPts val="900"/>
              </a:spcAft>
              <a:tabLst>
                <a:tab pos="457200" algn="l"/>
                <a:tab pos="304800" algn="l"/>
              </a:tabLst>
            </a:pPr>
            <a:r>
              <a:rPr lang="en-US" sz="1400" b="1" dirty="0">
                <a:effectLst/>
                <a:latin typeface="Arial" panose="020B0604020202020204" pitchFamily="34" charset="0"/>
                <a:cs typeface="Times New Roman" panose="02020603050405020304" pitchFamily="18" charset="0"/>
              </a:rPr>
              <a:t>X.3	Architecture Mapping</a:t>
            </a:r>
          </a:p>
          <a:p>
            <a:pPr marL="720725" marR="0" indent="-540385" hangingPunct="0">
              <a:spcBef>
                <a:spcPts val="0"/>
              </a:spcBef>
              <a:spcAft>
                <a:spcPts val="900"/>
              </a:spcAft>
            </a:pPr>
            <a:r>
              <a:rPr lang="en-US" sz="1200" dirty="0">
                <a:solidFill>
                  <a:srgbClr val="FF0000"/>
                </a:solidFill>
                <a:effectLst/>
                <a:latin typeface="Times New Roman" panose="02020603050405020304" pitchFamily="18" charset="0"/>
                <a:ea typeface="MS Mincho" panose="02020609040205080304" pitchFamily="49" charset="-128"/>
              </a:rPr>
              <a:t>3.	Based on existing architectures, develop one or more deployment architectures that address the key topics and the collaboration models.</a:t>
            </a:r>
          </a:p>
          <a:p>
            <a:pPr marL="0" marR="0" indent="0" hangingPunct="0">
              <a:spcBef>
                <a:spcPts val="600"/>
              </a:spcBef>
              <a:spcAft>
                <a:spcPts val="900"/>
              </a:spcAft>
              <a:tabLst>
                <a:tab pos="457200" algn="l"/>
                <a:tab pos="304800" algn="l"/>
              </a:tabLst>
            </a:pPr>
            <a:r>
              <a:rPr lang="en-US" sz="1400" b="1" dirty="0">
                <a:effectLst/>
                <a:latin typeface="Arial" panose="020B0604020202020204" pitchFamily="34" charset="0"/>
                <a:cs typeface="Times New Roman" panose="02020603050405020304" pitchFamily="18" charset="0"/>
              </a:rPr>
              <a:t>X.4	High-level Call Flow</a:t>
            </a:r>
          </a:p>
          <a:p>
            <a:pPr marL="720725" marR="0" indent="-540385" hangingPunct="0">
              <a:spcBef>
                <a:spcPts val="0"/>
              </a:spcBef>
              <a:spcAft>
                <a:spcPts val="900"/>
              </a:spcAft>
            </a:pPr>
            <a:r>
              <a:rPr lang="en-US" sz="1200" dirty="0">
                <a:solidFill>
                  <a:srgbClr val="FF0000"/>
                </a:solidFill>
                <a:effectLst/>
                <a:latin typeface="Times New Roman" panose="02020603050405020304" pitchFamily="18" charset="0"/>
                <a:ea typeface="MS Mincho" panose="02020609040205080304" pitchFamily="49" charset="-128"/>
              </a:rPr>
              <a:t>4.	Map the key topics to basic functions and develop high-level call flows.</a:t>
            </a:r>
          </a:p>
          <a:p>
            <a:pPr marL="0" marR="0" indent="0" hangingPunct="0">
              <a:spcBef>
                <a:spcPts val="600"/>
              </a:spcBef>
              <a:spcAft>
                <a:spcPts val="900"/>
              </a:spcAft>
              <a:tabLst>
                <a:tab pos="457200" algn="l"/>
                <a:tab pos="304800" algn="l"/>
              </a:tabLst>
            </a:pPr>
            <a:r>
              <a:rPr lang="en-US" sz="1400" b="1" dirty="0">
                <a:effectLst/>
                <a:latin typeface="Arial" panose="020B0604020202020204" pitchFamily="34" charset="0"/>
                <a:cs typeface="Times New Roman" panose="02020603050405020304" pitchFamily="18" charset="0"/>
              </a:rPr>
              <a:t>X.5	Gap Analysis and Requirements</a:t>
            </a:r>
          </a:p>
          <a:p>
            <a:pPr marL="720725" marR="0" indent="-540385" hangingPunct="0">
              <a:spcBef>
                <a:spcPts val="0"/>
              </a:spcBef>
              <a:spcAft>
                <a:spcPts val="900"/>
              </a:spcAft>
            </a:pPr>
            <a:r>
              <a:rPr lang="en-US" sz="1200" dirty="0">
                <a:solidFill>
                  <a:srgbClr val="FF0000"/>
                </a:solidFill>
                <a:effectLst/>
                <a:latin typeface="Times New Roman" panose="02020603050405020304" pitchFamily="18" charset="0"/>
                <a:ea typeface="MS Mincho" panose="02020609040205080304" pitchFamily="49" charset="-128"/>
              </a:rPr>
              <a:t>5.	Identify the issues that need to be solved.</a:t>
            </a:r>
          </a:p>
          <a:p>
            <a:pPr marL="0" marR="0" indent="0" hangingPunct="0">
              <a:spcBef>
                <a:spcPts val="600"/>
              </a:spcBef>
              <a:spcAft>
                <a:spcPts val="900"/>
              </a:spcAft>
              <a:tabLst>
                <a:tab pos="457200" algn="l"/>
                <a:tab pos="304800" algn="l"/>
              </a:tabLst>
            </a:pPr>
            <a:r>
              <a:rPr lang="en-US" sz="1400" b="1" dirty="0">
                <a:effectLst/>
                <a:latin typeface="Arial" panose="020B0604020202020204" pitchFamily="34" charset="0"/>
                <a:cs typeface="Times New Roman" panose="02020603050405020304" pitchFamily="18" charset="0"/>
              </a:rPr>
              <a:t>X.6	Candidate Solutions</a:t>
            </a:r>
          </a:p>
          <a:p>
            <a:pPr marL="720725" marR="0" indent="-540385" hangingPunct="0">
              <a:spcBef>
                <a:spcPts val="0"/>
              </a:spcBef>
              <a:spcAft>
                <a:spcPts val="900"/>
              </a:spcAft>
            </a:pPr>
            <a:r>
              <a:rPr lang="en-US" sz="1200" dirty="0">
                <a:solidFill>
                  <a:srgbClr val="FF0000"/>
                </a:solidFill>
                <a:effectLst/>
                <a:latin typeface="Times New Roman" panose="02020603050405020304" pitchFamily="18" charset="0"/>
                <a:ea typeface="MS Mincho" panose="02020609040205080304" pitchFamily="49" charset="-128"/>
              </a:rPr>
              <a:t>6.	Provide candidate solutions including call flows, protocols and APIs for each of the identified issues.</a:t>
            </a:r>
          </a:p>
          <a:p>
            <a:pPr marL="0" marR="0" indent="0" hangingPunct="0">
              <a:spcBef>
                <a:spcPts val="600"/>
              </a:spcBef>
              <a:spcAft>
                <a:spcPts val="900"/>
              </a:spcAft>
              <a:tabLst>
                <a:tab pos="457200" algn="l"/>
                <a:tab pos="304800" algn="l"/>
              </a:tabLst>
            </a:pPr>
            <a:r>
              <a:rPr lang="en-US" sz="1400" b="1" dirty="0">
                <a:effectLst/>
                <a:latin typeface="Arial" panose="020B0604020202020204" pitchFamily="34" charset="0"/>
                <a:cs typeface="Times New Roman" panose="02020603050405020304" pitchFamily="18" charset="0"/>
              </a:rPr>
              <a:t>X.7	Summary and Conclusions</a:t>
            </a:r>
          </a:p>
        </p:txBody>
      </p:sp>
    </p:spTree>
    <p:extLst>
      <p:ext uri="{BB962C8B-B14F-4D97-AF65-F5344CB8AC3E}">
        <p14:creationId xmlns:p14="http://schemas.microsoft.com/office/powerpoint/2010/main" val="2714636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SIMPLIFIED_Qualcomm_Corporate_Public_Template-Feb 2023_v07.pptx" id="{34E5AA02-C6E2-4309-B071-B3E713DF3E42}" vid="{077480CE-A1EC-4691-BF70-43411A8A8359}"/>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SIMPLIFIED_Qualcomm_Corporate_Public_Template-Feb 2023_v07</Template>
  <TotalTime>82</TotalTime>
  <Words>6344</Words>
  <Application>Microsoft Office PowerPoint</Application>
  <PresentationFormat>Widescreen</PresentationFormat>
  <Paragraphs>570</Paragraphs>
  <Slides>39</Slides>
  <Notes>1</Notes>
  <HiddenSlides>0</HiddenSlides>
  <MMClips>0</MMClips>
  <ScaleCrop>false</ScaleCrop>
  <HeadingPairs>
    <vt:vector size="8" baseType="variant">
      <vt:variant>
        <vt:lpstr>Fonts Used</vt:lpstr>
      </vt:variant>
      <vt:variant>
        <vt:i4>13</vt:i4>
      </vt:variant>
      <vt:variant>
        <vt:lpstr>Theme</vt:lpstr>
      </vt:variant>
      <vt:variant>
        <vt:i4>1</vt:i4>
      </vt:variant>
      <vt:variant>
        <vt:lpstr>Embedded OLE Servers</vt:lpstr>
      </vt:variant>
      <vt:variant>
        <vt:i4>2</vt:i4>
      </vt:variant>
      <vt:variant>
        <vt:lpstr>Slide Titles</vt:lpstr>
      </vt:variant>
      <vt:variant>
        <vt:i4>39</vt:i4>
      </vt:variant>
    </vt:vector>
  </HeadingPairs>
  <TitlesOfParts>
    <vt:vector size="55" baseType="lpstr">
      <vt:lpstr>Arial</vt:lpstr>
      <vt:lpstr>Avenir Next LT Pro</vt:lpstr>
      <vt:lpstr>Calibri</vt:lpstr>
      <vt:lpstr>Century Gothic</vt:lpstr>
      <vt:lpstr>CG Times (WN)</vt:lpstr>
      <vt:lpstr>Courier New</vt:lpstr>
      <vt:lpstr>Microsoft Sans Serif</vt:lpstr>
      <vt:lpstr>Qualcomm Office Regular</vt:lpstr>
      <vt:lpstr>Qualcomm Regular</vt:lpstr>
      <vt:lpstr>Symbol</vt:lpstr>
      <vt:lpstr>Times New Roman</vt:lpstr>
      <vt:lpstr>Tw Cen MT</vt:lpstr>
      <vt:lpstr>Wingdings</vt:lpstr>
      <vt:lpstr>Qualcomm Corporate Public Template - May2022</vt:lpstr>
      <vt:lpstr>Visio</vt:lpstr>
      <vt:lpstr>Signalling Chart</vt:lpstr>
      <vt:lpstr>FS_AMD: Advanced Media Delivery Overview for 5G-MAG</vt:lpstr>
      <vt:lpstr>PowerPoint Presentation</vt:lpstr>
      <vt:lpstr>Background</vt:lpstr>
      <vt:lpstr>5G-MAG Involvement</vt:lpstr>
      <vt:lpstr>Objectives</vt:lpstr>
      <vt:lpstr>Architecture Baseline</vt:lpstr>
      <vt:lpstr>Specification Idea</vt:lpstr>
      <vt:lpstr>Vision for Rel-19 work</vt:lpstr>
      <vt:lpstr>Agreements from SA4#127-bis-e</vt:lpstr>
      <vt:lpstr>Leads and Supporters for Each Work Topic and related Input</vt:lpstr>
      <vt:lpstr>PowerPoint Presentation</vt:lpstr>
      <vt:lpstr>WT0: TS26.51x outline</vt:lpstr>
      <vt:lpstr>WT1: Common Client Metadata</vt:lpstr>
      <vt:lpstr>WT1: What is CMCD?</vt:lpstr>
      <vt:lpstr>WT1: Common Client Metadata</vt:lpstr>
      <vt:lpstr>WT2: Common Server-and Network-Assisted Streaming</vt:lpstr>
      <vt:lpstr>WT2: Common Server-and Network-Assisted Streaming</vt:lpstr>
      <vt:lpstr>ARI Track - Motivation</vt:lpstr>
      <vt:lpstr>ARI Track in live mode</vt:lpstr>
      <vt:lpstr>WT3: Multi-CDN and Multi-Access Media Delivery</vt:lpstr>
      <vt:lpstr>WT3: Multi-CDN and Multi-Access Media Delivery</vt:lpstr>
      <vt:lpstr>WT3: ATSSS</vt:lpstr>
      <vt:lpstr>WT4: Modem Usage Optimized Media Streaming</vt:lpstr>
      <vt:lpstr>WT4: Modem Usage Optimized Media Streaming</vt:lpstr>
      <vt:lpstr>WT5: DRM and Conditional Access </vt:lpstr>
      <vt:lpstr>WT5: DRM and Conditional Access </vt:lpstr>
      <vt:lpstr>WT6: In-session Unicast Repair for MBS Object Distribution </vt:lpstr>
      <vt:lpstr>WT6: In-session Unicast Repair for MBS Object Distribution </vt:lpstr>
      <vt:lpstr>WT7: MBS User Service and Delivery Protocols for eMBMS</vt:lpstr>
      <vt:lpstr>WT7: MBS User Service and Delivery Protocols for eMBMS</vt:lpstr>
      <vt:lpstr>WT8: Selected MBMS Functionalities not supported in MBS</vt:lpstr>
      <vt:lpstr>WT9: DASH/HLS Interoperability </vt:lpstr>
      <vt:lpstr>WT9: DASH/HLS Interoperability </vt:lpstr>
      <vt:lpstr>WT10: Further harmonization of RTC and Streaming for Advanced Media Delivery </vt:lpstr>
      <vt:lpstr>WT11: Issues identified by Market Representation Partners </vt:lpstr>
      <vt:lpstr>WT12: Improved QoS support </vt:lpstr>
      <vt:lpstr>WT13: Impacts and opportunities of QUIC for segmented content delivery </vt:lpstr>
      <vt:lpstr>Summary</vt:lpstr>
      <vt:lpstr>PowerPoint Presentation</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FS_AMD: Advanced Media Delivery</dc:title>
  <dc:creator>Thomas Stockhammer</dc:creator>
  <cp:lastModifiedBy>Thomas Stockhammer</cp:lastModifiedBy>
  <cp:revision>2</cp:revision>
  <dcterms:created xsi:type="dcterms:W3CDTF">2024-04-18T10:56:52Z</dcterms:created>
  <dcterms:modified xsi:type="dcterms:W3CDTF">2024-05-02T20:15:17Z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ies>
</file>