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0" r:id="rId3"/>
    <p:sldId id="269" r:id="rId4"/>
    <p:sldId id="259" r:id="rId5"/>
    <p:sldId id="257" r:id="rId6"/>
    <p:sldId id="275" r:id="rId7"/>
    <p:sldId id="289" r:id="rId8"/>
    <p:sldId id="262" r:id="rId9"/>
    <p:sldId id="277" r:id="rId10"/>
    <p:sldId id="288" r:id="rId11"/>
    <p:sldId id="294" r:id="rId12"/>
    <p:sldId id="280" r:id="rId13"/>
    <p:sldId id="293" r:id="rId14"/>
    <p:sldId id="29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guide id="3" pos="7537" userDrawn="1">
          <p15:clr>
            <a:srgbClr val="A4A3A4"/>
          </p15:clr>
        </p15:guide>
        <p15:guide id="4" pos="869" userDrawn="1">
          <p15:clr>
            <a:srgbClr val="A4A3A4"/>
          </p15:clr>
        </p15:guide>
        <p15:guide id="5" pos="2094" userDrawn="1">
          <p15:clr>
            <a:srgbClr val="A4A3A4"/>
          </p15:clr>
        </p15:guide>
        <p15:guide id="6" pos="3795" userDrawn="1">
          <p15:clr>
            <a:srgbClr val="A4A3A4"/>
          </p15:clr>
        </p15:guide>
        <p15:guide id="7" pos="4838" userDrawn="1">
          <p15:clr>
            <a:srgbClr val="A4A3A4"/>
          </p15:clr>
        </p15:guide>
        <p15:guide id="8" pos="5858" userDrawn="1">
          <p15:clr>
            <a:srgbClr val="A4A3A4"/>
          </p15:clr>
        </p15:guide>
        <p15:guide id="9" pos="68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027BEA-D990-2368-AE7D-2EF5494F7FB2}" name="CLo (031922)" initials="CL1" userId="CLo (031922)"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99"/>
    <a:srgbClr val="FFC000"/>
    <a:srgbClr val="FFFF00"/>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814" autoAdjust="0"/>
    <p:restoredTop sz="91646" autoAdjust="0"/>
  </p:normalViewPr>
  <p:slideViewPr>
    <p:cSldViewPr snapToGrid="0" showGuides="1">
      <p:cViewPr varScale="1">
        <p:scale>
          <a:sx n="86" d="100"/>
          <a:sy n="86" d="100"/>
        </p:scale>
        <p:origin x="126" y="516"/>
      </p:cViewPr>
      <p:guideLst>
        <p:guide orient="horz" pos="2160"/>
        <p:guide pos="143"/>
        <p:guide pos="7537"/>
        <p:guide pos="869"/>
        <p:guide pos="2094"/>
        <p:guide pos="3795"/>
        <p:guide pos="4838"/>
        <p:guide pos="5858"/>
        <p:guide pos="6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es Lo" userId="e4df713d-51fa-4e07-bce4-ea6727a64126" providerId="ADAL" clId="{51390DB0-BB43-4861-8F09-FBCFF4D4B8BD}"/>
    <pc:docChg chg="custSel modSld">
      <pc:chgData name="Charles Lo" userId="e4df713d-51fa-4e07-bce4-ea6727a64126" providerId="ADAL" clId="{51390DB0-BB43-4861-8F09-FBCFF4D4B8BD}" dt="2022-03-24T16:39:03.963" v="240" actId="255"/>
      <pc:docMkLst>
        <pc:docMk/>
      </pc:docMkLst>
      <pc:sldChg chg="modSp mod">
        <pc:chgData name="Charles Lo" userId="e4df713d-51fa-4e07-bce4-ea6727a64126" providerId="ADAL" clId="{51390DB0-BB43-4861-8F09-FBCFF4D4B8BD}" dt="2022-03-24T16:28:56.976" v="191" actId="20577"/>
        <pc:sldMkLst>
          <pc:docMk/>
          <pc:sldMk cId="1075961096" sldId="269"/>
        </pc:sldMkLst>
        <pc:spChg chg="mod">
          <ac:chgData name="Charles Lo" userId="e4df713d-51fa-4e07-bce4-ea6727a64126" providerId="ADAL" clId="{51390DB0-BB43-4861-8F09-FBCFF4D4B8BD}" dt="2022-03-24T16:28:56.976" v="191" actId="20577"/>
          <ac:spMkLst>
            <pc:docMk/>
            <pc:sldMk cId="1075961096" sldId="269"/>
            <ac:spMk id="3" creationId="{0EE8D4F0-2B82-4DAA-9CD6-A5FA0F6813EF}"/>
          </ac:spMkLst>
        </pc:spChg>
      </pc:sldChg>
      <pc:sldChg chg="modSp mod delCm">
        <pc:chgData name="Charles Lo" userId="e4df713d-51fa-4e07-bce4-ea6727a64126" providerId="ADAL" clId="{51390DB0-BB43-4861-8F09-FBCFF4D4B8BD}" dt="2022-03-24T16:39:03.963" v="240" actId="255"/>
        <pc:sldMkLst>
          <pc:docMk/>
          <pc:sldMk cId="3402258719" sldId="270"/>
        </pc:sldMkLst>
        <pc:spChg chg="mod">
          <ac:chgData name="Charles Lo" userId="e4df713d-51fa-4e07-bce4-ea6727a64126" providerId="ADAL" clId="{51390DB0-BB43-4861-8F09-FBCFF4D4B8BD}" dt="2022-03-24T16:39:03.963" v="240" actId="255"/>
          <ac:spMkLst>
            <pc:docMk/>
            <pc:sldMk cId="3402258719" sldId="270"/>
            <ac:spMk id="3" creationId="{0EE8D4F0-2B82-4DAA-9CD6-A5FA0F6813EF}"/>
          </ac:spMkLst>
        </pc:spChg>
      </pc:sldChg>
      <pc:sldChg chg="modSp mod">
        <pc:chgData name="Charles Lo" userId="e4df713d-51fa-4e07-bce4-ea6727a64126" providerId="ADAL" clId="{51390DB0-BB43-4861-8F09-FBCFF4D4B8BD}" dt="2022-03-24T16:37:49.744" v="237" actId="207"/>
        <pc:sldMkLst>
          <pc:docMk/>
          <pc:sldMk cId="3853690678" sldId="275"/>
        </pc:sldMkLst>
        <pc:spChg chg="mod">
          <ac:chgData name="Charles Lo" userId="e4df713d-51fa-4e07-bce4-ea6727a64126" providerId="ADAL" clId="{51390DB0-BB43-4861-8F09-FBCFF4D4B8BD}" dt="2022-03-24T16:37:49.744" v="237" actId="207"/>
          <ac:spMkLst>
            <pc:docMk/>
            <pc:sldMk cId="3853690678" sldId="275"/>
            <ac:spMk id="3" creationId="{0EE8D4F0-2B82-4DAA-9CD6-A5FA0F6813EF}"/>
          </ac:spMkLst>
        </pc:spChg>
      </pc:sldChg>
      <pc:sldChg chg="modSp mod">
        <pc:chgData name="Charles Lo" userId="e4df713d-51fa-4e07-bce4-ea6727a64126" providerId="ADAL" clId="{51390DB0-BB43-4861-8F09-FBCFF4D4B8BD}" dt="2022-03-24T16:35:40.851" v="223" actId="207"/>
        <pc:sldMkLst>
          <pc:docMk/>
          <pc:sldMk cId="2677980946" sldId="280"/>
        </pc:sldMkLst>
        <pc:spChg chg="mod">
          <ac:chgData name="Charles Lo" userId="e4df713d-51fa-4e07-bce4-ea6727a64126" providerId="ADAL" clId="{51390DB0-BB43-4861-8F09-FBCFF4D4B8BD}" dt="2022-03-24T16:35:40.851" v="223" actId="207"/>
          <ac:spMkLst>
            <pc:docMk/>
            <pc:sldMk cId="2677980946" sldId="280"/>
            <ac:spMk id="3" creationId="{0EE8D4F0-2B82-4DAA-9CD6-A5FA0F6813EF}"/>
          </ac:spMkLst>
        </pc:spChg>
      </pc:sldChg>
      <pc:sldChg chg="modSp mod delCm">
        <pc:chgData name="Charles Lo" userId="e4df713d-51fa-4e07-bce4-ea6727a64126" providerId="ADAL" clId="{51390DB0-BB43-4861-8F09-FBCFF4D4B8BD}" dt="2022-03-24T16:31:59.973" v="198" actId="113"/>
        <pc:sldMkLst>
          <pc:docMk/>
          <pc:sldMk cId="1214867292" sldId="288"/>
        </pc:sldMkLst>
        <pc:spChg chg="mod">
          <ac:chgData name="Charles Lo" userId="e4df713d-51fa-4e07-bce4-ea6727a64126" providerId="ADAL" clId="{51390DB0-BB43-4861-8F09-FBCFF4D4B8BD}" dt="2022-03-24T16:31:59.973" v="198" actId="113"/>
          <ac:spMkLst>
            <pc:docMk/>
            <pc:sldMk cId="1214867292" sldId="288"/>
            <ac:spMk id="3" creationId="{0EE8D4F0-2B82-4DAA-9CD6-A5FA0F6813EF}"/>
          </ac:spMkLst>
        </pc:spChg>
      </pc:sldChg>
      <pc:sldChg chg="modSp mod delCm">
        <pc:chgData name="Charles Lo" userId="e4df713d-51fa-4e07-bce4-ea6727a64126" providerId="ADAL" clId="{51390DB0-BB43-4861-8F09-FBCFF4D4B8BD}" dt="2022-03-24T16:31:05.532" v="196" actId="113"/>
        <pc:sldMkLst>
          <pc:docMk/>
          <pc:sldMk cId="3929164318" sldId="289"/>
        </pc:sldMkLst>
        <pc:spChg chg="mod">
          <ac:chgData name="Charles Lo" userId="e4df713d-51fa-4e07-bce4-ea6727a64126" providerId="ADAL" clId="{51390DB0-BB43-4861-8F09-FBCFF4D4B8BD}" dt="2022-03-24T16:31:05.532" v="196" actId="113"/>
          <ac:spMkLst>
            <pc:docMk/>
            <pc:sldMk cId="3929164318" sldId="289"/>
            <ac:spMk id="3" creationId="{0EE8D4F0-2B82-4DAA-9CD6-A5FA0F6813EF}"/>
          </ac:spMkLst>
        </pc:spChg>
      </pc:sldChg>
      <pc:sldChg chg="modSp mod">
        <pc:chgData name="Charles Lo" userId="e4df713d-51fa-4e07-bce4-ea6727a64126" providerId="ADAL" clId="{51390DB0-BB43-4861-8F09-FBCFF4D4B8BD}" dt="2022-03-24T16:37:00.749" v="232" actId="20577"/>
        <pc:sldMkLst>
          <pc:docMk/>
          <pc:sldMk cId="3735430461" sldId="290"/>
        </pc:sldMkLst>
        <pc:spChg chg="mod">
          <ac:chgData name="Charles Lo" userId="e4df713d-51fa-4e07-bce4-ea6727a64126" providerId="ADAL" clId="{51390DB0-BB43-4861-8F09-FBCFF4D4B8BD}" dt="2022-03-24T16:37:00.749" v="232" actId="20577"/>
          <ac:spMkLst>
            <pc:docMk/>
            <pc:sldMk cId="3735430461" sldId="290"/>
            <ac:spMk id="3" creationId="{0EE8D4F0-2B82-4DAA-9CD6-A5FA0F6813EF}"/>
          </ac:spMkLst>
        </pc:spChg>
      </pc:sldChg>
      <pc:sldChg chg="modSp mod">
        <pc:chgData name="Charles Lo" userId="e4df713d-51fa-4e07-bce4-ea6727a64126" providerId="ADAL" clId="{51390DB0-BB43-4861-8F09-FBCFF4D4B8BD}" dt="2022-03-24T16:36:46.070" v="231" actId="20577"/>
        <pc:sldMkLst>
          <pc:docMk/>
          <pc:sldMk cId="1688747188" sldId="293"/>
        </pc:sldMkLst>
        <pc:spChg chg="mod">
          <ac:chgData name="Charles Lo" userId="e4df713d-51fa-4e07-bce4-ea6727a64126" providerId="ADAL" clId="{51390DB0-BB43-4861-8F09-FBCFF4D4B8BD}" dt="2022-03-24T16:36:46.070" v="231" actId="20577"/>
          <ac:spMkLst>
            <pc:docMk/>
            <pc:sldMk cId="1688747188" sldId="293"/>
            <ac:spMk id="3" creationId="{0EE8D4F0-2B82-4DAA-9CD6-A5FA0F6813EF}"/>
          </ac:spMkLst>
        </pc:spChg>
      </pc:sldChg>
      <pc:sldChg chg="modSp mod">
        <pc:chgData name="Charles Lo" userId="e4df713d-51fa-4e07-bce4-ea6727a64126" providerId="ADAL" clId="{51390DB0-BB43-4861-8F09-FBCFF4D4B8BD}" dt="2022-03-24T16:34:34.239" v="216" actId="20577"/>
        <pc:sldMkLst>
          <pc:docMk/>
          <pc:sldMk cId="3067812434" sldId="294"/>
        </pc:sldMkLst>
        <pc:spChg chg="mod">
          <ac:chgData name="Charles Lo" userId="e4df713d-51fa-4e07-bce4-ea6727a64126" providerId="ADAL" clId="{51390DB0-BB43-4861-8F09-FBCFF4D4B8BD}" dt="2022-03-24T16:34:34.239" v="216" actId="20577"/>
          <ac:spMkLst>
            <pc:docMk/>
            <pc:sldMk cId="3067812434" sldId="294"/>
            <ac:spMk id="3" creationId="{0EE8D4F0-2B82-4DAA-9CD6-A5FA0F6813E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88C7-F814-4B2E-AAD3-BFF343B59707}" type="datetimeFigureOut">
              <a:rPr lang="en-US" smtClean="0"/>
              <a:t>3/24/2022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5DF-BB71-44ED-BE0E-6ED66B272AEC}" type="slidenum">
              <a:rPr lang="en-US" smtClean="0"/>
              <a:t>‹#›</a:t>
            </a:fld>
            <a:endParaRPr lang="en-US"/>
          </a:p>
        </p:txBody>
      </p:sp>
    </p:spTree>
    <p:extLst>
      <p:ext uri="{BB962C8B-B14F-4D97-AF65-F5344CB8AC3E}">
        <p14:creationId xmlns:p14="http://schemas.microsoft.com/office/powerpoint/2010/main" val="3201003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423A086-7D85-43C1-954F-9C5EE2BC1E64}" type="datetime1">
              <a:rPr lang="en-GB" smtClean="0"/>
              <a:t>24/03/2022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FE824DC2-F351-49AD-86A8-A3D56E998227}" type="datetime1">
              <a:rPr lang="en-GB" smtClean="0"/>
              <a:t>24/03/2022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31007433-2956-4BE0-97F2-BFFB9D13BEEA}" type="datetime1">
              <a:rPr lang="en-GB" smtClean="0"/>
              <a:t>24/03/2022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64D776A0-BC0F-415F-8F38-14005C3C065A}" type="datetime1">
              <a:rPr lang="en-GB" smtClean="0"/>
              <a:t>24/03/2022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5F7A9E5D-188B-42DF-9557-E58DE6088502}" type="datetime1">
              <a:rPr lang="en-GB" smtClean="0"/>
              <a:t>24/03/2022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ABDEE82F-1215-45C7-A74A-DDDFB1CC7A15}" type="datetime1">
              <a:rPr lang="en-GB" smtClean="0"/>
              <a:t>24/03/2022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5FAC3413-A5B4-4BEB-AA4A-B2B68B28663F}" type="datetime1">
              <a:rPr lang="en-GB" smtClean="0"/>
              <a:t>24/03/2022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7F9F2E04-2E75-4BBE-B3CF-BC2B96B9D127}" type="datetime1">
              <a:rPr lang="en-GB" smtClean="0"/>
              <a:t>24/03/2022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AADEA9C5-63FD-485A-A535-F0C00B4A6AB8}" type="datetime1">
              <a:rPr lang="en-GB" smtClean="0"/>
              <a:t>24/03/2022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E43B77E4-1FD0-4659-AA58-07B339D0B278}" type="datetime1">
              <a:rPr lang="en-GB" smtClean="0"/>
              <a:t>24/03/2022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DF3B7A60-91ED-4EE3-B25B-36B97C2FA89C}" type="datetime1">
              <a:rPr lang="en-GB" smtClean="0"/>
              <a:t>24/03/2022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9E893-7FBD-4301-B276-3B32DBE10A6B}" type="datetime1">
              <a:rPr lang="en-GB" smtClean="0"/>
              <a:t>24/03/2022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Progressing Rel-17 Specs regarding EVEX</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CT3, SA2 and SA4 </a:t>
            </a:r>
          </a:p>
          <a:p>
            <a:r>
              <a:rPr lang="en-GB" dirty="0"/>
              <a:t>24</a:t>
            </a:r>
            <a:r>
              <a:rPr lang="en-GB" baseline="30000" dirty="0"/>
              <a:t>th</a:t>
            </a:r>
            <a:r>
              <a:rPr lang="en-GB" dirty="0"/>
              <a:t> March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dirty="0"/>
              <a:t> S4aI221341</a:t>
            </a:r>
          </a:p>
        </p:txBody>
      </p:sp>
      <p:sp>
        <p:nvSpPr>
          <p:cNvPr id="5" name="Slide Number Placeholder 4">
            <a:extLst>
              <a:ext uri="{FF2B5EF4-FFF2-40B4-BE49-F238E27FC236}">
                <a16:creationId xmlns:a16="http://schemas.microsoft.com/office/drawing/2014/main" id="{7B4C5704-73E3-402B-9F47-75A15A827AA3}"/>
              </a:ext>
            </a:extLst>
          </p:cNvPr>
          <p:cNvSpPr>
            <a:spLocks noGrp="1"/>
          </p:cNvSpPr>
          <p:nvPr>
            <p:ph type="sldNum" sz="quarter" idx="12"/>
          </p:nvPr>
        </p:nvSpPr>
        <p:spPr/>
        <p:txBody>
          <a:bodyPr/>
          <a:lstStyle/>
          <a:p>
            <a:fld id="{2A3AD23A-A1F3-44B2-9C89-E968C9ACFD50}" type="slidenum">
              <a:rPr lang="en-GB" smtClean="0"/>
              <a:t>1</a:t>
            </a:fld>
            <a:endParaRPr lang="en-GB"/>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424780" y="214702"/>
            <a:ext cx="11374283" cy="1325563"/>
          </a:xfrm>
        </p:spPr>
        <p:txBody>
          <a:bodyPr>
            <a:normAutofit/>
          </a:bodyPr>
          <a:lstStyle/>
          <a:p>
            <a:r>
              <a:rPr lang="en-GB" sz="3200" b="1" i="1" dirty="0" err="1"/>
              <a:t>Nnef_DataReporting</a:t>
            </a:r>
            <a:r>
              <a:rPr lang="en-GB" sz="3200" b="1" dirty="0"/>
              <a:t> service Stage 2 and Stage 3 (Collaboration C)</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99730" y="1540265"/>
            <a:ext cx="5387947" cy="5260585"/>
          </a:xfrm>
        </p:spPr>
        <p:txBody>
          <a:bodyPr>
            <a:normAutofit lnSpcReduction="10000"/>
          </a:bodyPr>
          <a:lstStyle/>
          <a:p>
            <a:pPr>
              <a:lnSpc>
                <a:spcPct val="105000"/>
              </a:lnSpc>
              <a:spcBef>
                <a:spcPts val="600"/>
              </a:spcBef>
            </a:pPr>
            <a:r>
              <a:rPr lang="en-GB" sz="2000" dirty="0"/>
              <a:t>Same logical functionality as the </a:t>
            </a:r>
            <a:r>
              <a:rPr lang="en-GB" sz="2000" b="1" i="1" dirty="0" err="1"/>
              <a:t>Ndcaf_DataReporting</a:t>
            </a:r>
            <a:r>
              <a:rPr lang="en-GB" sz="2000" i="1" dirty="0"/>
              <a:t> </a:t>
            </a:r>
            <a:r>
              <a:rPr lang="en-GB" sz="2000" dirty="0"/>
              <a:t>service, except that either the data collection client or Data Collection AF is assumed to reside in the Trust domain, while its peer entity is assumed to reside outside the Trusted domain</a:t>
            </a:r>
          </a:p>
          <a:p>
            <a:pPr>
              <a:lnSpc>
                <a:spcPct val="105000"/>
              </a:lnSpc>
              <a:spcBef>
                <a:spcPts val="600"/>
              </a:spcBef>
            </a:pPr>
            <a:r>
              <a:rPr lang="en-GB" sz="2000" dirty="0"/>
              <a:t>In the context of 5G Media Streaming, the only data collection client of concern is the AS, which in the architecture model as shown, has to acquire its configuration from, and report media streaming access activity to, the Data Collection AF over the R4 reference point via the NEF</a:t>
            </a:r>
            <a:endParaRPr lang="en-GB" sz="1800" dirty="0"/>
          </a:p>
          <a:p>
            <a:pPr>
              <a:lnSpc>
                <a:spcPct val="105000"/>
              </a:lnSpc>
              <a:spcBef>
                <a:spcPts val="600"/>
              </a:spcBef>
            </a:pPr>
            <a:r>
              <a:rPr lang="en-GB" sz="2000" dirty="0"/>
              <a:t>SA4 will produce the Stage 2 text for this functionality in TS 26.501.</a:t>
            </a:r>
          </a:p>
          <a:p>
            <a:pPr marL="457200" lvl="1">
              <a:lnSpc>
                <a:spcPct val="105000"/>
              </a:lnSpc>
              <a:spcBef>
                <a:spcPts val="600"/>
              </a:spcBef>
            </a:pPr>
            <a:r>
              <a:rPr lang="en-GB" sz="1800" dirty="0">
                <a:solidFill>
                  <a:srgbClr val="0000FF"/>
                </a:solidFill>
              </a:rPr>
              <a:t>CT3 is requested to specify the corresponding RESTful APIs in their specs (TS 29.522)</a:t>
            </a:r>
          </a:p>
          <a:p>
            <a:pPr lvl="1">
              <a:lnSpc>
                <a:spcPct val="100000"/>
              </a:lnSpc>
              <a:spcBef>
                <a:spcPts val="600"/>
              </a:spcBef>
            </a:pPr>
            <a:endParaRPr lang="en-GB" sz="1500" dirty="0"/>
          </a:p>
        </p:txBody>
      </p:sp>
      <p:pic>
        <p:nvPicPr>
          <p:cNvPr id="17" name="Picture 16">
            <a:extLst>
              <a:ext uri="{FF2B5EF4-FFF2-40B4-BE49-F238E27FC236}">
                <a16:creationId xmlns:a16="http://schemas.microsoft.com/office/drawing/2014/main" id="{14DF701F-F188-4092-8117-494B708599CD}"/>
              </a:ext>
            </a:extLst>
          </p:cNvPr>
          <p:cNvPicPr>
            <a:picLocks noChangeAspect="1"/>
          </p:cNvPicPr>
          <p:nvPr/>
        </p:nvPicPr>
        <p:blipFill>
          <a:blip r:embed="rId2"/>
          <a:stretch>
            <a:fillRect/>
          </a:stretch>
        </p:blipFill>
        <p:spPr>
          <a:xfrm>
            <a:off x="6304324" y="1628775"/>
            <a:ext cx="4868501" cy="4883551"/>
          </a:xfrm>
          <a:prstGeom prst="rect">
            <a:avLst/>
          </a:prstGeom>
        </p:spPr>
      </p:pic>
    </p:spTree>
    <p:extLst>
      <p:ext uri="{BB962C8B-B14F-4D97-AF65-F5344CB8AC3E}">
        <p14:creationId xmlns:p14="http://schemas.microsoft.com/office/powerpoint/2010/main" val="1214867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a:t>Summary </a:t>
            </a:r>
            <a:r>
              <a:rPr lang="en-GB" sz="3200" b="1" dirty="0"/>
              <a:t>of SA4 asks to CT3</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400" dirty="0">
                <a:latin typeface="Arial" panose="020B0604020202020204" pitchFamily="34" charset="0"/>
                <a:cs typeface="Arial" panose="020B0604020202020204" pitchFamily="34" charset="0"/>
              </a:rPr>
              <a:t>From the description in slides 6-10, SA4 is requesting CT3 support to:</a:t>
            </a:r>
          </a:p>
          <a:p>
            <a:pPr marL="457200" lvl="1">
              <a:lnSpc>
                <a:spcPct val="110000"/>
              </a:lnSpc>
              <a:spcBef>
                <a:spcPts val="600"/>
              </a:spcBef>
            </a:pPr>
            <a:r>
              <a:rPr lang="en-GB" sz="2200" dirty="0"/>
              <a:t>Add a few more Event types regarding Media Streaming data to the existing </a:t>
            </a:r>
            <a:r>
              <a:rPr lang="en-GB" sz="2000" b="1" i="1" dirty="0">
                <a:latin typeface="Arial" panose="020B0604020202020204" pitchFamily="34" charset="0"/>
                <a:cs typeface="Arial" panose="020B0604020202020204" pitchFamily="34" charset="0"/>
              </a:rPr>
              <a:t>Naf_EventExposure</a:t>
            </a:r>
            <a:r>
              <a:rPr lang="en-GB" sz="2200" dirty="0"/>
              <a:t> service.</a:t>
            </a:r>
          </a:p>
          <a:p>
            <a:pPr marL="457200" lvl="1">
              <a:lnSpc>
                <a:spcPct val="110000"/>
              </a:lnSpc>
              <a:spcBef>
                <a:spcPts val="600"/>
              </a:spcBef>
            </a:pPr>
            <a:r>
              <a:rPr lang="en-GB" sz="2200" dirty="0"/>
              <a:t>Enable these events to be exposed to entities in external trust domain via the </a:t>
            </a:r>
            <a:r>
              <a:rPr lang="en-GB" sz="2000" b="1" i="1" dirty="0" err="1">
                <a:latin typeface="Arial" panose="020B0604020202020204" pitchFamily="34" charset="0"/>
                <a:cs typeface="Arial" panose="020B0604020202020204" pitchFamily="34" charset="0"/>
              </a:rPr>
              <a:t>Nnef_EventExposure</a:t>
            </a:r>
            <a:r>
              <a:rPr lang="en-GB" sz="2200" dirty="0"/>
              <a:t> service.</a:t>
            </a:r>
          </a:p>
          <a:p>
            <a:pPr marL="457200" lvl="1">
              <a:lnSpc>
                <a:spcPct val="110000"/>
              </a:lnSpc>
              <a:spcBef>
                <a:spcPts val="600"/>
              </a:spcBef>
            </a:pPr>
            <a:r>
              <a:rPr lang="en-GB" sz="2200" dirty="0"/>
              <a:t>Enable interaction, via NEF, between entities located in different trust domains in supporting the SA4-defined </a:t>
            </a:r>
            <a:r>
              <a:rPr lang="en-GB" sz="2000" i="1" dirty="0" err="1">
                <a:latin typeface="Arial" panose="020B0604020202020204" pitchFamily="34" charset="0"/>
                <a:cs typeface="Arial" panose="020B0604020202020204" pitchFamily="34" charset="0"/>
              </a:rPr>
              <a:t>Ndcaf_DataReporting</a:t>
            </a:r>
            <a:r>
              <a:rPr lang="en-GB" sz="2200" dirty="0"/>
              <a:t> service operations via the (new) </a:t>
            </a:r>
            <a:r>
              <a:rPr lang="en-GB" sz="2000" b="1" i="1" dirty="0" err="1">
                <a:latin typeface="Arial" panose="020B0604020202020204" pitchFamily="34" charset="0"/>
                <a:cs typeface="Arial" panose="020B0604020202020204" pitchFamily="34" charset="0"/>
              </a:rPr>
              <a:t>Nnef_DataReporting</a:t>
            </a:r>
            <a:r>
              <a:rPr lang="en-GB" sz="2200" dirty="0"/>
              <a:t> service.</a:t>
            </a:r>
          </a:p>
          <a:p>
            <a:pPr marL="0" lvl="1" indent="0">
              <a:lnSpc>
                <a:spcPct val="110000"/>
              </a:lnSpc>
              <a:spcBef>
                <a:spcPts val="1200"/>
              </a:spcBef>
              <a:buNone/>
            </a:pPr>
            <a:r>
              <a:rPr lang="en-GB" dirty="0"/>
              <a:t>SA4 will provide the necessary details (more of that in the following slides) to facilitate the CT3 work.</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11</a:t>
            </a:fld>
            <a:endParaRPr lang="en-GB"/>
          </a:p>
        </p:txBody>
      </p:sp>
    </p:spTree>
    <p:extLst>
      <p:ext uri="{BB962C8B-B14F-4D97-AF65-F5344CB8AC3E}">
        <p14:creationId xmlns:p14="http://schemas.microsoft.com/office/powerpoint/2010/main" val="306781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(1)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4" cy="5095012"/>
          </a:xfrm>
        </p:spPr>
        <p:txBody>
          <a:bodyPr>
            <a:normAutofit/>
          </a:bodyPr>
          <a:lstStyle/>
          <a:p>
            <a:pPr marL="0" indent="0">
              <a:lnSpc>
                <a:spcPct val="100000"/>
              </a:lnSpc>
              <a:spcBef>
                <a:spcPts val="600"/>
              </a:spcBef>
              <a:buNone/>
            </a:pPr>
            <a:r>
              <a:rPr lang="en-GB" sz="2200" b="1" i="1" dirty="0">
                <a:latin typeface="Arial" panose="020B0604020202020204" pitchFamily="34" charset="0"/>
                <a:cs typeface="Arial" panose="020B0604020202020204" pitchFamily="34" charset="0"/>
              </a:rPr>
              <a:t>Naf_EventExposure</a:t>
            </a:r>
            <a:r>
              <a:rPr lang="en-GB" sz="2400" dirty="0"/>
              <a:t> and </a:t>
            </a:r>
            <a:r>
              <a:rPr lang="en-GB" sz="2200" b="1" i="1" dirty="0" err="1">
                <a:latin typeface="Arial" panose="020B0604020202020204" pitchFamily="34" charset="0"/>
                <a:cs typeface="Arial" panose="020B0604020202020204" pitchFamily="34" charset="0"/>
              </a:rPr>
              <a:t>Nnef_EventExposure</a:t>
            </a:r>
            <a:r>
              <a:rPr lang="en-GB" sz="2200" dirty="0">
                <a:latin typeface="Arial" panose="020B0604020202020204" pitchFamily="34" charset="0"/>
                <a:cs typeface="Arial" panose="020B0604020202020204" pitchFamily="34" charset="0"/>
              </a:rPr>
              <a:t> services</a:t>
            </a:r>
          </a:p>
          <a:p>
            <a:pPr marL="457200" lvl="1">
              <a:lnSpc>
                <a:spcPct val="100000"/>
              </a:lnSpc>
              <a:spcBef>
                <a:spcPts val="600"/>
              </a:spcBef>
            </a:pPr>
            <a:r>
              <a:rPr lang="en-GB" sz="2000" dirty="0"/>
              <a:t>The following Stage 2 and Stage 3 SA4 specifications/clauses containing relevant information on the following types of 5G Media Streaming UE data acquired by the Data Collection Function (instantiated in the 5GMS AF) for subsequent event exposure: </a:t>
            </a:r>
          </a:p>
          <a:p>
            <a:pPr lvl="1">
              <a:lnSpc>
                <a:spcPct val="100000"/>
              </a:lnSpc>
              <a:spcBef>
                <a:spcPts val="600"/>
              </a:spcBef>
            </a:pPr>
            <a:r>
              <a:rPr lang="en-GB" sz="1800" b="1" i="1" dirty="0" err="1">
                <a:solidFill>
                  <a:srgbClr val="7030A0"/>
                </a:solidFill>
              </a:rPr>
              <a:t>QoE</a:t>
            </a:r>
            <a:r>
              <a:rPr lang="en-GB" sz="1800" b="1" i="1" dirty="0">
                <a:solidFill>
                  <a:srgbClr val="7030A0"/>
                </a:solidFill>
              </a:rPr>
              <a:t> metric</a:t>
            </a:r>
            <a:r>
              <a:rPr lang="en-GB" sz="1800" b="1" i="1" dirty="0"/>
              <a:t>s</a:t>
            </a:r>
          </a:p>
          <a:p>
            <a:pPr marL="914400" lvl="2">
              <a:lnSpc>
                <a:spcPct val="100000"/>
              </a:lnSpc>
              <a:spcBef>
                <a:spcPts val="600"/>
              </a:spcBef>
            </a:pPr>
            <a:r>
              <a:rPr lang="en-GB" sz="1600" i="1" dirty="0"/>
              <a:t>(see TS 26.247 clauses 10.4, 10.5, 10.6; TS 26.501 clause 4.2; TS 26.512 clauses 4.2, 7.8, 11.4)</a:t>
            </a:r>
            <a:endParaRPr lang="en-GB" sz="1600" b="1" i="1" dirty="0"/>
          </a:p>
          <a:p>
            <a:pPr lvl="1">
              <a:lnSpc>
                <a:spcPct val="100000"/>
              </a:lnSpc>
              <a:spcBef>
                <a:spcPts val="600"/>
              </a:spcBef>
            </a:pPr>
            <a:r>
              <a:rPr lang="en-GB" sz="1800" b="1" i="1" dirty="0">
                <a:solidFill>
                  <a:srgbClr val="7030A0"/>
                </a:solidFill>
              </a:rPr>
              <a:t>Consumption reports</a:t>
            </a:r>
          </a:p>
          <a:p>
            <a:pPr marL="914400" lvl="2">
              <a:lnSpc>
                <a:spcPct val="100000"/>
              </a:lnSpc>
              <a:spcBef>
                <a:spcPts val="600"/>
              </a:spcBef>
            </a:pPr>
            <a:r>
              <a:rPr lang="en-GB" sz="1600" i="1" dirty="0"/>
              <a:t>(see TS 26.501 clause 4.2; TS 26.512 clauses 4.2, 7.7, 11.3)</a:t>
            </a:r>
          </a:p>
          <a:p>
            <a:pPr lvl="1">
              <a:lnSpc>
                <a:spcPct val="100000"/>
              </a:lnSpc>
              <a:spcBef>
                <a:spcPts val="600"/>
              </a:spcBef>
            </a:pPr>
            <a:r>
              <a:rPr lang="en-GB" sz="1800" b="1" i="1" dirty="0">
                <a:solidFill>
                  <a:srgbClr val="7030A0"/>
                </a:solidFill>
              </a:rPr>
              <a:t>Network Assistance invocations</a:t>
            </a:r>
          </a:p>
          <a:p>
            <a:pPr marL="914400" lvl="2">
              <a:lnSpc>
                <a:spcPct val="100000"/>
              </a:lnSpc>
              <a:spcBef>
                <a:spcPts val="600"/>
              </a:spcBef>
            </a:pPr>
            <a:r>
              <a:rPr lang="en-GB" sz="1600" i="1" dirty="0"/>
              <a:t>(see TS 26.238 clause 4.6; TS 26.501 clause 4.2; TS 26.12 clauses 4.2, 11.6) </a:t>
            </a:r>
          </a:p>
          <a:p>
            <a:pPr lvl="1">
              <a:lnSpc>
                <a:spcPct val="100000"/>
              </a:lnSpc>
              <a:spcBef>
                <a:spcPts val="600"/>
              </a:spcBef>
            </a:pPr>
            <a:r>
              <a:rPr lang="en-GB" sz="1800" b="1" i="1" dirty="0">
                <a:solidFill>
                  <a:srgbClr val="7030A0"/>
                </a:solidFill>
              </a:rPr>
              <a:t>Charging and Policy invocations</a:t>
            </a:r>
          </a:p>
          <a:p>
            <a:pPr marL="914400" lvl="2">
              <a:lnSpc>
                <a:spcPct val="100000"/>
              </a:lnSpc>
              <a:spcBef>
                <a:spcPts val="600"/>
              </a:spcBef>
            </a:pPr>
            <a:r>
              <a:rPr lang="en-GB" sz="1600" i="1" dirty="0"/>
              <a:t>(see TS 26.501 clause 4.2; TS 26.512 clauses 4.2, 7.9, 11.5)</a:t>
            </a:r>
          </a:p>
          <a:p>
            <a:pPr marL="690563" lvl="2" indent="-233363">
              <a:lnSpc>
                <a:spcPct val="100000"/>
              </a:lnSpc>
              <a:spcBef>
                <a:spcPts val="600"/>
              </a:spcBef>
            </a:pPr>
            <a:r>
              <a:rPr lang="en-GB" sz="1800" b="1" i="1" dirty="0">
                <a:solidFill>
                  <a:srgbClr val="7030A0"/>
                </a:solidFill>
              </a:rPr>
              <a:t>Media streaming access activity</a:t>
            </a:r>
          </a:p>
          <a:p>
            <a:pPr marL="914400" lvl="3">
              <a:lnSpc>
                <a:spcPct val="100000"/>
              </a:lnSpc>
              <a:spcBef>
                <a:spcPts val="600"/>
              </a:spcBef>
            </a:pPr>
            <a:r>
              <a:rPr lang="en-GB" sz="1600" i="1" dirty="0"/>
              <a:t>(see TS 26.501 clauses 5.11, 6.10; TS 26.512 clauses 4.2, 4.11) </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12</a:t>
            </a:fld>
            <a:endParaRPr lang="en-GB"/>
          </a:p>
        </p:txBody>
      </p:sp>
    </p:spTree>
    <p:extLst>
      <p:ext uri="{BB962C8B-B14F-4D97-AF65-F5344CB8AC3E}">
        <p14:creationId xmlns:p14="http://schemas.microsoft.com/office/powerpoint/2010/main" val="2677980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(2)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200" b="1" i="1" dirty="0" err="1">
                <a:latin typeface="Arial" panose="020B0604020202020204" pitchFamily="34" charset="0"/>
                <a:cs typeface="Arial" panose="020B0604020202020204" pitchFamily="34" charset="0"/>
              </a:rPr>
              <a:t>Nnef_DataReporting</a:t>
            </a:r>
            <a:r>
              <a:rPr lang="en-GB" sz="2200" dirty="0">
                <a:latin typeface="Arial" panose="020B0604020202020204" pitchFamily="34" charset="0"/>
                <a:cs typeface="Arial" panose="020B0604020202020204" pitchFamily="34" charset="0"/>
              </a:rPr>
              <a:t> </a:t>
            </a:r>
            <a:r>
              <a:rPr lang="en-GB" sz="2400" dirty="0">
                <a:cs typeface="Arial" panose="020B0604020202020204" pitchFamily="34" charset="0"/>
              </a:rPr>
              <a:t>service</a:t>
            </a:r>
          </a:p>
          <a:p>
            <a:pPr marL="457200" lvl="1">
              <a:lnSpc>
                <a:spcPct val="110000"/>
              </a:lnSpc>
              <a:spcBef>
                <a:spcPts val="600"/>
              </a:spcBef>
            </a:pPr>
            <a:r>
              <a:rPr lang="en-GB" sz="2200" dirty="0"/>
              <a:t>Enables </a:t>
            </a:r>
            <a:r>
              <a:rPr lang="en-GB" sz="2200" dirty="0">
                <a:effectLst/>
                <a:latin typeface="Calibri" panose="020F0502020204030204" pitchFamily="34" charset="0"/>
                <a:ea typeface="Times New Roman" panose="02020603050405020304" pitchFamily="18" charset="0"/>
              </a:rPr>
              <a:t>5GMS AS to obtain its data collection and reporting configuration from, and subsequently report media streaming access activity to, the Data Collection AF, when the two entities are located in different trust domains.</a:t>
            </a:r>
            <a:endParaRPr lang="en-GB" sz="2200" dirty="0"/>
          </a:p>
          <a:p>
            <a:pPr lvl="1">
              <a:lnSpc>
                <a:spcPct val="110000"/>
              </a:lnSpc>
              <a:spcBef>
                <a:spcPts val="600"/>
              </a:spcBef>
            </a:pPr>
            <a:r>
              <a:rPr lang="en-GB" sz="2000" i="1" dirty="0"/>
              <a:t>See TS 26.531, clauses 5.4, 5.5 and TS 26.532, clauses 7.2 (Data Collection and Reporting Configuration API) and 7.3 (Data Reporting API).</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13</a:t>
            </a:fld>
            <a:endParaRPr lang="en-GB"/>
          </a:p>
        </p:txBody>
      </p:sp>
    </p:spTree>
    <p:extLst>
      <p:ext uri="{BB962C8B-B14F-4D97-AF65-F5344CB8AC3E}">
        <p14:creationId xmlns:p14="http://schemas.microsoft.com/office/powerpoint/2010/main" val="1688747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Summary, tasks, and suggested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558500"/>
            <a:ext cx="6070776" cy="5299499"/>
          </a:xfrm>
        </p:spPr>
        <p:txBody>
          <a:bodyPr>
            <a:normAutofit fontScale="92500" lnSpcReduction="20000"/>
          </a:bodyPr>
          <a:lstStyle/>
          <a:p>
            <a:pPr marL="346075" indent="-346075">
              <a:lnSpc>
                <a:spcPct val="110000"/>
              </a:lnSpc>
              <a:spcBef>
                <a:spcPts val="600"/>
              </a:spcBef>
            </a:pPr>
            <a:r>
              <a:rPr lang="en-GB" sz="2400" dirty="0"/>
              <a:t>Above slides summarizes current status and remaining tasks for SA4, CT3 and possibly SA2 in aligning specifications across the WGs to complete the EVEX Work Item.</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Request to CT3 on specific tasks for further discussion/agreement.</a:t>
            </a:r>
          </a:p>
          <a:p>
            <a:pPr marL="346075" indent="-346075">
              <a:lnSpc>
                <a:spcPct val="110000"/>
              </a:lnSpc>
              <a:spcBef>
                <a:spcPts val="600"/>
              </a:spcBef>
            </a:pPr>
            <a:r>
              <a:rPr lang="en-GB" sz="2400" dirty="0">
                <a:effectLst/>
                <a:latin typeface="Calibri" panose="020F0502020204030204" pitchFamily="34" charset="0"/>
                <a:ea typeface="Times New Roman" panose="02020603050405020304" pitchFamily="18" charset="0"/>
              </a:rPr>
              <a:t>Agree on high level plan for Rel-17 work completion – target approval of EVEX WI completion at SA#96 </a:t>
            </a:r>
            <a:r>
              <a:rPr lang="en-GB" sz="2400" dirty="0">
                <a:latin typeface="Calibri" panose="020F0502020204030204" pitchFamily="34" charset="0"/>
                <a:ea typeface="Times New Roman" panose="02020603050405020304" pitchFamily="18" charset="0"/>
              </a:rPr>
              <a:t>(</a:t>
            </a:r>
            <a:r>
              <a:rPr lang="en-GB" sz="2400" dirty="0">
                <a:effectLst/>
                <a:latin typeface="Calibri" panose="020F0502020204030204" pitchFamily="34" charset="0"/>
                <a:ea typeface="Times New Roman" panose="02020603050405020304" pitchFamily="18" charset="0"/>
              </a:rPr>
              <a:t>June 2022), involving the following specs: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SA4: TS’s 26.501, 26.512, 26.531, 26.532</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CT3: TS’s 29.517, TS 29.522 (any others?)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 TS 23.502 (?)</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Plan future joint coordination call(s) in April and/or May.</a:t>
            </a: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719026" y="1725491"/>
            <a:ext cx="5168174" cy="3351476"/>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000" b="1" dirty="0"/>
              <a:t>Future meeting schedule of CT3, SA2 and SA4</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12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6-12 Apr.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16-20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t>
            </a:r>
            <a:r>
              <a:rPr lang="fr-FR" sz="1900" dirty="0" err="1">
                <a:effectLst/>
                <a:latin typeface="Calibri" panose="020F0502020204030204" pitchFamily="34" charset="0"/>
                <a:ea typeface="DengXian" panose="02010600030101010101" pitchFamily="2" charset="-122"/>
              </a:rPr>
              <a:t>Apr</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14</a:t>
            </a:fld>
            <a:endParaRPr lang="en-GB"/>
          </a:p>
        </p:txBody>
      </p:sp>
    </p:spTree>
    <p:extLst>
      <p:ext uri="{BB962C8B-B14F-4D97-AF65-F5344CB8AC3E}">
        <p14:creationId xmlns:p14="http://schemas.microsoft.com/office/powerpoint/2010/main" val="373543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1043472" cy="5032375"/>
          </a:xfrm>
        </p:spPr>
        <p:txBody>
          <a:bodyPr>
            <a:normAutofit fontScale="92500" lnSpcReduction="10000"/>
          </a:bodyPr>
          <a:lstStyle/>
          <a:p>
            <a:pPr>
              <a:lnSpc>
                <a:spcPct val="105000"/>
              </a:lnSpc>
              <a:spcBef>
                <a:spcPts val="400"/>
              </a:spcBef>
            </a:pPr>
            <a:r>
              <a:rPr lang="en-GB" sz="2600" dirty="0"/>
              <a:t>Topics:</a:t>
            </a:r>
          </a:p>
          <a:p>
            <a:pPr lvl="1">
              <a:lnSpc>
                <a:spcPct val="105000"/>
              </a:lnSpc>
              <a:spcBef>
                <a:spcPts val="400"/>
              </a:spcBef>
            </a:pPr>
            <a:r>
              <a:rPr lang="en-US" dirty="0">
                <a:effectLst/>
                <a:latin typeface="Calibri" panose="020F0502020204030204" pitchFamily="34" charset="0"/>
                <a:ea typeface="Times New Roman" panose="02020603050405020304" pitchFamily="18" charset="0"/>
              </a:rPr>
              <a:t>Review SA4 progress on Rel-17 stage 2 and stage 3 specifications regarding data collection and reporting between data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ollection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lient and Data Collection AF, and event exposure by Data Collection AF to NWDAF and </a:t>
            </a:r>
            <a:r>
              <a:rPr lang="en-US" dirty="0">
                <a:latin typeface="Calibri" panose="020F0502020204030204" pitchFamily="34" charset="0"/>
                <a:ea typeface="Times New Roman" panose="02020603050405020304" pitchFamily="18" charset="0"/>
              </a:rPr>
              <a:t>Application Service Provider</a:t>
            </a:r>
            <a:r>
              <a:rPr lang="en-US" dirty="0">
                <a:effectLst/>
                <a:latin typeface="Calibri" panose="020F0502020204030204" pitchFamily="34" charset="0"/>
                <a:ea typeface="Times New Roman" panose="02020603050405020304" pitchFamily="18" charset="0"/>
              </a:rPr>
              <a:t> (its Event Consumer AF sub-function)</a:t>
            </a:r>
          </a:p>
          <a:p>
            <a:pPr lvl="1">
              <a:lnSpc>
                <a:spcPct val="105000"/>
              </a:lnSpc>
              <a:spcBef>
                <a:spcPts val="400"/>
              </a:spcBef>
            </a:pPr>
            <a:r>
              <a:rPr lang="en-US" dirty="0">
                <a:effectLst/>
                <a:latin typeface="Calibri" panose="020F0502020204030204" pitchFamily="34" charset="0"/>
                <a:ea typeface="Times New Roman" panose="02020603050405020304" pitchFamily="18" charset="0"/>
              </a:rPr>
              <a:t>Discuss Rel-17 stage 3 work by CT3 on relevant specifications in support of the </a:t>
            </a:r>
            <a:r>
              <a:rPr lang="en-US" sz="2200" b="1" i="1" dirty="0">
                <a:effectLst/>
                <a:latin typeface="Arial" panose="020B0604020202020204" pitchFamily="34" charset="0"/>
                <a:ea typeface="Times New Roman" panose="02020603050405020304" pitchFamily="18" charset="0"/>
                <a:cs typeface="Arial" panose="020B0604020202020204" pitchFamily="34" charset="0"/>
              </a:rPr>
              <a:t>Naf_EventExposure</a:t>
            </a:r>
            <a:r>
              <a:rPr lang="en-US" sz="2200" dirty="0">
                <a:effectLst/>
                <a:latin typeface="Arial" panose="020B0604020202020204" pitchFamily="34" charset="0"/>
                <a:ea typeface="Times New Roman" panose="02020603050405020304" pitchFamily="18" charset="0"/>
                <a:cs typeface="Arial" panose="020B0604020202020204" pitchFamily="34" charset="0"/>
              </a:rPr>
              <a:t> service</a:t>
            </a:r>
            <a:r>
              <a:rPr lang="en-US" dirty="0">
                <a:effectLst/>
                <a:latin typeface="Calibri" panose="020F0502020204030204" pitchFamily="34" charset="0"/>
                <a:ea typeface="Times New Roman" panose="02020603050405020304" pitchFamily="18" charset="0"/>
              </a:rPr>
              <a:t>, and mediation by NEF for data collection and reporting, and event exposure interactions (</a:t>
            </a:r>
            <a:r>
              <a:rPr lang="en-US" sz="2200" b="1" i="1" dirty="0" err="1">
                <a:effectLst/>
                <a:latin typeface="Arial" panose="020B0604020202020204" pitchFamily="34" charset="0"/>
                <a:ea typeface="Times New Roman" panose="02020603050405020304" pitchFamily="18" charset="0"/>
                <a:cs typeface="Arial" panose="020B0604020202020204" pitchFamily="34" charset="0"/>
              </a:rPr>
              <a:t>Nnef_EventExposure</a:t>
            </a:r>
            <a:r>
              <a:rPr lang="en-US" sz="2200" i="1" dirty="0">
                <a:effectLst/>
                <a:latin typeface="Arial" panose="020B0604020202020204" pitchFamily="34" charset="0"/>
                <a:ea typeface="Times New Roman" panose="02020603050405020304" pitchFamily="18" charset="0"/>
                <a:cs typeface="Arial" panose="020B0604020202020204" pitchFamily="34" charset="0"/>
              </a:rPr>
              <a:t> </a:t>
            </a:r>
            <a:r>
              <a:rPr lang="en-US" sz="2200" dirty="0">
                <a:effectLst/>
                <a:latin typeface="Arial" panose="020B0604020202020204" pitchFamily="34" charset="0"/>
                <a:ea typeface="Times New Roman" panose="02020603050405020304" pitchFamily="18" charset="0"/>
                <a:cs typeface="Arial" panose="020B0604020202020204" pitchFamily="34" charset="0"/>
              </a:rPr>
              <a:t>and</a:t>
            </a:r>
            <a:r>
              <a:rPr lang="en-US" sz="2200" i="1" dirty="0">
                <a:effectLst/>
                <a:latin typeface="Arial" panose="020B0604020202020204" pitchFamily="34" charset="0"/>
                <a:ea typeface="Times New Roman" panose="02020603050405020304" pitchFamily="18" charset="0"/>
                <a:cs typeface="Arial" panose="020B0604020202020204" pitchFamily="34" charset="0"/>
              </a:rPr>
              <a:t> </a:t>
            </a:r>
            <a:r>
              <a:rPr lang="en-US" sz="2200" b="1" i="1" dirty="0" err="1">
                <a:effectLst/>
                <a:latin typeface="Arial" panose="020B0604020202020204" pitchFamily="34" charset="0"/>
                <a:ea typeface="Times New Roman" panose="02020603050405020304" pitchFamily="18" charset="0"/>
                <a:cs typeface="Arial" panose="020B0604020202020204" pitchFamily="34" charset="0"/>
              </a:rPr>
              <a:t>Nnef</a:t>
            </a:r>
            <a:r>
              <a:rPr lang="en-US" sz="2200" b="1" i="1" dirty="0" err="1">
                <a:latin typeface="Arial" panose="020B0604020202020204" pitchFamily="34" charset="0"/>
                <a:ea typeface="Times New Roman" panose="02020603050405020304" pitchFamily="18" charset="0"/>
                <a:cs typeface="Arial" panose="020B0604020202020204" pitchFamily="34" charset="0"/>
              </a:rPr>
              <a:t>_</a:t>
            </a:r>
            <a:r>
              <a:rPr lang="en-US" sz="2200" b="1" i="1" dirty="0" err="1">
                <a:effectLst/>
                <a:latin typeface="Arial" panose="020B0604020202020204" pitchFamily="34" charset="0"/>
                <a:ea typeface="Times New Roman" panose="02020603050405020304" pitchFamily="18" charset="0"/>
                <a:cs typeface="Arial" panose="020B0604020202020204" pitchFamily="34" charset="0"/>
              </a:rPr>
              <a:t>DataReporting</a:t>
            </a:r>
            <a:r>
              <a:rPr lang="en-US" sz="2400" dirty="0">
                <a:effectLst/>
                <a:latin typeface="Arial" panose="020B0604020202020204" pitchFamily="34" charset="0"/>
                <a:ea typeface="Times New Roman" panose="02020603050405020304" pitchFamily="18" charset="0"/>
                <a:cs typeface="Arial" panose="020B0604020202020204" pitchFamily="34" charset="0"/>
              </a:rPr>
              <a:t> services</a:t>
            </a:r>
            <a:r>
              <a:rPr lang="en-US" dirty="0">
                <a:effectLst/>
                <a:latin typeface="Calibri" panose="020F0502020204030204" pitchFamily="34" charset="0"/>
                <a:ea typeface="Times New Roman" panose="02020603050405020304" pitchFamily="18" charset="0"/>
              </a:rPr>
              <a:t>).</a:t>
            </a:r>
          </a:p>
          <a:p>
            <a:pPr lvl="1">
              <a:lnSpc>
                <a:spcPct val="105000"/>
              </a:lnSpc>
              <a:spcBef>
                <a:spcPts val="4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potential Rel-17 SA2 spec changes with regards to AF event exposure, and data collection &amp; reporting in relation to EVEX and 5G Media Streaming</a:t>
            </a:r>
            <a:endParaRPr lang="en-US" dirty="0">
              <a:latin typeface="Calibri" panose="020F0502020204030204" pitchFamily="34" charset="0"/>
              <a:ea typeface="Times New Roman" panose="02020603050405020304" pitchFamily="18" charset="0"/>
            </a:endParaRPr>
          </a:p>
          <a:p>
            <a:pPr>
              <a:lnSpc>
                <a:spcPct val="105000"/>
              </a:lnSpc>
              <a:spcBef>
                <a:spcPts val="400"/>
              </a:spcBef>
            </a:pPr>
            <a:r>
              <a:rPr lang="en-US" sz="2600" dirty="0">
                <a:effectLst/>
                <a:latin typeface="Calibri" panose="020F0502020204030204" pitchFamily="34" charset="0"/>
                <a:ea typeface="Times New Roman" panose="02020603050405020304" pitchFamily="18" charset="0"/>
              </a:rPr>
              <a:t>Objectives:</a:t>
            </a:r>
          </a:p>
          <a:p>
            <a:pPr lvl="1">
              <a:lnSpc>
                <a:spcPct val="105000"/>
              </a:lnSpc>
              <a:spcBef>
                <a:spcPts val="400"/>
              </a:spcBef>
            </a:pPr>
            <a:r>
              <a:rPr lang="en-US" dirty="0">
                <a:latin typeface="Calibri" panose="020F0502020204030204" pitchFamily="34" charset="0"/>
                <a:ea typeface="Times New Roman" panose="02020603050405020304" pitchFamily="18" charset="0"/>
              </a:rPr>
              <a:t>Agree on overall plan and schedule for completion of EVEX-related technical specifications </a:t>
            </a:r>
            <a:endParaRPr lang="en-US" sz="2100" dirty="0">
              <a:effectLst/>
              <a:latin typeface="Calibri" panose="020F050202020403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D39BB85-93F9-4EFB-B769-34E9E0829360}"/>
              </a:ext>
            </a:extLst>
          </p:cNvPr>
          <p:cNvSpPr>
            <a:spLocks noGrp="1"/>
          </p:cNvSpPr>
          <p:nvPr>
            <p:ph type="sldNum" sz="quarter" idx="12"/>
          </p:nvPr>
        </p:nvSpPr>
        <p:spPr/>
        <p:txBody>
          <a:bodyPr/>
          <a:lstStyle/>
          <a:p>
            <a:fld id="{2A3AD23A-A1F3-44B2-9C89-E968C9ACFD50}" type="slidenum">
              <a:rPr lang="en-GB" smtClean="0"/>
              <a:t>2</a:t>
            </a:fld>
            <a:endParaRPr lang="en-GB"/>
          </a:p>
        </p:txBody>
      </p:sp>
    </p:spTree>
    <p:extLst>
      <p:ext uri="{BB962C8B-B14F-4D97-AF65-F5344CB8AC3E}">
        <p14:creationId xmlns:p14="http://schemas.microsoft.com/office/powerpoint/2010/main" val="3402258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a:t>
            </a:r>
            <a:endParaRPr lang="en-GB" sz="3200" b="1" u="sng" strike="sngStrike" dirty="0">
              <a:solidFill>
                <a:srgbClr val="0000FF"/>
              </a:solidFill>
            </a:endParaRP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561483" y="1737942"/>
            <a:ext cx="11093703" cy="5032375"/>
          </a:xfrm>
        </p:spPr>
        <p:txBody>
          <a:bodyPr>
            <a:normAutofit/>
          </a:bodyPr>
          <a:lstStyle/>
          <a:p>
            <a:pPr>
              <a:lnSpc>
                <a:spcPct val="100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0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0000"/>
              </a:lnSpc>
              <a:spcBef>
                <a:spcPts val="400"/>
              </a:spcBef>
            </a:pPr>
            <a:r>
              <a:rPr lang="en-GB" sz="2200" dirty="0"/>
              <a:t>The other EVEX objectives are to:</a:t>
            </a:r>
          </a:p>
          <a:p>
            <a:pPr marL="800100" lvl="1" indent="-342900">
              <a:lnSpc>
                <a:spcPct val="100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0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media streaming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0000"/>
              </a:lnSpc>
              <a:spcBef>
                <a:spcPts val="400"/>
              </a:spcBef>
              <a:buFont typeface="+mj-lt"/>
              <a:buAutoNum type="arabicPeriod"/>
            </a:pPr>
            <a:r>
              <a:rPr lang="en-GB" sz="1800" dirty="0"/>
              <a:t>Enhance the 5GMS AF in support of both direct and indirect collection of UE data.</a:t>
            </a:r>
          </a:p>
          <a:p>
            <a:pPr marL="800100" lvl="1" indent="-342900">
              <a:lnSpc>
                <a:spcPct val="100000"/>
              </a:lnSpc>
              <a:spcBef>
                <a:spcPts val="400"/>
              </a:spcBef>
              <a:buFont typeface="+mj-lt"/>
              <a:buAutoNum type="arabicPeriod"/>
            </a:pPr>
            <a:r>
              <a:rPr lang="en-GB" sz="1800" dirty="0"/>
              <a:t>Devise mechanisms that enable the ASP to control access by event consumers to UE data collected by the AF.</a:t>
            </a:r>
          </a:p>
          <a:p>
            <a:pPr>
              <a:lnSpc>
                <a:spcPct val="100000"/>
              </a:lnSpc>
              <a:spcBef>
                <a:spcPts val="400"/>
              </a:spcBef>
            </a:pPr>
            <a:r>
              <a:rPr lang="en-GB" sz="2200" dirty="0"/>
              <a:t>Request for SA Plenary approval of EVEX Work Item Exception submitted by SA4 at SA4#117-e.</a:t>
            </a:r>
          </a:p>
        </p:txBody>
      </p:sp>
      <p:sp>
        <p:nvSpPr>
          <p:cNvPr id="4" name="Slide Number Placeholder 3">
            <a:extLst>
              <a:ext uri="{FF2B5EF4-FFF2-40B4-BE49-F238E27FC236}">
                <a16:creationId xmlns:a16="http://schemas.microsoft.com/office/drawing/2014/main" id="{0F5C9673-F825-493C-852C-AA0BD81E372A}"/>
              </a:ext>
            </a:extLst>
          </p:cNvPr>
          <p:cNvSpPr>
            <a:spLocks noGrp="1"/>
          </p:cNvSpPr>
          <p:nvPr>
            <p:ph type="sldNum" sz="quarter" idx="12"/>
          </p:nvPr>
        </p:nvSpPr>
        <p:spPr/>
        <p:txBody>
          <a:bodyPr/>
          <a:lstStyle/>
          <a:p>
            <a:fld id="{2A3AD23A-A1F3-44B2-9C89-E968C9ACFD50}" type="slidenum">
              <a:rPr lang="en-GB" smtClean="0"/>
              <a:t>3</a:t>
            </a:fld>
            <a:endParaRPr lang="en-GB"/>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709684" y="2038349"/>
            <a:ext cx="5076967" cy="4683125"/>
          </a:xfrm>
        </p:spPr>
        <p:txBody>
          <a:bodyPr>
            <a:normAutofit/>
          </a:bodyPr>
          <a:lstStyle/>
          <a:p>
            <a:pPr>
              <a:lnSpc>
                <a:spcPct val="100000"/>
              </a:lnSpc>
              <a:spcBef>
                <a:spcPts val="400"/>
              </a:spcBef>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spcBef>
                <a:spcPts val="400"/>
              </a:spcBef>
            </a:pPr>
            <a:r>
              <a:rPr lang="en-US" sz="1700" dirty="0"/>
              <a:t>The first such domain is the set of UE events already identified by SA2 in </a:t>
            </a:r>
            <a:r>
              <a:rPr lang="en-US" sz="1700" b="1" dirty="0"/>
              <a:t>TS 23.502</a:t>
            </a:r>
            <a:r>
              <a:rPr lang="en-US" sz="1700" dirty="0"/>
              <a:t>.</a:t>
            </a:r>
          </a:p>
          <a:p>
            <a:pPr lvl="1">
              <a:lnSpc>
                <a:spcPct val="100000"/>
              </a:lnSpc>
              <a:spcBef>
                <a:spcPts val="400"/>
              </a:spcBef>
            </a:pPr>
            <a:r>
              <a:rPr lang="en-US" sz="1700" dirty="0"/>
              <a:t>The second domain identified is </a:t>
            </a:r>
            <a:r>
              <a:rPr lang="en-US" sz="1700" b="1" dirty="0"/>
              <a:t>5G Media Streaming</a:t>
            </a:r>
            <a:r>
              <a:rPr lang="en-US" sz="1700" dirty="0"/>
              <a:t>, to be documented in </a:t>
            </a:r>
            <a:r>
              <a:rPr lang="en-US" sz="1700" b="1" dirty="0"/>
              <a:t>TS 26.501</a:t>
            </a:r>
            <a:r>
              <a:rPr lang="en-US" sz="1700" dirty="0"/>
              <a:t>.</a:t>
            </a:r>
          </a:p>
          <a:p>
            <a:pPr lvl="1">
              <a:lnSpc>
                <a:spcPct val="100000"/>
              </a:lnSpc>
              <a:spcBef>
                <a:spcPts val="400"/>
              </a:spcBef>
            </a:pPr>
            <a:r>
              <a:rPr lang="en-US" sz="1700" b="1" dirty="0"/>
              <a:t>5G Multicast–Broadcast User Services</a:t>
            </a:r>
            <a:r>
              <a:rPr lang="en-US" sz="1700" dirty="0"/>
              <a:t>, defined in </a:t>
            </a:r>
            <a:r>
              <a:rPr lang="en-US" sz="1700" b="1" dirty="0"/>
              <a:t>TS 26.502</a:t>
            </a:r>
            <a:r>
              <a:rPr lang="en-US" sz="1700" dirty="0"/>
              <a:t>, and </a:t>
            </a:r>
            <a:r>
              <a:rPr lang="en-US" sz="1700" b="1" dirty="0"/>
              <a:t>Edge Media Processing Extensions to 5G Media Streaming </a:t>
            </a:r>
            <a:r>
              <a:rPr lang="en-US" sz="1700" dirty="0"/>
              <a:t>to be additionally documented in </a:t>
            </a:r>
            <a:r>
              <a:rPr lang="en-US" sz="1700" b="1" dirty="0"/>
              <a:t>TS 26.501</a:t>
            </a:r>
            <a:r>
              <a:rPr lang="en-US" sz="1700" dirty="0"/>
              <a:t>, are the third and fourth domains envisaged.</a:t>
            </a:r>
          </a:p>
          <a:p>
            <a:pPr>
              <a:lnSpc>
                <a:spcPct val="100000"/>
              </a:lnSpc>
              <a:spcBef>
                <a:spcPts val="400"/>
              </a:spcBef>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9249" y="852988"/>
            <a:ext cx="5540772" cy="5557909"/>
          </a:xfrm>
          <a:prstGeom prst="rect">
            <a:avLst/>
          </a:prstGeom>
        </p:spPr>
      </p:pic>
      <p:sp>
        <p:nvSpPr>
          <p:cNvPr id="3" name="Slide Number Placeholder 2">
            <a:extLst>
              <a:ext uri="{FF2B5EF4-FFF2-40B4-BE49-F238E27FC236}">
                <a16:creationId xmlns:a16="http://schemas.microsoft.com/office/drawing/2014/main" id="{824B6F8C-8E0D-4AE6-A0DC-E934862574A6}"/>
              </a:ext>
            </a:extLst>
          </p:cNvPr>
          <p:cNvSpPr>
            <a:spLocks noGrp="1"/>
          </p:cNvSpPr>
          <p:nvPr>
            <p:ph type="sldNum" sz="quarter" idx="12"/>
          </p:nvPr>
        </p:nvSpPr>
        <p:spPr/>
        <p:txBody>
          <a:bodyPr/>
          <a:lstStyle/>
          <a:p>
            <a:fld id="{2A3AD23A-A1F3-44B2-9C89-E968C9ACFD50}" type="slidenum">
              <a:rPr lang="en-GB" smtClean="0"/>
              <a:t>4</a:t>
            </a:fld>
            <a:endParaRPr lang="en-GB"/>
          </a:p>
        </p:txBody>
      </p:sp>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588" y="1990"/>
              <a:ext cx="88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UE data</a:t>
              </a: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760" y="2597"/>
              <a:ext cx="85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BFBFBF"/>
                  </a:solidFill>
                  <a:effectLst/>
                  <a:latin typeface="Calibri" panose="020F0502020204030204" pitchFamily="34" charset="0"/>
                </a:rPr>
                <a:t>Indirect reporting of UE data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652" y="3517"/>
              <a:ext cx="95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Indirect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streaming media access activity</a:t>
              </a:r>
              <a:endParaRPr kumimoji="0" lang="en-US" altLang="en-US" sz="1800" b="1" i="0" u="none" strike="noStrike" cap="none" normalizeH="0" baseline="0" dirty="0">
                <a:ln>
                  <a:noFill/>
                </a:ln>
                <a:solidFill>
                  <a:srgbClr val="FF0000"/>
                </a:solidFill>
                <a:effectLst/>
                <a:latin typeface="Arial" panose="020B0604020202020204" pitchFamily="34" charset="0"/>
              </a:endParaRPr>
            </a:p>
          </p:txBody>
        </p:sp>
      </p:grpSp>
      <p:sp>
        <p:nvSpPr>
          <p:cNvPr id="13" name="Slide Number Placeholder 12">
            <a:extLst>
              <a:ext uri="{FF2B5EF4-FFF2-40B4-BE49-F238E27FC236}">
                <a16:creationId xmlns:a16="http://schemas.microsoft.com/office/drawing/2014/main" id="{7B591E20-5801-400E-9490-CA31E3B35419}"/>
              </a:ext>
            </a:extLst>
          </p:cNvPr>
          <p:cNvSpPr>
            <a:spLocks noGrp="1"/>
          </p:cNvSpPr>
          <p:nvPr>
            <p:ph type="sldNum" sz="quarter" idx="12"/>
          </p:nvPr>
        </p:nvSpPr>
        <p:spPr/>
        <p:txBody>
          <a:bodyPr/>
          <a:lstStyle/>
          <a:p>
            <a:fld id="{2A3AD23A-A1F3-44B2-9C89-E968C9ACFD50}" type="slidenum">
              <a:rPr lang="en-GB" smtClean="0"/>
              <a:t>5</a:t>
            </a:fld>
            <a:endParaRPr lang="en-GB" dirty="0"/>
          </a:p>
        </p:txBody>
      </p:sp>
    </p:spTree>
    <p:extLst>
      <p:ext uri="{BB962C8B-B14F-4D97-AF65-F5344CB8AC3E}">
        <p14:creationId xmlns:p14="http://schemas.microsoft.com/office/powerpoint/2010/main" val="2558241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1068204" cy="5137771"/>
          </a:xfrm>
        </p:spPr>
        <p:txBody>
          <a:bodyPr>
            <a:normAutofit/>
          </a:bodyPr>
          <a:lstStyle/>
          <a:p>
            <a:pPr>
              <a:lnSpc>
                <a:spcPct val="100000"/>
              </a:lnSpc>
              <a:spcBef>
                <a:spcPts val="400"/>
              </a:spcBef>
            </a:pPr>
            <a:r>
              <a:rPr lang="en-GB" sz="2000" dirty="0"/>
              <a:t>As described in Rel-17 TS 26.501 and TS 26.512 undergoing SA4 development, the following types of UE application data as defined in the 5G Media Streaming architecture are eligible for AF event exposure:</a:t>
            </a:r>
          </a:p>
          <a:p>
            <a:pPr lvl="1">
              <a:lnSpc>
                <a:spcPct val="100000"/>
              </a:lnSpc>
              <a:spcBef>
                <a:spcPts val="400"/>
              </a:spcBef>
            </a:pPr>
            <a:r>
              <a:rPr lang="en-GB" sz="1700" b="1" i="1" dirty="0">
                <a:solidFill>
                  <a:srgbClr val="7030A0"/>
                </a:solidFill>
              </a:rPr>
              <a:t>5GMS </a:t>
            </a:r>
            <a:r>
              <a:rPr lang="en-GB" sz="1700" b="1" i="1" dirty="0" err="1">
                <a:solidFill>
                  <a:srgbClr val="7030A0"/>
                </a:solidFill>
              </a:rPr>
              <a:t>QoE</a:t>
            </a:r>
            <a:r>
              <a:rPr lang="en-GB" sz="1700" b="1" i="1" dirty="0">
                <a:solidFill>
                  <a:srgbClr val="7030A0"/>
                </a:solidFill>
              </a:rPr>
              <a:t> metrics reports</a:t>
            </a:r>
          </a:p>
          <a:p>
            <a:pPr lvl="2">
              <a:lnSpc>
                <a:spcPct val="100000"/>
              </a:lnSpc>
              <a:spcBef>
                <a:spcPts val="400"/>
              </a:spcBef>
            </a:pPr>
            <a:r>
              <a:rPr lang="en-GB" sz="1600" dirty="0"/>
              <a:t>Reporting of </a:t>
            </a:r>
            <a:r>
              <a:rPr lang="en-GB" sz="1600" dirty="0" err="1"/>
              <a:t>QoE</a:t>
            </a:r>
            <a:r>
              <a:rPr lang="en-GB" sz="1600" dirty="0"/>
              <a:t> metrics information measured by UEs during their media streaming sessions.</a:t>
            </a:r>
          </a:p>
          <a:p>
            <a:pPr lvl="1">
              <a:lnSpc>
                <a:spcPct val="100000"/>
              </a:lnSpc>
              <a:spcBef>
                <a:spcPts val="400"/>
              </a:spcBef>
            </a:pPr>
            <a:r>
              <a:rPr lang="en-GB" sz="1700" b="1" i="1" dirty="0">
                <a:solidFill>
                  <a:srgbClr val="7030A0"/>
                </a:solidFill>
              </a:rPr>
              <a:t>5GMS Consumption reports</a:t>
            </a:r>
          </a:p>
          <a:p>
            <a:pPr lvl="2">
              <a:lnSpc>
                <a:spcPct val="100000"/>
              </a:lnSpc>
              <a:spcBef>
                <a:spcPts val="400"/>
              </a:spcBef>
            </a:pPr>
            <a:r>
              <a:rPr lang="en-GB" sz="1600" dirty="0"/>
              <a:t>Reporting of media content consumption information measured by UEs during their media streaming sessions.</a:t>
            </a:r>
          </a:p>
          <a:p>
            <a:pPr lvl="1">
              <a:lnSpc>
                <a:spcPct val="100000"/>
              </a:lnSpc>
              <a:spcBef>
                <a:spcPts val="400"/>
              </a:spcBef>
            </a:pPr>
            <a:r>
              <a:rPr lang="en-GB" sz="1700" b="1" i="1" dirty="0">
                <a:solidFill>
                  <a:srgbClr val="7030A0"/>
                </a:solidFill>
              </a:rPr>
              <a:t>5GMS downlink access logs</a:t>
            </a:r>
          </a:p>
          <a:p>
            <a:pPr lvl="2">
              <a:lnSpc>
                <a:spcPct val="100000"/>
              </a:lnSpc>
              <a:spcBef>
                <a:spcPts val="400"/>
              </a:spcBef>
            </a:pPr>
            <a:r>
              <a:rPr lang="en-GB" sz="1600" dirty="0"/>
              <a:t>Information on media content access by UEs as recorded by 5GMS AS during their media streaming sessions.</a:t>
            </a:r>
          </a:p>
          <a:p>
            <a:pPr lvl="1">
              <a:lnSpc>
                <a:spcPct val="100000"/>
              </a:lnSpc>
              <a:spcBef>
                <a:spcPts val="400"/>
              </a:spcBef>
            </a:pPr>
            <a:r>
              <a:rPr lang="en-GB" sz="1700" b="1" dirty="0">
                <a:solidFill>
                  <a:srgbClr val="7030A0"/>
                </a:solidFill>
              </a:rPr>
              <a:t>Invocation of charging and/or QoS policy modifications to 5GMS sessions</a:t>
            </a:r>
          </a:p>
          <a:p>
            <a:pPr lvl="2">
              <a:lnSpc>
                <a:spcPct val="100000"/>
              </a:lnSpc>
              <a:spcBef>
                <a:spcPts val="400"/>
              </a:spcBef>
            </a:pPr>
            <a:r>
              <a:rPr lang="en-GB" sz="1600" dirty="0"/>
              <a:t>UEs’ invocation of dynamic modifications to charging and/or QoS treatment during their media streaming sessions.</a:t>
            </a:r>
          </a:p>
          <a:p>
            <a:pPr lvl="1">
              <a:lnSpc>
                <a:spcPct val="100000"/>
              </a:lnSpc>
              <a:spcBef>
                <a:spcPts val="400"/>
              </a:spcBef>
            </a:pPr>
            <a:r>
              <a:rPr lang="en-GB" sz="1700" b="1" dirty="0">
                <a:solidFill>
                  <a:srgbClr val="7030A0"/>
                </a:solidFill>
              </a:rPr>
              <a:t>Invocation of Network Assistance in 5GMS sessions</a:t>
            </a:r>
          </a:p>
          <a:p>
            <a:pPr lvl="2">
              <a:lnSpc>
                <a:spcPct val="100000"/>
              </a:lnSpc>
              <a:spcBef>
                <a:spcPts val="400"/>
              </a:spcBef>
            </a:pPr>
            <a:r>
              <a:rPr lang="en-GB" sz="1600" dirty="0"/>
              <a:t>UEs’ invocation of dynamic bit rate recommendation and/or delivery boost request/response interactions between the UE and AF during their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 TS 23.288, and requests SA4 to define the stage 2 descriptions of the other 5G Media Streaming Event types.</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6</a:t>
            </a:fld>
            <a:endParaRPr lang="en-GB" dirty="0"/>
          </a:p>
        </p:txBody>
      </p:sp>
    </p:spTree>
    <p:extLst>
      <p:ext uri="{BB962C8B-B14F-4D97-AF65-F5344CB8AC3E}">
        <p14:creationId xmlns:p14="http://schemas.microsoft.com/office/powerpoint/2010/main" val="3853690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4777B79-F769-4388-B0B0-00B0767261AF}"/>
              </a:ext>
            </a:extLst>
          </p:cNvPr>
          <p:cNvSpPr/>
          <p:nvPr/>
        </p:nvSpPr>
        <p:spPr>
          <a:xfrm>
            <a:off x="2436824" y="3845387"/>
            <a:ext cx="2212848"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BE19AF3-5C4F-403C-9852-2B1C07678D9F}"/>
              </a:ext>
            </a:extLst>
          </p:cNvPr>
          <p:cNvSpPr/>
          <p:nvPr/>
        </p:nvSpPr>
        <p:spPr>
          <a:xfrm>
            <a:off x="901401" y="4170933"/>
            <a:ext cx="2362888" cy="2743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7</a:t>
            </a:fld>
            <a:endParaRPr lang="en-GB"/>
          </a:p>
        </p:txBody>
      </p:sp>
      <p:grpSp>
        <p:nvGrpSpPr>
          <p:cNvPr id="23" name="Group 22">
            <a:extLst>
              <a:ext uri="{FF2B5EF4-FFF2-40B4-BE49-F238E27FC236}">
                <a16:creationId xmlns:a16="http://schemas.microsoft.com/office/drawing/2014/main" id="{78372E71-D664-43F1-A96E-F7531E88C14C}"/>
              </a:ext>
            </a:extLst>
          </p:cNvPr>
          <p:cNvGrpSpPr/>
          <p:nvPr/>
        </p:nvGrpSpPr>
        <p:grpSpPr>
          <a:xfrm>
            <a:off x="5950517" y="1598530"/>
            <a:ext cx="5208247" cy="4770436"/>
            <a:chOff x="1778539" y="3673931"/>
            <a:chExt cx="3118314" cy="3127954"/>
          </a:xfrm>
        </p:grpSpPr>
        <p:pic>
          <p:nvPicPr>
            <p:cNvPr id="12" name="Picture 11">
              <a:extLst>
                <a:ext uri="{FF2B5EF4-FFF2-40B4-BE49-F238E27FC236}">
                  <a16:creationId xmlns:a16="http://schemas.microsoft.com/office/drawing/2014/main" id="{7F9CA8CD-C334-4027-99A5-4955ADDAC989}"/>
                </a:ext>
              </a:extLst>
            </p:cNvPr>
            <p:cNvPicPr>
              <a:picLocks noChangeAspect="1"/>
            </p:cNvPicPr>
            <p:nvPr/>
          </p:nvPicPr>
          <p:blipFill>
            <a:blip r:embed="rId2"/>
            <a:stretch>
              <a:fillRect/>
            </a:stretch>
          </p:blipFill>
          <p:spPr>
            <a:xfrm>
              <a:off x="1778539" y="3673931"/>
              <a:ext cx="3118314" cy="3127954"/>
            </a:xfrm>
            <a:prstGeom prst="rect">
              <a:avLst/>
            </a:prstGeom>
          </p:spPr>
        </p:pic>
        <p:grpSp>
          <p:nvGrpSpPr>
            <p:cNvPr id="15" name="Group 14">
              <a:extLst>
                <a:ext uri="{FF2B5EF4-FFF2-40B4-BE49-F238E27FC236}">
                  <a16:creationId xmlns:a16="http://schemas.microsoft.com/office/drawing/2014/main" id="{80918105-BF90-4A84-AB0B-7A44EA3589DF}"/>
                </a:ext>
              </a:extLst>
            </p:cNvPr>
            <p:cNvGrpSpPr/>
            <p:nvPr/>
          </p:nvGrpSpPr>
          <p:grpSpPr>
            <a:xfrm>
              <a:off x="3022231" y="6259233"/>
              <a:ext cx="264816" cy="141265"/>
              <a:chOff x="4928726" y="6397736"/>
              <a:chExt cx="264816" cy="148235"/>
            </a:xfrm>
          </p:grpSpPr>
          <p:sp>
            <p:nvSpPr>
              <p:cNvPr id="9" name="Rectangle 8">
                <a:extLst>
                  <a:ext uri="{FF2B5EF4-FFF2-40B4-BE49-F238E27FC236}">
                    <a16:creationId xmlns:a16="http://schemas.microsoft.com/office/drawing/2014/main" id="{AAF0C0F1-A750-49F6-B0CF-B6311EFFE111}"/>
                  </a:ext>
                </a:extLst>
              </p:cNvPr>
              <p:cNvSpPr/>
              <p:nvPr/>
            </p:nvSpPr>
            <p:spPr>
              <a:xfrm>
                <a:off x="4972812" y="6417980"/>
                <a:ext cx="162953" cy="9437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A0C5A6F-6E60-4794-BC14-F7FD3B25329E}"/>
                  </a:ext>
                </a:extLst>
              </p:cNvPr>
              <p:cNvSpPr txBox="1"/>
              <p:nvPr/>
            </p:nvSpPr>
            <p:spPr>
              <a:xfrm>
                <a:off x="4928726" y="6397736"/>
                <a:ext cx="264816" cy="148235"/>
              </a:xfrm>
              <a:prstGeom prst="rect">
                <a:avLst/>
              </a:prstGeom>
              <a:noFill/>
            </p:spPr>
            <p:txBody>
              <a:bodyPr wrap="square" rtlCol="0">
                <a:spAutoFit/>
              </a:bodyPr>
              <a:lstStyle/>
              <a:p>
                <a:pPr algn="ctr"/>
                <a:r>
                  <a:rPr lang="en-US" sz="800" dirty="0"/>
                  <a:t>R5</a:t>
                </a:r>
              </a:p>
            </p:txBody>
          </p:sp>
        </p:grpSp>
        <p:sp>
          <p:nvSpPr>
            <p:cNvPr id="18" name="Oval 17">
              <a:extLst>
                <a:ext uri="{FF2B5EF4-FFF2-40B4-BE49-F238E27FC236}">
                  <a16:creationId xmlns:a16="http://schemas.microsoft.com/office/drawing/2014/main" id="{0E4EC254-B8F9-4CAB-9694-49DF9452943E}"/>
                </a:ext>
              </a:extLst>
            </p:cNvPr>
            <p:cNvSpPr/>
            <p:nvPr/>
          </p:nvSpPr>
          <p:spPr>
            <a:xfrm>
              <a:off x="2920674" y="6045193"/>
              <a:ext cx="450527" cy="6911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1083097-3254-4EBD-8E0E-7678959E7BA0}"/>
                </a:ext>
              </a:extLst>
            </p:cNvPr>
            <p:cNvSpPr/>
            <p:nvPr/>
          </p:nvSpPr>
          <p:spPr>
            <a:xfrm rot="16200000">
              <a:off x="3475092" y="4901083"/>
              <a:ext cx="569309" cy="11867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11407" y="1573449"/>
            <a:ext cx="5062764" cy="4546277"/>
          </a:xfrm>
        </p:spPr>
        <p:txBody>
          <a:bodyPr>
            <a:normAutofit/>
          </a:bodyPr>
          <a:lstStyle/>
          <a:p>
            <a:pPr>
              <a:lnSpc>
                <a:spcPct val="100000"/>
              </a:lnSpc>
              <a:spcBef>
                <a:spcPts val="600"/>
              </a:spcBef>
            </a:pPr>
            <a:r>
              <a:rPr lang="en-GB" sz="2000" dirty="0"/>
              <a:t>Besides direct event exposure by Data Collection AF to an Event consumer when both entities reside in the same trust domain, mediated event exposure by the NEF is required when the two entities reside in separate trust domains.</a:t>
            </a:r>
          </a:p>
          <a:p>
            <a:pPr>
              <a:lnSpc>
                <a:spcPct val="100000"/>
              </a:lnSpc>
              <a:spcBef>
                <a:spcPts val="600"/>
              </a:spcBef>
            </a:pPr>
            <a:r>
              <a:rPr lang="en-GB" sz="2000" dirty="0"/>
              <a:t>Will require stage 3 specification of corresponding </a:t>
            </a:r>
            <a:r>
              <a:rPr lang="en-GB" sz="1800" b="1" i="1" dirty="0">
                <a:latin typeface="Arial" panose="020B0604020202020204" pitchFamily="34" charset="0"/>
                <a:cs typeface="Arial" panose="020B0604020202020204" pitchFamily="34" charset="0"/>
              </a:rPr>
              <a:t>Naf_EventExposure</a:t>
            </a:r>
            <a:r>
              <a:rPr lang="en-GB" sz="2000" dirty="0"/>
              <a:t> and </a:t>
            </a:r>
            <a:r>
              <a:rPr lang="en-GB" sz="1800" b="1" i="1" dirty="0" err="1">
                <a:latin typeface="Arial" panose="020B0604020202020204" pitchFamily="34" charset="0"/>
                <a:cs typeface="Arial" panose="020B0604020202020204" pitchFamily="34" charset="0"/>
              </a:rPr>
              <a:t>Nnef_EventExposure</a:t>
            </a:r>
            <a:r>
              <a:rPr lang="en-GB" sz="2000" dirty="0"/>
              <a:t> service APIs.</a:t>
            </a:r>
            <a:endParaRPr lang="en-GB" sz="1600" dirty="0"/>
          </a:p>
          <a:p>
            <a:pPr lvl="1">
              <a:lnSpc>
                <a:spcPct val="100000"/>
              </a:lnSpc>
              <a:spcBef>
                <a:spcPts val="600"/>
              </a:spcBef>
            </a:pPr>
            <a:r>
              <a:rPr lang="en-GB" sz="1700" dirty="0"/>
              <a:t>Agreement per LS exchange that CT3 would define 5G Media Streaming related </a:t>
            </a:r>
            <a:r>
              <a:rPr lang="en-GB" sz="1500" b="1" i="1" dirty="0">
                <a:latin typeface="Arial" panose="020B0604020202020204" pitchFamily="34" charset="0"/>
                <a:cs typeface="Arial" panose="020B0604020202020204" pitchFamily="34" charset="0"/>
              </a:rPr>
              <a:t>Naf_EventExposure</a:t>
            </a:r>
            <a:r>
              <a:rPr lang="en-GB" sz="1700" dirty="0"/>
              <a:t> and </a:t>
            </a:r>
            <a:r>
              <a:rPr lang="en-GB" sz="1500" b="1" i="1" dirty="0" err="1">
                <a:latin typeface="Arial" panose="020B0604020202020204" pitchFamily="34" charset="0"/>
                <a:cs typeface="Arial" panose="020B0604020202020204" pitchFamily="34" charset="0"/>
              </a:rPr>
              <a:t>Nnef_EventExposure</a:t>
            </a:r>
            <a:r>
              <a:rPr lang="en-GB" sz="1700" dirty="0"/>
              <a:t> services APIs in their specifications.</a:t>
            </a:r>
          </a:p>
          <a:p>
            <a:pPr lvl="1">
              <a:lnSpc>
                <a:spcPct val="100000"/>
              </a:lnSpc>
              <a:spcBef>
                <a:spcPts val="600"/>
              </a:spcBef>
            </a:pPr>
            <a:endParaRPr lang="en-GB" sz="1700" dirty="0">
              <a:solidFill>
                <a:srgbClr val="0000FF"/>
              </a:solidFill>
            </a:endParaRPr>
          </a:p>
        </p:txBody>
      </p:sp>
    </p:spTree>
    <p:extLst>
      <p:ext uri="{BB962C8B-B14F-4D97-AF65-F5344CB8AC3E}">
        <p14:creationId xmlns:p14="http://schemas.microsoft.com/office/powerpoint/2010/main" val="3929164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2813728550"/>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dirty="0">
                          <a:solidFill>
                            <a:schemeClr val="tx1"/>
                          </a:solidFill>
                          <a:effectLst/>
                        </a:rPr>
                        <a:t>9</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dispersionInfos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US" sz="1400" b="1" cap="none" spc="0" dirty="0">
                          <a:solidFill>
                            <a:schemeClr val="tx1"/>
                          </a:solidFill>
                          <a:effectLst/>
                        </a:rPr>
                        <a:t>10</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CollectiveBehaviourInfo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78965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mediaStreamingAccessInfos</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MediaStreamingAccessLogEntry</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
        <p:nvSpPr>
          <p:cNvPr id="3" name="Slide Number Placeholder 2">
            <a:extLst>
              <a:ext uri="{FF2B5EF4-FFF2-40B4-BE49-F238E27FC236}">
                <a16:creationId xmlns:a16="http://schemas.microsoft.com/office/drawing/2014/main" id="{3111C99E-6F93-4EE2-AA3D-55A11D3A39B3}"/>
              </a:ext>
            </a:extLst>
          </p:cNvPr>
          <p:cNvSpPr>
            <a:spLocks noGrp="1"/>
          </p:cNvSpPr>
          <p:nvPr>
            <p:ph type="sldNum" sz="quarter" idx="12"/>
          </p:nvPr>
        </p:nvSpPr>
        <p:spPr/>
        <p:txBody>
          <a:bodyPr/>
          <a:lstStyle/>
          <a:p>
            <a:fld id="{2A3AD23A-A1F3-44B2-9C89-E968C9ACFD50}" type="slidenum">
              <a:rPr lang="en-GB" smtClean="0"/>
              <a:t>8</a:t>
            </a:fld>
            <a:endParaRPr lang="en-GB"/>
          </a:p>
        </p:txBody>
      </p:sp>
    </p:spTree>
    <p:extLst>
      <p:ext uri="{BB962C8B-B14F-4D97-AF65-F5344CB8AC3E}">
        <p14:creationId xmlns:p14="http://schemas.microsoft.com/office/powerpoint/2010/main" val="31537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400" dirty="0"/>
              <a:t>Enables </a:t>
            </a:r>
            <a:r>
              <a:rPr lang="en-GB" sz="2400" b="1" dirty="0"/>
              <a:t>data collection client</a:t>
            </a:r>
            <a:r>
              <a:rPr lang="en-GB" sz="2400" dirty="0"/>
              <a:t> (</a:t>
            </a:r>
            <a:r>
              <a:rPr lang="en-GB" sz="2400" i="1" dirty="0"/>
              <a:t>Direct Data Collection Client</a:t>
            </a:r>
            <a:r>
              <a:rPr lang="en-GB" sz="2400" dirty="0"/>
              <a:t> over </a:t>
            </a:r>
            <a:r>
              <a:rPr lang="en-GB" sz="2400" b="1" dirty="0"/>
              <a:t>R2</a:t>
            </a:r>
            <a:r>
              <a:rPr lang="en-GB" sz="2400" dirty="0"/>
              <a:t>, </a:t>
            </a:r>
            <a:r>
              <a:rPr lang="en-GB" sz="2400" i="1" dirty="0"/>
              <a:t>Indirect Data Collection Client</a:t>
            </a:r>
            <a:r>
              <a:rPr lang="en-GB" sz="2400" dirty="0"/>
              <a:t> over </a:t>
            </a:r>
            <a:r>
              <a:rPr lang="en-GB" sz="2400" b="1" dirty="0"/>
              <a:t>R3</a:t>
            </a:r>
            <a:r>
              <a:rPr lang="en-GB" sz="2400" dirty="0"/>
              <a:t>, or </a:t>
            </a:r>
            <a:r>
              <a:rPr lang="en-GB" sz="2400" i="1" dirty="0"/>
              <a:t>AS</a:t>
            </a:r>
            <a:r>
              <a:rPr lang="en-GB" sz="2400" dirty="0"/>
              <a:t> over </a:t>
            </a:r>
            <a:r>
              <a:rPr lang="en-GB" sz="2400" b="1" dirty="0"/>
              <a:t>R4</a:t>
            </a:r>
            <a:r>
              <a:rPr lang="en-GB" sz="2400" dirty="0"/>
              <a:t>) to obtain its data collection and reporting configuration from, and subsequently send data reports to, the Data Collection AF, assuming in each case that both endpoints reside in the same trust domain.</a:t>
            </a:r>
          </a:p>
          <a:p>
            <a:pPr marL="342900" lvl="1">
              <a:lnSpc>
                <a:spcPct val="100000"/>
              </a:lnSpc>
              <a:spcBef>
                <a:spcPts val="600"/>
              </a:spcBef>
            </a:pPr>
            <a:r>
              <a:rPr lang="en-GB" sz="2100" dirty="0"/>
              <a:t>SA4 will specify the above functionality in TS 26.531 and TS 26.532.</a:t>
            </a:r>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6A0FBFBB-5390-40D3-B980-EDE0D8E495CD}"/>
              </a:ext>
            </a:extLst>
          </p:cNvPr>
          <p:cNvSpPr>
            <a:spLocks noGrp="1"/>
          </p:cNvSpPr>
          <p:nvPr>
            <p:ph type="sldNum" sz="quarter" idx="12"/>
          </p:nvPr>
        </p:nvSpPr>
        <p:spPr/>
        <p:txBody>
          <a:bodyPr/>
          <a:lstStyle/>
          <a:p>
            <a:fld id="{2A3AD23A-A1F3-44B2-9C89-E968C9ACFD50}" type="slidenum">
              <a:rPr lang="en-GB" smtClean="0"/>
              <a:t>9</a:t>
            </a:fld>
            <a:endParaRPr lang="en-GB"/>
          </a:p>
        </p:txBody>
      </p:sp>
    </p:spTree>
    <p:extLst>
      <p:ext uri="{BB962C8B-B14F-4D97-AF65-F5344CB8AC3E}">
        <p14:creationId xmlns:p14="http://schemas.microsoft.com/office/powerpoint/2010/main" val="32410951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9158</TotalTime>
  <Words>1857</Words>
  <Application>Microsoft Office PowerPoint</Application>
  <PresentationFormat>Widescreen</PresentationFormat>
  <Paragraphs>250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Segoe UI</vt:lpstr>
      <vt:lpstr>Office Theme</vt:lpstr>
      <vt:lpstr>Progressing Rel-17 Specs regarding EVEX</vt:lpstr>
      <vt:lpstr>Meeting agenda</vt:lpstr>
      <vt:lpstr>EVEX Work Item</vt:lpstr>
      <vt:lpstr>EVEX reference architecture Reference point representation</vt:lpstr>
      <vt:lpstr>Instantiation of EVEX reference architecture for 5G Media Streaming functional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Nnef_DataReporting service Stage 2 and Stage 3 (Collaboration C)</vt:lpstr>
      <vt:lpstr>Summary of SA4 asks to CT3</vt:lpstr>
      <vt:lpstr>Relevant SA4 specs’ content to facilitate CT3 spec work (1) </vt:lpstr>
      <vt:lpstr>Relevant SA4 specs’ content to facilitate CT3 spec work (2) </vt:lpstr>
      <vt:lpstr>Summary, tasks, and suggested 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CLo (032322)</cp:lastModifiedBy>
  <cp:revision>27</cp:revision>
  <dcterms:created xsi:type="dcterms:W3CDTF">2022-01-05T17:13:48Z</dcterms:created>
  <dcterms:modified xsi:type="dcterms:W3CDTF">2022-03-24T16:39:13Z</dcterms:modified>
</cp:coreProperties>
</file>