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0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4" r:id="rId11"/>
    <p:sldId id="266" r:id="rId1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04"/>
    <p:restoredTop sz="96327"/>
  </p:normalViewPr>
  <p:slideViewPr>
    <p:cSldViewPr snapToGrid="0" snapToObjects="1">
      <p:cViewPr varScale="1">
        <p:scale>
          <a:sx n="166" d="100"/>
          <a:sy n="166" d="100"/>
        </p:scale>
        <p:origin x="5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177-7412-2146-99A7-B6F67CF0590C}" type="datetimeFigureOut">
              <a:rPr lang="en-US" smtClean="0"/>
              <a:t>10/28/21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25EFE-B8C0-0140-9F2D-F06EB7358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6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212464" y="2704977"/>
            <a:ext cx="7633472" cy="186537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5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3536" y="4932883"/>
            <a:ext cx="5611330" cy="1405213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9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2920" indent="0" algn="ctr">
              <a:buNone/>
              <a:defRPr sz="209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CFA76-2C01-5B41-912E-9C7161C0289B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877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6AC3-9318-0149-B978-87A430D2A809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8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38817" y="1062228"/>
            <a:ext cx="1159363" cy="56479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66651" y="1062228"/>
            <a:ext cx="5187791" cy="56479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41E8C-340A-8D48-B905-697C55A455FB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54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15EE6-CDDB-F446-B977-94F1C7C9B104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8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217066" y="2704977"/>
            <a:ext cx="7634326" cy="186537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5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3536" y="4932793"/>
            <a:ext cx="5611330" cy="143376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90">
                <a:solidFill>
                  <a:schemeClr val="tx1"/>
                </a:solidFill>
              </a:defRPr>
            </a:lvl1pPr>
            <a:lvl2pPr marL="50292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F4B87-2DB1-134A-9404-B740BB982DE1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39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2464" y="2989783"/>
            <a:ext cx="3616825" cy="3515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111" y="2989783"/>
            <a:ext cx="3619568" cy="3515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96A14-4593-044F-A507-3D16F8BD4AD4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771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2463" y="2621893"/>
            <a:ext cx="3616826" cy="797965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090" b="0" cap="all" spc="11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502920" indent="0">
              <a:buNone/>
              <a:defRPr sz="209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2463" y="3562350"/>
            <a:ext cx="3616826" cy="2943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9111" y="3562350"/>
            <a:ext cx="3619568" cy="294301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9111" y="2621893"/>
            <a:ext cx="3619568" cy="797965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090" b="0" cap="all" spc="11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502920" indent="0">
              <a:buNone/>
              <a:defRPr sz="209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5EAB5-7B1F-314C-BD4B-B1FD8B3431CB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6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64632-883E-824A-AD2D-F69ACC00118C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D8A93-7BE6-AD44-90B0-908C2005CB3B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9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029200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704774" y="2543007"/>
            <a:ext cx="3619653" cy="12936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31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7266" y="911962"/>
            <a:ext cx="3973068" cy="5948477"/>
          </a:xfrm>
        </p:spPr>
        <p:txBody>
          <a:bodyPr>
            <a:normAutofit/>
          </a:bodyPr>
          <a:lstStyle>
            <a:lvl1pPr>
              <a:defRPr sz="2090">
                <a:solidFill>
                  <a:schemeClr val="tx1"/>
                </a:solidFill>
              </a:defRPr>
            </a:lvl1pPr>
            <a:lvl2pPr>
              <a:defRPr sz="1760">
                <a:solidFill>
                  <a:schemeClr val="tx1"/>
                </a:solidFill>
              </a:defRPr>
            </a:lvl2pPr>
            <a:lvl3pPr>
              <a:defRPr sz="1760">
                <a:solidFill>
                  <a:schemeClr val="tx1"/>
                </a:solidFill>
              </a:defRPr>
            </a:lvl3pPr>
            <a:lvl4pPr>
              <a:defRPr sz="1760">
                <a:solidFill>
                  <a:schemeClr val="tx1"/>
                </a:solidFill>
              </a:defRPr>
            </a:lvl4pPr>
            <a:lvl5pPr>
              <a:defRPr sz="1760">
                <a:solidFill>
                  <a:schemeClr val="tx1"/>
                </a:solidFill>
              </a:defRPr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9262" y="4023240"/>
            <a:ext cx="3130677" cy="2486574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75D38-196B-C440-9C39-265FE6EBF41B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704773" y="7067702"/>
            <a:ext cx="4187038" cy="362712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16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" y="0"/>
            <a:ext cx="5029199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704088" y="2543005"/>
            <a:ext cx="3621024" cy="12954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31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1" y="-47795"/>
            <a:ext cx="5034230" cy="77724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52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9262" y="4023242"/>
            <a:ext cx="3130677" cy="2486575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DBE85F52-46BF-BA4C-BB0C-3AABC6FDA5CD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704088" y="7067702"/>
            <a:ext cx="4184294" cy="362712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55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766650" y="1093318"/>
            <a:ext cx="6531531" cy="1347216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6650" y="2989785"/>
            <a:ext cx="6531531" cy="3515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6837" y="7070658"/>
            <a:ext cx="2271841" cy="367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9636F95F-6561-984E-97EF-C0D3A60BF5B2}" type="datetime1">
              <a:rPr lang="en-US" smtClean="0"/>
              <a:t>10/28/21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2463" y="7067702"/>
            <a:ext cx="5012330" cy="362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/>
              <a:t>s3i210850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4123" y="7046976"/>
            <a:ext cx="402336" cy="414528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21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95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ctr" defTabSz="1005840" rtl="0" eaLnBrk="1" latinLnBrk="0" hangingPunct="1">
        <a:lnSpc>
          <a:spcPct val="90000"/>
        </a:lnSpc>
        <a:spcBef>
          <a:spcPct val="0"/>
        </a:spcBef>
        <a:buNone/>
        <a:defRPr sz="2860" kern="1200" cap="all" spc="22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98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0292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5438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5730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445895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1823085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1168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A36BD-FBAF-5444-A2C2-F293646E47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SF Pro Text" pitchFamily="2" charset="0"/>
                <a:ea typeface="SF Pro Text" pitchFamily="2" charset="0"/>
                <a:cs typeface="SF Pro Text" pitchFamily="2" charset="0"/>
              </a:rPr>
              <a:t>X0 </a:t>
            </a:r>
            <a:r>
              <a:rPr lang="en-US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Interface</a:t>
            </a:r>
            <a:r>
              <a:rPr lang="en-US" dirty="0">
                <a:latin typeface="SF Pro Text" pitchFamily="2" charset="0"/>
                <a:ea typeface="SF Pro Text" pitchFamily="2" charset="0"/>
                <a:cs typeface="SF Pro Text" pitchFamily="2" charset="0"/>
              </a:rPr>
              <a:t> &amp; ATTESTATION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B0243-BC0D-154B-841C-0C3320BC65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3536" y="4932884"/>
            <a:ext cx="5611330" cy="479176"/>
          </a:xfrm>
        </p:spPr>
        <p:txBody>
          <a:bodyPr>
            <a:normAutofit fontScale="92500" lnSpcReduction="10000"/>
          </a:bodyPr>
          <a:lstStyle/>
          <a:p>
            <a:r>
              <a:rPr lang="en-US" sz="297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Update on TC-LI work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671BF34-C648-0342-82C2-700A91EC8A6E}"/>
              </a:ext>
            </a:extLst>
          </p:cNvPr>
          <p:cNvSpPr txBox="1">
            <a:spLocks/>
          </p:cNvSpPr>
          <p:nvPr/>
        </p:nvSpPr>
        <p:spPr>
          <a:xfrm>
            <a:off x="1212464" y="5926991"/>
            <a:ext cx="7633472" cy="100704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ABSTRACT: Summary of the on-going work in TC-LI on the development of the X0 interface and the attestation required of the platform before X1 is sufficiently trusted to pass targets.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AFC4F23-6B86-F94C-91CB-8CA18ADEDA68}"/>
              </a:ext>
            </a:extLst>
          </p:cNvPr>
          <p:cNvSpPr txBox="1">
            <a:spLocks/>
          </p:cNvSpPr>
          <p:nvPr/>
        </p:nvSpPr>
        <p:spPr>
          <a:xfrm>
            <a:off x="2223534" y="5295415"/>
            <a:ext cx="5611330" cy="4791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October 2021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60B2456-3D88-704C-8C84-BFBC68B7AC7B}"/>
              </a:ext>
            </a:extLst>
          </p:cNvPr>
          <p:cNvSpPr txBox="1">
            <a:spLocks/>
          </p:cNvSpPr>
          <p:nvPr/>
        </p:nvSpPr>
        <p:spPr>
          <a:xfrm>
            <a:off x="8637752" y="95230"/>
            <a:ext cx="1316570" cy="343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2542575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84117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Block flow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87ECEA-B479-2C4E-8EF1-44AD9085D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43" y="527827"/>
            <a:ext cx="6360114" cy="6922739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3D96A1C0-8E42-1B45-9B84-B632B5446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2738" y="7409688"/>
            <a:ext cx="7492923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2346165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113852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Remote attestation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80137D-0A06-554C-BFD3-E17D22ECF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436" y="552297"/>
            <a:ext cx="6363528" cy="6926456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1CA09E-CD65-804E-9493-48CF780E8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324" y="7409688"/>
            <a:ext cx="7455751" cy="362712"/>
          </a:xfrm>
        </p:spPr>
        <p:txBody>
          <a:bodyPr/>
          <a:lstStyle/>
          <a:p>
            <a:pPr algn="ctr"/>
            <a:r>
              <a:rPr lang="en-US"/>
              <a:t>s3i210850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9383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3349" y="530164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LI architecture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0BF00C-9490-D246-BC0A-24D56F41B6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5968" y="1436018"/>
            <a:ext cx="7206463" cy="5560892"/>
          </a:xfr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1B71AA-52A0-3F42-BF51-3080E1C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22210" y="7060880"/>
            <a:ext cx="7619303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594851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6" y="597071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LI provisioning flow</a:t>
            </a:r>
            <a:endParaRPr lang="en-US" dirty="0">
              <a:latin typeface="SF Pro Display Medium" pitchFamily="2" charset="0"/>
              <a:ea typeface="SF Pro Display Medium" pitchFamily="2" charset="0"/>
              <a:cs typeface="SF Pro Display Medium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78C7C5-497E-4943-97D6-B6C847197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" y="1484507"/>
            <a:ext cx="9867900" cy="5829300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4CA9C77-1BC0-0B49-B65C-0D5B051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5401" y="7313807"/>
            <a:ext cx="7247595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1147047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634242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72718F-1C42-8448-8865-94036B4C0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567" y="2333149"/>
            <a:ext cx="7149263" cy="439613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E4C5FF-21FA-294E-8050-3B0EF00E1CD2}"/>
              </a:ext>
            </a:extLst>
          </p:cNvPr>
          <p:cNvSpPr/>
          <p:nvPr/>
        </p:nvSpPr>
        <p:spPr>
          <a:xfrm>
            <a:off x="2129321" y="1293685"/>
            <a:ext cx="5799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X0 … for the network is "dark and full of terrors."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GB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-- George R. R. Martin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6C2358C-B57E-EF43-9934-A8FD9E17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67507" y="7067702"/>
            <a:ext cx="7723381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526230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366" y="113485"/>
            <a:ext cx="9463668" cy="6224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provisioning</a:t>
            </a:r>
            <a:b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</a:br>
            <a:r>
              <a:rPr lang="en-US" sz="1800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--”Ground Truth”</a:t>
            </a:r>
            <a:endParaRPr lang="en-US" dirty="0">
              <a:latin typeface="SF Pro Display Medium" pitchFamily="2" charset="0"/>
              <a:ea typeface="SF Pro Display Medium" pitchFamily="2" charset="0"/>
              <a:cs typeface="SF Pro Display Medium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84EC5C-F0E9-3E43-82BD-CD82195C8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97" y="1378003"/>
            <a:ext cx="7281806" cy="605241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90E14E-A689-6D4D-9F95-70203F09CE70}"/>
              </a:ext>
            </a:extLst>
          </p:cNvPr>
          <p:cNvSpPr/>
          <p:nvPr/>
        </p:nvSpPr>
        <p:spPr>
          <a:xfrm>
            <a:off x="2514600" y="843703"/>
            <a:ext cx="5029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truth is rarely pure and never simple.</a:t>
            </a:r>
            <a:b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-- Oscar Wilde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BA6CB8D-D988-324A-9565-575D3A9F5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8397" y="7409688"/>
            <a:ext cx="7641605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1466033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138" y="133816"/>
            <a:ext cx="8002123" cy="64676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Evidence Building</a:t>
            </a:r>
            <a:b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</a:br>
            <a:r>
              <a:rPr lang="en-US" sz="1800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--aka “Attester turtles”</a:t>
            </a:r>
            <a:endParaRPr lang="en-US" dirty="0">
              <a:latin typeface="SF Pro Display Medium" pitchFamily="2" charset="0"/>
              <a:ea typeface="SF Pro Display Medium" pitchFamily="2" charset="0"/>
              <a:cs typeface="SF Pro Display Medium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879123-C85E-DB4F-8A66-DE5A3F995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56" y="2059258"/>
            <a:ext cx="8422582" cy="51444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BE4EE76-AC70-0949-B3BB-D24ADA7D0744}"/>
              </a:ext>
            </a:extLst>
          </p:cNvPr>
          <p:cNvSpPr/>
          <p:nvPr/>
        </p:nvSpPr>
        <p:spPr>
          <a:xfrm>
            <a:off x="840186" y="835146"/>
            <a:ext cx="81902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"But what does this second turtle stand on?" persisted James patiently.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this, the little old lady crowed triumphantly,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"It's no use, Mr. James—it's turtles all the way down."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			 -- J. R. Ross, Constraints on Variables in Syntax, 1967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F2A8BB-C61F-904D-91BB-975C4CF8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53362" y="7258248"/>
            <a:ext cx="7351674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3997642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6" y="101316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full picture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6BBE41-AF41-DF4E-AE36-6682D066E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143" y="675153"/>
            <a:ext cx="7914113" cy="675526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8AA32-8696-6448-ADD8-FB5A1D1B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3528" y="7409688"/>
            <a:ext cx="7671342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2303195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1139764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Certificate provisioning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5240E2-C07F-1F4C-BF6F-054223B3C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089" y="2416072"/>
            <a:ext cx="9388221" cy="3456903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CB564C-B29C-C341-AC17-9523CB5B8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67869" y="7075136"/>
            <a:ext cx="7522659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1139938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649873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Hardware Roots of trust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992BAB-8B65-5444-8BC6-A18ED2E26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993" y="1382751"/>
            <a:ext cx="7774413" cy="5516036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D10D02-AF90-6C49-9A12-4E0B97D7E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12113" y="7071390"/>
            <a:ext cx="7634171" cy="362712"/>
          </a:xfrm>
        </p:spPr>
        <p:txBody>
          <a:bodyPr/>
          <a:lstStyle/>
          <a:p>
            <a:pPr algn="ctr"/>
            <a:r>
              <a:rPr lang="en-US" dirty="0"/>
              <a:t>s3i210850</a:t>
            </a:r>
          </a:p>
        </p:txBody>
      </p:sp>
    </p:spTree>
    <p:extLst>
      <p:ext uri="{BB962C8B-B14F-4D97-AF65-F5344CB8AC3E}">
        <p14:creationId xmlns:p14="http://schemas.microsoft.com/office/powerpoint/2010/main" val="4226346202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335</TotalTime>
  <Words>185</Words>
  <Application>Microsoft Macintosh PowerPoint</Application>
  <PresentationFormat>Custom</PresentationFormat>
  <Paragraphs>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Calibri</vt:lpstr>
      <vt:lpstr>Gill Sans MT</vt:lpstr>
      <vt:lpstr>SF Pro Display</vt:lpstr>
      <vt:lpstr>SF PRO DISPLAY MEDIUM</vt:lpstr>
      <vt:lpstr>SF PRO DISPLAY MEDIUM</vt:lpstr>
      <vt:lpstr>SF Pro Text</vt:lpstr>
      <vt:lpstr>Times New Roman</vt:lpstr>
      <vt:lpstr>Parcel</vt:lpstr>
      <vt:lpstr>X0 Interface &amp; ATTESTATION</vt:lpstr>
      <vt:lpstr>LI architecture</vt:lpstr>
      <vt:lpstr>LI provisioning flow</vt:lpstr>
      <vt:lpstr>Attestation actors</vt:lpstr>
      <vt:lpstr>Attestation provisioning --”Ground Truth”</vt:lpstr>
      <vt:lpstr>Attestation Evidence Building --aka “Attester turtles”</vt:lpstr>
      <vt:lpstr>Attestation full picture</vt:lpstr>
      <vt:lpstr>Certificate provisioning</vt:lpstr>
      <vt:lpstr>Hardware Roots of trust</vt:lpstr>
      <vt:lpstr>Block flow</vt:lpstr>
      <vt:lpstr>Remote attestation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X0 Interface &amp; ATTESTATION</dc:title>
  <dc:creator>Michael Bilca</dc:creator>
  <cp:lastModifiedBy>Michael Bilca</cp:lastModifiedBy>
  <cp:revision>11</cp:revision>
  <dcterms:created xsi:type="dcterms:W3CDTF">2021-10-28T14:15:38Z</dcterms:created>
  <dcterms:modified xsi:type="dcterms:W3CDTF">2021-10-28T19:51:00Z</dcterms:modified>
</cp:coreProperties>
</file>