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Lst>
  <p:notesMasterIdLst>
    <p:notesMasterId r:id="rId25"/>
  </p:notesMasterIdLst>
  <p:handoutMasterIdLst>
    <p:handoutMasterId r:id="rId26"/>
  </p:handoutMasterIdLst>
  <p:sldIdLst>
    <p:sldId id="311" r:id="rId3"/>
    <p:sldId id="463" r:id="rId4"/>
    <p:sldId id="460" r:id="rId5"/>
    <p:sldId id="461" r:id="rId6"/>
    <p:sldId id="462" r:id="rId7"/>
    <p:sldId id="439" r:id="rId8"/>
    <p:sldId id="440" r:id="rId9"/>
    <p:sldId id="441" r:id="rId10"/>
    <p:sldId id="444" r:id="rId11"/>
    <p:sldId id="445" r:id="rId12"/>
    <p:sldId id="446" r:id="rId13"/>
    <p:sldId id="447" r:id="rId14"/>
    <p:sldId id="448" r:id="rId15"/>
    <p:sldId id="450" r:id="rId16"/>
    <p:sldId id="449" r:id="rId17"/>
    <p:sldId id="451" r:id="rId18"/>
    <p:sldId id="454" r:id="rId19"/>
    <p:sldId id="453" r:id="rId20"/>
    <p:sldId id="455" r:id="rId21"/>
    <p:sldId id="456" r:id="rId22"/>
    <p:sldId id="458" r:id="rId23"/>
    <p:sldId id="459" r:id="rId24"/>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FF"/>
    <a:srgbClr val="124192"/>
    <a:srgbClr val="000000"/>
    <a:srgbClr val="68717A"/>
    <a:srgbClr val="A8BBC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93478" autoAdjust="0"/>
  </p:normalViewPr>
  <p:slideViewPr>
    <p:cSldViewPr snapToGrid="0" snapToObjects="1">
      <p:cViewPr varScale="1">
        <p:scale>
          <a:sx n="97" d="100"/>
          <a:sy n="97" d="100"/>
        </p:scale>
        <p:origin x="-444" y="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92" d="100"/>
          <a:sy n="92" d="100"/>
        </p:scale>
        <p:origin x="37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10/23/2014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10/23/2014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dirty="0" smtClean="0">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dirty="0"/>
          </a:p>
        </p:txBody>
      </p:sp>
    </p:spTree>
    <p:extLst>
      <p:ext uri="{BB962C8B-B14F-4D97-AF65-F5344CB8AC3E}">
        <p14:creationId xmlns="" xmlns:p14="http://schemas.microsoft.com/office/powerpoint/2010/main" val="519275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9"/>
          <p:cNvSpPr>
            <a:spLocks noGrp="1"/>
          </p:cNvSpPr>
          <p:nvPr>
            <p:ph type="title"/>
          </p:nvPr>
        </p:nvSpPr>
        <p:spPr/>
        <p:txBody>
          <a:bodyPr/>
          <a:lstStyle>
            <a:lvl1pPr>
              <a:defRPr baseline="0">
                <a:latin typeface="+mj-lt"/>
              </a:defRPr>
            </a:lvl1pPr>
          </a:lstStyle>
          <a:p>
            <a:r>
              <a:rPr lang="en-US" smtClean="0"/>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latin typeface="+mj-lt"/>
              </a:defRPr>
            </a:lvl1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atin typeface="+mj-lt"/>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dirty="0" smtClean="0"/>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dirty="0" smtClean="0"/>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dirty="0" smtClean="0"/>
              <a:t>Click to edit Master text styles</a:t>
            </a:r>
          </a:p>
          <a:p>
            <a:pPr lvl="1"/>
            <a:r>
              <a:rPr lang="en-US" dirty="0" smtClean="0"/>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081868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latin typeface="Nokia Pure Headline Ultra Light" panose="020B0204020202020204" pitchFamily="34" charset="0"/>
              </a:defRPr>
            </a:lvl1pPr>
          </a:lstStyle>
          <a:p>
            <a:pPr lvl="0"/>
            <a:r>
              <a:rPr lang="en-US" dirty="0" smtClean="0"/>
              <a:t>click to edit Master text styles</a:t>
            </a:r>
          </a:p>
        </p:txBody>
      </p:sp>
      <p:sp>
        <p:nvSpPr>
          <p:cNvPr id="8" name="Text Placeholder 7"/>
          <p:cNvSpPr>
            <a:spLocks noGrp="1"/>
          </p:cNvSpPr>
          <p:nvPr>
            <p:ph type="body" sz="quarter" idx="11"/>
          </p:nvPr>
        </p:nvSpPr>
        <p:spPr>
          <a:xfrm>
            <a:off x="417600" y="2203976"/>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latin typeface="+mj-lt"/>
              </a:defRPr>
            </a:lvl1pPr>
            <a:lvl2pPr>
              <a:defRPr>
                <a:latin typeface="+mj-lt"/>
              </a:defRPr>
            </a:lvl2pPr>
            <a:lvl3pPr>
              <a:defRPr>
                <a:latin typeface="+mj-lt"/>
              </a:defRPr>
            </a:lvl3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a:t>
            </a:r>
            <a:r>
              <a:rPr lang="en-GB" sz="500" b="1" dirty="0" smtClean="0">
                <a:solidFill>
                  <a:schemeClr val="tx2"/>
                </a:solidFill>
                <a:latin typeface="+mn-lt"/>
                <a:cs typeface="Arial" panose="020B0604020202020204" pitchFamily="34" charset="0"/>
              </a:rPr>
              <a:t>colors</a:t>
            </a:r>
            <a:r>
              <a:rPr lang="en-GB" sz="500" b="1" dirty="0">
                <a:solidFill>
                  <a:schemeClr val="tx2"/>
                </a:solidFill>
                <a:latin typeface="+mn-l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chemeClr val="bg2"/>
                </a:solidFill>
                <a:cs typeface="Arial" panose="020B0604020202020204" pitchFamily="34" charset="0"/>
              </a:rPr>
              <a:pPr>
                <a:defRPr/>
              </a:pPr>
              <a:t>23/10/2014</a:t>
            </a:fld>
            <a:endParaRPr lang="en-GB" sz="800" dirty="0">
              <a:solidFill>
                <a:schemeClr val="bg2"/>
              </a:solidFill>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6"/>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userDrawn="1"/>
        </p:nvSpPr>
        <p:spPr>
          <a:xfrm>
            <a:off x="1440000" y="4643438"/>
            <a:ext cx="6078537" cy="122237"/>
          </a:xfrm>
          <a:prstGeom prst="rect">
            <a:avLst/>
          </a:prstGeom>
          <a:noFill/>
        </p:spPr>
        <p:txBody>
          <a:bodyPr lIns="0" tIns="0" rIns="0" bIns="0">
            <a:spAutoFit/>
          </a:bodyPr>
          <a:lstStyle/>
          <a:p>
            <a:r>
              <a:rPr lang="pt-BR" sz="800" dirty="0" smtClean="0">
                <a:solidFill>
                  <a:schemeClr val="bg2"/>
                </a:solidFill>
                <a:latin typeface="+mn-lt"/>
                <a:cs typeface="Arial" charset="0"/>
              </a:rPr>
              <a:t>© Nokia 2014            </a:t>
            </a:r>
            <a:endParaRPr lang="en-GB" sz="800" dirty="0">
              <a:solidFill>
                <a:schemeClr val="bg2"/>
              </a:solidFill>
              <a:latin typeface="+mn-lt"/>
              <a:cs typeface="Arial" charset="0"/>
            </a:endParaRPr>
          </a:p>
        </p:txBody>
      </p:sp>
      <p:sp>
        <p:nvSpPr>
          <p:cNvPr id="28" name="TextBox 27"/>
          <p:cNvSpPr txBox="1"/>
          <p:nvPr userDrawn="1"/>
        </p:nvSpPr>
        <p:spPr>
          <a:xfrm>
            <a:off x="1503363" y="4749800"/>
            <a:ext cx="6078537" cy="338138"/>
          </a:xfrm>
          <a:prstGeom prst="rect">
            <a:avLst/>
          </a:prstGeom>
          <a:noFill/>
        </p:spPr>
        <p:txBody>
          <a:bodyPr>
            <a:spAutoFit/>
          </a:bodyPr>
          <a:lstStyle/>
          <a:p>
            <a:pPr>
              <a:defRPr/>
            </a:pPr>
            <a:endParaRPr lang="en-GB" sz="800" dirty="0">
              <a:solidFill>
                <a:schemeClr val="bg2"/>
              </a:solidFill>
              <a:latin typeface="Arial" panose="020B0604020202020204" pitchFamily="34" charset="0"/>
              <a:ea typeface="+mn-ea"/>
              <a:cs typeface="Arial" panose="020B0604020202020204" pitchFamily="34" charset="0"/>
            </a:endParaRPr>
          </a:p>
          <a:p>
            <a:pPr>
              <a:defRPr/>
            </a:pPr>
            <a:endParaRPr lang="en-GB" sz="800" dirty="0">
              <a:solidFill>
                <a:schemeClr val="bg2"/>
              </a:solidFill>
              <a:latin typeface="Arial" panose="020B0604020202020204" pitchFamily="34" charset="0"/>
              <a:ea typeface="+mn-ea"/>
              <a:cs typeface="Arial" panose="020B0604020202020204" pitchFamily="34" charset="0"/>
            </a:endParaRPr>
          </a:p>
        </p:txBody>
      </p:sp>
      <p:sp>
        <p:nvSpPr>
          <p:cNvPr id="29" name="TextBox 28"/>
          <p:cNvSpPr txBox="1"/>
          <p:nvPr userDrawn="1"/>
        </p:nvSpPr>
        <p:spPr>
          <a:xfrm>
            <a:off x="7581900" y="4834022"/>
            <a:ext cx="1194558" cy="253916"/>
          </a:xfrm>
          <a:prstGeom prst="rect">
            <a:avLst/>
          </a:prstGeom>
          <a:noFill/>
        </p:spPr>
        <p:txBody>
          <a:bodyPr wrap="none" rtlCol="0">
            <a:spAutoFit/>
          </a:bodyPr>
          <a:lstStyle/>
          <a:p>
            <a:r>
              <a:rPr lang="en-US" sz="1050" dirty="0" smtClean="0">
                <a:latin typeface="Harlow Solid Italic" pitchFamily="82" charset="0"/>
              </a:rPr>
              <a:t>Drawn by N.</a:t>
            </a:r>
            <a:r>
              <a:rPr lang="en-US" sz="1050" baseline="0" dirty="0" smtClean="0">
                <a:latin typeface="Harlow Solid Italic" pitchFamily="82" charset="0"/>
              </a:rPr>
              <a:t> Rao</a:t>
            </a:r>
            <a:endParaRPr lang="en-US" sz="1050" dirty="0">
              <a:latin typeface="Harlow Solid Italic" pitchFamily="82"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16" r:id="rId4"/>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1"/>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mn-lt"/>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mn-lt"/>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18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65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0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201 </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mn-lt"/>
                <a:cs typeface="Arial" panose="020B0604020202020204" pitchFamily="34" charset="0"/>
              </a:rPr>
              <a:t>R 104</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G 113</a:t>
            </a:r>
            <a:br>
              <a:rPr lang="en-US" sz="500" b="1" dirty="0">
                <a:solidFill>
                  <a:schemeClr val="tx2"/>
                </a:solidFill>
                <a:latin typeface="+mn-lt"/>
                <a:cs typeface="Arial" panose="020B0604020202020204" pitchFamily="34" charset="0"/>
              </a:rPr>
            </a:br>
            <a:r>
              <a:rPr lang="en-US" sz="500" b="1" dirty="0">
                <a:solidFill>
                  <a:schemeClr val="tx2"/>
                </a:solidFill>
                <a:latin typeface="+mn-lt"/>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216</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217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R 168</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G 187</a:t>
            </a:r>
            <a:br>
              <a:rPr lang="en-GB" sz="500" b="1" dirty="0">
                <a:solidFill>
                  <a:schemeClr val="tx2"/>
                </a:solidFill>
                <a:latin typeface="+mn-lt"/>
                <a:cs typeface="Arial" panose="020B0604020202020204" pitchFamily="34" charset="0"/>
              </a:rPr>
            </a:br>
            <a:r>
              <a:rPr lang="en-GB" sz="500" b="1" dirty="0">
                <a:solidFill>
                  <a:schemeClr val="tx2"/>
                </a:solidFill>
                <a:latin typeface="+mn-lt"/>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mn-lt"/>
                <a:cs typeface="Arial" panose="020B0604020202020204" pitchFamily="34" charset="0"/>
              </a:rPr>
              <a:t>Core and background </a:t>
            </a:r>
            <a:r>
              <a:rPr lang="en-GB" sz="500" b="1" dirty="0" smtClean="0">
                <a:solidFill>
                  <a:schemeClr val="tx2"/>
                </a:solidFill>
                <a:latin typeface="+mn-lt"/>
                <a:cs typeface="Arial" panose="020B0604020202020204" pitchFamily="34" charset="0"/>
              </a:rPr>
              <a:t>colors</a:t>
            </a:r>
            <a:r>
              <a:rPr lang="en-GB" sz="500" b="1" dirty="0">
                <a:solidFill>
                  <a:schemeClr val="tx2"/>
                </a:solidFill>
                <a:latin typeface="+mn-lt"/>
                <a:cs typeface="Arial" panose="020B0604020202020204" pitchFamily="34" charset="0"/>
              </a:rPr>
              <a:t>:</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mn-lt"/>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mn-lt"/>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mn-lt"/>
              <a:cs typeface="Arial" panose="020B0604020202020204" pitchFamily="34" charset="0"/>
            </a:endParaRPr>
          </a:p>
        </p:txBody>
      </p:sp>
      <p:sp>
        <p:nvSpPr>
          <p:cNvPr id="52"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cs typeface="Arial" panose="020B0604020202020204" pitchFamily="34" charset="0"/>
              </a:rPr>
              <a:pPr>
                <a:defRPr/>
              </a:pPr>
              <a:t>23/10/2014</a:t>
            </a:fld>
            <a:endParaRPr lang="en-GB" sz="800" dirty="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 name="TextBox 1"/>
          <p:cNvSpPr txBox="1"/>
          <p:nvPr userDrawn="1"/>
        </p:nvSpPr>
        <p:spPr>
          <a:xfrm>
            <a:off x="1440000" y="4644000"/>
            <a:ext cx="5048250" cy="122237"/>
          </a:xfrm>
          <a:prstGeom prst="rect">
            <a:avLst/>
          </a:prstGeom>
          <a:noFill/>
        </p:spPr>
        <p:txBody>
          <a:bodyPr lIns="0" tIns="0" rIns="0" bIns="0">
            <a:spAutoFit/>
          </a:bodyPr>
          <a:lstStyle/>
          <a:p>
            <a:r>
              <a:rPr lang="pt-BR" sz="800" dirty="0" smtClean="0">
                <a:solidFill>
                  <a:schemeClr val="bg1"/>
                </a:solidFill>
                <a:latin typeface="+mn-lt"/>
                <a:cs typeface="Arial" charset="0"/>
              </a:rPr>
              <a:t>© Nokia 2014            </a:t>
            </a:r>
            <a:endParaRPr lang="en-GB" sz="800" dirty="0">
              <a:solidFill>
                <a:schemeClr val="bg1"/>
              </a:solidFill>
              <a:latin typeface="+mn-lt"/>
              <a:cs typeface="Arial" charset="0"/>
            </a:endParaRPr>
          </a:p>
        </p:txBody>
      </p:sp>
      <p:sp>
        <p:nvSpPr>
          <p:cNvPr id="27" name="TextBox 26"/>
          <p:cNvSpPr txBox="1"/>
          <p:nvPr userDrawn="1"/>
        </p:nvSpPr>
        <p:spPr>
          <a:xfrm>
            <a:off x="7581900" y="4834022"/>
            <a:ext cx="1194558" cy="253916"/>
          </a:xfrm>
          <a:prstGeom prst="rect">
            <a:avLst/>
          </a:prstGeom>
          <a:noFill/>
        </p:spPr>
        <p:txBody>
          <a:bodyPr wrap="none" rtlCol="0">
            <a:spAutoFit/>
          </a:bodyPr>
          <a:lstStyle/>
          <a:p>
            <a:r>
              <a:rPr lang="en-US" sz="1050" dirty="0" smtClean="0">
                <a:solidFill>
                  <a:schemeClr val="bg1"/>
                </a:solidFill>
                <a:latin typeface="Harlow Solid Italic" pitchFamily="82" charset="0"/>
              </a:rPr>
              <a:t>Drawn by N.</a:t>
            </a:r>
            <a:r>
              <a:rPr lang="en-US" sz="1050" baseline="0" dirty="0" smtClean="0">
                <a:solidFill>
                  <a:schemeClr val="bg1"/>
                </a:solidFill>
                <a:latin typeface="Harlow Solid Italic" pitchFamily="82" charset="0"/>
              </a:rPr>
              <a:t> Rao</a:t>
            </a:r>
            <a:endParaRPr lang="en-US" sz="1050" dirty="0">
              <a:solidFill>
                <a:schemeClr val="bg1"/>
              </a:solidFill>
              <a:latin typeface="Harlow Solid Italic" pitchFamily="82" charset="0"/>
            </a:endParaRPr>
          </a:p>
        </p:txBody>
      </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Lst>
  <p:timing>
    <p:tnLst>
      <p:par>
        <p:cTn id="1" dur="indefinite" restart="never" nodeType="tmRoot"/>
      </p:par>
    </p:tnLst>
  </p:timing>
  <p:hf sldNum="0" hdr="0"/>
  <p:txStyles>
    <p:titleStyle>
      <a:lvl1pPr algn="l" defTabSz="457200" rtl="0" eaLnBrk="0" fontAlgn="base" hangingPunct="0">
        <a:spcBef>
          <a:spcPct val="0"/>
        </a:spcBef>
        <a:spcAft>
          <a:spcPct val="0"/>
        </a:spcAft>
        <a:defRPr sz="1800" b="1" kern="1200">
          <a:solidFill>
            <a:schemeClr val="tx2"/>
          </a:solidFill>
          <a:latin typeface="+mj-lt"/>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type="body" sz="quarter" idx="10"/>
          </p:nvPr>
        </p:nvSpPr>
        <p:spPr>
          <a:xfrm>
            <a:off x="417513" y="180000"/>
            <a:ext cx="8243887" cy="2254250"/>
          </a:xfrm>
        </p:spPr>
        <p:txBody>
          <a:bodyPr/>
          <a:lstStyle/>
          <a:p>
            <a:pPr eaLnBrk="1" hangingPunct="1"/>
            <a:r>
              <a:rPr lang="en-GB" sz="4800" dirty="0" smtClean="0">
                <a:latin typeface="Nokia Pure Headline Ultra Light" panose="020B0204020202020204" pitchFamily="34" charset="0"/>
                <a:ea typeface="ヒラギノ角ゴ Pro W3"/>
                <a:cs typeface="ヒラギノ角ゴ Pro W3"/>
              </a:rPr>
              <a:t>IMS VoIP and ad-hoc IMS Conferencing</a:t>
            </a:r>
            <a:endParaRPr lang="en-GB" sz="4000" dirty="0" smtClean="0">
              <a:latin typeface="Nokia Pure Headline Ultra Light" panose="020B0204020202020204" pitchFamily="34" charset="0"/>
              <a:ea typeface="ヒラギノ角ゴ Pro W3"/>
              <a:cs typeface="ヒラギノ角ゴ Pro W3"/>
            </a:endParaRPr>
          </a:p>
        </p:txBody>
      </p:sp>
      <p:sp>
        <p:nvSpPr>
          <p:cNvPr id="8" name="Text Placeholder 7"/>
          <p:cNvSpPr>
            <a:spLocks noGrp="1"/>
          </p:cNvSpPr>
          <p:nvPr>
            <p:ph type="body" sz="quarter" idx="11"/>
          </p:nvPr>
        </p:nvSpPr>
        <p:spPr>
          <a:xfrm>
            <a:off x="417513" y="3251200"/>
            <a:ext cx="8243887" cy="897467"/>
          </a:xfrm>
        </p:spPr>
        <p:txBody>
          <a:bodyPr/>
          <a:lstStyle/>
          <a:p>
            <a:pPr eaLnBrk="1" hangingPunct="1">
              <a:defRPr/>
            </a:pPr>
            <a:r>
              <a:rPr lang="en-GB" sz="1800" dirty="0" smtClean="0">
                <a:latin typeface="+mj-lt"/>
              </a:rPr>
              <a:t>Nagaraja (Nag) Rao </a:t>
            </a:r>
          </a:p>
          <a:p>
            <a:pPr eaLnBrk="1" hangingPunct="1">
              <a:defRPr/>
            </a:pPr>
            <a:r>
              <a:rPr lang="en-GB" sz="1800" dirty="0" smtClean="0">
                <a:latin typeface="+mj-lt"/>
              </a:rPr>
              <a:t>2014-10-28</a:t>
            </a:r>
            <a:endParaRPr lang="en-GB" sz="18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places </a:t>
            </a:r>
            <a:r>
              <a:rPr lang="en-US" b="1" dirty="0" err="1" smtClean="0">
                <a:solidFill>
                  <a:schemeClr val="bg2"/>
                </a:solidFill>
                <a:latin typeface="Arial"/>
                <a:cs typeface="Arial"/>
              </a:rPr>
              <a:t>Party_B</a:t>
            </a:r>
            <a:r>
              <a:rPr lang="en-US" b="1" dirty="0" smtClean="0">
                <a:solidFill>
                  <a:schemeClr val="bg2"/>
                </a:solidFill>
                <a:latin typeface="Arial"/>
                <a:cs typeface="Arial"/>
              </a:rPr>
              <a:t> on hold</a:t>
            </a:r>
            <a:endParaRPr lang="en-US" b="1" dirty="0">
              <a:solidFill>
                <a:schemeClr val="bg2"/>
              </a:solidFill>
              <a:latin typeface="Arial"/>
              <a:cs typeface="Arial"/>
            </a:endParaRPr>
          </a:p>
        </p:txBody>
      </p:sp>
      <p:pic>
        <p:nvPicPr>
          <p:cNvPr id="2050" name="Picture 2"/>
          <p:cNvPicPr>
            <a:picLocks noChangeAspect="1" noChangeArrowheads="1"/>
          </p:cNvPicPr>
          <p:nvPr/>
        </p:nvPicPr>
        <p:blipFill>
          <a:blip r:embed="rId2"/>
          <a:srcRect/>
          <a:stretch>
            <a:fillRect/>
          </a:stretch>
        </p:blipFill>
        <p:spPr bwMode="auto">
          <a:xfrm>
            <a:off x="759417" y="705173"/>
            <a:ext cx="7640664" cy="3611105"/>
          </a:xfrm>
          <a:prstGeom prst="rect">
            <a:avLst/>
          </a:prstGeom>
          <a:noFill/>
          <a:ln w="9525">
            <a:noFill/>
            <a:miter lim="800000"/>
            <a:headEnd/>
            <a:tailEnd/>
          </a:ln>
        </p:spPr>
      </p:pic>
      <p:graphicFrame>
        <p:nvGraphicFramePr>
          <p:cNvPr id="6" name="Table 5"/>
          <p:cNvGraphicFramePr>
            <a:graphicFrameLocks noGrp="1"/>
          </p:cNvGraphicFramePr>
          <p:nvPr/>
        </p:nvGraphicFramePr>
        <p:xfrm>
          <a:off x="6358519" y="44769"/>
          <a:ext cx="2665708" cy="457200"/>
        </p:xfrm>
        <a:graphic>
          <a:graphicData uri="http://schemas.openxmlformats.org/drawingml/2006/table">
            <a:tbl>
              <a:tblPr firstRow="1" bandRow="1">
                <a:tableStyleId>{5C22544A-7EE6-4342-B048-85BDC9FD1C3A}</a:tableStyleId>
              </a:tblPr>
              <a:tblGrid>
                <a:gridCol w="1084881"/>
                <a:gridCol w="1580827"/>
              </a:tblGrid>
              <a:tr h="37084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 </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ACK </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[1; 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[1; 200 OK]</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REPORT [1; ACK]</a:t>
                      </a:r>
                      <a:endParaRPr lang="en-US" sz="800" kern="1200" dirty="0" smtClean="0">
                        <a:solidFill>
                          <a:schemeClr val="dk1"/>
                        </a:solidFill>
                        <a:latin typeface="+mn-lt"/>
                        <a:ea typeface="+mn-ea"/>
                        <a:cs typeface="+mn-cs"/>
                      </a:endParaRPr>
                    </a:p>
                  </a:txBody>
                  <a:tcPr/>
                </a:tc>
              </a:tr>
            </a:tbl>
          </a:graphicData>
        </a:graphic>
      </p:graphicFrame>
      <p:sp>
        <p:nvSpPr>
          <p:cNvPr id="7" name="Rounded Rectangular Callout 6"/>
          <p:cNvSpPr/>
          <p:nvPr/>
        </p:nvSpPr>
        <p:spPr>
          <a:xfrm>
            <a:off x="672736" y="3429000"/>
            <a:ext cx="1613263" cy="612648"/>
          </a:xfrm>
          <a:prstGeom prst="wedgeRoundRectCallout">
            <a:avLst>
              <a:gd name="adj1" fmla="val 60949"/>
              <a:gd name="adj2" fmla="val -100613"/>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calls </a:t>
            </a:r>
            <a:r>
              <a:rPr lang="en-US" b="1" dirty="0" err="1" smtClean="0">
                <a:solidFill>
                  <a:schemeClr val="bg2"/>
                </a:solidFill>
                <a:latin typeface="Arial"/>
                <a:cs typeface="Arial"/>
              </a:rPr>
              <a:t>Party_C</a:t>
            </a:r>
            <a:endParaRPr lang="en-US" b="1" dirty="0">
              <a:solidFill>
                <a:schemeClr val="bg2"/>
              </a:solidFill>
              <a:latin typeface="Arial"/>
              <a:cs typeface="Arial"/>
            </a:endParaRPr>
          </a:p>
        </p:txBody>
      </p:sp>
      <p:graphicFrame>
        <p:nvGraphicFramePr>
          <p:cNvPr id="6" name="Table 5"/>
          <p:cNvGraphicFramePr>
            <a:graphicFrameLocks noGrp="1"/>
          </p:cNvGraphicFramePr>
          <p:nvPr/>
        </p:nvGraphicFramePr>
        <p:xfrm>
          <a:off x="6096214" y="6038"/>
          <a:ext cx="2928013" cy="701040"/>
        </p:xfrm>
        <a:graphic>
          <a:graphicData uri="http://schemas.openxmlformats.org/drawingml/2006/table">
            <a:tbl>
              <a:tblPr firstRow="1" bandRow="1">
                <a:tableStyleId>{5C22544A-7EE6-4342-B048-85BDC9FD1C3A}</a:tableStyleId>
              </a:tblPr>
              <a:tblGrid>
                <a:gridCol w="1191633"/>
                <a:gridCol w="1736380"/>
              </a:tblGrid>
              <a:tr h="37084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180 Ringing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[2; 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[2; 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[2; 180 Ringing]</a:t>
                      </a:r>
                      <a:endParaRPr lang="en-US" sz="800"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[2; 200 OK]</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REPORT [2; ACK]</a:t>
                      </a:r>
                      <a:endParaRPr lang="en-US" sz="800" kern="1200" dirty="0" smtClean="0">
                        <a:solidFill>
                          <a:schemeClr val="dk1"/>
                        </a:solidFill>
                        <a:latin typeface="+mn-lt"/>
                        <a:ea typeface="+mn-ea"/>
                        <a:cs typeface="+mn-cs"/>
                      </a:endParaRPr>
                    </a:p>
                  </a:txBody>
                  <a:tcPr/>
                </a:tc>
              </a:tr>
            </a:tbl>
          </a:graphicData>
        </a:graphic>
      </p:graphicFrame>
      <p:pic>
        <p:nvPicPr>
          <p:cNvPr id="1027" name="Picture 3"/>
          <p:cNvPicPr>
            <a:picLocks noChangeAspect="1" noChangeArrowheads="1"/>
          </p:cNvPicPr>
          <p:nvPr/>
        </p:nvPicPr>
        <p:blipFill>
          <a:blip r:embed="rId2"/>
          <a:srcRect/>
          <a:stretch>
            <a:fillRect/>
          </a:stretch>
        </p:blipFill>
        <p:spPr bwMode="auto">
          <a:xfrm>
            <a:off x="865265" y="707078"/>
            <a:ext cx="7566809" cy="3577539"/>
          </a:xfrm>
          <a:prstGeom prst="rect">
            <a:avLst/>
          </a:prstGeom>
          <a:noFill/>
          <a:ln w="9525">
            <a:noFill/>
            <a:miter lim="800000"/>
            <a:headEnd/>
            <a:tailEnd/>
          </a:ln>
        </p:spPr>
      </p:pic>
      <p:sp>
        <p:nvSpPr>
          <p:cNvPr id="7" name="Rounded Rectangular Callout 6"/>
          <p:cNvSpPr/>
          <p:nvPr/>
        </p:nvSpPr>
        <p:spPr>
          <a:xfrm>
            <a:off x="581296" y="3671969"/>
            <a:ext cx="1613263" cy="612648"/>
          </a:xfrm>
          <a:prstGeom prst="wedgeRoundRectCallout">
            <a:avLst>
              <a:gd name="adj1" fmla="val 69046"/>
              <a:gd name="adj2" fmla="val -111274"/>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places </a:t>
            </a:r>
            <a:r>
              <a:rPr lang="en-US" b="1" dirty="0" err="1" smtClean="0">
                <a:solidFill>
                  <a:schemeClr val="bg2"/>
                </a:solidFill>
                <a:latin typeface="Arial"/>
                <a:cs typeface="Arial"/>
              </a:rPr>
              <a:t>Party_C</a:t>
            </a:r>
            <a:r>
              <a:rPr lang="en-US" b="1" dirty="0" smtClean="0">
                <a:solidFill>
                  <a:schemeClr val="bg2"/>
                </a:solidFill>
                <a:latin typeface="Arial"/>
                <a:cs typeface="Arial"/>
              </a:rPr>
              <a:t> on hold</a:t>
            </a:r>
            <a:endParaRPr lang="en-US" b="1" dirty="0">
              <a:solidFill>
                <a:schemeClr val="bg2"/>
              </a:solidFill>
              <a:latin typeface="Arial"/>
              <a:cs typeface="Arial"/>
            </a:endParaRPr>
          </a:p>
        </p:txBody>
      </p:sp>
      <p:pic>
        <p:nvPicPr>
          <p:cNvPr id="4098" name="Picture 2"/>
          <p:cNvPicPr>
            <a:picLocks noChangeAspect="1" noChangeArrowheads="1"/>
          </p:cNvPicPr>
          <p:nvPr/>
        </p:nvPicPr>
        <p:blipFill>
          <a:blip r:embed="rId2"/>
          <a:srcRect/>
          <a:stretch>
            <a:fillRect/>
          </a:stretch>
        </p:blipFill>
        <p:spPr bwMode="auto">
          <a:xfrm>
            <a:off x="573436" y="667977"/>
            <a:ext cx="7818895" cy="3446289"/>
          </a:xfrm>
          <a:prstGeom prst="rect">
            <a:avLst/>
          </a:prstGeom>
          <a:noFill/>
          <a:ln w="9525">
            <a:noFill/>
            <a:miter lim="800000"/>
            <a:headEnd/>
            <a:tailEnd/>
          </a:ln>
        </p:spPr>
      </p:pic>
      <p:graphicFrame>
        <p:nvGraphicFramePr>
          <p:cNvPr id="6" name="Table 5"/>
          <p:cNvGraphicFramePr>
            <a:graphicFrameLocks noGrp="1"/>
          </p:cNvGraphicFramePr>
          <p:nvPr/>
        </p:nvGraphicFramePr>
        <p:xfrm>
          <a:off x="5961835" y="44769"/>
          <a:ext cx="3062392" cy="463184"/>
        </p:xfrm>
        <a:graphic>
          <a:graphicData uri="http://schemas.openxmlformats.org/drawingml/2006/table">
            <a:tbl>
              <a:tblPr firstRow="1" bandRow="1">
                <a:tableStyleId>{5C22544A-7EE6-4342-B048-85BDC9FD1C3A}</a:tableStyleId>
              </a:tblPr>
              <a:tblGrid>
                <a:gridCol w="1246322"/>
                <a:gridCol w="1816070"/>
              </a:tblGrid>
              <a:tr h="463184">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 </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ACK </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[2; 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[2; 200 OK]</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REPORT [2; ACK]</a:t>
                      </a:r>
                      <a:endParaRPr lang="en-US" sz="800" kern="1200" dirty="0" smtClean="0">
                        <a:solidFill>
                          <a:schemeClr val="dk1"/>
                        </a:solidFill>
                        <a:latin typeface="+mn-lt"/>
                        <a:ea typeface="+mn-ea"/>
                        <a:cs typeface="+mn-cs"/>
                      </a:endParaRPr>
                    </a:p>
                  </a:txBody>
                  <a:tcPr/>
                </a:tc>
              </a:tr>
            </a:tbl>
          </a:graphicData>
        </a:graphic>
      </p:graphicFrame>
      <p:sp>
        <p:nvSpPr>
          <p:cNvPr id="7" name="Rounded Rectangular Callout 6"/>
          <p:cNvSpPr/>
          <p:nvPr/>
        </p:nvSpPr>
        <p:spPr>
          <a:xfrm>
            <a:off x="581296" y="3671969"/>
            <a:ext cx="1613263" cy="612648"/>
          </a:xfrm>
          <a:prstGeom prst="wedgeRoundRectCallout">
            <a:avLst>
              <a:gd name="adj1" fmla="val 67022"/>
              <a:gd name="adj2" fmla="val -135794"/>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
        <p:nvSpPr>
          <p:cNvPr id="8" name="Rounded Rectangular Callout 7"/>
          <p:cNvSpPr/>
          <p:nvPr/>
        </p:nvSpPr>
        <p:spPr>
          <a:xfrm>
            <a:off x="573436" y="3671969"/>
            <a:ext cx="1613263" cy="612648"/>
          </a:xfrm>
          <a:prstGeom prst="wedgeRoundRectCallout">
            <a:avLst>
              <a:gd name="adj1" fmla="val 64188"/>
              <a:gd name="adj2" fmla="val -183769"/>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154654" y="44769"/>
            <a:ext cx="8606107" cy="311789"/>
          </a:xfrm>
          <a:prstGeom prst="rect">
            <a:avLst/>
          </a:prstGeom>
        </p:spPr>
        <p:txBody>
          <a:bodyPr lIns="72558" tIns="36279" rIns="72558" bIns="36279"/>
          <a:lstStyle/>
          <a:p>
            <a:pPr defTabSz="362753" fontAlgn="auto">
              <a:spcAft>
                <a:spcPts val="0"/>
              </a:spcAft>
              <a:defRPr/>
            </a:pPr>
            <a:r>
              <a:rPr lang="en-US" sz="1600" b="1" dirty="0" smtClean="0">
                <a:solidFill>
                  <a:schemeClr val="bg2"/>
                </a:solidFill>
                <a:latin typeface="Arial"/>
                <a:cs typeface="Arial"/>
              </a:rPr>
              <a:t>Party A (Target) creates Conference</a:t>
            </a:r>
            <a:endParaRPr lang="en-US" sz="1600" b="1" dirty="0">
              <a:solidFill>
                <a:schemeClr val="bg2"/>
              </a:solidFill>
              <a:latin typeface="Arial"/>
              <a:cs typeface="Arial"/>
            </a:endParaRPr>
          </a:p>
        </p:txBody>
      </p:sp>
      <p:pic>
        <p:nvPicPr>
          <p:cNvPr id="5122" name="Picture 2"/>
          <p:cNvPicPr>
            <a:picLocks noChangeAspect="1" noChangeArrowheads="1"/>
          </p:cNvPicPr>
          <p:nvPr/>
        </p:nvPicPr>
        <p:blipFill>
          <a:blip r:embed="rId2"/>
          <a:srcRect/>
          <a:stretch>
            <a:fillRect/>
          </a:stretch>
        </p:blipFill>
        <p:spPr bwMode="auto">
          <a:xfrm>
            <a:off x="668918" y="782664"/>
            <a:ext cx="7638173" cy="3603356"/>
          </a:xfrm>
          <a:prstGeom prst="rect">
            <a:avLst/>
          </a:prstGeom>
          <a:noFill/>
          <a:ln w="9525">
            <a:noFill/>
            <a:miter lim="800000"/>
            <a:headEnd/>
            <a:tailEnd/>
          </a:ln>
        </p:spPr>
      </p:pic>
      <p:graphicFrame>
        <p:nvGraphicFramePr>
          <p:cNvPr id="7" name="Table 6"/>
          <p:cNvGraphicFramePr>
            <a:graphicFrameLocks noGrp="1"/>
          </p:cNvGraphicFramePr>
          <p:nvPr/>
        </p:nvGraphicFramePr>
        <p:xfrm>
          <a:off x="4762272" y="60621"/>
          <a:ext cx="4381728" cy="591874"/>
        </p:xfrm>
        <a:graphic>
          <a:graphicData uri="http://schemas.openxmlformats.org/drawingml/2006/table">
            <a:tbl>
              <a:tblPr firstRow="1" bandRow="1">
                <a:tableStyleId>{5C22544A-7EE6-4342-B048-85BDC9FD1C3A}</a:tableStyleId>
              </a:tblPr>
              <a:tblGrid>
                <a:gridCol w="837110"/>
                <a:gridCol w="1466865"/>
                <a:gridCol w="2077753"/>
              </a:tblGrid>
              <a:tr h="591874">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REPORT [3; ACK]</a:t>
                      </a:r>
                      <a:endParaRPr lang="en-US" sz="800"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BEGIN {Start of Conference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r>
            </a:tbl>
          </a:graphicData>
        </a:graphic>
      </p:graphicFrame>
      <p:sp>
        <p:nvSpPr>
          <p:cNvPr id="6" name="Rounded Rectangular Callout 5"/>
          <p:cNvSpPr/>
          <p:nvPr/>
        </p:nvSpPr>
        <p:spPr>
          <a:xfrm>
            <a:off x="573436" y="3773372"/>
            <a:ext cx="1613263" cy="612648"/>
          </a:xfrm>
          <a:prstGeom prst="wedgeRoundRectCallout">
            <a:avLst>
              <a:gd name="adj1" fmla="val 54067"/>
              <a:gd name="adj2" fmla="val -79291"/>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
        <p:nvSpPr>
          <p:cNvPr id="8" name="Rounded Rectangular Callout 7"/>
          <p:cNvSpPr/>
          <p:nvPr/>
        </p:nvSpPr>
        <p:spPr>
          <a:xfrm>
            <a:off x="573436" y="3773372"/>
            <a:ext cx="1613263" cy="612648"/>
          </a:xfrm>
          <a:prstGeom prst="wedgeRoundRectCallout">
            <a:avLst>
              <a:gd name="adj1" fmla="val 64188"/>
              <a:gd name="adj2" fmla="val -126199"/>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
        <p:nvSpPr>
          <p:cNvPr id="9" name="Rounded Rectangular Callout 8"/>
          <p:cNvSpPr/>
          <p:nvPr/>
        </p:nvSpPr>
        <p:spPr>
          <a:xfrm>
            <a:off x="573436" y="1182189"/>
            <a:ext cx="1613263" cy="612648"/>
          </a:xfrm>
          <a:prstGeom prst="wedgeRoundRectCallout">
            <a:avLst>
              <a:gd name="adj1" fmla="val 55686"/>
              <a:gd name="adj2" fmla="val 171242"/>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10" name="Rounded Rectangular Callout 9"/>
          <p:cNvSpPr/>
          <p:nvPr/>
        </p:nvSpPr>
        <p:spPr>
          <a:xfrm>
            <a:off x="573436" y="1182189"/>
            <a:ext cx="1613263" cy="612648"/>
          </a:xfrm>
          <a:prstGeom prst="wedgeRoundRectCallout">
            <a:avLst>
              <a:gd name="adj1" fmla="val 96172"/>
              <a:gd name="adj2" fmla="val -4664"/>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11" name="Rounded Rectangular Callout 10"/>
          <p:cNvSpPr/>
          <p:nvPr/>
        </p:nvSpPr>
        <p:spPr>
          <a:xfrm>
            <a:off x="2032135" y="675791"/>
            <a:ext cx="2730137" cy="351391"/>
          </a:xfrm>
          <a:prstGeom prst="wedgeRoundRectCallout">
            <a:avLst>
              <a:gd name="adj1" fmla="val 68788"/>
              <a:gd name="adj2" fmla="val -169"/>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Separate Correlation Ids, possible</a:t>
            </a:r>
          </a:p>
        </p:txBody>
      </p:sp>
      <p:sp>
        <p:nvSpPr>
          <p:cNvPr id="12" name="Rounded Rectangular Callout 11"/>
          <p:cNvSpPr/>
          <p:nvPr/>
        </p:nvSpPr>
        <p:spPr>
          <a:xfrm>
            <a:off x="2032135" y="652495"/>
            <a:ext cx="2730137" cy="351391"/>
          </a:xfrm>
          <a:prstGeom prst="wedgeRoundRectCallout">
            <a:avLst>
              <a:gd name="adj1" fmla="val 106826"/>
              <a:gd name="adj2" fmla="val 165258"/>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Separate Correlation Ids, possible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1" y="44769"/>
            <a:ext cx="5184516"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refers </a:t>
            </a:r>
            <a:r>
              <a:rPr lang="en-US" b="1" dirty="0" err="1" smtClean="0">
                <a:solidFill>
                  <a:schemeClr val="bg2"/>
                </a:solidFill>
                <a:latin typeface="Arial"/>
                <a:cs typeface="Arial"/>
              </a:rPr>
              <a:t>Party_C</a:t>
            </a:r>
            <a:r>
              <a:rPr lang="en-US" b="1" dirty="0" smtClean="0">
                <a:solidFill>
                  <a:schemeClr val="bg2"/>
                </a:solidFill>
                <a:latin typeface="Arial"/>
                <a:cs typeface="Arial"/>
              </a:rPr>
              <a:t> to Conference</a:t>
            </a:r>
            <a:endParaRPr lang="en-US" b="1" dirty="0">
              <a:solidFill>
                <a:schemeClr val="bg2"/>
              </a:solidFill>
              <a:latin typeface="Arial"/>
              <a:cs typeface="Arial"/>
            </a:endParaRPr>
          </a:p>
        </p:txBody>
      </p:sp>
      <p:pic>
        <p:nvPicPr>
          <p:cNvPr id="2" name="Picture 2"/>
          <p:cNvPicPr>
            <a:picLocks noChangeAspect="1" noChangeArrowheads="1"/>
          </p:cNvPicPr>
          <p:nvPr/>
        </p:nvPicPr>
        <p:blipFill>
          <a:blip r:embed="rId2"/>
          <a:srcRect/>
          <a:stretch>
            <a:fillRect/>
          </a:stretch>
        </p:blipFill>
        <p:spPr bwMode="auto">
          <a:xfrm>
            <a:off x="633547" y="744583"/>
            <a:ext cx="7818121" cy="3585754"/>
          </a:xfrm>
          <a:prstGeom prst="rect">
            <a:avLst/>
          </a:prstGeom>
          <a:noFill/>
          <a:ln w="9525">
            <a:noFill/>
            <a:miter lim="800000"/>
            <a:headEnd/>
            <a:tailEnd/>
          </a:ln>
        </p:spPr>
      </p:pic>
      <p:sp>
        <p:nvSpPr>
          <p:cNvPr id="6" name="Rounded Rectangular Callout 5"/>
          <p:cNvSpPr/>
          <p:nvPr/>
        </p:nvSpPr>
        <p:spPr>
          <a:xfrm>
            <a:off x="573436" y="3773372"/>
            <a:ext cx="1613263" cy="612648"/>
          </a:xfrm>
          <a:prstGeom prst="wedgeRoundRectCallout">
            <a:avLst>
              <a:gd name="adj1" fmla="val 53662"/>
              <a:gd name="adj2" fmla="val -79291"/>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One way audio</a:t>
            </a:r>
          </a:p>
          <a:p>
            <a:pPr algn="ctr" fontAlgn="auto">
              <a:spcBef>
                <a:spcPts val="0"/>
              </a:spcBef>
              <a:spcAft>
                <a:spcPts val="0"/>
              </a:spcAft>
            </a:pPr>
            <a:r>
              <a:rPr lang="en-US" sz="1400" dirty="0" smtClean="0">
                <a:solidFill>
                  <a:schemeClr val="accent4"/>
                </a:solidFill>
              </a:rPr>
              <a:t>[send only]</a:t>
            </a:r>
          </a:p>
        </p:txBody>
      </p:sp>
      <p:sp>
        <p:nvSpPr>
          <p:cNvPr id="7" name="Rounded Rectangular Callout 6"/>
          <p:cNvSpPr/>
          <p:nvPr/>
        </p:nvSpPr>
        <p:spPr>
          <a:xfrm>
            <a:off x="573436" y="1182189"/>
            <a:ext cx="1613263" cy="612648"/>
          </a:xfrm>
          <a:prstGeom prst="wedgeRoundRectCallout">
            <a:avLst>
              <a:gd name="adj1" fmla="val 106698"/>
              <a:gd name="adj2" fmla="val 53971"/>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8" name="Rounded Rectangular Callout 7"/>
          <p:cNvSpPr/>
          <p:nvPr/>
        </p:nvSpPr>
        <p:spPr>
          <a:xfrm>
            <a:off x="573436" y="1182189"/>
            <a:ext cx="1613263" cy="612648"/>
          </a:xfrm>
          <a:prstGeom prst="wedgeRoundRectCallout">
            <a:avLst>
              <a:gd name="adj1" fmla="val 57305"/>
              <a:gd name="adj2" fmla="val 204291"/>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9" name="Rounded Rectangular Callout 8"/>
          <p:cNvSpPr/>
          <p:nvPr/>
        </p:nvSpPr>
        <p:spPr>
          <a:xfrm>
            <a:off x="3984173" y="830798"/>
            <a:ext cx="2730137" cy="351391"/>
          </a:xfrm>
          <a:prstGeom prst="wedgeRoundRectCallout">
            <a:avLst>
              <a:gd name="adj1" fmla="val 51085"/>
              <a:gd name="adj2" fmla="val 142953"/>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Separate Correlation Ids, possible</a:t>
            </a:r>
          </a:p>
        </p:txBody>
      </p:sp>
      <p:sp>
        <p:nvSpPr>
          <p:cNvPr id="10" name="Rounded Rectangular Callout 9"/>
          <p:cNvSpPr/>
          <p:nvPr/>
        </p:nvSpPr>
        <p:spPr>
          <a:xfrm>
            <a:off x="3984173" y="807502"/>
            <a:ext cx="2730137" cy="351391"/>
          </a:xfrm>
          <a:prstGeom prst="wedgeRoundRectCallout">
            <a:avLst>
              <a:gd name="adj1" fmla="val 367"/>
              <a:gd name="adj2" fmla="val 100202"/>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Separate Correlation Ids, possible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232474" y="44769"/>
            <a:ext cx="5455403"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refers </a:t>
            </a:r>
            <a:r>
              <a:rPr lang="en-US" b="1" dirty="0" err="1" smtClean="0">
                <a:solidFill>
                  <a:schemeClr val="bg2"/>
                </a:solidFill>
                <a:latin typeface="Arial"/>
                <a:cs typeface="Arial"/>
              </a:rPr>
              <a:t>Party_C</a:t>
            </a:r>
            <a:r>
              <a:rPr lang="en-US" b="1" dirty="0" smtClean="0">
                <a:solidFill>
                  <a:schemeClr val="bg2"/>
                </a:solidFill>
                <a:latin typeface="Arial"/>
                <a:cs typeface="Arial"/>
              </a:rPr>
              <a:t> to Conference</a:t>
            </a:r>
            <a:endParaRPr lang="en-US" b="1" dirty="0">
              <a:solidFill>
                <a:schemeClr val="bg2"/>
              </a:solidFill>
              <a:latin typeface="Arial"/>
              <a:cs typeface="Arial"/>
            </a:endParaRPr>
          </a:p>
        </p:txBody>
      </p:sp>
      <p:graphicFrame>
        <p:nvGraphicFramePr>
          <p:cNvPr id="8" name="Table 7"/>
          <p:cNvGraphicFramePr>
            <a:graphicFrameLocks noGrp="1"/>
          </p:cNvGraphicFramePr>
          <p:nvPr/>
        </p:nvGraphicFramePr>
        <p:xfrm>
          <a:off x="4153431" y="0"/>
          <a:ext cx="4990569" cy="1676400"/>
        </p:xfrm>
        <a:graphic>
          <a:graphicData uri="http://schemas.openxmlformats.org/drawingml/2006/table">
            <a:tbl>
              <a:tblPr firstRow="1" bandRow="1">
                <a:tableStyleId>{5C22544A-7EE6-4342-B048-85BDC9FD1C3A}</a:tableStyleId>
              </a:tblPr>
              <a:tblGrid>
                <a:gridCol w="1415819"/>
                <a:gridCol w="1627020"/>
                <a:gridCol w="1947730"/>
              </a:tblGrid>
              <a:tr h="56261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202</a:t>
                      </a:r>
                      <a:r>
                        <a:rPr lang="en-US" sz="800" kern="1200" baseline="0" dirty="0" smtClean="0">
                          <a:solidFill>
                            <a:schemeClr val="dk1"/>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 (to C)</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100 Trying (from C)</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180 Ringing (from C)</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 (from</a:t>
                      </a:r>
                      <a:r>
                        <a:rPr lang="en-US" sz="800" kern="1200" baseline="0" dirty="0" smtClean="0">
                          <a:solidFill>
                            <a:schemeClr val="dk1"/>
                          </a:solidFill>
                          <a:latin typeface="+mn-lt"/>
                          <a:ea typeface="+mn-ea"/>
                          <a:cs typeface="+mn-cs"/>
                        </a:rPr>
                        <a:t> C)</a:t>
                      </a:r>
                    </a:p>
                    <a:p>
                      <a:pPr marL="230188" lvl="1"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ACK  (to C)</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BYE (to C)</a:t>
                      </a:r>
                    </a:p>
                    <a:p>
                      <a:pPr marL="114300"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200 OK (from C)</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NOTIFY]</a:t>
                      </a:r>
                      <a:endParaRPr lang="en-US" sz="800"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NOTIFY]</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OK]</a:t>
                      </a:r>
                    </a:p>
                    <a:p>
                      <a:pPr marL="114300" lvl="1"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REPORT [2; BYE]</a:t>
                      </a:r>
                    </a:p>
                    <a:p>
                      <a:pPr marL="114300" lvl="1"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REPORT [2;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Join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r>
            </a:tbl>
          </a:graphicData>
        </a:graphic>
      </p:graphicFrame>
      <p:pic>
        <p:nvPicPr>
          <p:cNvPr id="2" name="Picture 2"/>
          <p:cNvPicPr>
            <a:picLocks noChangeAspect="1" noChangeArrowheads="1"/>
          </p:cNvPicPr>
          <p:nvPr/>
        </p:nvPicPr>
        <p:blipFill>
          <a:blip r:embed="rId2"/>
          <a:srcRect/>
          <a:stretch>
            <a:fillRect/>
          </a:stretch>
        </p:blipFill>
        <p:spPr bwMode="auto">
          <a:xfrm>
            <a:off x="457200" y="1802674"/>
            <a:ext cx="8079377" cy="25693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1" y="44769"/>
            <a:ext cx="7617750"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refers </a:t>
            </a:r>
            <a:r>
              <a:rPr lang="en-US" b="1" dirty="0" err="1" smtClean="0">
                <a:solidFill>
                  <a:schemeClr val="bg2"/>
                </a:solidFill>
                <a:latin typeface="Arial"/>
                <a:cs typeface="Arial"/>
              </a:rPr>
              <a:t>Party_B</a:t>
            </a:r>
            <a:r>
              <a:rPr lang="en-US" b="1" dirty="0" smtClean="0">
                <a:solidFill>
                  <a:schemeClr val="bg2"/>
                </a:solidFill>
                <a:latin typeface="Arial"/>
                <a:cs typeface="Arial"/>
              </a:rPr>
              <a:t> to Conference</a:t>
            </a:r>
            <a:endParaRPr lang="en-US" b="1" dirty="0">
              <a:solidFill>
                <a:schemeClr val="bg2"/>
              </a:solidFill>
              <a:latin typeface="Arial"/>
              <a:cs typeface="Arial"/>
            </a:endParaRPr>
          </a:p>
        </p:txBody>
      </p:sp>
      <p:pic>
        <p:nvPicPr>
          <p:cNvPr id="2" name="Picture 2"/>
          <p:cNvPicPr>
            <a:picLocks noChangeAspect="1" noChangeArrowheads="1"/>
          </p:cNvPicPr>
          <p:nvPr/>
        </p:nvPicPr>
        <p:blipFill>
          <a:blip r:embed="rId2"/>
          <a:srcRect/>
          <a:stretch>
            <a:fillRect/>
          </a:stretch>
        </p:blipFill>
        <p:spPr bwMode="auto">
          <a:xfrm>
            <a:off x="614862" y="731520"/>
            <a:ext cx="7928247" cy="3638006"/>
          </a:xfrm>
          <a:prstGeom prst="rect">
            <a:avLst/>
          </a:prstGeom>
          <a:noFill/>
          <a:ln w="9525">
            <a:noFill/>
            <a:miter lim="800000"/>
            <a:headEnd/>
            <a:tailEnd/>
          </a:ln>
        </p:spPr>
      </p:pic>
      <p:sp>
        <p:nvSpPr>
          <p:cNvPr id="8" name="Rounded Rectangular Callout 7"/>
          <p:cNvSpPr/>
          <p:nvPr/>
        </p:nvSpPr>
        <p:spPr>
          <a:xfrm>
            <a:off x="614862" y="1182189"/>
            <a:ext cx="1613263" cy="612648"/>
          </a:xfrm>
          <a:prstGeom prst="wedgeRoundRectCallout">
            <a:avLst>
              <a:gd name="adj1" fmla="val 52852"/>
              <a:gd name="adj2" fmla="val 191497"/>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9" name="Rounded Rectangular Callout 8"/>
          <p:cNvSpPr/>
          <p:nvPr/>
        </p:nvSpPr>
        <p:spPr>
          <a:xfrm>
            <a:off x="573436" y="1182189"/>
            <a:ext cx="1613263" cy="612648"/>
          </a:xfrm>
          <a:prstGeom prst="wedgeRoundRectCallout">
            <a:avLst>
              <a:gd name="adj1" fmla="val 115200"/>
              <a:gd name="adj2" fmla="val 49707"/>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1" y="44769"/>
            <a:ext cx="7617750"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refers </a:t>
            </a:r>
            <a:r>
              <a:rPr lang="en-US" b="1" dirty="0" err="1" smtClean="0">
                <a:solidFill>
                  <a:schemeClr val="bg2"/>
                </a:solidFill>
                <a:latin typeface="Arial"/>
                <a:cs typeface="Arial"/>
              </a:rPr>
              <a:t>Party_B</a:t>
            </a:r>
            <a:r>
              <a:rPr lang="en-US" b="1" dirty="0" smtClean="0">
                <a:solidFill>
                  <a:schemeClr val="bg2"/>
                </a:solidFill>
                <a:latin typeface="Arial"/>
                <a:cs typeface="Arial"/>
              </a:rPr>
              <a:t> to Conference</a:t>
            </a:r>
            <a:endParaRPr lang="en-US" b="1" dirty="0">
              <a:solidFill>
                <a:schemeClr val="bg2"/>
              </a:solidFill>
              <a:latin typeface="Arial"/>
              <a:cs typeface="Arial"/>
            </a:endParaRPr>
          </a:p>
        </p:txBody>
      </p:sp>
      <p:graphicFrame>
        <p:nvGraphicFramePr>
          <p:cNvPr id="6" name="Table 5"/>
          <p:cNvGraphicFramePr>
            <a:graphicFrameLocks noGrp="1"/>
          </p:cNvGraphicFramePr>
          <p:nvPr/>
        </p:nvGraphicFramePr>
        <p:xfrm>
          <a:off x="4076055" y="0"/>
          <a:ext cx="5067946" cy="1676400"/>
        </p:xfrm>
        <a:graphic>
          <a:graphicData uri="http://schemas.openxmlformats.org/drawingml/2006/table">
            <a:tbl>
              <a:tblPr firstRow="1" bandRow="1">
                <a:tableStyleId>{5C22544A-7EE6-4342-B048-85BDC9FD1C3A}</a:tableStyleId>
              </a:tblPr>
              <a:tblGrid>
                <a:gridCol w="1437771"/>
                <a:gridCol w="1652246"/>
                <a:gridCol w="1977929"/>
              </a:tblGrid>
              <a:tr h="56261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202</a:t>
                      </a:r>
                      <a:r>
                        <a:rPr lang="en-US" sz="800" kern="1200" baseline="0" dirty="0" smtClean="0">
                          <a:solidFill>
                            <a:schemeClr val="dk1"/>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 (to B)</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100 Trying (from B)</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180 Ringing (from B)</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 (from</a:t>
                      </a:r>
                      <a:r>
                        <a:rPr lang="en-US" sz="800" kern="1200" baseline="0" dirty="0" smtClean="0">
                          <a:solidFill>
                            <a:schemeClr val="dk1"/>
                          </a:solidFill>
                          <a:latin typeface="+mn-lt"/>
                          <a:ea typeface="+mn-ea"/>
                          <a:cs typeface="+mn-cs"/>
                        </a:rPr>
                        <a:t> B)</a:t>
                      </a:r>
                    </a:p>
                    <a:p>
                      <a:pPr marL="230188" lvl="1"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ACK  (to B)</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BYE (to</a:t>
                      </a:r>
                      <a:r>
                        <a:rPr lang="en-US" sz="800" kern="1200" baseline="0" dirty="0" smtClean="0">
                          <a:solidFill>
                            <a:srgbClr val="FF00FF"/>
                          </a:solidFill>
                          <a:latin typeface="+mn-lt"/>
                          <a:ea typeface="+mn-ea"/>
                          <a:cs typeface="+mn-cs"/>
                        </a:rPr>
                        <a:t> B</a:t>
                      </a:r>
                      <a:r>
                        <a:rPr lang="en-US" sz="800" kern="1200" dirty="0" smtClean="0">
                          <a:solidFill>
                            <a:srgbClr val="FF00FF"/>
                          </a:solidFill>
                          <a:latin typeface="+mn-lt"/>
                          <a:ea typeface="+mn-ea"/>
                          <a:cs typeface="+mn-cs"/>
                        </a:rPr>
                        <a:t>)</a:t>
                      </a:r>
                    </a:p>
                    <a:p>
                      <a:pPr marL="114300"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200 OK (from B)</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NOTIFY]</a:t>
                      </a:r>
                      <a:endParaRPr lang="en-US" sz="800"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NOTIFY]</a:t>
                      </a:r>
                    </a:p>
                    <a:p>
                      <a:pPr marL="114300"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OK]</a:t>
                      </a:r>
                    </a:p>
                    <a:p>
                      <a:pPr marL="114300" lvl="1"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REPORT [1; BYE]</a:t>
                      </a:r>
                    </a:p>
                    <a:p>
                      <a:pPr marL="114300" lvl="1" indent="-114300" algn="l" defTabSz="457200" rtl="0" eaLnBrk="1" latinLnBrk="0" hangingPunct="1">
                        <a:buFont typeface="Arial" pitchFamily="34" charset="0"/>
                        <a:buChar char="•"/>
                      </a:pPr>
                      <a:r>
                        <a:rPr lang="en-US" sz="800" kern="1200" dirty="0" smtClean="0">
                          <a:solidFill>
                            <a:srgbClr val="FF00FF"/>
                          </a:solidFill>
                          <a:latin typeface="+mn-lt"/>
                          <a:ea typeface="+mn-ea"/>
                          <a:cs typeface="+mn-cs"/>
                        </a:rPr>
                        <a:t>REPORT [1;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Join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r>
            </a:tbl>
          </a:graphicData>
        </a:graphic>
      </p:graphicFrame>
      <p:pic>
        <p:nvPicPr>
          <p:cNvPr id="4098" name="Picture 2"/>
          <p:cNvPicPr>
            <a:picLocks noChangeAspect="1" noChangeArrowheads="1"/>
          </p:cNvPicPr>
          <p:nvPr/>
        </p:nvPicPr>
        <p:blipFill>
          <a:blip r:embed="rId2"/>
          <a:srcRect/>
          <a:stretch>
            <a:fillRect/>
          </a:stretch>
        </p:blipFill>
        <p:spPr bwMode="auto">
          <a:xfrm>
            <a:off x="418121" y="1676400"/>
            <a:ext cx="8124988" cy="27323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1" y="44769"/>
            <a:ext cx="7617750" cy="311789"/>
          </a:xfrm>
          <a:prstGeom prst="rect">
            <a:avLst/>
          </a:prstGeom>
        </p:spPr>
        <p:txBody>
          <a:bodyPr lIns="72558" tIns="36279" rIns="72558" bIns="36279"/>
          <a:lstStyle/>
          <a:p>
            <a:pPr defTabSz="362753" fontAlgn="auto">
              <a:spcAft>
                <a:spcPts val="0"/>
              </a:spcAft>
              <a:defRPr/>
            </a:pPr>
            <a:r>
              <a:rPr lang="en-US" b="1" dirty="0" err="1" smtClean="0">
                <a:solidFill>
                  <a:schemeClr val="bg2"/>
                </a:solidFill>
                <a:latin typeface="Arial"/>
                <a:cs typeface="Arial"/>
              </a:rPr>
              <a:t>Party_C</a:t>
            </a:r>
            <a:r>
              <a:rPr lang="en-US" b="1" dirty="0" smtClean="0">
                <a:solidFill>
                  <a:schemeClr val="bg2"/>
                </a:solidFill>
                <a:latin typeface="Arial"/>
                <a:cs typeface="Arial"/>
              </a:rPr>
              <a:t> is dropped</a:t>
            </a:r>
            <a:endParaRPr lang="en-US" b="1" dirty="0">
              <a:solidFill>
                <a:schemeClr val="bg2"/>
              </a:solidFill>
              <a:latin typeface="Arial"/>
              <a:cs typeface="Arial"/>
            </a:endParaRPr>
          </a:p>
        </p:txBody>
      </p:sp>
      <p:graphicFrame>
        <p:nvGraphicFramePr>
          <p:cNvPr id="7" name="Table 6"/>
          <p:cNvGraphicFramePr>
            <a:graphicFrameLocks noGrp="1"/>
          </p:cNvGraphicFramePr>
          <p:nvPr/>
        </p:nvGraphicFramePr>
        <p:xfrm>
          <a:off x="3975315" y="0"/>
          <a:ext cx="5168685" cy="1066800"/>
        </p:xfrm>
        <a:graphic>
          <a:graphicData uri="http://schemas.openxmlformats.org/drawingml/2006/table">
            <a:tbl>
              <a:tblPr firstRow="1" bandRow="1">
                <a:tableStyleId>{5C22544A-7EE6-4342-B048-85BDC9FD1C3A}</a:tableStyleId>
              </a:tblPr>
              <a:tblGrid>
                <a:gridCol w="1480089"/>
                <a:gridCol w="1611823"/>
                <a:gridCol w="2076773"/>
              </a:tblGrid>
              <a:tr h="56261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202</a:t>
                      </a:r>
                      <a:r>
                        <a:rPr lang="en-US" sz="800" kern="1200" baseline="0" dirty="0" smtClean="0">
                          <a:solidFill>
                            <a:schemeClr val="dk1"/>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rgbClr val="7030A0"/>
                          </a:solidFill>
                          <a:latin typeface="+mn-lt"/>
                          <a:ea typeface="+mn-ea"/>
                          <a:cs typeface="+mn-cs"/>
                        </a:rPr>
                        <a:t>BYE (to party C)</a:t>
                      </a:r>
                    </a:p>
                    <a:p>
                      <a:pPr marL="230188" lvl="1" indent="-114300" algn="l" defTabSz="457200" rtl="0" eaLnBrk="1" latinLnBrk="0" hangingPunct="1">
                        <a:buFont typeface="Arial" pitchFamily="34" charset="0"/>
                        <a:buChar char="•"/>
                      </a:pPr>
                      <a:r>
                        <a:rPr lang="en-US" sz="800" kern="1200" dirty="0" smtClean="0">
                          <a:solidFill>
                            <a:srgbClr val="7030A0"/>
                          </a:solidFill>
                          <a:latin typeface="+mn-lt"/>
                          <a:ea typeface="+mn-ea"/>
                          <a:cs typeface="+mn-cs"/>
                        </a:rPr>
                        <a:t>200 OK (from party C)</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NOTIFY]</a:t>
                      </a:r>
                      <a:endParaRPr lang="en-US" sz="800"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NOTIFY]</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Leave</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r>
            </a:tbl>
          </a:graphicData>
        </a:graphic>
      </p:graphicFrame>
      <p:pic>
        <p:nvPicPr>
          <p:cNvPr id="5122" name="Picture 2"/>
          <p:cNvPicPr>
            <a:picLocks noChangeAspect="1" noChangeArrowheads="1"/>
          </p:cNvPicPr>
          <p:nvPr/>
        </p:nvPicPr>
        <p:blipFill>
          <a:blip r:embed="rId2"/>
          <a:srcRect/>
          <a:stretch>
            <a:fillRect/>
          </a:stretch>
        </p:blipFill>
        <p:spPr bwMode="auto">
          <a:xfrm>
            <a:off x="562519" y="1066800"/>
            <a:ext cx="8065498" cy="3292201"/>
          </a:xfrm>
          <a:prstGeom prst="rect">
            <a:avLst/>
          </a:prstGeom>
          <a:noFill/>
          <a:ln w="9525">
            <a:noFill/>
            <a:miter lim="800000"/>
            <a:headEnd/>
            <a:tailEnd/>
          </a:ln>
        </p:spPr>
      </p:pic>
      <p:sp>
        <p:nvSpPr>
          <p:cNvPr id="6" name="Rounded Rectangular Callout 5"/>
          <p:cNvSpPr/>
          <p:nvPr/>
        </p:nvSpPr>
        <p:spPr>
          <a:xfrm>
            <a:off x="573436" y="1182189"/>
            <a:ext cx="1613263" cy="612648"/>
          </a:xfrm>
          <a:prstGeom prst="wedgeRoundRectCallout">
            <a:avLst>
              <a:gd name="adj1" fmla="val 126131"/>
              <a:gd name="adj2" fmla="val 68897"/>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
        <p:nvSpPr>
          <p:cNvPr id="8" name="Rounded Rectangular Callout 7"/>
          <p:cNvSpPr/>
          <p:nvPr/>
        </p:nvSpPr>
        <p:spPr>
          <a:xfrm>
            <a:off x="573436" y="1182189"/>
            <a:ext cx="1613263" cy="612648"/>
          </a:xfrm>
          <a:prstGeom prst="wedgeRoundRectCallout">
            <a:avLst>
              <a:gd name="adj1" fmla="val 60949"/>
              <a:gd name="adj2" fmla="val 212820"/>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smtClean="0">
                <a:solidFill>
                  <a:schemeClr val="accent4"/>
                </a:solidFill>
              </a:rPr>
              <a:t>CC Interception at two places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1" y="44769"/>
            <a:ext cx="7617750" cy="311789"/>
          </a:xfrm>
          <a:prstGeom prst="rect">
            <a:avLst/>
          </a:prstGeom>
        </p:spPr>
        <p:txBody>
          <a:bodyPr lIns="72558" tIns="36279" rIns="72558" bIns="36279"/>
          <a:lstStyle/>
          <a:p>
            <a:pPr defTabSz="362753" fontAlgn="auto">
              <a:spcAft>
                <a:spcPts val="0"/>
              </a:spcAft>
              <a:defRPr/>
            </a:pPr>
            <a:r>
              <a:rPr lang="en-US" b="1" dirty="0" err="1" smtClean="0">
                <a:solidFill>
                  <a:schemeClr val="bg2"/>
                </a:solidFill>
                <a:latin typeface="Arial"/>
                <a:cs typeface="Arial"/>
              </a:rPr>
              <a:t>Party_B</a:t>
            </a:r>
            <a:r>
              <a:rPr lang="en-US" b="1" dirty="0" smtClean="0">
                <a:solidFill>
                  <a:schemeClr val="bg2"/>
                </a:solidFill>
                <a:latin typeface="Arial"/>
                <a:cs typeface="Arial"/>
              </a:rPr>
              <a:t> drops, Conf released</a:t>
            </a:r>
            <a:endParaRPr lang="en-US" b="1" dirty="0">
              <a:solidFill>
                <a:schemeClr val="bg2"/>
              </a:solidFill>
              <a:latin typeface="Arial"/>
              <a:cs typeface="Arial"/>
            </a:endParaRPr>
          </a:p>
        </p:txBody>
      </p:sp>
      <p:graphicFrame>
        <p:nvGraphicFramePr>
          <p:cNvPr id="6" name="Table 5"/>
          <p:cNvGraphicFramePr>
            <a:graphicFrameLocks noGrp="1"/>
          </p:cNvGraphicFramePr>
          <p:nvPr/>
        </p:nvGraphicFramePr>
        <p:xfrm>
          <a:off x="3975315" y="44769"/>
          <a:ext cx="5168685" cy="822960"/>
        </p:xfrm>
        <a:graphic>
          <a:graphicData uri="http://schemas.openxmlformats.org/drawingml/2006/table">
            <a:tbl>
              <a:tblPr firstRow="1" bandRow="1">
                <a:tableStyleId>{5C22544A-7EE6-4342-B048-85BDC9FD1C3A}</a:tableStyleId>
              </a:tblPr>
              <a:tblGrid>
                <a:gridCol w="1480089"/>
                <a:gridCol w="1611823"/>
                <a:gridCol w="2076773"/>
              </a:tblGrid>
              <a:tr h="562610">
                <a:tc>
                  <a:txBody>
                    <a:bodyPr/>
                    <a:lstStyle/>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BYE (from party B)</a:t>
                      </a:r>
                    </a:p>
                    <a:p>
                      <a:pPr marL="230188" lvl="1"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 (to party B)</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NOTIFY </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BYE (from A)</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 (to A)</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NOTIFY]</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[3; BYE]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[3;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Leave</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END {Conference Service End</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r>
            </a:tbl>
          </a:graphicData>
        </a:graphic>
      </p:graphicFrame>
      <p:pic>
        <p:nvPicPr>
          <p:cNvPr id="2050" name="Picture 2"/>
          <p:cNvPicPr>
            <a:picLocks noChangeAspect="1" noChangeArrowheads="1"/>
          </p:cNvPicPr>
          <p:nvPr/>
        </p:nvPicPr>
        <p:blipFill>
          <a:blip r:embed="rId2"/>
          <a:srcRect/>
          <a:stretch>
            <a:fillRect/>
          </a:stretch>
        </p:blipFill>
        <p:spPr bwMode="auto">
          <a:xfrm>
            <a:off x="692183" y="979713"/>
            <a:ext cx="7628857" cy="33506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169817" y="529046"/>
            <a:ext cx="8854410" cy="3877092"/>
          </a:xfrm>
          <a:prstGeom prst="round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Introduction</a:t>
            </a:r>
            <a:endParaRPr lang="en-US" b="1" dirty="0">
              <a:solidFill>
                <a:schemeClr val="bg2"/>
              </a:solidFill>
              <a:latin typeface="Arial"/>
              <a:cs typeface="Arial"/>
            </a:endParaRPr>
          </a:p>
        </p:txBody>
      </p:sp>
      <p:sp>
        <p:nvSpPr>
          <p:cNvPr id="8" name="TextBox 7"/>
          <p:cNvSpPr txBox="1"/>
          <p:nvPr/>
        </p:nvSpPr>
        <p:spPr>
          <a:xfrm>
            <a:off x="313510" y="620486"/>
            <a:ext cx="8386353" cy="3785652"/>
          </a:xfrm>
          <a:prstGeom prst="rect">
            <a:avLst/>
          </a:prstGeom>
          <a:noFill/>
        </p:spPr>
        <p:txBody>
          <a:bodyPr wrap="square" rtlCol="0">
            <a:spAutoFit/>
          </a:bodyPr>
          <a:lstStyle/>
          <a:p>
            <a:pPr marL="346075" lvl="0" indent="-346075" defTabSz="914400">
              <a:buFont typeface="Arial" pitchFamily="34" charset="0"/>
              <a:buChar char="•"/>
            </a:pPr>
            <a:r>
              <a:rPr lang="en-GB" altLang="ja-JP" dirty="0" smtClean="0">
                <a:solidFill>
                  <a:schemeClr val="bg1"/>
                </a:solidFill>
                <a:latin typeface="Nokia Pure Text Light"/>
                <a:cs typeface="Times New Roman" pitchFamily="18" charset="0"/>
              </a:rPr>
              <a:t>3GPP TS 33.107 and 33.108 define LI capabilities for IMS Conferencing and IMS/VoIP in   separate clauses. </a:t>
            </a:r>
            <a:endParaRPr lang="en-GB" altLang="ja-JP" sz="2400" b="1" i="1" dirty="0" smtClean="0">
              <a:solidFill>
                <a:schemeClr val="bg1"/>
              </a:solidFill>
              <a:latin typeface="Cambria" pitchFamily="18" charset="0"/>
              <a:cs typeface="Arial" pitchFamily="34" charset="0"/>
            </a:endParaRPr>
          </a:p>
          <a:p>
            <a:pPr marL="346075" lvl="0" indent="-346075" defTabSz="914400" eaLnBrk="0" hangingPunct="0">
              <a:buFont typeface="Arial" pitchFamily="34" charset="0"/>
              <a:buChar char="•"/>
            </a:pPr>
            <a:r>
              <a:rPr lang="en-GB" altLang="ja-JP" dirty="0" smtClean="0">
                <a:solidFill>
                  <a:schemeClr val="bg1"/>
                </a:solidFill>
                <a:latin typeface="Nokia Pure Text Light"/>
                <a:cs typeface="Times New Roman" pitchFamily="18" charset="0"/>
              </a:rPr>
              <a:t>The IMS IRI events are nothing but sending of the encapsulated SIP messages using the REPORT message. The IMS conferencing related IRI events are conferencing specific events sent using BEGIN, CONTINUE and END messages. </a:t>
            </a:r>
            <a:endParaRPr lang="en-GB" altLang="ja-JP" sz="2400" b="1" i="1" dirty="0" smtClean="0">
              <a:solidFill>
                <a:schemeClr val="bg1"/>
              </a:solidFill>
              <a:latin typeface="Cambria" pitchFamily="18" charset="0"/>
              <a:cs typeface="Arial" pitchFamily="34" charset="0"/>
            </a:endParaRPr>
          </a:p>
          <a:p>
            <a:pPr marL="346075" lvl="0" indent="-346075" defTabSz="914400" eaLnBrk="0" hangingPunct="0">
              <a:buFont typeface="Arial" pitchFamily="34" charset="0"/>
              <a:buChar char="•"/>
            </a:pPr>
            <a:r>
              <a:rPr lang="en-GB" altLang="ja-JP" dirty="0" smtClean="0">
                <a:solidFill>
                  <a:schemeClr val="bg1"/>
                </a:solidFill>
                <a:latin typeface="Nokia Pure Text Light"/>
                <a:cs typeface="Times New Roman" pitchFamily="18" charset="0"/>
              </a:rPr>
              <a:t>For IMS/VoIP, the CC is intercepted at the P-GW/IMS-AGW (for basic calls). In roaming scenario, it can also be at the </a:t>
            </a:r>
            <a:r>
              <a:rPr lang="en-GB" altLang="ja-JP" dirty="0" err="1" smtClean="0">
                <a:solidFill>
                  <a:schemeClr val="bg1"/>
                </a:solidFill>
                <a:latin typeface="Nokia Pure Text Light"/>
                <a:cs typeface="Times New Roman" pitchFamily="18" charset="0"/>
              </a:rPr>
              <a:t>TrGW</a:t>
            </a:r>
            <a:r>
              <a:rPr lang="en-GB" altLang="ja-JP" dirty="0" smtClean="0">
                <a:solidFill>
                  <a:schemeClr val="bg1"/>
                </a:solidFill>
                <a:latin typeface="Nokia Pure Text Light"/>
                <a:cs typeface="Times New Roman" pitchFamily="18" charset="0"/>
              </a:rPr>
              <a:t>. For IMS conferencing, the combined media is intercepted at the MRFP. </a:t>
            </a:r>
            <a:endParaRPr lang="en-GB" altLang="ja-JP" sz="2400" b="1" i="1" dirty="0" smtClean="0">
              <a:solidFill>
                <a:schemeClr val="bg1"/>
              </a:solidFill>
              <a:latin typeface="Cambria" pitchFamily="18" charset="0"/>
              <a:cs typeface="Arial" pitchFamily="34" charset="0"/>
            </a:endParaRPr>
          </a:p>
          <a:p>
            <a:pPr marL="346075" lvl="0" indent="-346075" defTabSz="914400" eaLnBrk="0" hangingPunct="0">
              <a:buFont typeface="Arial" pitchFamily="34" charset="0"/>
              <a:buChar char="•"/>
            </a:pPr>
            <a:r>
              <a:rPr lang="en-GB" altLang="ja-JP" dirty="0" smtClean="0">
                <a:solidFill>
                  <a:schemeClr val="bg1"/>
                </a:solidFill>
                <a:latin typeface="Nokia Pure Text Light"/>
                <a:cs typeface="Times New Roman" pitchFamily="18" charset="0"/>
              </a:rPr>
              <a:t>The specifications are not clear on whether the IMS conferencing is to be used for target-initiated </a:t>
            </a:r>
            <a:r>
              <a:rPr lang="en-GB" altLang="ja-JP" dirty="0" err="1" smtClean="0">
                <a:solidFill>
                  <a:schemeClr val="bg1"/>
                </a:solidFill>
                <a:latin typeface="Nokia Pure Text Light"/>
                <a:cs typeface="Times New Roman" pitchFamily="18" charset="0"/>
              </a:rPr>
              <a:t>adhoc</a:t>
            </a:r>
            <a:r>
              <a:rPr lang="en-GB" altLang="ja-JP" dirty="0" smtClean="0">
                <a:solidFill>
                  <a:schemeClr val="bg1"/>
                </a:solidFill>
                <a:latin typeface="Nokia Pure Text Light"/>
                <a:cs typeface="Times New Roman" pitchFamily="18" charset="0"/>
              </a:rPr>
              <a:t> conferencing (e.g., a three a calling).  </a:t>
            </a:r>
            <a:endParaRPr lang="en-GB" altLang="ja-JP" sz="2400" b="1" i="1" dirty="0" smtClean="0">
              <a:solidFill>
                <a:schemeClr val="bg1"/>
              </a:solidFill>
              <a:latin typeface="Cambria" pitchFamily="18" charset="0"/>
              <a:cs typeface="Arial" pitchFamily="34" charset="0"/>
            </a:endParaRP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63" y="123354"/>
            <a:ext cx="8229600" cy="311789"/>
          </a:xfrm>
        </p:spPr>
        <p:txBody>
          <a:bodyPr/>
          <a:lstStyle/>
          <a:p>
            <a:r>
              <a:rPr lang="en-US" dirty="0" smtClean="0"/>
              <a:t>Some Discussion Points</a:t>
            </a:r>
            <a:endParaRPr lang="en-US" dirty="0"/>
          </a:p>
        </p:txBody>
      </p:sp>
      <p:sp>
        <p:nvSpPr>
          <p:cNvPr id="4" name="Text Placeholder 3"/>
          <p:cNvSpPr>
            <a:spLocks noGrp="1"/>
          </p:cNvSpPr>
          <p:nvPr>
            <p:ph type="body" sz="quarter" idx="16"/>
          </p:nvPr>
        </p:nvSpPr>
        <p:spPr>
          <a:xfrm>
            <a:off x="423863" y="666206"/>
            <a:ext cx="8229600" cy="4258491"/>
          </a:xfrm>
        </p:spPr>
        <p:txBody>
          <a:bodyPr/>
          <a:lstStyle/>
          <a:p>
            <a:pPr marL="403225" indent="-349250">
              <a:lnSpc>
                <a:spcPts val="1800"/>
              </a:lnSpc>
              <a:buFont typeface="Arial" pitchFamily="34" charset="0"/>
              <a:buChar char="•"/>
            </a:pPr>
            <a:r>
              <a:rPr lang="en-US" sz="1800" dirty="0" smtClean="0"/>
              <a:t>IRI for VoIP </a:t>
            </a:r>
            <a:r>
              <a:rPr lang="en-US" sz="1800" dirty="0" smtClean="0">
                <a:sym typeface="Wingdings" pitchFamily="2" charset="2"/>
              </a:rPr>
              <a:t>uses REPORT  message which encapsulates the SIP Messages:</a:t>
            </a:r>
          </a:p>
          <a:p>
            <a:pPr marL="862013" lvl="1" indent="-349250">
              <a:lnSpc>
                <a:spcPts val="1800"/>
              </a:lnSpc>
              <a:buFont typeface="Arial" pitchFamily="34" charset="0"/>
              <a:buChar char="•"/>
            </a:pPr>
            <a:r>
              <a:rPr lang="en-US" sz="1400" dirty="0" smtClean="0">
                <a:sym typeface="Wingdings" pitchFamily="2" charset="2"/>
              </a:rPr>
              <a:t>No BEGIN message, No END message. Is it alright?</a:t>
            </a:r>
          </a:p>
          <a:p>
            <a:pPr marL="403225" lvl="1" indent="-349250">
              <a:lnSpc>
                <a:spcPts val="1800"/>
              </a:lnSpc>
              <a:buFont typeface="Arial" pitchFamily="34" charset="0"/>
              <a:buChar char="•"/>
            </a:pPr>
            <a:r>
              <a:rPr lang="en-US" sz="1800" dirty="0" smtClean="0">
                <a:cs typeface="ヒラギノ角ゴ Pro W3" charset="0"/>
                <a:sym typeface="Wingdings" pitchFamily="2" charset="2"/>
              </a:rPr>
              <a:t>IRI for Conference uses BEGIN, CONTINUE, END messages and sends Conference-specific messages: </a:t>
            </a:r>
          </a:p>
          <a:p>
            <a:pPr marL="862013" lvl="1" indent="-349250">
              <a:lnSpc>
                <a:spcPts val="1800"/>
              </a:lnSpc>
              <a:buFont typeface="Arial" pitchFamily="34" charset="0"/>
              <a:buChar char="•"/>
            </a:pPr>
            <a:r>
              <a:rPr lang="en-US" sz="1400" dirty="0" smtClean="0">
                <a:sym typeface="Wingdings" pitchFamily="2" charset="2"/>
              </a:rPr>
              <a:t>Should IMS Conferencing be a separate (distinct from VoIP) intercept?</a:t>
            </a:r>
          </a:p>
          <a:p>
            <a:pPr marL="403225" indent="-349250">
              <a:lnSpc>
                <a:spcPts val="1800"/>
              </a:lnSpc>
              <a:buFont typeface="Arial" pitchFamily="34" charset="0"/>
              <a:buChar char="•"/>
            </a:pPr>
            <a:r>
              <a:rPr lang="en-US" sz="1800" dirty="0" smtClean="0">
                <a:sym typeface="Wingdings" pitchFamily="2" charset="2"/>
              </a:rPr>
              <a:t>Correlation Number sent from the ICE can be different for VoIP and Conference:</a:t>
            </a:r>
          </a:p>
          <a:p>
            <a:pPr marL="862013" lvl="1" indent="-349250">
              <a:lnSpc>
                <a:spcPts val="1800"/>
              </a:lnSpc>
              <a:buFont typeface="Arial" pitchFamily="34" charset="0"/>
              <a:buChar char="•"/>
            </a:pPr>
            <a:r>
              <a:rPr lang="en-US" sz="1400" dirty="0" smtClean="0">
                <a:sym typeface="Wingdings" pitchFamily="2" charset="2"/>
              </a:rPr>
              <a:t>Should the two IRIs be correlated?</a:t>
            </a:r>
          </a:p>
          <a:p>
            <a:pPr marL="862013" lvl="1" indent="-349250">
              <a:lnSpc>
                <a:spcPts val="1800"/>
              </a:lnSpc>
              <a:buFont typeface="Arial" pitchFamily="34" charset="0"/>
              <a:buChar char="•"/>
            </a:pPr>
            <a:r>
              <a:rPr lang="en-US" sz="1400" dirty="0" smtClean="0">
                <a:sym typeface="Wingdings" pitchFamily="2" charset="2"/>
              </a:rPr>
              <a:t>Or, should the IMS Conference exclude </a:t>
            </a:r>
            <a:r>
              <a:rPr lang="en-US" sz="1400" dirty="0" err="1" smtClean="0">
                <a:sym typeface="Wingdings" pitchFamily="2" charset="2"/>
              </a:rPr>
              <a:t>Adhoc</a:t>
            </a:r>
            <a:r>
              <a:rPr lang="en-US" sz="1400" dirty="0" smtClean="0">
                <a:sym typeface="Wingdings" pitchFamily="2" charset="2"/>
              </a:rPr>
              <a:t> Conferencing?</a:t>
            </a:r>
          </a:p>
          <a:p>
            <a:pPr marL="403225" indent="-349250">
              <a:lnSpc>
                <a:spcPts val="1800"/>
              </a:lnSpc>
              <a:buFont typeface="Arial" pitchFamily="34" charset="0"/>
              <a:buChar char="•"/>
            </a:pPr>
            <a:r>
              <a:rPr lang="en-US" sz="1800" dirty="0" smtClean="0">
                <a:sym typeface="Wingdings" pitchFamily="2" charset="2"/>
              </a:rPr>
              <a:t>CC is intercepted at two places: P-GW/AGW and MRFP</a:t>
            </a:r>
          </a:p>
          <a:p>
            <a:pPr marL="862013" lvl="1" indent="-349250">
              <a:lnSpc>
                <a:spcPts val="1800"/>
              </a:lnSpc>
              <a:buFont typeface="Arial" pitchFamily="34" charset="0"/>
              <a:buChar char="•"/>
            </a:pPr>
            <a:r>
              <a:rPr lang="en-US" sz="1400" dirty="0" smtClean="0">
                <a:sym typeface="Wingdings" pitchFamily="2" charset="2"/>
              </a:rPr>
              <a:t>Should there be only one copy of CC?</a:t>
            </a:r>
          </a:p>
          <a:p>
            <a:pPr marL="403225" indent="-349250">
              <a:lnSpc>
                <a:spcPts val="1800"/>
              </a:lnSpc>
              <a:buFont typeface="Arial" pitchFamily="34" charset="0"/>
              <a:buChar char="•"/>
            </a:pPr>
            <a:r>
              <a:rPr lang="en-US" sz="1800" dirty="0" smtClean="0">
                <a:sym typeface="Wingdings" pitchFamily="2" charset="2"/>
              </a:rPr>
              <a:t>AS for VoIP and AS for Conference can be different</a:t>
            </a:r>
          </a:p>
          <a:p>
            <a:pPr marL="862013" lvl="1" indent="-349250">
              <a:lnSpc>
                <a:spcPts val="1800"/>
              </a:lnSpc>
              <a:buFont typeface="Arial" pitchFamily="34" charset="0"/>
              <a:buChar char="•"/>
            </a:pPr>
            <a:r>
              <a:rPr lang="en-US" sz="1400" dirty="0" smtClean="0">
                <a:sym typeface="Wingdings" pitchFamily="2" charset="2"/>
              </a:rPr>
              <a:t>S-CSCF cannot intercept (no Target Id in the messages) SIP messages sent to/received from the conferees.</a:t>
            </a:r>
          </a:p>
          <a:p>
            <a:pPr marL="403225" indent="-349250">
              <a:lnSpc>
                <a:spcPts val="1800"/>
              </a:lnSpc>
              <a:buFont typeface="Arial" pitchFamily="34" charset="0"/>
              <a:buChar char="•"/>
            </a:pPr>
            <a:endParaRPr 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863" y="123354"/>
            <a:ext cx="8229600" cy="311789"/>
          </a:xfrm>
        </p:spPr>
        <p:txBody>
          <a:bodyPr/>
          <a:lstStyle/>
          <a:p>
            <a:r>
              <a:rPr lang="en-US" dirty="0" smtClean="0"/>
              <a:t>Conclusion and Proposal</a:t>
            </a:r>
            <a:endParaRPr lang="en-US" dirty="0"/>
          </a:p>
        </p:txBody>
      </p:sp>
      <p:sp>
        <p:nvSpPr>
          <p:cNvPr id="4" name="Text Placeholder 3"/>
          <p:cNvSpPr>
            <a:spLocks noGrp="1"/>
          </p:cNvSpPr>
          <p:nvPr>
            <p:ph type="body" sz="quarter" idx="16"/>
          </p:nvPr>
        </p:nvSpPr>
        <p:spPr>
          <a:xfrm>
            <a:off x="423863" y="743919"/>
            <a:ext cx="7612008" cy="3618854"/>
          </a:xfrm>
        </p:spPr>
        <p:txBody>
          <a:bodyPr/>
          <a:lstStyle/>
          <a:p>
            <a:pPr marL="403225" indent="-349250">
              <a:lnSpc>
                <a:spcPts val="2000"/>
              </a:lnSpc>
              <a:buFont typeface="Arial" pitchFamily="34" charset="0"/>
              <a:buChar char="•"/>
            </a:pPr>
            <a:r>
              <a:rPr lang="en-US" sz="2000" dirty="0" smtClean="0">
                <a:sym typeface="Wingdings" pitchFamily="2" charset="2"/>
              </a:rPr>
              <a:t>Clarify the requirements</a:t>
            </a:r>
          </a:p>
          <a:p>
            <a:pPr marL="862013" lvl="1" indent="-349250">
              <a:lnSpc>
                <a:spcPts val="2000"/>
              </a:lnSpc>
              <a:buFont typeface="Arial" pitchFamily="34" charset="0"/>
              <a:buChar char="•"/>
            </a:pPr>
            <a:r>
              <a:rPr lang="en-US" sz="1600" dirty="0" smtClean="0">
                <a:sym typeface="Wingdings" pitchFamily="2" charset="2"/>
              </a:rPr>
              <a:t>Relationship between IMS VoIP and </a:t>
            </a:r>
            <a:r>
              <a:rPr lang="en-US" sz="1600" dirty="0" err="1" smtClean="0">
                <a:sym typeface="Wingdings" pitchFamily="2" charset="2"/>
              </a:rPr>
              <a:t>AdHoc</a:t>
            </a:r>
            <a:r>
              <a:rPr lang="en-US" sz="1600" dirty="0" smtClean="0">
                <a:sym typeface="Wingdings" pitchFamily="2" charset="2"/>
              </a:rPr>
              <a:t> Conferencing and IMS Conferencing.</a:t>
            </a:r>
          </a:p>
          <a:p>
            <a:pPr marL="862013" lvl="1" indent="-349250">
              <a:lnSpc>
                <a:spcPts val="2000"/>
              </a:lnSpc>
              <a:buFont typeface="Arial" pitchFamily="34" charset="0"/>
              <a:buChar char="•"/>
            </a:pPr>
            <a:r>
              <a:rPr lang="en-US" sz="1600" dirty="0" smtClean="0">
                <a:sym typeface="Wingdings" pitchFamily="2" charset="2"/>
              </a:rPr>
              <a:t>Correlation of VoIP and Conferencing IRI messages</a:t>
            </a:r>
          </a:p>
          <a:p>
            <a:pPr marL="862013" lvl="1" indent="-349250">
              <a:lnSpc>
                <a:spcPts val="2000"/>
              </a:lnSpc>
              <a:buFont typeface="Arial" pitchFamily="34" charset="0"/>
              <a:buChar char="•"/>
            </a:pPr>
            <a:r>
              <a:rPr lang="en-US" sz="1600" dirty="0" smtClean="0">
                <a:sym typeface="Wingdings" pitchFamily="2" charset="2"/>
              </a:rPr>
              <a:t>Interception of CC</a:t>
            </a:r>
          </a:p>
          <a:p>
            <a:pPr marL="862013" lvl="1" indent="-349250">
              <a:lnSpc>
                <a:spcPts val="2000"/>
              </a:lnSpc>
              <a:buFont typeface="Arial" pitchFamily="34" charset="0"/>
              <a:buChar char="•"/>
            </a:pPr>
            <a:r>
              <a:rPr lang="en-US" sz="1600" dirty="0" smtClean="0">
                <a:sym typeface="Wingdings" pitchFamily="2" charset="2"/>
              </a:rPr>
              <a:t>Trigger points on the LI events.</a:t>
            </a:r>
          </a:p>
          <a:p>
            <a:pPr marL="403225" indent="-349250">
              <a:lnSpc>
                <a:spcPts val="2000"/>
              </a:lnSpc>
              <a:buFont typeface="Arial" pitchFamily="34" charset="0"/>
              <a:buChar char="•"/>
            </a:pPr>
            <a:r>
              <a:rPr lang="en-US" sz="2000" dirty="0" smtClean="0">
                <a:sym typeface="Wingdings" pitchFamily="2" charset="2"/>
              </a:rPr>
              <a:t>Determine whether changes are required to the standards</a:t>
            </a:r>
          </a:p>
          <a:p>
            <a:pPr marL="862013" lvl="1" indent="-349250">
              <a:lnSpc>
                <a:spcPts val="2000"/>
              </a:lnSpc>
              <a:buFont typeface="Arial" pitchFamily="34" charset="0"/>
              <a:buChar char="•"/>
            </a:pPr>
            <a:r>
              <a:rPr lang="en-US" sz="1600" dirty="0" smtClean="0">
                <a:sym typeface="Wingdings" pitchFamily="2" charset="2"/>
              </a:rPr>
              <a:t>IMS VoIP clause</a:t>
            </a:r>
          </a:p>
          <a:p>
            <a:pPr marL="862013" lvl="1" indent="-349250">
              <a:lnSpc>
                <a:spcPts val="2000"/>
              </a:lnSpc>
              <a:buFont typeface="Arial" pitchFamily="34" charset="0"/>
              <a:buChar char="•"/>
            </a:pPr>
            <a:r>
              <a:rPr lang="en-US" sz="1600" dirty="0" smtClean="0">
                <a:sym typeface="Wingdings" pitchFamily="2" charset="2"/>
              </a:rPr>
              <a:t>IMS Conferencing Clause</a:t>
            </a:r>
          </a:p>
          <a:p>
            <a:pPr marL="403225" indent="-349250">
              <a:lnSpc>
                <a:spcPts val="2000"/>
              </a:lnSpc>
              <a:buFont typeface="Arial" pitchFamily="34" charset="0"/>
              <a:buChar char="•"/>
            </a:pPr>
            <a:r>
              <a:rPr lang="en-US" sz="2000" dirty="0" smtClean="0">
                <a:sym typeface="Wingdings" pitchFamily="2" charset="2"/>
              </a:rPr>
              <a:t>Action Item to generate CRs if changes are required.</a:t>
            </a:r>
          </a:p>
          <a:p>
            <a:pPr marL="403225" indent="-349250">
              <a:lnSpc>
                <a:spcPts val="2000"/>
              </a:lnSpc>
            </a:pPr>
            <a:endParaRPr lang="en-US" sz="1600" dirty="0" smtClean="0">
              <a:sym typeface="Wingdings" pitchFamily="2" charset="2"/>
            </a:endParaRPr>
          </a:p>
          <a:p>
            <a:pPr marL="403225" indent="-349250">
              <a:lnSpc>
                <a:spcPts val="2000"/>
              </a:lnSpc>
              <a:buFont typeface="Arial" pitchFamily="34" charset="0"/>
              <a:buChar char="•"/>
            </a:pPr>
            <a:endParaRPr lang="en-US" sz="2000" dirty="0" smtClean="0">
              <a:sym typeface="Wingdings" pitchFamily="2" charset="2"/>
            </a:endParaRPr>
          </a:p>
          <a:p>
            <a:pPr marL="403225" indent="-349250">
              <a:lnSpc>
                <a:spcPts val="2000"/>
              </a:lnSpc>
              <a:buFont typeface="Arial" pitchFamily="34" charset="0"/>
              <a:buChar char="•"/>
            </a:pPr>
            <a:endParaRPr lang="en-US" sz="2000" dirty="0" smtClean="0">
              <a:sym typeface="Wingdings" pitchFamily="2" charset="2"/>
            </a:endParaRPr>
          </a:p>
          <a:p>
            <a:pPr marL="403225" indent="-349250">
              <a:lnSpc>
                <a:spcPts val="2000"/>
              </a:lnSpc>
              <a:buFont typeface="Arial" pitchFamily="34" charset="0"/>
              <a:buChar char="•"/>
            </a:pPr>
            <a:endParaRPr lang="en-US"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15537" y="463731"/>
            <a:ext cx="8641080" cy="4062549"/>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Overview: IMS VoIP Basic Call turns into an </a:t>
            </a:r>
            <a:r>
              <a:rPr lang="en-US" b="1" dirty="0" err="1" smtClean="0">
                <a:solidFill>
                  <a:schemeClr val="bg2"/>
                </a:solidFill>
                <a:latin typeface="Arial"/>
                <a:cs typeface="Arial"/>
              </a:rPr>
              <a:t>AdHoc</a:t>
            </a:r>
            <a:r>
              <a:rPr lang="en-US" b="1" dirty="0" smtClean="0">
                <a:solidFill>
                  <a:schemeClr val="bg2"/>
                </a:solidFill>
                <a:latin typeface="Arial"/>
                <a:cs typeface="Arial"/>
              </a:rPr>
              <a:t> IMS Conference Call (1/3)</a:t>
            </a:r>
            <a:endParaRPr lang="en-US" b="1" dirty="0">
              <a:solidFill>
                <a:schemeClr val="bg2"/>
              </a:solidFill>
              <a:latin typeface="Arial"/>
              <a:cs typeface="Arial"/>
            </a:endParaRPr>
          </a:p>
        </p:txBody>
      </p:sp>
      <p:pic>
        <p:nvPicPr>
          <p:cNvPr id="3076" name="Picture 4"/>
          <p:cNvPicPr>
            <a:picLocks noChangeAspect="1" noChangeArrowheads="1"/>
          </p:cNvPicPr>
          <p:nvPr/>
        </p:nvPicPr>
        <p:blipFill>
          <a:blip r:embed="rId2"/>
          <a:srcRect/>
          <a:stretch>
            <a:fillRect/>
          </a:stretch>
        </p:blipFill>
        <p:spPr bwMode="auto">
          <a:xfrm>
            <a:off x="418120" y="880533"/>
            <a:ext cx="8204333" cy="33934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15537" y="463731"/>
            <a:ext cx="8641080" cy="4088675"/>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Overview: IMS VoIP Basic Call turns into an </a:t>
            </a:r>
            <a:r>
              <a:rPr lang="en-US" b="1" dirty="0" err="1" smtClean="0">
                <a:solidFill>
                  <a:schemeClr val="bg2"/>
                </a:solidFill>
                <a:latin typeface="Arial"/>
                <a:cs typeface="Arial"/>
              </a:rPr>
              <a:t>AdHoc</a:t>
            </a:r>
            <a:r>
              <a:rPr lang="en-US" b="1" dirty="0" smtClean="0">
                <a:solidFill>
                  <a:schemeClr val="bg2"/>
                </a:solidFill>
                <a:latin typeface="Arial"/>
                <a:cs typeface="Arial"/>
              </a:rPr>
              <a:t> IMS Conference Call (2/3)</a:t>
            </a:r>
            <a:endParaRPr lang="en-US" b="1" dirty="0">
              <a:solidFill>
                <a:schemeClr val="bg2"/>
              </a:solidFill>
              <a:latin typeface="Arial"/>
              <a:cs typeface="Arial"/>
            </a:endParaRPr>
          </a:p>
        </p:txBody>
      </p:sp>
      <p:pic>
        <p:nvPicPr>
          <p:cNvPr id="4098" name="Picture 2"/>
          <p:cNvPicPr>
            <a:picLocks noChangeAspect="1" noChangeArrowheads="1"/>
          </p:cNvPicPr>
          <p:nvPr/>
        </p:nvPicPr>
        <p:blipFill>
          <a:blip r:embed="rId2"/>
          <a:srcRect/>
          <a:stretch>
            <a:fillRect/>
          </a:stretch>
        </p:blipFill>
        <p:spPr bwMode="auto">
          <a:xfrm>
            <a:off x="602827" y="719244"/>
            <a:ext cx="7945120" cy="37511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215537" y="711926"/>
            <a:ext cx="8641080" cy="3579224"/>
          </a:xfrm>
          <a:prstGeom prst="roundRect">
            <a:avLst/>
          </a:prstGeom>
          <a:ln/>
        </p:spPr>
        <p:style>
          <a:lnRef idx="2">
            <a:schemeClr val="dk1"/>
          </a:lnRef>
          <a:fillRef idx="1">
            <a:schemeClr val="lt1"/>
          </a:fillRef>
          <a:effectRef idx="0">
            <a:schemeClr val="dk1"/>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Overview: IMS VoIP Basic Call turns into an </a:t>
            </a:r>
            <a:r>
              <a:rPr lang="en-US" b="1" dirty="0" err="1" smtClean="0">
                <a:solidFill>
                  <a:schemeClr val="bg2"/>
                </a:solidFill>
                <a:latin typeface="Arial"/>
                <a:cs typeface="Arial"/>
              </a:rPr>
              <a:t>AdHoc</a:t>
            </a:r>
            <a:r>
              <a:rPr lang="en-US" b="1" dirty="0" smtClean="0">
                <a:solidFill>
                  <a:schemeClr val="bg2"/>
                </a:solidFill>
                <a:latin typeface="Arial"/>
                <a:cs typeface="Arial"/>
              </a:rPr>
              <a:t> IMS Conference Call (3/3)</a:t>
            </a:r>
            <a:endParaRPr lang="en-US" b="1" dirty="0">
              <a:solidFill>
                <a:schemeClr val="bg2"/>
              </a:solidFill>
              <a:latin typeface="Arial"/>
              <a:cs typeface="Arial"/>
            </a:endParaRPr>
          </a:p>
        </p:txBody>
      </p:sp>
      <p:pic>
        <p:nvPicPr>
          <p:cNvPr id="5122" name="Picture 2"/>
          <p:cNvPicPr>
            <a:picLocks noChangeAspect="1" noChangeArrowheads="1"/>
          </p:cNvPicPr>
          <p:nvPr/>
        </p:nvPicPr>
        <p:blipFill>
          <a:blip r:embed="rId2"/>
          <a:srcRect/>
          <a:stretch>
            <a:fillRect/>
          </a:stretch>
        </p:blipFill>
        <p:spPr bwMode="auto">
          <a:xfrm>
            <a:off x="657013" y="1035050"/>
            <a:ext cx="7667414" cy="2744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ea typeface="+mj-ea"/>
                <a:cs typeface="Arial"/>
              </a:rPr>
              <a:t>Overview: IRI/CII events on HI2/”e” interface (1/3)</a:t>
            </a:r>
            <a:endParaRPr lang="en-US" b="1" dirty="0">
              <a:solidFill>
                <a:schemeClr val="bg2"/>
              </a:solidFill>
              <a:latin typeface="Arial"/>
              <a:ea typeface="+mj-ea"/>
              <a:cs typeface="Arial"/>
            </a:endParaRPr>
          </a:p>
        </p:txBody>
      </p:sp>
      <p:graphicFrame>
        <p:nvGraphicFramePr>
          <p:cNvPr id="6" name="Table 5"/>
          <p:cNvGraphicFramePr>
            <a:graphicFrameLocks noGrp="1"/>
          </p:cNvGraphicFramePr>
          <p:nvPr/>
        </p:nvGraphicFramePr>
        <p:xfrm>
          <a:off x="418120" y="680720"/>
          <a:ext cx="8439161" cy="3153044"/>
        </p:xfrm>
        <a:graphic>
          <a:graphicData uri="http://schemas.openxmlformats.org/drawingml/2006/table">
            <a:tbl>
              <a:tblPr firstRow="1" bandRow="1">
                <a:tableStyleId>{5C22544A-7EE6-4342-B048-85BDC9FD1C3A}</a:tableStyleId>
              </a:tblPr>
              <a:tblGrid>
                <a:gridCol w="809789"/>
                <a:gridCol w="1116874"/>
                <a:gridCol w="1561011"/>
                <a:gridCol w="2011680"/>
                <a:gridCol w="2939807"/>
              </a:tblGrid>
              <a:tr h="0">
                <a:tc>
                  <a:txBody>
                    <a:bodyPr/>
                    <a:lstStyle/>
                    <a:p>
                      <a:pPr algn="ctr"/>
                      <a:r>
                        <a:rPr lang="en-US" sz="1050" dirty="0" smtClean="0"/>
                        <a:t>Step</a:t>
                      </a:r>
                      <a:endParaRPr lang="en-US" sz="1050" dirty="0"/>
                    </a:p>
                  </a:txBody>
                  <a:tcPr/>
                </a:tc>
                <a:tc>
                  <a:txBody>
                    <a:bodyPr/>
                    <a:lstStyle/>
                    <a:p>
                      <a:pPr algn="ctr"/>
                      <a:r>
                        <a:rPr lang="en-US" sz="1050" dirty="0" smtClean="0"/>
                        <a:t>SIP Messages</a:t>
                      </a:r>
                      <a:endParaRPr lang="en-US" sz="1050" dirty="0"/>
                    </a:p>
                  </a:txBody>
                  <a:tcPr/>
                </a:tc>
                <a:tc>
                  <a:txBody>
                    <a:bodyPr/>
                    <a:lstStyle/>
                    <a:p>
                      <a:pPr algn="ctr"/>
                      <a:r>
                        <a:rPr lang="en-US" sz="1050" dirty="0" smtClean="0"/>
                        <a:t>3GPP (IMS/VoIP)</a:t>
                      </a:r>
                      <a:endParaRPr lang="en-US" sz="1050" dirty="0"/>
                    </a:p>
                  </a:txBody>
                  <a:tcPr/>
                </a:tc>
                <a:tc>
                  <a:txBody>
                    <a:bodyPr/>
                    <a:lstStyle/>
                    <a:p>
                      <a:pPr algn="ctr"/>
                      <a:r>
                        <a:rPr lang="en-US" sz="1050" dirty="0" smtClean="0"/>
                        <a:t>3GPP (IMS Conf)</a:t>
                      </a:r>
                      <a:endParaRPr lang="en-US" sz="1050" dirty="0"/>
                    </a:p>
                  </a:txBody>
                  <a:tcPr/>
                </a:tc>
                <a:tc>
                  <a:txBody>
                    <a:bodyPr/>
                    <a:lstStyle/>
                    <a:p>
                      <a:pPr algn="ctr"/>
                      <a:r>
                        <a:rPr lang="en-US" sz="1050" dirty="0" smtClean="0"/>
                        <a:t>ATIS-700005</a:t>
                      </a:r>
                      <a:endParaRPr lang="en-US" sz="1050" dirty="0"/>
                    </a:p>
                  </a:txBody>
                  <a:tcPr/>
                </a:tc>
              </a:tr>
              <a:tr h="370840">
                <a:tc>
                  <a:txBody>
                    <a:bodyPr/>
                    <a:lstStyle/>
                    <a:p>
                      <a:pPr marL="0" indent="0" algn="l">
                        <a:buFont typeface="Arial" pitchFamily="34" charset="0"/>
                        <a:buNone/>
                      </a:pPr>
                      <a:r>
                        <a:rPr lang="en-US" sz="800" dirty="0" smtClean="0">
                          <a:solidFill>
                            <a:srgbClr val="C00000"/>
                          </a:solidFill>
                        </a:rPr>
                        <a:t>A (Target) calls B</a:t>
                      </a:r>
                      <a:endParaRPr lang="en-US" sz="800" dirty="0">
                        <a:solidFill>
                          <a:srgbClr val="C00000"/>
                        </a:solidFill>
                      </a:endParaRP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180 Ringing</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[1; INVITE]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[1; 100 Trying]</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[1; 180 Ringing]</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[1; 200 OK]</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REPORT [1; ACK]</a:t>
                      </a:r>
                      <a:endParaRPr lang="en-US" sz="800" b="1"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Origination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Answer [1], </a:t>
                      </a:r>
                      <a:r>
                        <a:rPr lang="en-US" sz="800" b="1" kern="1200" dirty="0" err="1" smtClean="0">
                          <a:solidFill>
                            <a:schemeClr val="dk1"/>
                          </a:solidFill>
                          <a:latin typeface="+mn-lt"/>
                          <a:ea typeface="+mn-ea"/>
                          <a:cs typeface="+mn-cs"/>
                        </a:rPr>
                        <a:t>CCOpen</a:t>
                      </a:r>
                      <a:r>
                        <a:rPr lang="en-US" sz="800" b="1" kern="1200" dirty="0" smtClean="0">
                          <a:solidFill>
                            <a:schemeClr val="dk1"/>
                          </a:solidFill>
                          <a:latin typeface="+mn-lt"/>
                          <a:ea typeface="+mn-ea"/>
                          <a:cs typeface="+mn-cs"/>
                        </a:rPr>
                        <a:t>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[1]</a:t>
                      </a:r>
                    </a:p>
                  </a:txBody>
                  <a:tcPr/>
                </a:tc>
              </a:tr>
              <a:tr h="370840">
                <a:tc>
                  <a:txBody>
                    <a:bodyPr/>
                    <a:lstStyle/>
                    <a:p>
                      <a:pPr marL="0" indent="0" algn="l" defTabSz="457200" rtl="0" eaLnBrk="1" latinLnBrk="0" hangingPunct="1">
                        <a:buFont typeface="Arial" pitchFamily="34" charset="0"/>
                        <a:buNone/>
                      </a:pPr>
                      <a:r>
                        <a:rPr lang="en-US" sz="800" kern="1200" dirty="0" smtClean="0">
                          <a:solidFill>
                            <a:srgbClr val="C00000"/>
                          </a:solidFill>
                          <a:latin typeface="+mn-lt"/>
                          <a:ea typeface="+mn-ea"/>
                          <a:cs typeface="+mn-cs"/>
                        </a:rPr>
                        <a:t>A (Target) places B on hold</a:t>
                      </a: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 </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ACK </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[1; INVITE]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[1; 200 OK]</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REPORT [1; ACK]</a:t>
                      </a:r>
                      <a:endParaRPr lang="en-US" sz="800" b="1"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Subject Signal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Connection Break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[1]</a:t>
                      </a:r>
                    </a:p>
                  </a:txBody>
                  <a:tcPr/>
                </a:tc>
              </a:tr>
              <a:tr h="370840">
                <a:tc>
                  <a:txBody>
                    <a:bodyPr/>
                    <a:lstStyle/>
                    <a:p>
                      <a:pPr marL="0" indent="0" algn="l" defTabSz="457200" rtl="0" eaLnBrk="1" latinLnBrk="0" hangingPunct="1">
                        <a:buFont typeface="Arial" pitchFamily="34" charset="0"/>
                        <a:buNone/>
                      </a:pPr>
                      <a:r>
                        <a:rPr lang="en-US" sz="800" kern="1200" dirty="0" smtClean="0">
                          <a:solidFill>
                            <a:srgbClr val="C00000"/>
                          </a:solidFill>
                          <a:latin typeface="+mn-lt"/>
                          <a:ea typeface="+mn-ea"/>
                          <a:cs typeface="+mn-cs"/>
                        </a:rPr>
                        <a:t>A (Target) calls C</a:t>
                      </a: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180 Ringing</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[2; INVITE]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[2; 100 Trying]</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[2; 180 Ringing]</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[2; 200 OK]</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REPORT [2; ACK]</a:t>
                      </a:r>
                      <a:endParaRPr lang="en-US" sz="800" b="1"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Origination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Answer [2], </a:t>
                      </a:r>
                      <a:r>
                        <a:rPr lang="en-US" sz="800" b="1" kern="1200" dirty="0" err="1" smtClean="0">
                          <a:solidFill>
                            <a:schemeClr val="dk1"/>
                          </a:solidFill>
                          <a:latin typeface="+mn-lt"/>
                          <a:ea typeface="+mn-ea"/>
                          <a:cs typeface="+mn-cs"/>
                        </a:rPr>
                        <a:t>CCOpen</a:t>
                      </a:r>
                      <a:r>
                        <a:rPr lang="en-US" sz="800" b="1" kern="1200" dirty="0" smtClean="0">
                          <a:solidFill>
                            <a:schemeClr val="dk1"/>
                          </a:solidFill>
                          <a:latin typeface="+mn-lt"/>
                          <a:ea typeface="+mn-ea"/>
                          <a:cs typeface="+mn-cs"/>
                        </a:rPr>
                        <a:t>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[2]</a:t>
                      </a:r>
                    </a:p>
                  </a:txBody>
                  <a:tcPr/>
                </a:tc>
              </a:tr>
              <a:tr h="463184">
                <a:tc>
                  <a:txBody>
                    <a:bodyPr/>
                    <a:lstStyle/>
                    <a:p>
                      <a:pPr marL="0" indent="0" algn="l" defTabSz="457200" rtl="0" eaLnBrk="1" latinLnBrk="0" hangingPunct="1">
                        <a:buFont typeface="Arial" pitchFamily="34" charset="0"/>
                        <a:buNone/>
                      </a:pPr>
                      <a:r>
                        <a:rPr lang="en-US" sz="800" kern="1200" dirty="0" smtClean="0">
                          <a:solidFill>
                            <a:srgbClr val="C00000"/>
                          </a:solidFill>
                          <a:latin typeface="+mn-lt"/>
                          <a:ea typeface="+mn-ea"/>
                          <a:cs typeface="+mn-cs"/>
                        </a:rPr>
                        <a:t>A (Target) places C on hold</a:t>
                      </a: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 </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ACK </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[2; INVITE]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[2; 200 OK]</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REPORT [2; ACK]</a:t>
                      </a:r>
                      <a:endParaRPr lang="en-US" sz="800" b="1"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Subject Signal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Connection Break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[2]</a:t>
                      </a:r>
                    </a:p>
                  </a:txBody>
                  <a:tcPr/>
                </a:tc>
              </a:tr>
              <a:tr h="562610">
                <a:tc>
                  <a:txBody>
                    <a:bodyPr/>
                    <a:lstStyle/>
                    <a:p>
                      <a:pPr algn="l">
                        <a:buFont typeface="Arial" pitchFamily="34" charset="0"/>
                        <a:buNone/>
                      </a:pPr>
                      <a:r>
                        <a:rPr lang="en-US" sz="800" dirty="0" smtClean="0">
                          <a:solidFill>
                            <a:srgbClr val="C00000"/>
                          </a:solidFill>
                        </a:rPr>
                        <a:t>A (Target</a:t>
                      </a:r>
                      <a:r>
                        <a:rPr lang="en-US" sz="800" baseline="0" dirty="0" smtClean="0">
                          <a:solidFill>
                            <a:srgbClr val="C00000"/>
                          </a:solidFill>
                        </a:rPr>
                        <a:t> creates conference)</a:t>
                      </a:r>
                      <a:endParaRPr lang="en-US" sz="800" dirty="0">
                        <a:solidFill>
                          <a:srgbClr val="C00000"/>
                        </a:solidFill>
                      </a:endParaRP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INVITE]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100 Trying]</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REPORT [3; ACK]</a:t>
                      </a:r>
                      <a:endParaRPr lang="en-US" sz="800" b="1" kern="1200" dirty="0" smtClean="0">
                        <a:solidFill>
                          <a:schemeClr val="dk1"/>
                        </a:solidFill>
                        <a:latin typeface="+mn-lt"/>
                        <a:ea typeface="+mn-ea"/>
                        <a:cs typeface="+mn-cs"/>
                      </a:endParaRP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BEGIN {Start of Conference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Origination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Answer</a:t>
                      </a:r>
                      <a:r>
                        <a:rPr lang="en-US" sz="800" b="1" kern="1200" baseline="0" dirty="0" smtClean="0">
                          <a:solidFill>
                            <a:schemeClr val="dk1"/>
                          </a:solidFill>
                          <a:latin typeface="+mn-lt"/>
                          <a:ea typeface="+mn-ea"/>
                          <a:cs typeface="+mn-cs"/>
                        </a:rPr>
                        <a:t> [3], </a:t>
                      </a:r>
                      <a:r>
                        <a:rPr lang="en-US" sz="800" b="1" kern="1200" baseline="0" dirty="0" err="1" smtClean="0">
                          <a:solidFill>
                            <a:schemeClr val="dk1"/>
                          </a:solidFill>
                          <a:latin typeface="+mn-lt"/>
                          <a:ea typeface="+mn-ea"/>
                          <a:cs typeface="+mn-cs"/>
                        </a:rPr>
                        <a:t>CCOpen</a:t>
                      </a:r>
                      <a:r>
                        <a:rPr lang="en-US" sz="800" b="1" kern="1200" baseline="0" dirty="0" smtClean="0">
                          <a:solidFill>
                            <a:schemeClr val="dk1"/>
                          </a:solidFill>
                          <a:latin typeface="+mn-lt"/>
                          <a:ea typeface="+mn-ea"/>
                          <a:cs typeface="+mn-cs"/>
                        </a:rPr>
                        <a:t> [3], BEGIN {Start of Conf [300]}</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DSR [3]</a:t>
                      </a:r>
                      <a:endParaRPr lang="en-US" sz="800" b="1" kern="1200" dirty="0" smtClean="0">
                        <a:solidFill>
                          <a:schemeClr val="dk1"/>
                        </a:solidFill>
                        <a:latin typeface="+mn-lt"/>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Overview: IRI/CII events on HI2/”e” interface (2/3)</a:t>
            </a:r>
            <a:endParaRPr lang="en-US" b="1" dirty="0">
              <a:solidFill>
                <a:schemeClr val="bg2"/>
              </a:solidFill>
              <a:latin typeface="Arial"/>
              <a:cs typeface="Arial"/>
            </a:endParaRPr>
          </a:p>
        </p:txBody>
      </p:sp>
      <p:graphicFrame>
        <p:nvGraphicFramePr>
          <p:cNvPr id="6" name="Table 5"/>
          <p:cNvGraphicFramePr>
            <a:graphicFrameLocks noGrp="1"/>
          </p:cNvGraphicFramePr>
          <p:nvPr/>
        </p:nvGraphicFramePr>
        <p:xfrm>
          <a:off x="418120" y="426720"/>
          <a:ext cx="8439161" cy="3723640"/>
        </p:xfrm>
        <a:graphic>
          <a:graphicData uri="http://schemas.openxmlformats.org/drawingml/2006/table">
            <a:tbl>
              <a:tblPr firstRow="1" bandRow="1">
                <a:tableStyleId>{5C22544A-7EE6-4342-B048-85BDC9FD1C3A}</a:tableStyleId>
              </a:tblPr>
              <a:tblGrid>
                <a:gridCol w="844992"/>
                <a:gridCol w="1402596"/>
                <a:gridCol w="1611824"/>
                <a:gridCol w="1929539"/>
                <a:gridCol w="2650210"/>
              </a:tblGrid>
              <a:tr h="370840">
                <a:tc>
                  <a:txBody>
                    <a:bodyPr/>
                    <a:lstStyle/>
                    <a:p>
                      <a:pPr algn="ctr"/>
                      <a:r>
                        <a:rPr lang="en-US" sz="1050" dirty="0" smtClean="0"/>
                        <a:t>Step</a:t>
                      </a:r>
                      <a:endParaRPr lang="en-US" sz="1050" dirty="0"/>
                    </a:p>
                  </a:txBody>
                  <a:tcPr/>
                </a:tc>
                <a:tc>
                  <a:txBody>
                    <a:bodyPr/>
                    <a:lstStyle/>
                    <a:p>
                      <a:pPr algn="ctr"/>
                      <a:r>
                        <a:rPr lang="en-US" sz="1050" dirty="0" smtClean="0"/>
                        <a:t>SIP Messages</a:t>
                      </a:r>
                      <a:endParaRPr lang="en-US" sz="1050" dirty="0"/>
                    </a:p>
                  </a:txBody>
                  <a:tcPr/>
                </a:tc>
                <a:tc>
                  <a:txBody>
                    <a:bodyPr/>
                    <a:lstStyle/>
                    <a:p>
                      <a:pPr algn="ctr"/>
                      <a:r>
                        <a:rPr lang="en-US" sz="1050" dirty="0" smtClean="0"/>
                        <a:t>3GPP (IMS/VoIP)</a:t>
                      </a:r>
                      <a:endParaRPr lang="en-US" sz="1050" dirty="0"/>
                    </a:p>
                  </a:txBody>
                  <a:tcPr/>
                </a:tc>
                <a:tc>
                  <a:txBody>
                    <a:bodyPr/>
                    <a:lstStyle/>
                    <a:p>
                      <a:pPr algn="ctr"/>
                      <a:r>
                        <a:rPr lang="en-US" sz="1050" dirty="0" smtClean="0"/>
                        <a:t>3GPP (IMS Conf)</a:t>
                      </a:r>
                      <a:endParaRPr lang="en-US" sz="1050" dirty="0"/>
                    </a:p>
                  </a:txBody>
                  <a:tcPr/>
                </a:tc>
                <a:tc>
                  <a:txBody>
                    <a:bodyPr/>
                    <a:lstStyle/>
                    <a:p>
                      <a:pPr algn="ctr"/>
                      <a:r>
                        <a:rPr lang="en-US" sz="1050" dirty="0" smtClean="0"/>
                        <a:t>ATIS-700005</a:t>
                      </a:r>
                      <a:endParaRPr lang="en-US" sz="1050" dirty="0"/>
                    </a:p>
                  </a:txBody>
                  <a:tcPr/>
                </a:tc>
              </a:tr>
              <a:tr h="562610">
                <a:tc>
                  <a:txBody>
                    <a:bodyPr/>
                    <a:lstStyle/>
                    <a:p>
                      <a:pPr algn="l">
                        <a:buFont typeface="Arial" pitchFamily="34" charset="0"/>
                        <a:buNone/>
                      </a:pPr>
                      <a:r>
                        <a:rPr lang="en-US" sz="800" dirty="0" smtClean="0">
                          <a:solidFill>
                            <a:srgbClr val="C00000"/>
                          </a:solidFill>
                        </a:rPr>
                        <a:t>A (Target)</a:t>
                      </a:r>
                      <a:r>
                        <a:rPr lang="en-US" sz="800" baseline="0" dirty="0" smtClean="0">
                          <a:solidFill>
                            <a:srgbClr val="C00000"/>
                          </a:solidFill>
                        </a:rPr>
                        <a:t> sends REFER to add  C to conference</a:t>
                      </a:r>
                      <a:endParaRPr lang="en-US" sz="800" dirty="0">
                        <a:solidFill>
                          <a:srgbClr val="C00000"/>
                        </a:solidFill>
                      </a:endParaRP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202</a:t>
                      </a:r>
                      <a:r>
                        <a:rPr lang="en-US" sz="800" kern="1200" baseline="0" dirty="0" smtClean="0">
                          <a:solidFill>
                            <a:srgbClr val="C00000"/>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 (to C)</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100 Trying (from C)</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180 Ringing (from C)</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(from</a:t>
                      </a:r>
                      <a:r>
                        <a:rPr lang="en-US" sz="800" kern="1200" baseline="0" dirty="0" smtClean="0">
                          <a:solidFill>
                            <a:srgbClr val="C00000"/>
                          </a:solidFill>
                          <a:latin typeface="+mn-lt"/>
                          <a:ea typeface="+mn-ea"/>
                          <a:cs typeface="+mn-cs"/>
                        </a:rPr>
                        <a:t> C)</a:t>
                      </a:r>
                    </a:p>
                    <a:p>
                      <a:pPr marL="230188" lvl="1"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ACK  (to C)</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BYE (to C)</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(from C)</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NOTIFY]</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NOTIFY]</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OK]</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[2; BYE]</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[2;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Join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Subject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a:t>
                      </a:r>
                      <a:r>
                        <a:rPr lang="en-US" sz="800" b="1" kern="1200" baseline="0" dirty="0" smtClean="0">
                          <a:solidFill>
                            <a:schemeClr val="dk1"/>
                          </a:solidFill>
                          <a:latin typeface="+mn-lt"/>
                          <a:ea typeface="+mn-ea"/>
                          <a:cs typeface="+mn-cs"/>
                        </a:rPr>
                        <a:t> Signal [3]</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err="1" smtClean="0">
                          <a:solidFill>
                            <a:schemeClr val="dk1"/>
                          </a:solidFill>
                          <a:latin typeface="+mn-lt"/>
                          <a:ea typeface="+mn-ea"/>
                          <a:cs typeface="+mn-cs"/>
                        </a:rPr>
                        <a:t>Conf.Party</a:t>
                      </a:r>
                      <a:r>
                        <a:rPr lang="en-US" sz="800" b="1" kern="1200" baseline="0" dirty="0" smtClean="0">
                          <a:solidFill>
                            <a:schemeClr val="dk1"/>
                          </a:solidFill>
                          <a:latin typeface="+mn-lt"/>
                          <a:ea typeface="+mn-ea"/>
                          <a:cs typeface="+mn-cs"/>
                        </a:rPr>
                        <a:t> Change [3]; CONTINUE {CS PJ [300]}</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 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Release [2]; </a:t>
                      </a:r>
                      <a:r>
                        <a:rPr lang="en-US" sz="800" b="1" kern="1200" dirty="0" err="1" smtClean="0">
                          <a:solidFill>
                            <a:schemeClr val="dk1"/>
                          </a:solidFill>
                          <a:latin typeface="+mn-lt"/>
                          <a:ea typeface="+mn-ea"/>
                          <a:cs typeface="+mn-cs"/>
                        </a:rPr>
                        <a:t>CCClose</a:t>
                      </a:r>
                      <a:r>
                        <a:rPr lang="en-US" sz="800" b="1" kern="1200" dirty="0" smtClean="0">
                          <a:solidFill>
                            <a:schemeClr val="dk1"/>
                          </a:solidFill>
                          <a:latin typeface="+mn-lt"/>
                          <a:ea typeface="+mn-ea"/>
                          <a:cs typeface="+mn-cs"/>
                        </a:rPr>
                        <a:t> [2]</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[2]</a:t>
                      </a:r>
                    </a:p>
                  </a:txBody>
                  <a:tcPr/>
                </a:tc>
              </a:tr>
              <a:tr h="562610">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800" dirty="0" smtClean="0">
                          <a:solidFill>
                            <a:srgbClr val="C00000"/>
                          </a:solidFill>
                        </a:rPr>
                        <a:t>A (Target)</a:t>
                      </a:r>
                      <a:r>
                        <a:rPr lang="en-US" sz="800" baseline="0" dirty="0" smtClean="0">
                          <a:solidFill>
                            <a:srgbClr val="C00000"/>
                          </a:solidFill>
                        </a:rPr>
                        <a:t> sends REFER to add  B to conference</a:t>
                      </a:r>
                      <a:endParaRPr lang="en-US" sz="800" dirty="0" smtClean="0">
                        <a:solidFill>
                          <a:srgbClr val="C00000"/>
                        </a:solidFill>
                      </a:endParaRPr>
                    </a:p>
                    <a:p>
                      <a:pPr algn="l">
                        <a:buFont typeface="Arial" pitchFamily="34" charset="0"/>
                        <a:buNone/>
                      </a:pPr>
                      <a:endParaRPr lang="en-US" sz="800" dirty="0">
                        <a:solidFill>
                          <a:srgbClr val="C00000"/>
                        </a:solidFill>
                      </a:endParaRP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202</a:t>
                      </a:r>
                      <a:r>
                        <a:rPr lang="en-US" sz="800" kern="1200" baseline="0" dirty="0" smtClean="0">
                          <a:solidFill>
                            <a:srgbClr val="C00000"/>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INVITE (to B)</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100 Trying (from B)</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180 Ringing (from B)</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(from</a:t>
                      </a:r>
                      <a:r>
                        <a:rPr lang="en-US" sz="800" kern="1200" baseline="0" dirty="0" smtClean="0">
                          <a:solidFill>
                            <a:srgbClr val="C00000"/>
                          </a:solidFill>
                          <a:latin typeface="+mn-lt"/>
                          <a:ea typeface="+mn-ea"/>
                          <a:cs typeface="+mn-cs"/>
                        </a:rPr>
                        <a:t> B)</a:t>
                      </a:r>
                    </a:p>
                    <a:p>
                      <a:pPr marL="230188" lvl="1"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ACK  (to B)</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BYE (to B)</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(from B)</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NOTIFY]</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NOTIFY]</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OK]</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[1; BYE]</a:t>
                      </a:r>
                    </a:p>
                    <a:p>
                      <a:pPr marL="114300" lvl="1"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[1;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Join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Subject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a:t>
                      </a:r>
                      <a:r>
                        <a:rPr lang="en-US" sz="800" b="1" kern="1200" baseline="0" dirty="0" smtClean="0">
                          <a:solidFill>
                            <a:schemeClr val="dk1"/>
                          </a:solidFill>
                          <a:latin typeface="+mn-lt"/>
                          <a:ea typeface="+mn-ea"/>
                          <a:cs typeface="+mn-cs"/>
                        </a:rPr>
                        <a:t> Signal [3]</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baseline="0" dirty="0" err="1" smtClean="0">
                          <a:solidFill>
                            <a:schemeClr val="dk1"/>
                          </a:solidFill>
                          <a:latin typeface="+mn-lt"/>
                          <a:ea typeface="+mn-ea"/>
                          <a:cs typeface="+mn-cs"/>
                        </a:rPr>
                        <a:t>Conf.Party</a:t>
                      </a:r>
                      <a:r>
                        <a:rPr lang="en-US" sz="800" b="1" kern="1200" baseline="0" dirty="0" smtClean="0">
                          <a:solidFill>
                            <a:schemeClr val="dk1"/>
                          </a:solidFill>
                          <a:latin typeface="+mn-lt"/>
                          <a:ea typeface="+mn-ea"/>
                          <a:cs typeface="+mn-cs"/>
                        </a:rPr>
                        <a:t> Change [3]; CONTINUE {CS PJ [300]}</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 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Release [1]; </a:t>
                      </a:r>
                      <a:r>
                        <a:rPr lang="en-US" sz="800" b="1" kern="1200" dirty="0" err="1" smtClean="0">
                          <a:solidFill>
                            <a:schemeClr val="dk1"/>
                          </a:solidFill>
                          <a:latin typeface="+mn-lt"/>
                          <a:ea typeface="+mn-ea"/>
                          <a:cs typeface="+mn-cs"/>
                        </a:rPr>
                        <a:t>CCClose</a:t>
                      </a:r>
                      <a:r>
                        <a:rPr lang="en-US" sz="800" b="1" kern="1200" dirty="0" smtClean="0">
                          <a:solidFill>
                            <a:schemeClr val="dk1"/>
                          </a:solidFill>
                          <a:latin typeface="+mn-lt"/>
                          <a:ea typeface="+mn-ea"/>
                          <a:cs typeface="+mn-cs"/>
                        </a:rPr>
                        <a:t> [1]</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[1]</a:t>
                      </a:r>
                    </a:p>
                  </a:txBody>
                  <a:tcPr/>
                </a:tc>
              </a:tr>
            </a:tbl>
          </a:graphicData>
        </a:graphic>
      </p:graphicFrame>
      <p:sp>
        <p:nvSpPr>
          <p:cNvPr id="5" name="TextBox 4"/>
          <p:cNvSpPr txBox="1"/>
          <p:nvPr/>
        </p:nvSpPr>
        <p:spPr>
          <a:xfrm>
            <a:off x="2650210" y="4326131"/>
            <a:ext cx="3708066" cy="261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r>
              <a:rPr lang="en-US" sz="1100" dirty="0" smtClean="0"/>
              <a:t>CS P J = CS Party Join = Conference Service Party Join</a:t>
            </a:r>
            <a:endParaRPr lang="en-US" sz="11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Overview: IRI/CII events on HI2/”e” interface (3/3)</a:t>
            </a:r>
            <a:endParaRPr lang="en-US" b="1" dirty="0">
              <a:solidFill>
                <a:schemeClr val="bg2"/>
              </a:solidFill>
              <a:latin typeface="Arial"/>
              <a:cs typeface="Arial"/>
            </a:endParaRPr>
          </a:p>
        </p:txBody>
      </p:sp>
      <p:graphicFrame>
        <p:nvGraphicFramePr>
          <p:cNvPr id="6" name="Table 5"/>
          <p:cNvGraphicFramePr>
            <a:graphicFrameLocks noGrp="1"/>
          </p:cNvGraphicFramePr>
          <p:nvPr/>
        </p:nvGraphicFramePr>
        <p:xfrm>
          <a:off x="209114" y="757646"/>
          <a:ext cx="8706285" cy="2382520"/>
        </p:xfrm>
        <a:graphic>
          <a:graphicData uri="http://schemas.openxmlformats.org/drawingml/2006/table">
            <a:tbl>
              <a:tblPr firstRow="1" bandRow="1">
                <a:tableStyleId>{5C22544A-7EE6-4342-B048-85BDC9FD1C3A}</a:tableStyleId>
              </a:tblPr>
              <a:tblGrid>
                <a:gridCol w="788254"/>
                <a:gridCol w="1549778"/>
                <a:gridCol w="1651536"/>
                <a:gridCol w="2142509"/>
                <a:gridCol w="2574208"/>
              </a:tblGrid>
              <a:tr h="370840">
                <a:tc>
                  <a:txBody>
                    <a:bodyPr/>
                    <a:lstStyle/>
                    <a:p>
                      <a:pPr algn="ctr"/>
                      <a:r>
                        <a:rPr lang="en-US" sz="1050" dirty="0" smtClean="0"/>
                        <a:t>Step</a:t>
                      </a:r>
                      <a:endParaRPr lang="en-US" sz="1050" dirty="0"/>
                    </a:p>
                  </a:txBody>
                  <a:tcPr/>
                </a:tc>
                <a:tc>
                  <a:txBody>
                    <a:bodyPr/>
                    <a:lstStyle/>
                    <a:p>
                      <a:pPr algn="ctr"/>
                      <a:r>
                        <a:rPr lang="en-US" sz="1050" dirty="0" smtClean="0"/>
                        <a:t>SIP Messages</a:t>
                      </a:r>
                      <a:endParaRPr lang="en-US" sz="1050" dirty="0"/>
                    </a:p>
                  </a:txBody>
                  <a:tcPr/>
                </a:tc>
                <a:tc>
                  <a:txBody>
                    <a:bodyPr/>
                    <a:lstStyle/>
                    <a:p>
                      <a:pPr algn="ctr"/>
                      <a:r>
                        <a:rPr lang="en-US" sz="1050" dirty="0" smtClean="0"/>
                        <a:t>3GPP (IMS/VoIP)</a:t>
                      </a:r>
                      <a:endParaRPr lang="en-US" sz="1050" dirty="0"/>
                    </a:p>
                  </a:txBody>
                  <a:tcPr/>
                </a:tc>
                <a:tc>
                  <a:txBody>
                    <a:bodyPr/>
                    <a:lstStyle/>
                    <a:p>
                      <a:pPr algn="ctr"/>
                      <a:r>
                        <a:rPr lang="en-US" sz="1050" dirty="0" smtClean="0"/>
                        <a:t>3GPP (IMS Conf)</a:t>
                      </a:r>
                      <a:endParaRPr lang="en-US" sz="1050" dirty="0"/>
                    </a:p>
                  </a:txBody>
                  <a:tcPr/>
                </a:tc>
                <a:tc>
                  <a:txBody>
                    <a:bodyPr/>
                    <a:lstStyle/>
                    <a:p>
                      <a:pPr algn="ctr"/>
                      <a:r>
                        <a:rPr lang="en-US" sz="1050" dirty="0" smtClean="0"/>
                        <a:t>ATIS-700005</a:t>
                      </a:r>
                      <a:endParaRPr lang="en-US" sz="1050" dirty="0"/>
                    </a:p>
                  </a:txBody>
                  <a:tcPr/>
                </a:tc>
              </a:tr>
              <a:tr h="562610">
                <a:tc>
                  <a:txBody>
                    <a:bodyPr/>
                    <a:lstStyle/>
                    <a:p>
                      <a:pPr algn="l">
                        <a:buFont typeface="Arial" pitchFamily="34" charset="0"/>
                        <a:buNone/>
                      </a:pPr>
                      <a:r>
                        <a:rPr lang="en-US" sz="800" dirty="0" smtClean="0">
                          <a:solidFill>
                            <a:srgbClr val="C00000"/>
                          </a:solidFill>
                        </a:rPr>
                        <a:t>Party C is dropped</a:t>
                      </a:r>
                      <a:endParaRPr lang="en-US" sz="800" dirty="0">
                        <a:solidFill>
                          <a:srgbClr val="C00000"/>
                        </a:solidFill>
                      </a:endParaRPr>
                    </a:p>
                  </a:txBody>
                  <a:tcPr/>
                </a:tc>
                <a:tc>
                  <a:txBody>
                    <a:bodyPr/>
                    <a:lstStyle/>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REFER</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202</a:t>
                      </a:r>
                      <a:r>
                        <a:rPr lang="en-US" sz="800" kern="1200" baseline="0" dirty="0" smtClean="0">
                          <a:solidFill>
                            <a:srgbClr val="C00000"/>
                          </a:solidFill>
                          <a:latin typeface="+mn-lt"/>
                          <a:ea typeface="+mn-ea"/>
                          <a:cs typeface="+mn-cs"/>
                        </a:rPr>
                        <a:t> Accepted</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baseline="0" dirty="0" smtClean="0">
                          <a:solidFill>
                            <a:srgbClr val="C00000"/>
                          </a:solidFill>
                          <a:latin typeface="+mn-lt"/>
                          <a:ea typeface="+mn-ea"/>
                          <a:cs typeface="+mn-cs"/>
                        </a:rPr>
                        <a:t>200 OK</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BYE (to party C)</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(from party C)</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REFER]</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Accepted]</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NOTIFY]</a:t>
                      </a:r>
                      <a:endParaRPr lang="en-US" sz="800" b="1"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NOTIFY]</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Leave</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Subject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[3]</a:t>
                      </a:r>
                    </a:p>
                    <a:p>
                      <a:pPr marL="114300" marR="0" indent="-11430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800" b="1" kern="1200" dirty="0" smtClean="0">
                          <a:solidFill>
                            <a:schemeClr val="tx1"/>
                          </a:solidFill>
                          <a:latin typeface="+mn-lt"/>
                          <a:ea typeface="+mn-ea"/>
                          <a:cs typeface="+mn-cs"/>
                        </a:rPr>
                        <a:t>DSR [3]</a:t>
                      </a:r>
                    </a:p>
                    <a:p>
                      <a:pPr marL="114300" marR="0" indent="-11430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800" b="1" kern="1200" baseline="0" dirty="0" smtClean="0">
                          <a:solidFill>
                            <a:schemeClr val="tx1"/>
                          </a:solidFill>
                          <a:latin typeface="+mn-lt"/>
                          <a:ea typeface="+mn-ea"/>
                          <a:cs typeface="+mn-cs"/>
                        </a:rPr>
                        <a:t>Conf. Pty Change [3]; CONTINUE {CS PL [300]}</a:t>
                      </a:r>
                    </a:p>
                    <a:p>
                      <a:pPr marL="114300" marR="0" indent="-11430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800" b="1" kern="1200" baseline="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 Signal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txBody>
                  <a:tcPr/>
                </a:tc>
              </a:tr>
              <a:tr h="562610">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800" dirty="0" smtClean="0">
                          <a:solidFill>
                            <a:srgbClr val="C00000"/>
                          </a:solidFill>
                        </a:rPr>
                        <a:t>Party</a:t>
                      </a:r>
                      <a:r>
                        <a:rPr lang="en-US" sz="800" baseline="0" dirty="0" smtClean="0">
                          <a:solidFill>
                            <a:srgbClr val="C00000"/>
                          </a:solidFill>
                        </a:rPr>
                        <a:t> drops</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800" baseline="0" dirty="0" smtClean="0">
                          <a:solidFill>
                            <a:srgbClr val="C00000"/>
                          </a:solidFill>
                        </a:rPr>
                        <a:t>Conference ends</a:t>
                      </a:r>
                      <a:endParaRPr lang="en-US" sz="800" dirty="0" smtClean="0">
                        <a:solidFill>
                          <a:srgbClr val="C00000"/>
                        </a:solidFill>
                      </a:endParaRPr>
                    </a:p>
                    <a:p>
                      <a:pPr algn="l">
                        <a:buFont typeface="Arial" pitchFamily="34" charset="0"/>
                        <a:buNone/>
                      </a:pPr>
                      <a:endParaRPr lang="en-US" sz="800" dirty="0">
                        <a:solidFill>
                          <a:srgbClr val="C00000"/>
                        </a:solidFill>
                      </a:endParaRPr>
                    </a:p>
                  </a:txBody>
                  <a:tcPr/>
                </a:tc>
                <a:tc>
                  <a:txBody>
                    <a:bodyPr/>
                    <a:lstStyle/>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BYE (from party B)</a:t>
                      </a:r>
                    </a:p>
                    <a:p>
                      <a:pPr marL="230188" lvl="1"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(to party B)</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NOTIFY</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BYE (from A)</a:t>
                      </a:r>
                    </a:p>
                    <a:p>
                      <a:pPr marL="114300" indent="-114300" algn="l" defTabSz="457200" rtl="0" eaLnBrk="1" latinLnBrk="0" hangingPunct="1">
                        <a:buFont typeface="Arial" pitchFamily="34" charset="0"/>
                        <a:buChar char="•"/>
                      </a:pPr>
                      <a:r>
                        <a:rPr lang="en-US" sz="800" kern="1200" dirty="0" smtClean="0">
                          <a:solidFill>
                            <a:srgbClr val="C00000"/>
                          </a:solidFill>
                          <a:latin typeface="+mn-lt"/>
                          <a:ea typeface="+mn-ea"/>
                          <a:cs typeface="+mn-cs"/>
                        </a:rPr>
                        <a:t>200 OK (to A)</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NOTIFY]</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200 OK]</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 [3; BYE]</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REPORT</a:t>
                      </a:r>
                      <a:r>
                        <a:rPr lang="en-US" sz="800" b="1" kern="1200" baseline="0" dirty="0" smtClean="0">
                          <a:solidFill>
                            <a:schemeClr val="dk1"/>
                          </a:solidFill>
                          <a:latin typeface="+mn-lt"/>
                          <a:ea typeface="+mn-ea"/>
                          <a:cs typeface="+mn-cs"/>
                        </a:rPr>
                        <a:t> [3; 200 OK]</a:t>
                      </a:r>
                    </a:p>
                  </a:txBody>
                  <a:tcPr/>
                </a:tc>
                <a:tc>
                  <a:txBody>
                    <a:bodyPr/>
                    <a:lstStyle/>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CONTINUE {CS Party Leave</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END {Conference Service End</a:t>
                      </a:r>
                      <a:r>
                        <a:rPr lang="en-US" sz="800" b="1" kern="1200" baseline="0" dirty="0" smtClean="0">
                          <a:solidFill>
                            <a:schemeClr val="tx1"/>
                          </a:solidFill>
                          <a:latin typeface="+mn-lt"/>
                          <a:ea typeface="+mn-ea"/>
                          <a:cs typeface="+mn-cs"/>
                        </a:rPr>
                        <a:t> [300]}</a:t>
                      </a:r>
                      <a:endParaRPr lang="en-US" sz="800" b="1" kern="1200" dirty="0" smtClean="0">
                        <a:solidFill>
                          <a:schemeClr val="tx1"/>
                        </a:solidFill>
                        <a:latin typeface="+mn-lt"/>
                        <a:ea typeface="+mn-ea"/>
                        <a:cs typeface="+mn-cs"/>
                      </a:endParaRP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txBody>
                  <a:tcPr/>
                </a:tc>
                <a:tc>
                  <a:txBody>
                    <a:bodyPr/>
                    <a:lstStyle/>
                    <a:p>
                      <a:pPr marL="114300" marR="0" indent="-11430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800" b="1" kern="1200" baseline="0" dirty="0" smtClean="0">
                          <a:solidFill>
                            <a:schemeClr val="tx1"/>
                          </a:solidFill>
                          <a:latin typeface="+mn-lt"/>
                          <a:ea typeface="+mn-ea"/>
                          <a:cs typeface="+mn-cs"/>
                        </a:rPr>
                        <a:t>Conf. Pty Change [3]; CONTINUE {CS PL [300]}</a:t>
                      </a:r>
                    </a:p>
                    <a:p>
                      <a:pPr marL="114300" indent="-114300" algn="l" defTabSz="457200" rtl="0" eaLnBrk="1" latinLnBrk="0" hangingPunct="1">
                        <a:buFont typeface="Arial" pitchFamily="34" charset="0"/>
                        <a:buChar char="•"/>
                      </a:pPr>
                      <a:r>
                        <a:rPr lang="en-US" sz="800" b="1" kern="1200" dirty="0" smtClean="0">
                          <a:solidFill>
                            <a:schemeClr val="tx1"/>
                          </a:solidFill>
                          <a:latin typeface="+mn-lt"/>
                          <a:ea typeface="+mn-ea"/>
                          <a:cs typeface="+mn-cs"/>
                        </a:rPr>
                        <a:t>n/a</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Network</a:t>
                      </a:r>
                      <a:r>
                        <a:rPr lang="en-US" sz="800" b="1" kern="1200" baseline="0" dirty="0" smtClean="0">
                          <a:solidFill>
                            <a:schemeClr val="dk1"/>
                          </a:solidFill>
                          <a:latin typeface="+mn-lt"/>
                          <a:ea typeface="+mn-ea"/>
                          <a:cs typeface="+mn-cs"/>
                        </a:rPr>
                        <a:t> Signal [3]</a:t>
                      </a:r>
                    </a:p>
                    <a:p>
                      <a:pPr marL="114300" indent="-114300" algn="l" defTabSz="457200" rtl="0" eaLnBrk="1" latinLnBrk="0" hangingPunct="1">
                        <a:buFont typeface="Arial" pitchFamily="34" charset="0"/>
                        <a:buChar char="•"/>
                      </a:pPr>
                      <a:r>
                        <a:rPr lang="en-US" sz="800" b="1" kern="1200" baseline="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Release [3]; </a:t>
                      </a:r>
                      <a:r>
                        <a:rPr lang="en-US" sz="800" b="1" kern="1200" dirty="0" err="1" smtClean="0">
                          <a:solidFill>
                            <a:schemeClr val="dk1"/>
                          </a:solidFill>
                          <a:latin typeface="+mn-lt"/>
                          <a:ea typeface="+mn-ea"/>
                          <a:cs typeface="+mn-cs"/>
                        </a:rPr>
                        <a:t>CCClose</a:t>
                      </a:r>
                      <a:r>
                        <a:rPr lang="en-US" sz="800" b="1" kern="1200" dirty="0" smtClean="0">
                          <a:solidFill>
                            <a:schemeClr val="dk1"/>
                          </a:solidFill>
                          <a:latin typeface="+mn-lt"/>
                          <a:ea typeface="+mn-ea"/>
                          <a:cs typeface="+mn-cs"/>
                        </a:rPr>
                        <a:t> [3]</a:t>
                      </a:r>
                    </a:p>
                    <a:p>
                      <a:pPr marL="114300" indent="-114300" algn="l" defTabSz="457200" rtl="0" eaLnBrk="1" latinLnBrk="0" hangingPunct="1">
                        <a:buFont typeface="Arial" pitchFamily="34" charset="0"/>
                        <a:buChar char="•"/>
                      </a:pPr>
                      <a:r>
                        <a:rPr lang="en-US" sz="800" b="1" kern="1200" dirty="0" smtClean="0">
                          <a:solidFill>
                            <a:schemeClr val="dk1"/>
                          </a:solidFill>
                          <a:latin typeface="+mn-lt"/>
                          <a:ea typeface="+mn-ea"/>
                          <a:cs typeface="+mn-cs"/>
                        </a:rPr>
                        <a:t>DSR [3]</a:t>
                      </a:r>
                    </a:p>
                    <a:p>
                      <a:pPr marL="114300" indent="-114300" algn="l" defTabSz="457200" rtl="0" eaLnBrk="1" latinLnBrk="0" hangingPunct="1">
                        <a:buFont typeface="Arial" pitchFamily="34" charset="0"/>
                        <a:buChar char="•"/>
                      </a:pPr>
                      <a:endParaRPr lang="en-US" sz="800" b="1" kern="1200" dirty="0" smtClean="0">
                        <a:solidFill>
                          <a:schemeClr val="dk1"/>
                        </a:solidFill>
                        <a:latin typeface="+mn-lt"/>
                        <a:ea typeface="+mn-ea"/>
                        <a:cs typeface="+mn-cs"/>
                      </a:endParaRPr>
                    </a:p>
                  </a:txBody>
                  <a:tcPr/>
                </a:tc>
              </a:tr>
            </a:tbl>
          </a:graphicData>
        </a:graphic>
      </p:graphicFrame>
      <p:sp>
        <p:nvSpPr>
          <p:cNvPr id="5" name="TextBox 4"/>
          <p:cNvSpPr txBox="1"/>
          <p:nvPr/>
        </p:nvSpPr>
        <p:spPr>
          <a:xfrm>
            <a:off x="2665708" y="3814354"/>
            <a:ext cx="3927678" cy="261610"/>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rtlCol="0">
            <a:spAutoFit/>
          </a:bodyPr>
          <a:lstStyle/>
          <a:p>
            <a:r>
              <a:rPr lang="en-US" sz="1100" dirty="0" smtClean="0"/>
              <a:t>CS PL = CS Party Leave = Conference Service Party Leave</a:t>
            </a:r>
            <a:endParaRPr lang="en-US" sz="11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32475" y="582669"/>
            <a:ext cx="8593810" cy="3997080"/>
          </a:xfrm>
          <a:prstGeom prst="roundRect">
            <a:avLst/>
          </a:prstGeom>
          <a:ln/>
        </p:spPr>
        <p:style>
          <a:lnRef idx="2">
            <a:schemeClr val="accent3"/>
          </a:lnRef>
          <a:fillRef idx="1">
            <a:schemeClr val="lt1"/>
          </a:fillRef>
          <a:effectRef idx="0">
            <a:schemeClr val="accent3"/>
          </a:effectRef>
          <a:fontRef idx="minor">
            <a:schemeClr val="dk1"/>
          </a:fontRef>
        </p:style>
        <p:txBody>
          <a:bodyPr tIns="90000" bIns="90000" rtlCol="0" anchor="t" anchorCtr="0"/>
          <a:lstStyle/>
          <a:p>
            <a:pPr algn="ctr" fontAlgn="auto">
              <a:spcBef>
                <a:spcPts val="0"/>
              </a:spcBef>
              <a:spcAft>
                <a:spcPts val="0"/>
              </a:spcAft>
            </a:pPr>
            <a:endParaRPr lang="en-US" dirty="0" smtClean="0">
              <a:solidFill>
                <a:schemeClr val="accent4"/>
              </a:solidFill>
            </a:endParaRPr>
          </a:p>
        </p:txBody>
      </p:sp>
      <p:sp>
        <p:nvSpPr>
          <p:cNvPr id="4" name="Title 2"/>
          <p:cNvSpPr txBox="1">
            <a:spLocks/>
          </p:cNvSpPr>
          <p:nvPr/>
        </p:nvSpPr>
        <p:spPr>
          <a:xfrm>
            <a:off x="418120" y="44769"/>
            <a:ext cx="8606107" cy="311789"/>
          </a:xfrm>
          <a:prstGeom prst="rect">
            <a:avLst/>
          </a:prstGeom>
        </p:spPr>
        <p:txBody>
          <a:bodyPr lIns="72558" tIns="36279" rIns="72558" bIns="36279"/>
          <a:lstStyle/>
          <a:p>
            <a:pPr defTabSz="362753" fontAlgn="auto">
              <a:spcAft>
                <a:spcPts val="0"/>
              </a:spcAft>
              <a:defRPr/>
            </a:pPr>
            <a:r>
              <a:rPr lang="en-US" b="1" dirty="0" smtClean="0">
                <a:solidFill>
                  <a:schemeClr val="bg2"/>
                </a:solidFill>
                <a:latin typeface="Arial"/>
                <a:cs typeface="Arial"/>
              </a:rPr>
              <a:t>Party A (Target) calls </a:t>
            </a:r>
            <a:r>
              <a:rPr lang="en-US" b="1" dirty="0" err="1" smtClean="0">
                <a:solidFill>
                  <a:schemeClr val="bg2"/>
                </a:solidFill>
                <a:latin typeface="Arial"/>
                <a:cs typeface="Arial"/>
              </a:rPr>
              <a:t>Party_B</a:t>
            </a:r>
            <a:endParaRPr lang="en-US" b="1" dirty="0">
              <a:solidFill>
                <a:schemeClr val="bg2"/>
              </a:solidFill>
              <a:latin typeface="Arial"/>
              <a:cs typeface="Arial"/>
            </a:endParaRPr>
          </a:p>
        </p:txBody>
      </p:sp>
      <p:pic>
        <p:nvPicPr>
          <p:cNvPr id="1027" name="Picture 3"/>
          <p:cNvPicPr>
            <a:picLocks noChangeAspect="1" noChangeArrowheads="1"/>
          </p:cNvPicPr>
          <p:nvPr/>
        </p:nvPicPr>
        <p:blipFill>
          <a:blip r:embed="rId2"/>
          <a:srcRect/>
          <a:stretch>
            <a:fillRect/>
          </a:stretch>
        </p:blipFill>
        <p:spPr bwMode="auto">
          <a:xfrm>
            <a:off x="793643" y="836908"/>
            <a:ext cx="7683930" cy="3463872"/>
          </a:xfrm>
          <a:prstGeom prst="rect">
            <a:avLst/>
          </a:prstGeom>
          <a:noFill/>
          <a:ln w="9525">
            <a:noFill/>
            <a:miter lim="800000"/>
            <a:headEnd/>
            <a:tailEnd/>
          </a:ln>
        </p:spPr>
      </p:pic>
      <p:graphicFrame>
        <p:nvGraphicFramePr>
          <p:cNvPr id="6" name="Table 5"/>
          <p:cNvGraphicFramePr>
            <a:graphicFrameLocks noGrp="1"/>
          </p:cNvGraphicFramePr>
          <p:nvPr/>
        </p:nvGraphicFramePr>
        <p:xfrm>
          <a:off x="6080748" y="44769"/>
          <a:ext cx="2943479" cy="701040"/>
        </p:xfrm>
        <a:graphic>
          <a:graphicData uri="http://schemas.openxmlformats.org/drawingml/2006/table">
            <a:tbl>
              <a:tblPr firstRow="1" bandRow="1">
                <a:tableStyleId>{5C22544A-7EE6-4342-B048-85BDC9FD1C3A}</a:tableStyleId>
              </a:tblPr>
              <a:tblGrid>
                <a:gridCol w="1197927"/>
                <a:gridCol w="1745552"/>
              </a:tblGrid>
              <a:tr h="370840">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180 Ringing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200 OK</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ACK</a:t>
                      </a:r>
                    </a:p>
                  </a:txBody>
                  <a:tcPr/>
                </a:tc>
                <a:tc>
                  <a:txBody>
                    <a:bodyPr/>
                    <a:lstStyle/>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[1; INVITE]</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 [1; 100 Trying]</a:t>
                      </a: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[1; 180 Ringing]</a:t>
                      </a:r>
                      <a:endParaRPr lang="en-US" sz="800" kern="1200" dirty="0" smtClean="0">
                        <a:solidFill>
                          <a:schemeClr val="dk1"/>
                        </a:solidFill>
                        <a:latin typeface="+mn-lt"/>
                        <a:ea typeface="+mn-ea"/>
                        <a:cs typeface="+mn-cs"/>
                      </a:endParaRPr>
                    </a:p>
                    <a:p>
                      <a:pPr marL="114300" indent="-114300" algn="l" defTabSz="457200" rtl="0" eaLnBrk="1" latinLnBrk="0" hangingPunct="1">
                        <a:buFont typeface="Arial" pitchFamily="34" charset="0"/>
                        <a:buChar char="•"/>
                      </a:pPr>
                      <a:r>
                        <a:rPr lang="en-US" sz="800" kern="1200" dirty="0" smtClean="0">
                          <a:solidFill>
                            <a:schemeClr val="dk1"/>
                          </a:solidFill>
                          <a:latin typeface="+mn-lt"/>
                          <a:ea typeface="+mn-ea"/>
                          <a:cs typeface="+mn-cs"/>
                        </a:rPr>
                        <a:t>REPORT</a:t>
                      </a:r>
                      <a:r>
                        <a:rPr lang="en-US" sz="800" kern="1200" baseline="0" dirty="0" smtClean="0">
                          <a:solidFill>
                            <a:schemeClr val="dk1"/>
                          </a:solidFill>
                          <a:latin typeface="+mn-lt"/>
                          <a:ea typeface="+mn-ea"/>
                          <a:cs typeface="+mn-cs"/>
                        </a:rPr>
                        <a:t> [1; 200 OK]</a:t>
                      </a:r>
                    </a:p>
                    <a:p>
                      <a:pPr marL="114300" indent="-114300" algn="l" defTabSz="457200" rtl="0" eaLnBrk="1" latinLnBrk="0" hangingPunct="1">
                        <a:buFont typeface="Arial" pitchFamily="34" charset="0"/>
                        <a:buChar char="•"/>
                      </a:pPr>
                      <a:r>
                        <a:rPr lang="en-US" sz="800" kern="1200" baseline="0" dirty="0" smtClean="0">
                          <a:solidFill>
                            <a:schemeClr val="dk1"/>
                          </a:solidFill>
                          <a:latin typeface="+mn-lt"/>
                          <a:ea typeface="+mn-ea"/>
                          <a:cs typeface="+mn-cs"/>
                        </a:rPr>
                        <a:t>REPORT [1; ACK]</a:t>
                      </a:r>
                      <a:endParaRPr lang="en-US" sz="800" kern="1200" dirty="0" smtClean="0">
                        <a:solidFill>
                          <a:schemeClr val="dk1"/>
                        </a:solidFill>
                        <a:latin typeface="+mn-lt"/>
                        <a:ea typeface="+mn-ea"/>
                        <a:cs typeface="+mn-cs"/>
                      </a:endParaRPr>
                    </a:p>
                  </a:txBody>
                  <a:tcPr/>
                </a:tc>
              </a:tr>
            </a:tbl>
          </a:graphicData>
        </a:graphic>
      </p:graphicFrame>
      <p:sp>
        <p:nvSpPr>
          <p:cNvPr id="14" name="Rounded Rectangular Callout 13"/>
          <p:cNvSpPr/>
          <p:nvPr/>
        </p:nvSpPr>
        <p:spPr>
          <a:xfrm>
            <a:off x="522622" y="745809"/>
            <a:ext cx="3376640" cy="793403"/>
          </a:xfrm>
          <a:prstGeom prst="wedgeRoundRectCallout">
            <a:avLst>
              <a:gd name="adj1" fmla="val -447"/>
              <a:gd name="adj2" fmla="val 94198"/>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While the target is roaming, the CC interception may happen at </a:t>
            </a:r>
            <a:r>
              <a:rPr lang="en-US" sz="1200" dirty="0" err="1" smtClean="0">
                <a:solidFill>
                  <a:schemeClr val="accent4"/>
                </a:solidFill>
              </a:rPr>
              <a:t>TrGw</a:t>
            </a:r>
            <a:r>
              <a:rPr lang="en-US" sz="1200" dirty="0" smtClean="0">
                <a:solidFill>
                  <a:schemeClr val="accent4"/>
                </a:solidFill>
              </a:rPr>
              <a:t> and trigger for CC interception is sent by IBCF</a:t>
            </a:r>
          </a:p>
        </p:txBody>
      </p:sp>
      <p:sp>
        <p:nvSpPr>
          <p:cNvPr id="16" name="Rounded Rectangular Callout 15"/>
          <p:cNvSpPr/>
          <p:nvPr/>
        </p:nvSpPr>
        <p:spPr>
          <a:xfrm>
            <a:off x="522622" y="745809"/>
            <a:ext cx="3376640" cy="793403"/>
          </a:xfrm>
          <a:prstGeom prst="wedgeRoundRectCallout">
            <a:avLst>
              <a:gd name="adj1" fmla="val 31275"/>
              <a:gd name="adj2" fmla="val 101607"/>
              <a:gd name="adj3" fmla="val 16667"/>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smtClean="0">
                <a:solidFill>
                  <a:schemeClr val="accent4"/>
                </a:solidFill>
              </a:rPr>
              <a:t>While the target is roaming, the CC interception may happen at </a:t>
            </a:r>
            <a:r>
              <a:rPr lang="en-US" sz="1200" dirty="0" err="1" smtClean="0">
                <a:solidFill>
                  <a:schemeClr val="accent4"/>
                </a:solidFill>
              </a:rPr>
              <a:t>TrGw</a:t>
            </a:r>
            <a:r>
              <a:rPr lang="en-US" sz="1200" dirty="0" smtClean="0">
                <a:solidFill>
                  <a:schemeClr val="accent4"/>
                </a:solidFill>
              </a:rPr>
              <a:t> and trigger for CC interception is sent by IBCF</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Nokia Master Whit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Nokia Master Blue Background">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Nokia PowerPoint Guidelines v27 Correct logo size and position</Template>
  <TotalTime>0</TotalTime>
  <Words>2234</Words>
  <Application>Microsoft Office PowerPoint</Application>
  <PresentationFormat>On-screen Show (16:9)</PresentationFormat>
  <Paragraphs>509</Paragraphs>
  <Slides>22</Slides>
  <Notes>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Nokia Master White Background</vt:lpstr>
      <vt:lpstr>Nokia Master Blue Background</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Some Discussion Points</vt:lpstr>
      <vt:lpstr>Conclusion and Proposal</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2014-02-20T12:44:48Z</dcterms:created>
  <dcterms:modified xsi:type="dcterms:W3CDTF">2014-10-23T05:41:07Z</dcterms:modified>
</cp:coreProperties>
</file>