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636" r:id="rId3"/>
    <p:sldId id="621" r:id="rId4"/>
    <p:sldId id="624" r:id="rId5"/>
    <p:sldId id="650" r:id="rId6"/>
    <p:sldId id="627" r:id="rId7"/>
    <p:sldId id="640" r:id="rId8"/>
    <p:sldId id="64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93"/>
    <p:restoredTop sz="94694"/>
  </p:normalViewPr>
  <p:slideViewPr>
    <p:cSldViewPr snapToGrid="0" snapToObjects="1">
      <p:cViewPr varScale="1">
        <p:scale>
          <a:sx n="119" d="100"/>
          <a:sy n="119" d="100"/>
        </p:scale>
        <p:origin x="6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40C23-E386-B04D-A9B1-F8D4FD359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0E45C1-6218-0344-9AED-2C59EE029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6545D-66B2-714B-B1F9-2181E5637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CEA2D-2C45-3C43-B2B0-FA7FF5E49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3A555-CD50-5F46-BED4-BC9BCB98D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20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D8952-6834-CB4A-9A68-DB07EB4C0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9AB4BA-8A0E-194E-B416-D42B4FCF4C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98242-53F9-B347-B409-B1551C736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A0CD9-221C-0246-9DE0-72A279137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05DB7-A1F1-474E-B892-1606E915B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28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5934D7-3F8D-0E4E-B952-F9D54624C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18ABA2-8CF0-2648-8528-59AB8F95D8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BA94DB-5C21-214A-9D42-7EDA6FBE4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38478-0624-154E-A4E8-D57188E2C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8BB38-F5F0-E546-BC56-49FD2B317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3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16401" y="1602317"/>
            <a:ext cx="11036459" cy="451908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04792" indent="-228594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2667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09585" indent="-220128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14377" indent="-146047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 dirty="0"/>
              <a:t>First level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7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31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0B1C3-3B6A-D24E-A97E-F7F41FA5C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94C1B-4F79-F742-BDB7-456737B83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FB240-0491-6247-B45A-5F7120315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6A2FA-45EE-7840-8DC8-BB6957313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B168B-55F5-7F43-89CC-B45DC48D0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3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35F21-6A74-8942-8B4D-34D3F5416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8D49EE-E733-1440-AE1C-9F758DA2E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65CD-2485-E145-B068-8DC4F596E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6C1D3-C060-A940-BE8E-0C2E3C6A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34A5A-084C-4B4A-9EEA-EF42123BA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30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737AC-EFC2-AC46-8C42-31AA025EE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F4F9A-4833-8D4B-81BD-0B635B8D3F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314936-90D9-0948-9F39-0B6277691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A54109-5EAA-D142-9AA1-C7A2B52C1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7C537-DF9D-CC47-9B51-D5A38A02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180EFF-F5CC-9C41-A5CE-80827D944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551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FAAB-3309-2A40-859B-E570B2E94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6EDC9-2F1C-3E4E-B457-E43BBF347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D8B637-5677-1047-8DF7-4E644552FC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0066B4-9977-C545-A085-4D0032C2B2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47E840-AE10-2440-A8BB-8DF23429E4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CC3BCE-8D7A-AB41-ACCF-BB442EAD2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4EA1EC-106E-D545-8BC2-51369151E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B6431B-76FB-3548-8B7F-527CF6500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344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E773A-8F1B-3C49-A829-92641CC61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866D31-DA8C-AA4C-9509-256CC5E43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847A6B-9E2A-F142-95F2-A71D33E87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5F21A7-14B2-FA46-92C8-C9D45EE2E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311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6C0CD1-219A-AE47-B9F6-1578EC410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554539-8B2F-2247-86C8-A3E2FF921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8AB91-F356-E04A-9F72-3EF11BEDD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7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D5F70-03F3-C245-B11F-DA66C2238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179EE-995E-6F47-8923-CF4A3676F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69C6F-6A02-CF4B-8D0A-0E3FB3DB8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E82BE-FE40-5F44-AE5D-E5D97D6DA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66BA70-E286-5F4C-89A1-01CBC77A0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D11D07-F64B-794B-9D4C-1E8502E05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06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0DF93-F1EF-9F4D-B21E-B06BE5E42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B488A-91EE-9B41-80D8-AD2A09ECD5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902304-0159-494E-BEB2-9E2EBAA82A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0FF4F4-2563-AB48-B259-A76FBF75B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0966C-6F21-754E-ACDD-7F2A07927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DB018E-A120-1B40-8E1E-DA30AD2BF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0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28029E-9AB8-CF41-A615-ED9CB5F60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71A3A7-C9C0-B34F-8748-27831B294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7A7B5E-4016-4C49-8384-EAD27B04AD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4744E-5E3D-924E-95C6-F962F0B58546}" type="datetimeFigureOut">
              <a:rPr lang="en-US" smtClean="0"/>
              <a:t>1/21/20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8AB8B-C137-494C-B761-063E30AEEA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8E0A6-8D18-EC44-980E-DEB9CCBC3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649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5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BDDF3DD-FBE0-EE4A-BF55-859FD093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17581"/>
            <a:ext cx="9144000" cy="5172055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b="1" dirty="0"/>
              <a:t>CC-PAG Provisioning and Deployment</a:t>
            </a:r>
          </a:p>
          <a:p>
            <a:br>
              <a:rPr lang="en-US" dirty="0"/>
            </a:br>
            <a:r>
              <a:rPr lang="en-US" dirty="0"/>
              <a:t>Discussion Document/Sophia-Antipolis Jan 2020</a:t>
            </a:r>
          </a:p>
          <a:p>
            <a:r>
              <a:rPr lang="en-US" dirty="0"/>
              <a:t>3gPP Sa3Li - #76</a:t>
            </a:r>
          </a:p>
          <a:p>
            <a:endParaRPr lang="en-US" dirty="0"/>
          </a:p>
          <a:p>
            <a:r>
              <a:rPr lang="en-US" b="1" dirty="0"/>
              <a:t>s3i200051</a:t>
            </a:r>
            <a:endParaRPr lang="en-US" dirty="0"/>
          </a:p>
          <a:p>
            <a:r>
              <a:rPr lang="en-US" dirty="0"/>
              <a:t> </a:t>
            </a:r>
          </a:p>
          <a:p>
            <a:r>
              <a:rPr lang="en-US" dirty="0"/>
              <a:t>Cisco, Nokia/Nokia Shanghai Bell, NTAC, Eve-Compliancy, Verizon</a:t>
            </a:r>
          </a:p>
        </p:txBody>
      </p:sp>
    </p:spTree>
    <p:extLst>
      <p:ext uri="{BB962C8B-B14F-4D97-AF65-F5344CB8AC3E}">
        <p14:creationId xmlns:p14="http://schemas.microsoft.com/office/powerpoint/2010/main" val="634815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6E31C-560D-2047-BCA7-BC0E6C903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D98C3-EB52-EC43-B247-EF4A1DA2D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Clarifications/Corrections to ensure the provisioning of LI when CC-PAG is involved as defined in Sec 8.6 of 33.127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069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6F937836-F232-1B4B-8CED-5224026D6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679" y="-1660151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53B8F3-72AB-4845-BFE7-CB473B0F56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3562" y="267636"/>
          <a:ext cx="7309417" cy="6590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6" r:id="rId3" imgW="9410700" imgH="9372600" progId="Visio.Drawing.15">
                  <p:embed/>
                </p:oleObj>
              </mc:Choice>
              <mc:Fallback>
                <p:oleObj r:id="rId3" imgW="9410700" imgH="93726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53B8F3-72AB-4845-BFE7-CB473B0F56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3562" y="267636"/>
                        <a:ext cx="7309417" cy="65903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4186AE1-8D4A-F249-9521-CFAF6D6F7548}"/>
              </a:ext>
            </a:extLst>
          </p:cNvPr>
          <p:cNvSpPr txBox="1"/>
          <p:nvPr/>
        </p:nvSpPr>
        <p:spPr>
          <a:xfrm>
            <a:off x="545171" y="1556215"/>
            <a:ext cx="303159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SA3LI 33.127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GB" sz="2400" dirty="0"/>
              <a:t>LI architecture </a:t>
            </a:r>
          </a:p>
          <a:p>
            <a:r>
              <a:rPr lang="en-GB" sz="2400" dirty="0"/>
              <a:t>showing LI </a:t>
            </a:r>
          </a:p>
          <a:p>
            <a:r>
              <a:rPr lang="en-GB" sz="2400" dirty="0"/>
              <a:t>at SMF/UPF with</a:t>
            </a:r>
          </a:p>
          <a:p>
            <a:r>
              <a:rPr lang="en-GB" sz="2400" dirty="0"/>
              <a:t>CC-POI (as in sec 6.2.3)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4331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6A48BF-CC27-FC44-B4DD-A467A1FD0B24}"/>
              </a:ext>
            </a:extLst>
          </p:cNvPr>
          <p:cNvSpPr/>
          <p:nvPr/>
        </p:nvSpPr>
        <p:spPr>
          <a:xfrm>
            <a:off x="0" y="1351508"/>
            <a:ext cx="23407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/>
          </a:p>
          <a:p>
            <a:r>
              <a:rPr lang="en-GB" sz="2400" dirty="0"/>
              <a:t>LI Deployment</a:t>
            </a:r>
          </a:p>
          <a:p>
            <a:r>
              <a:rPr lang="en-GB" sz="2400" dirty="0"/>
              <a:t>architecture </a:t>
            </a:r>
          </a:p>
          <a:p>
            <a:r>
              <a:rPr lang="en-GB" sz="2400" dirty="0"/>
              <a:t>showing LI at </a:t>
            </a:r>
          </a:p>
          <a:p>
            <a:r>
              <a:rPr lang="en-GB" sz="2400" dirty="0"/>
              <a:t>SMF/UPF with </a:t>
            </a:r>
          </a:p>
          <a:p>
            <a:r>
              <a:rPr lang="en-GB" sz="2400" dirty="0"/>
              <a:t>CC-PAG</a:t>
            </a:r>
          </a:p>
          <a:p>
            <a:r>
              <a:rPr lang="en-GB" sz="2400" dirty="0"/>
              <a:t>(CC-POI Aggregator)</a:t>
            </a:r>
          </a:p>
          <a:p>
            <a:endParaRPr lang="en-GB" sz="2400" dirty="0"/>
          </a:p>
          <a:p>
            <a:r>
              <a:rPr lang="en-GB" sz="2400" dirty="0">
                <a:solidFill>
                  <a:srgbClr val="FF0000"/>
                </a:solidFill>
              </a:rPr>
              <a:t>Current 33.127</a:t>
            </a:r>
          </a:p>
          <a:p>
            <a:r>
              <a:rPr lang="en-GB" sz="2400" dirty="0">
                <a:solidFill>
                  <a:srgbClr val="FF0000"/>
                </a:solidFill>
              </a:rPr>
              <a:t>PIC</a:t>
            </a:r>
          </a:p>
          <a:p>
            <a:r>
              <a:rPr lang="en-GB" sz="2400" dirty="0">
                <a:solidFill>
                  <a:srgbClr val="FF0000"/>
                </a:solidFill>
              </a:rPr>
              <a:t>Sec 8.6.2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Rectangle 106">
            <a:extLst>
              <a:ext uri="{FF2B5EF4-FFF2-40B4-BE49-F238E27FC236}">
                <a16:creationId xmlns:a16="http://schemas.microsoft.com/office/drawing/2014/main" id="{728CA75B-F470-2441-8571-6F1E5B028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724" y="586409"/>
            <a:ext cx="1946003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882D447-CB2D-4341-9FD8-55C186A10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924681"/>
              </p:ext>
            </p:extLst>
          </p:nvPr>
        </p:nvGraphicFramePr>
        <p:xfrm>
          <a:off x="2126973" y="477085"/>
          <a:ext cx="9750287" cy="5943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05" r:id="rId3" imgW="18503900" imgH="9931400" progId="Visio.Drawing.15">
                  <p:embed/>
                </p:oleObj>
              </mc:Choice>
              <mc:Fallback>
                <p:oleObj r:id="rId3" imgW="18503900" imgH="9931400" progId="Visio.Drawing.15">
                  <p:embed/>
                  <p:pic>
                    <p:nvPicPr>
                      <p:cNvPr id="0" name="Object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6973" y="477085"/>
                        <a:ext cx="9750287" cy="59435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23D20B31-8941-0244-842D-E6286CC27F31}"/>
              </a:ext>
            </a:extLst>
          </p:cNvPr>
          <p:cNvSpPr/>
          <p:nvPr/>
        </p:nvSpPr>
        <p:spPr>
          <a:xfrm>
            <a:off x="5658522" y="3012141"/>
            <a:ext cx="1968650" cy="24943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7379F16-A378-A244-B856-E29A8C960EE2}"/>
              </a:ext>
            </a:extLst>
          </p:cNvPr>
          <p:cNvSpPr/>
          <p:nvPr/>
        </p:nvSpPr>
        <p:spPr>
          <a:xfrm>
            <a:off x="9714415" y="3926328"/>
            <a:ext cx="1968650" cy="24943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F425CC8-CEFD-C340-879A-1CB1C0E13F53}"/>
              </a:ext>
            </a:extLst>
          </p:cNvPr>
          <p:cNvSpPr/>
          <p:nvPr/>
        </p:nvSpPr>
        <p:spPr>
          <a:xfrm>
            <a:off x="7666604" y="3448882"/>
            <a:ext cx="1968650" cy="2494351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885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DD8C43C-826D-4D4A-94FA-9B9E21FAB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7148" y="561261"/>
            <a:ext cx="1410616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F548E09-F4F2-7E41-BAF3-D3056A3414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788506"/>
              </p:ext>
            </p:extLst>
          </p:nvPr>
        </p:nvGraphicFramePr>
        <p:xfrm>
          <a:off x="4077148" y="228149"/>
          <a:ext cx="7067774" cy="6401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7" r:id="rId3" imgW="11569700" imgH="9918700" progId="Visio.Drawing.15">
                  <p:embed/>
                </p:oleObj>
              </mc:Choice>
              <mc:Fallback>
                <p:oleObj r:id="rId3" imgW="11569700" imgH="99187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7148" y="228149"/>
                        <a:ext cx="7067774" cy="64017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9B8B167-E63C-C741-82C9-BA5DDFD9E037}"/>
              </a:ext>
            </a:extLst>
          </p:cNvPr>
          <p:cNvSpPr/>
          <p:nvPr/>
        </p:nvSpPr>
        <p:spPr>
          <a:xfrm>
            <a:off x="528815" y="1161691"/>
            <a:ext cx="29781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/>
          </a:p>
          <a:p>
            <a:r>
              <a:rPr lang="en-GB" sz="2400" dirty="0"/>
              <a:t>LI Deployment</a:t>
            </a:r>
          </a:p>
          <a:p>
            <a:r>
              <a:rPr lang="en-GB" sz="2400" dirty="0"/>
              <a:t>architecture </a:t>
            </a:r>
          </a:p>
          <a:p>
            <a:r>
              <a:rPr lang="en-GB" sz="2400" dirty="0"/>
              <a:t>showing LI at </a:t>
            </a:r>
          </a:p>
          <a:p>
            <a:r>
              <a:rPr lang="en-GB" sz="2400" dirty="0"/>
              <a:t>CC-PAG</a:t>
            </a:r>
          </a:p>
          <a:p>
            <a:r>
              <a:rPr lang="en-GB" sz="2400" dirty="0"/>
              <a:t>(CC-POI Aggregator)</a:t>
            </a:r>
          </a:p>
          <a:p>
            <a:endParaRPr lang="en-GB" sz="2400" dirty="0"/>
          </a:p>
          <a:p>
            <a:r>
              <a:rPr lang="en-GB" sz="2400" dirty="0">
                <a:solidFill>
                  <a:srgbClr val="FF0000"/>
                </a:solidFill>
              </a:rPr>
              <a:t>NEW PIC</a:t>
            </a:r>
          </a:p>
          <a:p>
            <a:r>
              <a:rPr lang="en-GB" sz="2400" dirty="0">
                <a:solidFill>
                  <a:srgbClr val="FF0000"/>
                </a:solidFill>
              </a:rPr>
              <a:t>Section 8.6.2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341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5F19-4977-654F-9EB1-26DFC6A53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48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CC-PAG Simplified pic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9BFA0-4E7F-574F-9264-173C46E6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259" y="1845486"/>
            <a:ext cx="10515600" cy="4705919"/>
          </a:xfrm>
        </p:spPr>
        <p:txBody>
          <a:bodyPr>
            <a:normAutofit/>
          </a:bodyPr>
          <a:lstStyle/>
          <a:p>
            <a:r>
              <a:rPr lang="en-US" dirty="0"/>
              <a:t>reason for change  is that we can represent all possibilities in one pic, eliminating confusion (such as per DC, per network, per mode, per task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With the new pic, we can enable:</a:t>
            </a:r>
          </a:p>
          <a:p>
            <a:pPr marL="457200" lvl="1" indent="0">
              <a:buNone/>
            </a:pPr>
            <a:r>
              <a:rPr lang="en-US" dirty="0"/>
              <a:t>a. UPF -&gt; MDF (sec 6.x)</a:t>
            </a:r>
          </a:p>
          <a:p>
            <a:pPr marL="457200" lvl="1" indent="0">
              <a:buNone/>
            </a:pPr>
            <a:r>
              <a:rPr lang="en-US" dirty="0"/>
              <a:t>b. Mapping ‘N’ UPFs to a CC-PAG</a:t>
            </a:r>
          </a:p>
          <a:p>
            <a:pPr lvl="2"/>
            <a:r>
              <a:rPr lang="en-US" dirty="0"/>
              <a:t>UPF -&gt; CC-PAG -&gt; MDF</a:t>
            </a:r>
          </a:p>
          <a:p>
            <a:pPr marL="457200" lvl="1" indent="0">
              <a:buNone/>
            </a:pPr>
            <a:r>
              <a:rPr lang="en-US" dirty="0"/>
              <a:t>c. UPF dually homed to both CC-PAG </a:t>
            </a:r>
            <a:r>
              <a:rPr lang="en-US" dirty="0">
                <a:solidFill>
                  <a:srgbClr val="FF0000"/>
                </a:solidFill>
              </a:rPr>
              <a:t>AND</a:t>
            </a:r>
            <a:r>
              <a:rPr lang="en-US" dirty="0"/>
              <a:t> MDF</a:t>
            </a:r>
          </a:p>
        </p:txBody>
      </p:sp>
    </p:spTree>
    <p:extLst>
      <p:ext uri="{BB962C8B-B14F-4D97-AF65-F5344CB8AC3E}">
        <p14:creationId xmlns:p14="http://schemas.microsoft.com/office/powerpoint/2010/main" val="1856414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108DB-E8DF-9D42-8029-FD52F9470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805" y="95213"/>
            <a:ext cx="10515600" cy="1325563"/>
          </a:xfrm>
        </p:spPr>
        <p:txBody>
          <a:bodyPr/>
          <a:lstStyle/>
          <a:p>
            <a:r>
              <a:rPr lang="en-US" dirty="0"/>
              <a:t>Provisioning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615A8-4D5D-1F42-AAAA-502A81D38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805" y="1420776"/>
            <a:ext cx="10515600" cy="4679229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buNone/>
            </a:pPr>
            <a:endParaRPr lang="en-US" sz="2600" dirty="0"/>
          </a:p>
          <a:p>
            <a:r>
              <a:rPr lang="en-US" sz="2600" dirty="0"/>
              <a:t>LI provisioning per Task across UPFs</a:t>
            </a:r>
          </a:p>
          <a:p>
            <a:pPr lvl="2"/>
            <a:r>
              <a:rPr lang="en-US" sz="1900" dirty="0"/>
              <a:t>A. (SMF CONTROL):: SMF-UPF to use a generic X3 delivery destination that could be of type CCPAG  (and local mechanism to choose a CCPAG) </a:t>
            </a:r>
            <a:r>
              <a:rPr lang="en-US" sz="1900" dirty="0">
                <a:solidFill>
                  <a:srgbClr val="FF0000"/>
                </a:solidFill>
              </a:rPr>
              <a:t>OR</a:t>
            </a:r>
          </a:p>
          <a:p>
            <a:pPr lvl="2"/>
            <a:r>
              <a:rPr lang="en-US" sz="1900" dirty="0"/>
              <a:t>B. (ADMF-LIPF CONTROL):: LIPF indicates via a CCPAG flag per Task, if a UPF will home to a CCPAG or to a MDF3 destination. UPF could be preconfigured with which CCPAG to use (ETSI X1 spec needs a change or use a destination details attribute). LIPF instructs SMF-UPF.</a:t>
            </a:r>
          </a:p>
          <a:p>
            <a:pPr lvl="2"/>
            <a:endParaRPr lang="en-US" sz="1900" dirty="0"/>
          </a:p>
          <a:p>
            <a:pPr marL="0" indent="0">
              <a:buNone/>
            </a:pPr>
            <a:r>
              <a:rPr lang="en-US" sz="3400" dirty="0"/>
              <a:t>Preconditions</a:t>
            </a:r>
            <a:r>
              <a:rPr lang="en-US" dirty="0"/>
              <a:t>:</a:t>
            </a:r>
          </a:p>
          <a:p>
            <a:r>
              <a:rPr lang="en-US" dirty="0"/>
              <a:t>Networking Connectivity/routing is setup </a:t>
            </a:r>
            <a:r>
              <a:rPr lang="en-US" dirty="0" err="1"/>
              <a:t>apriory</a:t>
            </a:r>
            <a:r>
              <a:rPr lang="en-US" dirty="0"/>
              <a:t> so traffic is steerable among all the LI components</a:t>
            </a:r>
          </a:p>
          <a:p>
            <a:r>
              <a:rPr lang="en-US" dirty="0"/>
              <a:t>CC-PAG is placed Closer to UPF for performance reasons/benefits where applicable. Its not mandatory to have a CC-PAG in the deployment (per network/data-center) but useable when present</a:t>
            </a:r>
          </a:p>
          <a:p>
            <a:pPr lvl="2"/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2858511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DAC4-F8CF-FC43-9026-F2FA5F7CD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across LI components/interfaces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C0FF8-C6C2-CE4A-B8FC-08F897298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en-US" dirty="0"/>
              <a:t>ADMF/LIPF – some change in functional behavior(CC-PAG presence flag)</a:t>
            </a:r>
          </a:p>
          <a:p>
            <a:r>
              <a:rPr lang="en-US" dirty="0"/>
              <a:t>SMF (IRI-POI/CC-TF) – some change in functional </a:t>
            </a:r>
            <a:r>
              <a:rPr lang="en-US" dirty="0" err="1"/>
              <a:t>behaviour</a:t>
            </a:r>
            <a:endParaRPr lang="en-US" dirty="0"/>
          </a:p>
          <a:p>
            <a:r>
              <a:rPr lang="en-US" dirty="0"/>
              <a:t>UPF (CC-POI) – some change in functional behavior, can be configured with a CC-PAG address at </a:t>
            </a:r>
            <a:r>
              <a:rPr lang="en-US" dirty="0" err="1"/>
              <a:t>init</a:t>
            </a:r>
            <a:r>
              <a:rPr lang="en-US" dirty="0"/>
              <a:t>/bootstrap</a:t>
            </a:r>
          </a:p>
          <a:p>
            <a:r>
              <a:rPr lang="en-US" dirty="0">
                <a:solidFill>
                  <a:srgbClr val="FF0000"/>
                </a:solidFill>
              </a:rPr>
              <a:t>LI-X1 – some change based on QFI-QCI/</a:t>
            </a:r>
            <a:r>
              <a:rPr lang="en-US" dirty="0" err="1">
                <a:solidFill>
                  <a:srgbClr val="FF0000"/>
                </a:solidFill>
              </a:rPr>
              <a:t>TargetIdentifier</a:t>
            </a:r>
            <a:r>
              <a:rPr lang="en-US" dirty="0">
                <a:solidFill>
                  <a:srgbClr val="FF0000"/>
                </a:solidFill>
              </a:rPr>
              <a:t>, Choose destinations based on per Task/QFI/QCI, add a extension </a:t>
            </a:r>
            <a:r>
              <a:rPr lang="en-US" dirty="0" err="1">
                <a:solidFill>
                  <a:srgbClr val="FF0000"/>
                </a:solidFill>
              </a:rPr>
              <a:t>deliveryType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deliveryDestinationAddress</a:t>
            </a:r>
            <a:r>
              <a:rPr lang="en-US" dirty="0">
                <a:solidFill>
                  <a:srgbClr val="FF0000"/>
                </a:solidFill>
              </a:rPr>
              <a:t> (CCPAG) in ETSI TC LI spec</a:t>
            </a:r>
          </a:p>
          <a:p>
            <a:r>
              <a:rPr lang="en-US" dirty="0"/>
              <a:t>LI-X3 – no change</a:t>
            </a:r>
          </a:p>
          <a:p>
            <a:r>
              <a:rPr lang="en-US" dirty="0"/>
              <a:t>MDF3 – No change (but it could Detect presence of CCPAG (via Source IP-address Validation if needed)</a:t>
            </a:r>
          </a:p>
          <a:p>
            <a:r>
              <a:rPr lang="en-US" dirty="0"/>
              <a:t>CC-PAG – new component, when present, its next-hop address is a MDF3</a:t>
            </a:r>
          </a:p>
        </p:txBody>
      </p:sp>
    </p:spTree>
    <p:extLst>
      <p:ext uri="{BB962C8B-B14F-4D97-AF65-F5344CB8AC3E}">
        <p14:creationId xmlns:p14="http://schemas.microsoft.com/office/powerpoint/2010/main" val="2803158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11051</TotalTime>
  <Words>459</Words>
  <Application>Microsoft Macintosh PowerPoint</Application>
  <PresentationFormat>Widescreen</PresentationFormat>
  <Paragraphs>67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Visio.Drawing.15</vt:lpstr>
      <vt:lpstr>PowerPoint Presentation</vt:lpstr>
      <vt:lpstr>Agenda</vt:lpstr>
      <vt:lpstr>PowerPoint Presentation</vt:lpstr>
      <vt:lpstr>PowerPoint Presentation</vt:lpstr>
      <vt:lpstr>PowerPoint Presentation</vt:lpstr>
      <vt:lpstr>CC-PAG Simplified pic  </vt:lpstr>
      <vt:lpstr>Provisioning</vt:lpstr>
      <vt:lpstr>Changes across LI components/interfaces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Sa3Li</dc:title>
  <dc:creator>murali Venkateshaiah (muraliv)</dc:creator>
  <cp:lastModifiedBy>murali Venkateshaiah (muraliv)</cp:lastModifiedBy>
  <cp:revision>893</cp:revision>
  <dcterms:created xsi:type="dcterms:W3CDTF">2019-06-25T22:48:40Z</dcterms:created>
  <dcterms:modified xsi:type="dcterms:W3CDTF">2020-01-22T00:07:08Z</dcterms:modified>
</cp:coreProperties>
</file>