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636" r:id="rId3"/>
    <p:sldId id="621" r:id="rId4"/>
    <p:sldId id="624" r:id="rId5"/>
    <p:sldId id="625" r:id="rId6"/>
    <p:sldId id="627" r:id="rId7"/>
    <p:sldId id="649" r:id="rId8"/>
    <p:sldId id="640" r:id="rId9"/>
    <p:sldId id="648" r:id="rId10"/>
    <p:sldId id="647" r:id="rId11"/>
    <p:sldId id="646" r:id="rId12"/>
    <p:sldId id="644" r:id="rId13"/>
    <p:sldId id="641" r:id="rId14"/>
    <p:sldId id="645" r:id="rId15"/>
    <p:sldId id="651" r:id="rId16"/>
    <p:sldId id="65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40C23-E386-B04D-A9B1-F8D4FD359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E45C1-6218-0344-9AED-2C59EE029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6545D-66B2-714B-B1F9-2181E5637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EA2D-2C45-3C43-B2B0-FA7FF5E4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A555-CD50-5F46-BED4-BC9BCB98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D8952-6834-CB4A-9A68-DB07EB4C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9AB4BA-8A0E-194E-B416-D42B4FCF4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98242-53F9-B347-B409-B1551C736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A0CD9-221C-0246-9DE0-72A279137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05DB7-A1F1-474E-B892-1606E915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2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934D7-3F8D-0E4E-B952-F9D54624C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18ABA2-8CF0-2648-8528-59AB8F95D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A94DB-5C21-214A-9D42-7EDA6FBE4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38478-0624-154E-A4E8-D57188E2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8BB38-F5F0-E546-BC56-49FD2B317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602317"/>
            <a:ext cx="11036459" cy="451908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04792" indent="-228594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6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09585" indent="-220128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14377" indent="-146047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7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3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0B1C3-3B6A-D24E-A97E-F7F41FA5C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94C1B-4F79-F742-BDB7-456737B83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FB240-0491-6247-B45A-5F7120315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6A2FA-45EE-7840-8DC8-BB6957313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B168B-55F5-7F43-89CC-B45DC48D0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35F21-6A74-8942-8B4D-34D3F5416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D49EE-E733-1440-AE1C-9F758DA2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65CD-2485-E145-B068-8DC4F596E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6C1D3-C060-A940-BE8E-0C2E3C6A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34A5A-084C-4B4A-9EEA-EF42123B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37AC-EFC2-AC46-8C42-31AA025EE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F4F9A-4833-8D4B-81BD-0B635B8D3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14936-90D9-0948-9F39-0B6277691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4109-5EAA-D142-9AA1-C7A2B52C1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7C537-DF9D-CC47-9B51-D5A38A02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180EFF-F5CC-9C41-A5CE-80827D94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5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FAAB-3309-2A40-859B-E570B2E94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6EDC9-2F1C-3E4E-B457-E43BBF34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8B637-5677-1047-8DF7-4E644552F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066B4-9977-C545-A085-4D0032C2B2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47E840-AE10-2440-A8BB-8DF23429E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C3BCE-8D7A-AB41-ACCF-BB442EAD2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4EA1EC-106E-D545-8BC2-51369151E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B6431B-76FB-3548-8B7F-527CF650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4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773A-8F1B-3C49-A829-92641CC61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866D31-DA8C-AA4C-9509-256CC5E4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47A6B-9E2A-F142-95F2-A71D33E8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F21A7-14B2-FA46-92C8-C9D45EE2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1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6C0CD1-219A-AE47-B9F6-1578EC41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554539-8B2F-2247-86C8-A3E2FF921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8AB91-F356-E04A-9F72-3EF11BED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7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5F70-03F3-C245-B11F-DA66C2238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179EE-995E-6F47-8923-CF4A3676F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69C6F-6A02-CF4B-8D0A-0E3FB3DB8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E82BE-FE40-5F44-AE5D-E5D97D6DA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6BA70-E286-5F4C-89A1-01CBC77A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11D07-F64B-794B-9D4C-1E8502E0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0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DF93-F1EF-9F4D-B21E-B06BE5E42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B488A-91EE-9B41-80D8-AD2A09ECD5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02304-0159-494E-BEB2-9E2EBAA82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FF4F4-2563-AB48-B259-A76FBF75B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0966C-6F21-754E-ACDD-7F2A07927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B018E-A120-1B40-8E1E-DA30AD2B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0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28029E-9AB8-CF41-A615-ED9CB5F60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1A3A7-C9C0-B34F-8748-27831B29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A7B5E-4016-4C49-8384-EAD27B04AD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4744E-5E3D-924E-95C6-F962F0B58546}" type="datetimeFigureOut">
              <a:rPr lang="en-US" smtClean="0"/>
              <a:t>8/29/19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8AB8B-C137-494C-B761-063E30AE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8E0A6-8D18-EC44-980E-DEB9CCBC3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4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D621C-A8F5-A148-81EF-050E850A72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3gPP Sa3Li - #75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DDF3DD-FBE0-EE4A-BF55-859FD0931A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CC-PAG Provisioning and Deployment</a:t>
            </a:r>
            <a:br>
              <a:rPr lang="en-US" dirty="0"/>
            </a:br>
            <a:r>
              <a:rPr lang="en-US" dirty="0"/>
              <a:t>Discussion Document/Presentation</a:t>
            </a:r>
          </a:p>
          <a:p>
            <a:r>
              <a:rPr lang="en-GB" b="1" i="1" dirty="0"/>
              <a:t>S3i190506</a:t>
            </a:r>
            <a:r>
              <a:rPr lang="en-US" dirty="0"/>
              <a:t> </a:t>
            </a:r>
          </a:p>
          <a:p>
            <a:r>
              <a:rPr lang="en-US" dirty="0"/>
              <a:t>Cisco, Nokia/Nokia Shanghai Bell, NTAC, Eve-Compliancy</a:t>
            </a:r>
          </a:p>
        </p:txBody>
      </p:sp>
    </p:spTree>
    <p:extLst>
      <p:ext uri="{BB962C8B-B14F-4D97-AF65-F5344CB8AC3E}">
        <p14:creationId xmlns:p14="http://schemas.microsoft.com/office/powerpoint/2010/main" val="634815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8912E-6364-D74F-BD99-02FB3A2D8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QFI/QCI: QFI (SMF-&gt;UPF)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C4221-413D-D64F-9F97-DCAA2E914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Use QFI/QCI to perform flow identification and partitioning</a:t>
            </a:r>
          </a:p>
          <a:p>
            <a:r>
              <a:rPr lang="en-US" dirty="0"/>
              <a:t>Configure QFI/Class of service table in LIPF-&gt;SMF-&gt;UPF</a:t>
            </a:r>
          </a:p>
          <a:p>
            <a:r>
              <a:rPr lang="en-US" dirty="0"/>
              <a:t>Instruct UPF to Classify the flow types in UPF POI</a:t>
            </a:r>
          </a:p>
          <a:p>
            <a:r>
              <a:rPr lang="en-US" dirty="0"/>
              <a:t>Per QFI identifier -&gt; perform IP redirect with </a:t>
            </a:r>
            <a:r>
              <a:rPr lang="en-US" dirty="0" err="1"/>
              <a:t>deliveryDestination</a:t>
            </a:r>
            <a:r>
              <a:rPr lang="en-US" dirty="0"/>
              <a:t> given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353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4ABB2-FF6B-F446-B42B-F834FF4EF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Provisioning Components : ADMF-LIPF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3484E-79C4-104D-84FB-3684DF1D5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pPr lvl="1"/>
            <a:r>
              <a:rPr lang="en-US" dirty="0"/>
              <a:t>LIPF to know deployment posture, will need topo information (MANO/NFV), it is informed about the presence of all components in the LI framework</a:t>
            </a:r>
          </a:p>
          <a:p>
            <a:pPr lvl="1"/>
            <a:r>
              <a:rPr lang="en-US" dirty="0"/>
              <a:t>LIPF keeps ‘state’, and presence of CCPAG</a:t>
            </a:r>
          </a:p>
          <a:p>
            <a:pPr lvl="1"/>
            <a:r>
              <a:rPr lang="en-US" dirty="0"/>
              <a:t>LIPF instructs SMF/IRI-POI-CC-TF to use CC-PAG via an extension to the </a:t>
            </a:r>
            <a:r>
              <a:rPr lang="en-US" dirty="0" err="1"/>
              <a:t>destinationObject</a:t>
            </a:r>
            <a:r>
              <a:rPr lang="en-US" dirty="0"/>
              <a:t>, per </a:t>
            </a:r>
            <a:r>
              <a:rPr lang="en-US" dirty="0" err="1"/>
              <a:t>deliveryDestination</a:t>
            </a:r>
            <a:r>
              <a:rPr lang="en-US" dirty="0"/>
              <a:t> via LI_X1</a:t>
            </a:r>
          </a:p>
          <a:p>
            <a:pPr lvl="2"/>
            <a:r>
              <a:rPr lang="en-US" sz="2400" dirty="0"/>
              <a:t>The LI_XI extension is part of the ETSI TC LI spec (to be confirmed)</a:t>
            </a:r>
          </a:p>
          <a:p>
            <a:pPr lvl="2"/>
            <a:r>
              <a:rPr lang="en-US" sz="2400" dirty="0"/>
              <a:t>LIPF at this point empowers SMF/IRI-POI to act on  the ‘flow type’ and determine its destination (in presence/absence of CC-PAG)</a:t>
            </a:r>
          </a:p>
          <a:p>
            <a:pPr lvl="2"/>
            <a:endParaRPr lang="en-US" sz="2400" dirty="0"/>
          </a:p>
          <a:p>
            <a:pPr lvl="2"/>
            <a:endParaRPr lang="en-US" sz="2400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24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E4464-09FB-B440-82A4-EE061BC87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Provisioning Components: SMF-UPF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3BA45A-21B6-C74C-AC76-294E77E54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SMF-&gt;UPF becomes responsible to drive the provisioning </a:t>
            </a:r>
          </a:p>
          <a:p>
            <a:r>
              <a:rPr lang="en-US" dirty="0"/>
              <a:t>Use LI_T3 to provide the delivery destination</a:t>
            </a:r>
          </a:p>
          <a:p>
            <a:r>
              <a:rPr lang="en-US" dirty="0"/>
              <a:t>If a </a:t>
            </a:r>
            <a:r>
              <a:rPr lang="en-US" i="1" dirty="0"/>
              <a:t>flow-type </a:t>
            </a:r>
            <a:r>
              <a:rPr lang="en-US" dirty="0"/>
              <a:t>is to be treated differently in different deployments, treat them as separate LI Tasks (easier and preferred)</a:t>
            </a:r>
          </a:p>
          <a:p>
            <a:pPr lvl="1"/>
            <a:r>
              <a:rPr lang="en-US" dirty="0"/>
              <a:t>for ex1. the same flow-type can be realized in 3 ways when SMFs are deployed in 3 modes across 3 different </a:t>
            </a:r>
            <a:r>
              <a:rPr lang="en-US" dirty="0" err="1"/>
              <a:t>DataCenters</a:t>
            </a:r>
            <a:r>
              <a:rPr lang="en-US" dirty="0"/>
              <a:t>:</a:t>
            </a:r>
          </a:p>
          <a:p>
            <a:pPr lvl="2"/>
            <a:r>
              <a:rPr lang="en-US" i="1" dirty="0"/>
              <a:t>User A – all flows go </a:t>
            </a:r>
            <a:r>
              <a:rPr lang="en-US" i="1" dirty="0" err="1"/>
              <a:t>deliveryDestination</a:t>
            </a:r>
            <a:r>
              <a:rPr lang="en-US" i="1" dirty="0"/>
              <a:t> MDF3 in DC-1</a:t>
            </a:r>
          </a:p>
          <a:p>
            <a:pPr lvl="2"/>
            <a:r>
              <a:rPr lang="en-US" i="1" dirty="0"/>
              <a:t>User A – all flows go </a:t>
            </a:r>
            <a:r>
              <a:rPr lang="en-US" i="1" dirty="0" err="1"/>
              <a:t>deliveryDestination</a:t>
            </a:r>
            <a:r>
              <a:rPr lang="en-US" i="1" dirty="0"/>
              <a:t> CCPAG in DC-2</a:t>
            </a:r>
          </a:p>
          <a:p>
            <a:pPr lvl="2"/>
            <a:r>
              <a:rPr lang="en-US" i="1" dirty="0"/>
              <a:t>User A – QFI Flows X,Y go </a:t>
            </a:r>
            <a:r>
              <a:rPr lang="en-US" i="1" dirty="0" err="1"/>
              <a:t>deliveryDestination</a:t>
            </a:r>
            <a:r>
              <a:rPr lang="en-US" i="1" dirty="0"/>
              <a:t> CCPAG, QFI Flow Z goes to </a:t>
            </a:r>
            <a:r>
              <a:rPr lang="en-US" i="1" dirty="0" err="1"/>
              <a:t>deliveryDestination</a:t>
            </a:r>
            <a:r>
              <a:rPr lang="en-US" i="1" dirty="0"/>
              <a:t>  MDF3 in DC-3</a:t>
            </a:r>
          </a:p>
          <a:p>
            <a:pPr lvl="1"/>
            <a:r>
              <a:rPr lang="en-US" i="1" dirty="0"/>
              <a:t>We can have multiple target identifiers per Task/flow-type with different XIDs. User is immaterial, Flow/QFI is material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64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F4699-7948-3949-9D71-C0223E1F6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Provisioning Interface: LI_X1, LI_T3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B48B3-958C-AC4D-9D13-EAF5E0A4A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LI_X1 - Is always per flow type (ex: voice, video, data, hi/med/lo priority) (not per TCP or UDP)</a:t>
            </a:r>
          </a:p>
          <a:p>
            <a:r>
              <a:rPr lang="en-US" dirty="0"/>
              <a:t>LI_X1 has the capability to carry the IP needed for the redirection to CCPAG or MDF3</a:t>
            </a:r>
          </a:p>
          <a:p>
            <a:r>
              <a:rPr lang="en-US" dirty="0"/>
              <a:t>LI_X1 has extension needed  (TBD/</a:t>
            </a:r>
            <a:r>
              <a:rPr lang="en-US" dirty="0" err="1"/>
              <a:t>deliveryDestination</a:t>
            </a:r>
            <a:r>
              <a:rPr lang="en-US" dirty="0"/>
              <a:t> Object)</a:t>
            </a:r>
          </a:p>
          <a:p>
            <a:endParaRPr lang="en-US" dirty="0"/>
          </a:p>
          <a:p>
            <a:r>
              <a:rPr lang="en-US" dirty="0"/>
              <a:t>Carries the QFI and </a:t>
            </a:r>
            <a:r>
              <a:rPr lang="en-US" dirty="0" err="1"/>
              <a:t>deliveryDestination</a:t>
            </a:r>
            <a:r>
              <a:rPr lang="en-US" dirty="0"/>
              <a:t> IP address to UPF/CC-POI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928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4F1B9-DAE5-814B-AB25-8B0B1653F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Provisioning Interface: LI_X3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723F1-B459-C544-9B88-AB7B6ED71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LI_X3 has no change</a:t>
            </a:r>
          </a:p>
          <a:p>
            <a:r>
              <a:rPr lang="en-US" dirty="0"/>
              <a:t>MDF3  may need extra correlation info at MDF, so source IP of the payload received at MDF3 can be verified together with XID</a:t>
            </a:r>
          </a:p>
          <a:p>
            <a:r>
              <a:rPr lang="en-US" dirty="0"/>
              <a:t>Essentially MDF3 verifies the presence of CC-PAG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1511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8B3E3-EC6A-8F4A-BDE8-AC700640E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Provisioning Component: CC-PAG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DBF23-B91A-704D-BB17-14D0C1DA7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LI_X1 provides the config profile</a:t>
            </a:r>
          </a:p>
          <a:p>
            <a:r>
              <a:rPr lang="en-US" dirty="0"/>
              <a:t>LI_X1 provides the </a:t>
            </a:r>
            <a:r>
              <a:rPr lang="en-US" dirty="0" err="1"/>
              <a:t>deliveryDestination</a:t>
            </a:r>
            <a:r>
              <a:rPr lang="en-US" dirty="0"/>
              <a:t> IP (MDF3)</a:t>
            </a:r>
          </a:p>
          <a:p>
            <a:r>
              <a:rPr lang="en-US" dirty="0"/>
              <a:t>Transports </a:t>
            </a:r>
            <a:r>
              <a:rPr lang="en-US" dirty="0" err="1"/>
              <a:t>xCC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63403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D338A-5C34-1C4A-969B-9AC6002F5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708"/>
            <a:ext cx="10515600" cy="817632"/>
          </a:xfrm>
        </p:spPr>
        <p:txBody>
          <a:bodyPr/>
          <a:lstStyle/>
          <a:p>
            <a:r>
              <a:rPr lang="en-US" dirty="0"/>
              <a:t>Some alternatives/Open questions …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D43BC-601B-7B41-A7CF-E05406BC6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7" y="924340"/>
            <a:ext cx="11728174" cy="582695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using multiple target identities to help with XID triggering and use it to solve the problem of how to instruct the SMF TF to route based on QCIs </a:t>
            </a:r>
          </a:p>
          <a:p>
            <a:pPr lvl="1"/>
            <a:r>
              <a:rPr lang="en-US" i="1" dirty="0"/>
              <a:t>assume we have an LIPF that wants to tell an SMF TF to trigger interception for traffic where SUPI = X.</a:t>
            </a:r>
          </a:p>
          <a:p>
            <a:pPr lvl="1"/>
            <a:r>
              <a:rPr lang="en-US" i="1" dirty="0"/>
              <a:t>assume that the LIPF knows (via magical means as yet to be defined) that the SMF is in a DC with a group of UPFs that have a CC-PAG.</a:t>
            </a:r>
          </a:p>
          <a:p>
            <a:pPr lvl="1"/>
            <a:r>
              <a:rPr lang="en-US" i="1" dirty="0"/>
              <a:t>assume that the LIPF only wants to route traffic for QCI = A to the CC-PAG, QCI = B to the MDF3.</a:t>
            </a:r>
          </a:p>
          <a:p>
            <a:pPr lvl="1"/>
            <a:r>
              <a:rPr lang="en-US" i="1" dirty="0"/>
              <a:t>Do this by configuration (so the SMF TF just "knows" somehow - e.g. from LI_X0 - to set destination to CC-PAG for QCI = A)</a:t>
            </a:r>
          </a:p>
          <a:p>
            <a:pPr lvl="1"/>
            <a:r>
              <a:rPr lang="en-US" i="1" dirty="0"/>
              <a:t>Do this by adding some sort of filtering criteria to the </a:t>
            </a:r>
            <a:r>
              <a:rPr lang="en-US" i="1" dirty="0" err="1"/>
              <a:t>DestinationDetails</a:t>
            </a:r>
            <a:r>
              <a:rPr lang="en-US" i="1" dirty="0"/>
              <a:t> in the X1 protocol (which requires a modification / extension to LI_X1)</a:t>
            </a:r>
          </a:p>
          <a:p>
            <a:pPr lvl="1"/>
            <a:r>
              <a:rPr lang="en-US" i="1" dirty="0"/>
              <a:t>Create multiple target identifiers and multiple Tasks. Essentially, the LIPF creates two Tasks on the SMF TF:</a:t>
            </a:r>
          </a:p>
          <a:p>
            <a:pPr lvl="2"/>
            <a:r>
              <a:rPr lang="en-US" i="1" dirty="0"/>
              <a:t>- Task 1 has target identifiers [SUPI = X, QCI = A] and </a:t>
            </a:r>
            <a:r>
              <a:rPr lang="en-US" i="1" dirty="0" err="1"/>
              <a:t>deliveryDestination</a:t>
            </a:r>
            <a:r>
              <a:rPr lang="en-US" i="1" dirty="0"/>
              <a:t> - CC-PAG, XID1</a:t>
            </a:r>
          </a:p>
          <a:p>
            <a:pPr lvl="2"/>
            <a:r>
              <a:rPr lang="en-US" i="1" dirty="0"/>
              <a:t>- Task 2 has target identifiers [SUPI = X, QCI = B] and </a:t>
            </a:r>
            <a:r>
              <a:rPr lang="en-US" i="1" dirty="0" err="1"/>
              <a:t>deliveryDestination</a:t>
            </a:r>
            <a:r>
              <a:rPr lang="en-US" i="1" dirty="0"/>
              <a:t> = MDF, XID2</a:t>
            </a:r>
          </a:p>
          <a:p>
            <a:pPr lvl="3"/>
            <a:r>
              <a:rPr lang="en-US" i="1" dirty="0"/>
              <a:t>supply the MDF both of these XIDs so that it knows to correlate the received </a:t>
            </a:r>
            <a:r>
              <a:rPr lang="en-US" i="1" dirty="0" err="1"/>
              <a:t>xCC</a:t>
            </a:r>
            <a:endParaRPr lang="en-US" i="1" dirty="0"/>
          </a:p>
          <a:p>
            <a:pPr lvl="2"/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614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E31C-560D-2047-BCA7-BC0E6C903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D98C3-EB52-EC43-B247-EF4A1DA2D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Identify needed extensions to ensure the provisioning of LI when CC-PAG is involved to support the 3 modes as defined in Sec 8.6 of 33.127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6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F937836-F232-1B4B-8CED-5224026D6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679" y="-16601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53B8F3-72AB-4845-BFE7-CB473B0F56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3562" y="267636"/>
          <a:ext cx="7309417" cy="659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4" r:id="rId3" imgW="9410700" imgH="9372600" progId="Visio.Drawing.15">
                  <p:embed/>
                </p:oleObj>
              </mc:Choice>
              <mc:Fallback>
                <p:oleObj r:id="rId3" imgW="9410700" imgH="93726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53B8F3-72AB-4845-BFE7-CB473B0F56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3562" y="267636"/>
                        <a:ext cx="7309417" cy="6590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186AE1-8D4A-F249-9521-CFAF6D6F7548}"/>
              </a:ext>
            </a:extLst>
          </p:cNvPr>
          <p:cNvSpPr txBox="1"/>
          <p:nvPr/>
        </p:nvSpPr>
        <p:spPr>
          <a:xfrm>
            <a:off x="545171" y="1556215"/>
            <a:ext cx="303159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SA3LI 33.127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GB" sz="2400" dirty="0"/>
              <a:t>Overall LI architecture </a:t>
            </a:r>
          </a:p>
          <a:p>
            <a:r>
              <a:rPr lang="en-GB" sz="2400" dirty="0"/>
              <a:t>showing LI </a:t>
            </a:r>
          </a:p>
          <a:p>
            <a:r>
              <a:rPr lang="en-GB" sz="2400" dirty="0"/>
              <a:t>at SMF/UPF with</a:t>
            </a:r>
          </a:p>
          <a:p>
            <a:r>
              <a:rPr lang="en-GB" sz="2400" dirty="0"/>
              <a:t>CC-POI (as in sec 6.2.3)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433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6A48BF-CC27-FC44-B4DD-A467A1FD0B24}"/>
              </a:ext>
            </a:extLst>
          </p:cNvPr>
          <p:cNvSpPr/>
          <p:nvPr/>
        </p:nvSpPr>
        <p:spPr>
          <a:xfrm>
            <a:off x="87752" y="1000326"/>
            <a:ext cx="23407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r>
              <a:rPr lang="en-GB" sz="2400" dirty="0"/>
              <a:t>LI </a:t>
            </a:r>
          </a:p>
          <a:p>
            <a:r>
              <a:rPr lang="en-GB" sz="2400" dirty="0"/>
              <a:t>Deployment</a:t>
            </a:r>
          </a:p>
          <a:p>
            <a:r>
              <a:rPr lang="en-GB" sz="2400" dirty="0"/>
              <a:t>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F5B0652-F77E-274D-BC2E-A2FEB5007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697" y="229565"/>
            <a:ext cx="1348718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5" name="Rectangle 106">
            <a:extLst>
              <a:ext uri="{FF2B5EF4-FFF2-40B4-BE49-F238E27FC236}">
                <a16:creationId xmlns:a16="http://schemas.microsoft.com/office/drawing/2014/main" id="{728CA75B-F470-2441-8571-6F1E5B028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724" y="586409"/>
            <a:ext cx="1946003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82D447-CB2D-4341-9FD8-55C186A10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24681"/>
              </p:ext>
            </p:extLst>
          </p:nvPr>
        </p:nvGraphicFramePr>
        <p:xfrm>
          <a:off x="2126973" y="477085"/>
          <a:ext cx="9750287" cy="5943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2" r:id="rId3" imgW="18503900" imgH="9931400" progId="Visio.Drawing.15">
                  <p:embed/>
                </p:oleObj>
              </mc:Choice>
              <mc:Fallback>
                <p:oleObj r:id="rId3" imgW="18503900" imgH="9931400" progId="Visio.Drawing.15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6973" y="477085"/>
                        <a:ext cx="9750287" cy="59435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351E421-86B1-0743-9A53-B5AEEF7C5412}"/>
              </a:ext>
            </a:extLst>
          </p:cNvPr>
          <p:cNvSpPr txBox="1"/>
          <p:nvPr/>
        </p:nvSpPr>
        <p:spPr>
          <a:xfrm>
            <a:off x="8259417" y="6331226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Hybrid mode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1947F64-849D-604E-97B2-1B3F92186DC2}"/>
              </a:ext>
            </a:extLst>
          </p:cNvPr>
          <p:cNvCxnSpPr/>
          <p:nvPr/>
        </p:nvCxnSpPr>
        <p:spPr>
          <a:xfrm>
            <a:off x="8796130" y="5893905"/>
            <a:ext cx="0" cy="526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49E2EF4-FB67-F849-90A1-31B2CAFC0170}"/>
              </a:ext>
            </a:extLst>
          </p:cNvPr>
          <p:cNvSpPr txBox="1"/>
          <p:nvPr/>
        </p:nvSpPr>
        <p:spPr>
          <a:xfrm>
            <a:off x="6096000" y="6331226"/>
            <a:ext cx="1523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InDirect</a:t>
            </a:r>
            <a:r>
              <a:rPr lang="en-US" dirty="0"/>
              <a:t> mode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1B567D-85F0-E644-A2BB-61CDA666983E}"/>
              </a:ext>
            </a:extLst>
          </p:cNvPr>
          <p:cNvCxnSpPr/>
          <p:nvPr/>
        </p:nvCxnSpPr>
        <p:spPr>
          <a:xfrm>
            <a:off x="6567892" y="5218043"/>
            <a:ext cx="0" cy="1113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E991573-F4E7-2B47-8011-B29AE6D1D6FC}"/>
              </a:ext>
            </a:extLst>
          </p:cNvPr>
          <p:cNvCxnSpPr>
            <a:cxnSpLocks/>
          </p:cNvCxnSpPr>
          <p:nvPr/>
        </p:nvCxnSpPr>
        <p:spPr>
          <a:xfrm>
            <a:off x="10941900" y="6211957"/>
            <a:ext cx="0" cy="3039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F733BCA-F373-E544-91AE-C39B92A445CA}"/>
              </a:ext>
            </a:extLst>
          </p:cNvPr>
          <p:cNvSpPr txBox="1"/>
          <p:nvPr/>
        </p:nvSpPr>
        <p:spPr>
          <a:xfrm>
            <a:off x="10202284" y="6408191"/>
            <a:ext cx="134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mode</a:t>
            </a:r>
          </a:p>
        </p:txBody>
      </p:sp>
    </p:spTree>
    <p:extLst>
      <p:ext uri="{BB962C8B-B14F-4D97-AF65-F5344CB8AC3E}">
        <p14:creationId xmlns:p14="http://schemas.microsoft.com/office/powerpoint/2010/main" val="407588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E910A-0AD3-CE49-835B-00888F87B2B2}"/>
              </a:ext>
            </a:extLst>
          </p:cNvPr>
          <p:cNvSpPr/>
          <p:nvPr/>
        </p:nvSpPr>
        <p:spPr>
          <a:xfrm>
            <a:off x="87752" y="1000326"/>
            <a:ext cx="23407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LI 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optional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</a:p>
          <a:p>
            <a:r>
              <a:rPr lang="en-GB" sz="2400" dirty="0"/>
              <a:t>Simplified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639F6CE-C2BD-B044-8A63-26FCFBD72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4160" y="-137187"/>
            <a:ext cx="106521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0069254-473E-AC43-8C4C-6982A8525B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5142" y="773151"/>
          <a:ext cx="7130997" cy="5669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48" r:id="rId3" imgW="9563100" imgH="8115300" progId="Visio.Drawing.15">
                  <p:embed/>
                </p:oleObj>
              </mc:Choice>
              <mc:Fallback>
                <p:oleObj r:id="rId3" imgW="9563100" imgH="81153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0069254-473E-AC43-8C4C-6982A8525B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142" y="773151"/>
                        <a:ext cx="7130997" cy="56697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1280B7F-6C66-954A-BD5A-9ACAD2820771}"/>
              </a:ext>
            </a:extLst>
          </p:cNvPr>
          <p:cNvSpPr txBox="1"/>
          <p:nvPr/>
        </p:nvSpPr>
        <p:spPr>
          <a:xfrm>
            <a:off x="11066139" y="3429000"/>
            <a:ext cx="927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InDirect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6A6015-AC5D-B449-9D4F-B7341AE2E3A6}"/>
              </a:ext>
            </a:extLst>
          </p:cNvPr>
          <p:cNvSpPr txBox="1"/>
          <p:nvPr/>
        </p:nvSpPr>
        <p:spPr>
          <a:xfrm>
            <a:off x="11066138" y="4751297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Hybrid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7984A0-A03A-0844-8DAE-49231FED555C}"/>
              </a:ext>
            </a:extLst>
          </p:cNvPr>
          <p:cNvSpPr txBox="1"/>
          <p:nvPr/>
        </p:nvSpPr>
        <p:spPr>
          <a:xfrm>
            <a:off x="11066137" y="5751489"/>
            <a:ext cx="747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</a:t>
            </a:r>
          </a:p>
        </p:txBody>
      </p:sp>
    </p:spTree>
    <p:extLst>
      <p:ext uri="{BB962C8B-B14F-4D97-AF65-F5344CB8AC3E}">
        <p14:creationId xmlns:p14="http://schemas.microsoft.com/office/powerpoint/2010/main" val="2796197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CC-PAG Deployment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8982"/>
            <a:ext cx="10515600" cy="4939747"/>
          </a:xfrm>
        </p:spPr>
        <p:txBody>
          <a:bodyPr>
            <a:normAutofit/>
          </a:bodyPr>
          <a:lstStyle/>
          <a:p>
            <a:r>
              <a:rPr lang="en-US" dirty="0"/>
              <a:t>Direct Mode: </a:t>
            </a:r>
          </a:p>
          <a:p>
            <a:pPr lvl="1"/>
            <a:r>
              <a:rPr lang="en-US" dirty="0"/>
              <a:t>UPF -&gt; MDF (sec 6.x)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err="1"/>
              <a:t>InDirect</a:t>
            </a:r>
            <a:r>
              <a:rPr lang="en-US" dirty="0"/>
              <a:t> Mode:</a:t>
            </a:r>
          </a:p>
          <a:p>
            <a:pPr lvl="1"/>
            <a:r>
              <a:rPr lang="en-US" dirty="0"/>
              <a:t>Mapping ‘N’ UPFs to a CC-PAG</a:t>
            </a:r>
          </a:p>
          <a:p>
            <a:pPr lvl="2"/>
            <a:r>
              <a:rPr lang="en-US" dirty="0"/>
              <a:t>UPF -&gt; CC-PAG -&gt; MDF  (new option from Sophia Antipolis)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Hybrid Mode:</a:t>
            </a:r>
          </a:p>
          <a:p>
            <a:pPr lvl="1"/>
            <a:r>
              <a:rPr lang="en-US" dirty="0"/>
              <a:t>UPF -&gt; Dually homed to both CC-PAG </a:t>
            </a:r>
            <a:r>
              <a:rPr lang="en-US" dirty="0">
                <a:solidFill>
                  <a:srgbClr val="FF0000"/>
                </a:solidFill>
              </a:rPr>
              <a:t>AND</a:t>
            </a:r>
            <a:r>
              <a:rPr lang="en-US" dirty="0"/>
              <a:t> MDF (new option from Sophia Antipolis)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SMF in context means IRI-POI/CC-TF, and UPF means CC-POI for purposes of discussion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41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17B21-96AC-EF49-BBCA-35711324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dirty="0"/>
              <a:t>What extensions do we need?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2E8A7-859B-7E45-9B3E-2B71285D0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052" y="1343817"/>
            <a:ext cx="10515600" cy="5156373"/>
          </a:xfrm>
        </p:spPr>
        <p:txBody>
          <a:bodyPr/>
          <a:lstStyle/>
          <a:p>
            <a:r>
              <a:rPr lang="en-US" dirty="0"/>
              <a:t>Do we want to choose to route towards CCPAG based on QFI/QCI or an explore alternate mechanism?</a:t>
            </a:r>
          </a:p>
          <a:p>
            <a:pPr lvl="1"/>
            <a:r>
              <a:rPr lang="en-US" dirty="0"/>
              <a:t>If YES, then we need a way of identifying “flows” - which I </a:t>
            </a:r>
            <a:r>
              <a:rPr lang="en-US" i="1" dirty="0"/>
              <a:t>think</a:t>
            </a:r>
            <a:r>
              <a:rPr lang="en-US" dirty="0"/>
              <a:t> means we need a QFI (QCI) as a </a:t>
            </a:r>
            <a:r>
              <a:rPr lang="en-US" dirty="0" err="1"/>
              <a:t>TargetIdentifier</a:t>
            </a:r>
            <a:r>
              <a:rPr lang="en-US" dirty="0"/>
              <a:t> type (SMF+UPF) should be known to ADMF for all LI tasks</a:t>
            </a:r>
          </a:p>
          <a:p>
            <a:pPr lvl="1"/>
            <a:r>
              <a:rPr lang="en-US" dirty="0"/>
              <a:t>Use </a:t>
            </a:r>
            <a:r>
              <a:rPr lang="en-US" dirty="0" err="1"/>
              <a:t>deliveryDestination</a:t>
            </a:r>
            <a:r>
              <a:rPr lang="en-US" dirty="0"/>
              <a:t> specification is already present in LI_X1 per task basis</a:t>
            </a:r>
            <a:br>
              <a:rPr lang="en-US" dirty="0"/>
            </a:br>
            <a:endParaRPr lang="en-US" dirty="0"/>
          </a:p>
          <a:p>
            <a:r>
              <a:rPr lang="en-US" dirty="0"/>
              <a:t>Do we have a requirement for the ADMF/LIPF to be able to instruct the SMF TF that, </a:t>
            </a:r>
            <a:r>
              <a:rPr lang="en-US" i="1" dirty="0"/>
              <a:t>for a given SMF TF Task</a:t>
            </a:r>
            <a:r>
              <a:rPr lang="en-US" dirty="0"/>
              <a:t>, UPF POI tasks should be delivered to the CC-PAG while some shouldn't?</a:t>
            </a:r>
          </a:p>
        </p:txBody>
      </p:sp>
    </p:spTree>
    <p:extLst>
      <p:ext uri="{BB962C8B-B14F-4D97-AF65-F5344CB8AC3E}">
        <p14:creationId xmlns:p14="http://schemas.microsoft.com/office/powerpoint/2010/main" val="1139156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108DB-E8DF-9D42-8029-FD52F9470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829"/>
            <a:ext cx="10515600" cy="1325563"/>
          </a:xfrm>
        </p:spPr>
        <p:txBody>
          <a:bodyPr/>
          <a:lstStyle/>
          <a:p>
            <a:r>
              <a:rPr lang="en-US" dirty="0"/>
              <a:t>Some Guiding Provisioning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615A8-4D5D-1F42-AAAA-502A81D3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2392"/>
            <a:ext cx="10515600" cy="535877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ADMF/LIPF </a:t>
            </a:r>
          </a:p>
          <a:p>
            <a:pPr lvl="1"/>
            <a:r>
              <a:rPr lang="en-US" dirty="0"/>
              <a:t>ADMF/LIPF has knowledge of deployment topology (via MANO/NFV/ETSI principles)</a:t>
            </a:r>
          </a:p>
          <a:p>
            <a:pPr lvl="1"/>
            <a:r>
              <a:rPr lang="en-US" dirty="0"/>
              <a:t>SMF+UPF &amp; CC-PAG : how they are grouped when CC-PAG is present or when CC-PAG is absent (per deployment/per DC/per Rack of servers)</a:t>
            </a:r>
          </a:p>
          <a:p>
            <a:pPr lvl="1"/>
            <a:r>
              <a:rPr lang="en-US" dirty="0"/>
              <a:t>SMF+UPF mapping – Static Vs Dynamic (static preferred) for simplicity</a:t>
            </a:r>
          </a:p>
          <a:p>
            <a:pPr lvl="1"/>
            <a:r>
              <a:rPr lang="en-US" dirty="0"/>
              <a:t>LIPF tasking SMF/IRI-POI+CC-TF to steer traffic redirection to support the 3 modes</a:t>
            </a:r>
          </a:p>
          <a:p>
            <a:pPr lvl="1"/>
            <a:r>
              <a:rPr lang="en-US" dirty="0"/>
              <a:t>LIPF knows presence of CCPAG with its IP address (in the context of a DC or group of servers)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Granularity of LI provisioning</a:t>
            </a:r>
          </a:p>
          <a:p>
            <a:pPr lvl="1"/>
            <a:r>
              <a:rPr lang="en-US" dirty="0"/>
              <a:t>Per Warrant or Per warrant Per Flow  or Per Flow Type based on QFI</a:t>
            </a:r>
          </a:p>
          <a:p>
            <a:pPr lvl="1"/>
            <a:r>
              <a:rPr lang="en-US" dirty="0"/>
              <a:t>Classify flows and direct them to appropriate MDF (or CC-PAG) destinations</a:t>
            </a:r>
          </a:p>
          <a:p>
            <a:pPr lvl="2"/>
            <a:r>
              <a:rPr lang="en-US" dirty="0" err="1"/>
              <a:t>Eg</a:t>
            </a:r>
            <a:r>
              <a:rPr lang="en-US" dirty="0"/>
              <a:t>: </a:t>
            </a:r>
            <a:r>
              <a:rPr lang="en-US" dirty="0" err="1"/>
              <a:t>Hipriority</a:t>
            </a:r>
            <a:r>
              <a:rPr lang="en-US" dirty="0"/>
              <a:t> traffic to MDF, low-priority traffic to CC-PAG, or Multiple classes of service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Networking Connectivity/routing is setup so traffic is steerable among all the LI components</a:t>
            </a:r>
          </a:p>
          <a:p>
            <a:r>
              <a:rPr lang="en-US" dirty="0"/>
              <a:t>Decouple LI provisioning from actual networking. LI is a service on Network infra.</a:t>
            </a:r>
          </a:p>
          <a:p>
            <a:r>
              <a:rPr lang="en-US" dirty="0"/>
              <a:t>CC-PAG – Closer to UPF for performance reasons/benefits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511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DAC4-F8CF-FC43-9026-F2FA5F7CD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Touchpoints across LI components/interfaces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C0FF8-C6C2-CE4A-B8FC-08F897298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dirty="0"/>
              <a:t>ADMF/LIPF – some change in functional behavior</a:t>
            </a:r>
          </a:p>
          <a:p>
            <a:r>
              <a:rPr lang="en-US" dirty="0"/>
              <a:t>SMF (IRI-POI/CC-TF) – some change in functional </a:t>
            </a:r>
            <a:r>
              <a:rPr lang="en-US" dirty="0" err="1"/>
              <a:t>behaviour</a:t>
            </a:r>
            <a:endParaRPr lang="en-US" dirty="0"/>
          </a:p>
          <a:p>
            <a:r>
              <a:rPr lang="en-US" dirty="0"/>
              <a:t>UPF (CC-POI) – some change in functional </a:t>
            </a:r>
            <a:r>
              <a:rPr lang="en-US" dirty="0" err="1"/>
              <a:t>behaviour</a:t>
            </a:r>
            <a:endParaRPr lang="en-US" dirty="0"/>
          </a:p>
          <a:p>
            <a:r>
              <a:rPr lang="en-US" dirty="0"/>
              <a:t>LI-T3 – some, change based on QFI-QCI/</a:t>
            </a:r>
            <a:r>
              <a:rPr lang="en-US" dirty="0" err="1"/>
              <a:t>TargetIdentifier</a:t>
            </a:r>
            <a:endParaRPr lang="en-US" dirty="0"/>
          </a:p>
          <a:p>
            <a:r>
              <a:rPr lang="en-US" dirty="0"/>
              <a:t>LI-X1 – some, change based on QFI-QCI/</a:t>
            </a:r>
            <a:r>
              <a:rPr lang="en-US" dirty="0" err="1"/>
              <a:t>TargetIdentifier</a:t>
            </a:r>
            <a:r>
              <a:rPr lang="en-US" dirty="0"/>
              <a:t>, Choose destinations based on QFI/QCI filter</a:t>
            </a:r>
          </a:p>
          <a:p>
            <a:r>
              <a:rPr lang="en-US" dirty="0"/>
              <a:t>LI-X3 – no change</a:t>
            </a:r>
          </a:p>
          <a:p>
            <a:r>
              <a:rPr lang="en-US" dirty="0"/>
              <a:t>MDF3 – Detect presence of CCPAG (Source IP-address Validation)</a:t>
            </a:r>
          </a:p>
          <a:p>
            <a:r>
              <a:rPr lang="en-US" dirty="0"/>
              <a:t>CC-PAG – some change/new component</a:t>
            </a:r>
          </a:p>
        </p:txBody>
      </p:sp>
    </p:spTree>
    <p:extLst>
      <p:ext uri="{BB962C8B-B14F-4D97-AF65-F5344CB8AC3E}">
        <p14:creationId xmlns:p14="http://schemas.microsoft.com/office/powerpoint/2010/main" val="2803158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10568</TotalTime>
  <Words>833</Words>
  <Application>Microsoft Macintosh PowerPoint</Application>
  <PresentationFormat>Widescreen</PresentationFormat>
  <Paragraphs>130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Visio.Drawing.15</vt:lpstr>
      <vt:lpstr>3gPP Sa3Li - #75</vt:lpstr>
      <vt:lpstr>Agenda</vt:lpstr>
      <vt:lpstr>PowerPoint Presentation</vt:lpstr>
      <vt:lpstr>PowerPoint Presentation</vt:lpstr>
      <vt:lpstr>PowerPoint Presentation</vt:lpstr>
      <vt:lpstr>CC-PAG Deployment modes</vt:lpstr>
      <vt:lpstr>What extensions do we need?</vt:lpstr>
      <vt:lpstr>Some Guiding Provisioning Principles</vt:lpstr>
      <vt:lpstr>Touchpoints across LI components/interfaces</vt:lpstr>
      <vt:lpstr>Use of QFI/QCI: QFI (SMF-&gt;UPF)</vt:lpstr>
      <vt:lpstr>Provisioning Components : ADMF-LIPF</vt:lpstr>
      <vt:lpstr>Provisioning Components: SMF-UPF</vt:lpstr>
      <vt:lpstr>Provisioning Interface: LI_X1, LI_T3</vt:lpstr>
      <vt:lpstr>Provisioning Interface: LI_X3</vt:lpstr>
      <vt:lpstr>Provisioning Component: CC-PAG</vt:lpstr>
      <vt:lpstr>Some alternatives/Open questions …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Sa3Li</dc:title>
  <dc:creator>murali Venkateshaiah (muraliv)</dc:creator>
  <cp:lastModifiedBy>murali Venkateshaiah (muraliv)</cp:lastModifiedBy>
  <cp:revision>750</cp:revision>
  <dcterms:created xsi:type="dcterms:W3CDTF">2019-06-25T22:48:40Z</dcterms:created>
  <dcterms:modified xsi:type="dcterms:W3CDTF">2019-08-30T23:19:10Z</dcterms:modified>
</cp:coreProperties>
</file>