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636" r:id="rId3"/>
    <p:sldId id="621" r:id="rId4"/>
    <p:sldId id="624" r:id="rId5"/>
    <p:sldId id="625" r:id="rId6"/>
    <p:sldId id="627" r:id="rId7"/>
    <p:sldId id="628" r:id="rId8"/>
    <p:sldId id="629" r:id="rId9"/>
    <p:sldId id="257" r:id="rId10"/>
    <p:sldId id="638" r:id="rId11"/>
    <p:sldId id="632" r:id="rId12"/>
    <p:sldId id="633" r:id="rId13"/>
    <p:sldId id="634" r:id="rId14"/>
    <p:sldId id="637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94"/>
  </p:normalViewPr>
  <p:slideViewPr>
    <p:cSldViewPr snapToGrid="0" snapToObjects="1">
      <p:cViewPr varScale="1">
        <p:scale>
          <a:sx n="128" d="100"/>
          <a:sy n="128" d="100"/>
        </p:scale>
        <p:origin x="48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040C23-E386-B04D-A9B1-F8D4FD3595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0E45C1-6218-0344-9AED-2C59EE029D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36545D-66B2-714B-B1F9-2181E56377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744E-5E3D-924E-95C6-F962F0B58546}" type="datetimeFigureOut">
              <a:rPr lang="en-US" smtClean="0"/>
              <a:t>7/8/19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2CEA2D-2C45-3C43-B2B0-FA7FF5E49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B3A555-CD50-5F46-BED4-BC9BCB98D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AA5D9-9933-114B-A4F3-52EA578D6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3202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8D8952-6834-CB4A-9A68-DB07EB4C0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9AB4BA-8A0E-194E-B416-D42B4FCF4C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298242-53F9-B347-B409-B1551C7360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744E-5E3D-924E-95C6-F962F0B58546}" type="datetimeFigureOut">
              <a:rPr lang="en-US" smtClean="0"/>
              <a:t>7/8/19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0A0CD9-221C-0246-9DE0-72A279137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A05DB7-A1F1-474E-B892-1606E915B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AA5D9-9933-114B-A4F3-52EA578D6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728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D5934D7-3F8D-0E4E-B952-F9D54624C0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518ABA2-8CF0-2648-8528-59AB8F95D8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BA94DB-5C21-214A-9D42-7EDA6FBE49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744E-5E3D-924E-95C6-F962F0B58546}" type="datetimeFigureOut">
              <a:rPr lang="en-US" smtClean="0"/>
              <a:t>7/8/19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938478-0624-154E-A4E8-D57188E2C4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F8BB38-F5F0-E546-BC56-49FD2B317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AA5D9-9933-114B-A4F3-52EA578D6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1335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16401" y="1602317"/>
            <a:ext cx="11036459" cy="4519083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304792" indent="-228594">
              <a:lnSpc>
                <a:spcPct val="95000"/>
              </a:lnSpc>
              <a:spcBef>
                <a:spcPts val="1480"/>
              </a:spcBef>
              <a:buClr>
                <a:schemeClr val="tx1"/>
              </a:buClr>
              <a:buSzPct val="80000"/>
              <a:buFont typeface="Arial"/>
              <a:buChar char="•"/>
              <a:defRPr sz="2667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1pPr>
            <a:lvl2pPr marL="609585" indent="-220128">
              <a:lnSpc>
                <a:spcPct val="95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/>
              <a:buChar char="•"/>
              <a:defRPr sz="2400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2pPr>
            <a:lvl3pPr marL="914377" indent="-146047">
              <a:buClr>
                <a:schemeClr val="tx1"/>
              </a:buClr>
              <a:buSzPct val="80000"/>
              <a:buFont typeface="Arial"/>
              <a:buChar char="•"/>
              <a:defRPr sz="2133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3pPr>
            <a:lvl4pPr marL="1214683" indent="-228548">
              <a:buClr>
                <a:schemeClr val="tx1"/>
              </a:buClr>
              <a:buSzPct val="80000"/>
              <a:buFont typeface="Arial"/>
              <a:buChar char="•"/>
              <a:defRPr sz="1867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4pPr>
            <a:lvl5pPr marL="1443231" indent="-224314">
              <a:buClr>
                <a:schemeClr val="tx1"/>
              </a:buClr>
              <a:buSzPct val="80000"/>
              <a:buFont typeface="Arial"/>
              <a:buChar char="•"/>
              <a:defRPr sz="1600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5pPr>
          </a:lstStyle>
          <a:p>
            <a:pPr lvl="0"/>
            <a:r>
              <a:rPr lang="en-GB" dirty="0"/>
              <a:t>First level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583688" y="455085"/>
            <a:ext cx="11127317" cy="975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3733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85315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F0B1C3-3B6A-D24E-A97E-F7F41FA5C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694C1B-4F79-F742-BDB7-456737B833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2FB240-0491-6247-B45A-5F71203157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744E-5E3D-924E-95C6-F962F0B58546}" type="datetimeFigureOut">
              <a:rPr lang="en-US" smtClean="0"/>
              <a:t>7/8/19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6A2FA-45EE-7840-8DC8-BB6957313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0B168B-55F5-7F43-89CC-B45DC48D03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AA5D9-9933-114B-A4F3-52EA578D6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683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E35F21-6A74-8942-8B4D-34D3F5416C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8D49EE-E733-1440-AE1C-9F758DA2E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CA65CD-2485-E145-B068-8DC4F596E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744E-5E3D-924E-95C6-F962F0B58546}" type="datetimeFigureOut">
              <a:rPr lang="en-US" smtClean="0"/>
              <a:t>7/8/19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D6C1D3-C060-A940-BE8E-0C2E3C6A26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034A5A-084C-4B4A-9EEA-EF42123BA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AA5D9-9933-114B-A4F3-52EA578D6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304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2737AC-EFC2-AC46-8C42-31AA025EED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EF4F9A-4833-8D4B-81BD-0B635B8D3F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314936-90D9-0948-9F39-0B62776915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A54109-5EAA-D142-9AA1-C7A2B52C1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744E-5E3D-924E-95C6-F962F0B58546}" type="datetimeFigureOut">
              <a:rPr lang="en-US" smtClean="0"/>
              <a:t>7/8/19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07C537-DF9D-CC47-9B51-D5A38A02C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180EFF-F5CC-9C41-A5CE-80827D944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AA5D9-9933-114B-A4F3-52EA578D6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551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8FAAB-3309-2A40-859B-E570B2E94C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56EDC9-2F1C-3E4E-B457-E43BBF347B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D8B637-5677-1047-8DF7-4E644552FC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70066B4-9977-C545-A085-4D0032C2B2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347E840-AE10-2440-A8BB-8DF23429E4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CCC3BCE-8D7A-AB41-ACCF-BB442EAD27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744E-5E3D-924E-95C6-F962F0B58546}" type="datetimeFigureOut">
              <a:rPr lang="en-US" smtClean="0"/>
              <a:t>7/8/19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4EA1EC-106E-D545-8BC2-51369151EC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AB6431B-76FB-3548-8B7F-527CF6500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AA5D9-9933-114B-A4F3-52EA578D6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344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7E773A-8F1B-3C49-A829-92641CC61C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B866D31-DA8C-AA4C-9509-256CC5E43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744E-5E3D-924E-95C6-F962F0B58546}" type="datetimeFigureOut">
              <a:rPr lang="en-US" smtClean="0"/>
              <a:t>7/8/19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847A6B-9E2A-F142-95F2-A71D33E87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45F21A7-14B2-FA46-92C8-C9D45EE2E8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AA5D9-9933-114B-A4F3-52EA578D6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3112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6C0CD1-219A-AE47-B9F6-1578EC410F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744E-5E3D-924E-95C6-F962F0B58546}" type="datetimeFigureOut">
              <a:rPr lang="en-US" smtClean="0"/>
              <a:t>7/8/19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8554539-8B2F-2247-86C8-A3E2FF921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8AB91-F356-E04A-9F72-3EF11BEDDA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AA5D9-9933-114B-A4F3-52EA578D6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774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8D5F70-03F3-C245-B11F-DA66C22386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179EE-995E-6F47-8923-CF4A3676F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769C6F-6A02-CF4B-8D0A-0E3FB3DB84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AE82BE-FE40-5F44-AE5D-E5D97D6DA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744E-5E3D-924E-95C6-F962F0B58546}" type="datetimeFigureOut">
              <a:rPr lang="en-US" smtClean="0"/>
              <a:t>7/8/19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66BA70-E286-5F4C-89A1-01CBC77A04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D11D07-F64B-794B-9D4C-1E8502E05E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AA5D9-9933-114B-A4F3-52EA578D6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806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50DF93-F1EF-9F4D-B21E-B06BE5E429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AB488A-91EE-9B41-80D8-AD2A09ECD5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902304-0159-494E-BEB2-9E2EBAA82A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0FF4F4-2563-AB48-B259-A76FBF75B4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744E-5E3D-924E-95C6-F962F0B58546}" type="datetimeFigureOut">
              <a:rPr lang="en-US" smtClean="0"/>
              <a:t>7/8/19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F0966C-6F21-754E-ACDD-7F2A079276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DB018E-A120-1B40-8E1E-DA30AD2BF3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AA5D9-9933-114B-A4F3-52EA578D6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008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328029E-9AB8-CF41-A615-ED9CB5F604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71A3A7-C9C0-B34F-8748-27831B2949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7A7B5E-4016-4C49-8384-EAD27B04AD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34744E-5E3D-924E-95C6-F962F0B58546}" type="datetimeFigureOut">
              <a:rPr lang="en-US" smtClean="0"/>
              <a:t>7/8/19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88AB8B-C137-494C-B761-063E30AEEA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78E0A6-8D18-EC44-980E-DEB9CCBC3F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EAA5D9-9933-114B-A4F3-52EA578D6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649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3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5.vsd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11.vs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BD621C-A8F5-A148-81EF-050E850A723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3gPP Sa3Li - #74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DDF3DD-FBE0-EE4A-BF55-859FD0931A9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CC-PAG location determination and pairing approaches</a:t>
            </a:r>
            <a:br>
              <a:rPr lang="en-US" dirty="0"/>
            </a:br>
            <a:r>
              <a:rPr lang="en-US" dirty="0"/>
              <a:t>Discussion Document</a:t>
            </a:r>
          </a:p>
          <a:p>
            <a:r>
              <a:rPr lang="en-GB" b="1" i="1" dirty="0"/>
              <a:t>S3i190413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348150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F6F60F-99AF-0843-A05A-0A8EE1C48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Proposal – a Simplified view of LI options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5CB3DC-466E-5046-AFA7-85315FEF03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By eliminating Hybrid Mode option, we present a simpler view of the deployment possibility in the pic below</a:t>
            </a:r>
          </a:p>
          <a:p>
            <a:r>
              <a:rPr lang="en-US" dirty="0"/>
              <a:t>And share the changes needed in LIPF to support the Direct Mode</a:t>
            </a:r>
          </a:p>
        </p:txBody>
      </p:sp>
    </p:spTree>
    <p:extLst>
      <p:ext uri="{BB962C8B-B14F-4D97-AF65-F5344CB8AC3E}">
        <p14:creationId xmlns:p14="http://schemas.microsoft.com/office/powerpoint/2010/main" val="20137314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/var/folders/6f/hdrwk8sx2ljcvs047n7znjwc0000gn/T/com.microsoft.Powerpoint/WebArchiveCopyPasteTempFiles/cidimage002.png@01D52D24.BA54CD50">
            <a:extLst>
              <a:ext uri="{FF2B5EF4-FFF2-40B4-BE49-F238E27FC236}">
                <a16:creationId xmlns:a16="http://schemas.microsoft.com/office/drawing/2014/main" id="{32C85C1C-EAF3-5941-A2E5-C4BE9FED2A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348" y="352972"/>
            <a:ext cx="9163878" cy="5993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06083AA-CB9D-6340-B6D0-6D9946B786C7}"/>
              </a:ext>
            </a:extLst>
          </p:cNvPr>
          <p:cNvSpPr txBox="1"/>
          <p:nvPr/>
        </p:nvSpPr>
        <p:spPr>
          <a:xfrm>
            <a:off x="407504" y="1411357"/>
            <a:ext cx="15543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LI Architecture</a:t>
            </a:r>
          </a:p>
          <a:p>
            <a:r>
              <a:rPr lang="en-US" dirty="0"/>
              <a:t>With options</a:t>
            </a:r>
          </a:p>
          <a:p>
            <a:r>
              <a:rPr lang="en-US" dirty="0"/>
              <a:t>Per DC</a:t>
            </a:r>
          </a:p>
        </p:txBody>
      </p:sp>
    </p:spTree>
    <p:extLst>
      <p:ext uri="{BB962C8B-B14F-4D97-AF65-F5344CB8AC3E}">
        <p14:creationId xmlns:p14="http://schemas.microsoft.com/office/powerpoint/2010/main" val="2865697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895F2C-DF22-3248-8C27-DE8BB5511B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7990"/>
            <a:ext cx="10515600" cy="709243"/>
          </a:xfrm>
        </p:spPr>
        <p:txBody>
          <a:bodyPr/>
          <a:lstStyle/>
          <a:p>
            <a:r>
              <a:rPr lang="en-US" dirty="0"/>
              <a:t>LIPF : UPF, CC-PAG, MDF selection algorithm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8C70DC-083D-7148-8DD1-3F475FC33DD6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649356" y="827233"/>
            <a:ext cx="10515600" cy="512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All UPFs present within a Data Center will either (1) all be connected to the same CC-PAG, or to (2) one or more MDF3s.</a:t>
            </a:r>
          </a:p>
          <a:p>
            <a:r>
              <a:rPr lang="en-US" sz="1800" dirty="0"/>
              <a:t>For (1):</a:t>
            </a:r>
          </a:p>
          <a:p>
            <a:pPr lvl="1"/>
            <a:r>
              <a:rPr lang="en-US" sz="1400" dirty="0"/>
              <a:t>CC-PAG address is given to the SMF during the provisioning of intercept data as the destination address </a:t>
            </a:r>
            <a:r>
              <a:rPr lang="en-US" sz="1400" u="sng" dirty="0"/>
              <a:t>for all warrants</a:t>
            </a:r>
            <a:r>
              <a:rPr lang="en-US" sz="1400" dirty="0"/>
              <a:t>.</a:t>
            </a:r>
          </a:p>
          <a:p>
            <a:pPr lvl="1"/>
            <a:r>
              <a:rPr lang="en-US" sz="1400" dirty="0"/>
              <a:t>The LIPF gives the MDF3 address to the CC-PAG on a per warrant basis.</a:t>
            </a:r>
          </a:p>
          <a:p>
            <a:r>
              <a:rPr lang="en-US" sz="1800" dirty="0"/>
              <a:t>For (2):</a:t>
            </a:r>
          </a:p>
          <a:p>
            <a:pPr lvl="1"/>
            <a:r>
              <a:rPr lang="en-US" sz="1400" dirty="0"/>
              <a:t>MDF3 address is given to the SMF during the provisioning of intercept data as the destination address for LI_X3 on a per warrant basis.</a:t>
            </a:r>
          </a:p>
          <a:p>
            <a:r>
              <a:rPr lang="en-US" sz="1800" dirty="0"/>
              <a:t>For the above to work, the LIPF should have the configuration data on a per data center basis</a:t>
            </a:r>
          </a:p>
          <a:p>
            <a:r>
              <a:rPr lang="en-US" sz="1800" dirty="0"/>
              <a:t>For example</a:t>
            </a:r>
          </a:p>
          <a:p>
            <a:pPr lvl="1"/>
            <a:r>
              <a:rPr lang="en-US" sz="1400" dirty="0"/>
              <a:t>LIPF Data (per Data Center): </a:t>
            </a:r>
          </a:p>
          <a:p>
            <a:pPr lvl="2"/>
            <a:r>
              <a:rPr lang="en-US" sz="1400" dirty="0"/>
              <a:t>CC-PAG: YES/NO.</a:t>
            </a:r>
          </a:p>
          <a:p>
            <a:pPr lvl="2"/>
            <a:r>
              <a:rPr lang="en-US" sz="1400" dirty="0"/>
              <a:t>If YES, CC PAG address.</a:t>
            </a:r>
          </a:p>
          <a:p>
            <a:pPr lvl="2"/>
            <a:r>
              <a:rPr lang="en-US" sz="1400" dirty="0"/>
              <a:t>If NO, there is no CC-PAG, use MDF3</a:t>
            </a:r>
          </a:p>
          <a:p>
            <a:pPr lvl="1"/>
            <a:r>
              <a:rPr lang="en-US" sz="1400" dirty="0"/>
              <a:t>LIPF Data (on a per warrant basis):</a:t>
            </a:r>
          </a:p>
          <a:p>
            <a:pPr lvl="2"/>
            <a:r>
              <a:rPr lang="en-US" sz="1400" dirty="0"/>
              <a:t>If CC-PAG configuration data is YES, then destination address which is normally the MDF3 address is replaced by the CC-PAG address and the MDF3 address is given to that CC-PAG as a part of provisioning the intercept data for that warrant. </a:t>
            </a:r>
          </a:p>
          <a:p>
            <a:pPr lvl="2"/>
            <a:r>
              <a:rPr lang="en-US" sz="1400" dirty="0"/>
              <a:t>If the CC-PAG configuration data is NO, then destination address is the MDF3 address. In this case, no provisioning of CC-PAG.</a:t>
            </a:r>
          </a:p>
        </p:txBody>
      </p:sp>
    </p:spTree>
    <p:extLst>
      <p:ext uri="{BB962C8B-B14F-4D97-AF65-F5344CB8AC3E}">
        <p14:creationId xmlns:p14="http://schemas.microsoft.com/office/powerpoint/2010/main" val="35357740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7AD61AD-65A9-BD48-B34E-87831F4AA620}"/>
              </a:ext>
            </a:extLst>
          </p:cNvPr>
          <p:cNvSpPr txBox="1"/>
          <p:nvPr/>
        </p:nvSpPr>
        <p:spPr>
          <a:xfrm>
            <a:off x="89451" y="1461052"/>
            <a:ext cx="155050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LI architecture</a:t>
            </a:r>
          </a:p>
          <a:p>
            <a:r>
              <a:rPr lang="en-US" dirty="0"/>
              <a:t>Showing</a:t>
            </a:r>
          </a:p>
          <a:p>
            <a:r>
              <a:rPr lang="en-US" dirty="0"/>
              <a:t>How</a:t>
            </a:r>
          </a:p>
          <a:p>
            <a:r>
              <a:rPr lang="en-US" dirty="0"/>
              <a:t>Warrants</a:t>
            </a:r>
          </a:p>
          <a:p>
            <a:r>
              <a:rPr lang="en-US" dirty="0"/>
              <a:t>Are </a:t>
            </a:r>
          </a:p>
          <a:p>
            <a:r>
              <a:rPr lang="en-US" dirty="0"/>
              <a:t>Handled in both</a:t>
            </a:r>
          </a:p>
          <a:p>
            <a:r>
              <a:rPr lang="en-US" dirty="0"/>
              <a:t>Deployments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C81A133-7FA1-3D45-9287-3FF3FE4349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7765" y="407504"/>
            <a:ext cx="19855166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42B45752-A136-9043-B434-82EB64852D5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46852" y="129209"/>
          <a:ext cx="9631018" cy="67287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6" r:id="rId3" imgW="16548100" imgH="16243300" progId="Visio.Drawing.15">
                  <p:embed/>
                </p:oleObj>
              </mc:Choice>
              <mc:Fallback>
                <p:oleObj r:id="rId3" imgW="16548100" imgH="16243300" progId="Visio.Drawing.15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42B45752-A136-9043-B434-82EB64852D5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6852" y="129209"/>
                        <a:ext cx="9631018" cy="672878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700204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6D9B6-A92B-5D49-A7AF-F66C0903C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warrants are handled in </a:t>
            </a:r>
            <a:r>
              <a:rPr lang="en-US" dirty="0" err="1"/>
              <a:t>DirectMode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7E8A86-4C58-004C-B0EE-71A0C121D7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latin typeface="Calibri" panose="020F0502020204030204" pitchFamily="34" charset="0"/>
            </a:endParaRPr>
          </a:p>
          <a:p>
            <a:pPr marL="0">
              <a:spcBef>
                <a:spcPts val="0"/>
              </a:spcBef>
            </a:pPr>
            <a:r>
              <a:rPr lang="en-US" dirty="0">
                <a:latin typeface="Calibri" panose="020F0502020204030204" pitchFamily="34" charset="0"/>
              </a:rPr>
              <a:t>The IRI-POI output (SMF) may go to the MDF2 based on the provisioned data for the warrant.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latin typeface="Calibri" panose="020F0502020204030204" pitchFamily="34" charset="0"/>
            </a:endParaRPr>
          </a:p>
          <a:p>
            <a:pPr marL="0">
              <a:spcBef>
                <a:spcPts val="0"/>
              </a:spcBef>
            </a:pPr>
            <a:r>
              <a:rPr lang="en-US" dirty="0">
                <a:latin typeface="Calibri" panose="020F0502020204030204" pitchFamily="34" charset="0"/>
              </a:rPr>
              <a:t>The CC-PAG output and CC-POI outputs go to MDF3 based on the provisioned data for the warrant.</a:t>
            </a:r>
          </a:p>
          <a:p>
            <a:pPr marL="0">
              <a:spcBef>
                <a:spcPts val="0"/>
              </a:spcBef>
            </a:pPr>
            <a:endParaRPr lang="en-US" dirty="0">
              <a:latin typeface="Calibri" panose="020F0502020204030204" pitchFamily="34" charset="0"/>
            </a:endParaRPr>
          </a:p>
          <a:p>
            <a:pPr marL="0">
              <a:spcBef>
                <a:spcPts val="0"/>
              </a:spcBef>
            </a:pPr>
            <a:r>
              <a:rPr lang="en-US" dirty="0">
                <a:latin typeface="Calibri" panose="020F0502020204030204" pitchFamily="34" charset="0"/>
              </a:rPr>
              <a:t>The CC-POI output (UPF) may go to CC-PAG based on the provisioned data for the data center.</a:t>
            </a:r>
          </a:p>
          <a:p>
            <a:pPr marL="0" indent="0">
              <a:spcBef>
                <a:spcPts val="0"/>
              </a:spcBef>
              <a:buNone/>
            </a:pPr>
            <a:endParaRPr lang="en-US" dirty="0">
              <a:latin typeface="Calibri" panose="020F0502020204030204" pitchFamily="34" charset="0"/>
            </a:endParaRPr>
          </a:p>
          <a:p>
            <a:pPr marL="0">
              <a:spcBef>
                <a:spcPts val="0"/>
              </a:spcBef>
            </a:pPr>
            <a:r>
              <a:rPr lang="en-US" dirty="0">
                <a:latin typeface="Calibri" panose="020F0502020204030204" pitchFamily="34" charset="0"/>
              </a:rPr>
              <a:t>The CC-POI output (UPF) may also go to MDF3 based on the provisioned data for the warrant.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46735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6E31C-560D-2047-BCA7-BC0E6C903C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9D98C3-EB52-EC43-B247-EF4A1DA2DB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Cr1 – replace existing pic in Sec8.6.2, with X2 links, no other changes</a:t>
            </a:r>
          </a:p>
          <a:p>
            <a:r>
              <a:rPr lang="en-US" dirty="0"/>
              <a:t>Cr2 – propose new pic in Sec8.6.2 without the dually-homed Hybrid UPF option with additional qualifications and describe options for pairing CC-PAGs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10692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6F937836-F232-1B4B-8CED-5224026D6D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679" y="-1660151"/>
            <a:ext cx="246286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B53B8F3-72AB-4845-BFE7-CB473B0F56A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13562" y="267636"/>
          <a:ext cx="7309417" cy="6590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0" r:id="rId3" imgW="9410700" imgH="9372600" progId="Visio.Drawing.15">
                  <p:embed/>
                </p:oleObj>
              </mc:Choice>
              <mc:Fallback>
                <p:oleObj r:id="rId3" imgW="9410700" imgH="9372600" progId="Visio.Drawing.15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3B53B8F3-72AB-4845-BFE7-CB473B0F56A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3562" y="267636"/>
                        <a:ext cx="7309417" cy="659036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34186AE1-8D4A-F249-9521-CFAF6D6F7548}"/>
              </a:ext>
            </a:extLst>
          </p:cNvPr>
          <p:cNvSpPr txBox="1"/>
          <p:nvPr/>
        </p:nvSpPr>
        <p:spPr>
          <a:xfrm>
            <a:off x="545171" y="1556215"/>
            <a:ext cx="3031599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SA3LI 33.127</a:t>
            </a:r>
          </a:p>
          <a:p>
            <a:endParaRPr lang="en-US" sz="2400" dirty="0"/>
          </a:p>
          <a:p>
            <a:endParaRPr lang="en-US" sz="2400" dirty="0"/>
          </a:p>
          <a:p>
            <a:r>
              <a:rPr lang="en-GB" sz="2400" dirty="0"/>
              <a:t>Overall LI architecture </a:t>
            </a:r>
          </a:p>
          <a:p>
            <a:r>
              <a:rPr lang="en-GB" sz="2400" dirty="0"/>
              <a:t>showing LI </a:t>
            </a:r>
          </a:p>
          <a:p>
            <a:r>
              <a:rPr lang="en-GB" sz="2400" dirty="0"/>
              <a:t>at SMF/UPF with</a:t>
            </a:r>
          </a:p>
          <a:p>
            <a:r>
              <a:rPr lang="en-GB" sz="2400" dirty="0"/>
              <a:t>CC-POI (as in sec 6.2.3)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643312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46A48BF-CC27-FC44-B4DD-A467A1FD0B24}"/>
              </a:ext>
            </a:extLst>
          </p:cNvPr>
          <p:cNvSpPr/>
          <p:nvPr/>
        </p:nvSpPr>
        <p:spPr>
          <a:xfrm>
            <a:off x="87752" y="1000326"/>
            <a:ext cx="234073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SA3LI #73 –CR/3GPP R16</a:t>
            </a:r>
          </a:p>
          <a:p>
            <a:r>
              <a:rPr lang="en-US" sz="2400" dirty="0"/>
              <a:t>Sophia Antipolis</a:t>
            </a:r>
          </a:p>
          <a:p>
            <a:endParaRPr lang="en-US" sz="2400" dirty="0"/>
          </a:p>
          <a:p>
            <a:r>
              <a:rPr lang="en-GB" sz="2400" dirty="0"/>
              <a:t>LI </a:t>
            </a:r>
          </a:p>
          <a:p>
            <a:r>
              <a:rPr lang="en-GB" sz="2400" dirty="0"/>
              <a:t>Deployment</a:t>
            </a:r>
          </a:p>
          <a:p>
            <a:r>
              <a:rPr lang="en-GB" sz="2400" dirty="0"/>
              <a:t>architecture </a:t>
            </a:r>
          </a:p>
          <a:p>
            <a:r>
              <a:rPr lang="en-GB" sz="2400" dirty="0"/>
              <a:t>showing LI at </a:t>
            </a:r>
          </a:p>
          <a:p>
            <a:r>
              <a:rPr lang="en-GB" sz="2400" dirty="0"/>
              <a:t>SMF/UPF with </a:t>
            </a:r>
          </a:p>
          <a:p>
            <a:r>
              <a:rPr lang="en-GB" sz="2400" dirty="0"/>
              <a:t>CC-PAG</a:t>
            </a:r>
          </a:p>
          <a:p>
            <a:r>
              <a:rPr lang="en-GB" sz="2400" dirty="0"/>
              <a:t>(CC-POI Aggregator)</a:t>
            </a:r>
            <a:endParaRPr lang="en-US" sz="2400" dirty="0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CF5B0652-F77E-274D-BC2E-A2FEB50075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7697" y="229565"/>
            <a:ext cx="1348718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/>
          </a:p>
        </p:txBody>
      </p:sp>
      <p:sp>
        <p:nvSpPr>
          <p:cNvPr id="5" name="Rectangle 106">
            <a:extLst>
              <a:ext uri="{FF2B5EF4-FFF2-40B4-BE49-F238E27FC236}">
                <a16:creationId xmlns:a16="http://schemas.microsoft.com/office/drawing/2014/main" id="{728CA75B-F470-2441-8571-6F1E5B028B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8724" y="586409"/>
            <a:ext cx="19460032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882D447-CB2D-4341-9FD8-55C186A10A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3924681"/>
              </p:ext>
            </p:extLst>
          </p:nvPr>
        </p:nvGraphicFramePr>
        <p:xfrm>
          <a:off x="2126973" y="477085"/>
          <a:ext cx="9750287" cy="59435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46" r:id="rId3" imgW="18503900" imgH="9931400" progId="Visio.Drawing.15">
                  <p:embed/>
                </p:oleObj>
              </mc:Choice>
              <mc:Fallback>
                <p:oleObj r:id="rId3" imgW="18503900" imgH="9931400" progId="Visio.Drawing.15">
                  <p:embed/>
                  <p:pic>
                    <p:nvPicPr>
                      <p:cNvPr id="0" name="Object 1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6973" y="477085"/>
                        <a:ext cx="9750287" cy="594359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4F39E26C-D622-924A-B922-CB908F6B7A12}"/>
              </a:ext>
            </a:extLst>
          </p:cNvPr>
          <p:cNvSpPr/>
          <p:nvPr/>
        </p:nvSpPr>
        <p:spPr>
          <a:xfrm>
            <a:off x="7762461" y="1828800"/>
            <a:ext cx="1828800" cy="4065105"/>
          </a:xfrm>
          <a:prstGeom prst="rect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51E421-86B1-0743-9A53-B5AEEF7C5412}"/>
              </a:ext>
            </a:extLst>
          </p:cNvPr>
          <p:cNvSpPr txBox="1"/>
          <p:nvPr/>
        </p:nvSpPr>
        <p:spPr>
          <a:xfrm>
            <a:off x="8259417" y="6331226"/>
            <a:ext cx="1406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Hybrid mode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21947F64-849D-604E-97B2-1B3F92186DC2}"/>
              </a:ext>
            </a:extLst>
          </p:cNvPr>
          <p:cNvCxnSpPr/>
          <p:nvPr/>
        </p:nvCxnSpPr>
        <p:spPr>
          <a:xfrm>
            <a:off x="8796130" y="5893905"/>
            <a:ext cx="0" cy="5267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149E2EF4-FB67-F849-90A1-31B2CAFC0170}"/>
              </a:ext>
            </a:extLst>
          </p:cNvPr>
          <p:cNvSpPr txBox="1"/>
          <p:nvPr/>
        </p:nvSpPr>
        <p:spPr>
          <a:xfrm>
            <a:off x="6096000" y="6331226"/>
            <a:ext cx="1343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Direct mode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591B567D-85F0-E644-A2BB-61CDA666983E}"/>
              </a:ext>
            </a:extLst>
          </p:cNvPr>
          <p:cNvCxnSpPr/>
          <p:nvPr/>
        </p:nvCxnSpPr>
        <p:spPr>
          <a:xfrm>
            <a:off x="6567892" y="5218043"/>
            <a:ext cx="0" cy="11131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0E991573-F4E7-2B47-8011-B29AE6D1D6FC}"/>
              </a:ext>
            </a:extLst>
          </p:cNvPr>
          <p:cNvCxnSpPr/>
          <p:nvPr/>
        </p:nvCxnSpPr>
        <p:spPr>
          <a:xfrm flipH="1">
            <a:off x="6897757" y="5685183"/>
            <a:ext cx="3518452" cy="6460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58853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A3E910A-0AD3-CE49-835B-00888F87B2B2}"/>
              </a:ext>
            </a:extLst>
          </p:cNvPr>
          <p:cNvSpPr/>
          <p:nvPr/>
        </p:nvSpPr>
        <p:spPr>
          <a:xfrm>
            <a:off x="87752" y="1000326"/>
            <a:ext cx="234073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SA3LI#73–CR/3GPP R16</a:t>
            </a:r>
          </a:p>
          <a:p>
            <a:r>
              <a:rPr lang="en-US" sz="2400" dirty="0"/>
              <a:t>Sophia Antipolis</a:t>
            </a:r>
          </a:p>
          <a:p>
            <a:endParaRPr lang="en-US" sz="2400" dirty="0"/>
          </a:p>
          <a:p>
            <a:r>
              <a:rPr lang="en-GB" sz="2400" dirty="0"/>
              <a:t>LI architecture </a:t>
            </a:r>
          </a:p>
          <a:p>
            <a:r>
              <a:rPr lang="en-GB" sz="2400" dirty="0"/>
              <a:t>showing LI at </a:t>
            </a:r>
          </a:p>
          <a:p>
            <a:r>
              <a:rPr lang="en-GB" sz="2400" dirty="0"/>
              <a:t>SMF/UPF with </a:t>
            </a:r>
          </a:p>
          <a:p>
            <a:r>
              <a:rPr lang="en-GB" sz="2400" dirty="0"/>
              <a:t>optional </a:t>
            </a:r>
          </a:p>
          <a:p>
            <a:r>
              <a:rPr lang="en-GB" sz="2400" dirty="0"/>
              <a:t>CC-PAG</a:t>
            </a:r>
          </a:p>
          <a:p>
            <a:r>
              <a:rPr lang="en-GB" sz="2400" dirty="0"/>
              <a:t>(CC-POI Aggregator)</a:t>
            </a:r>
          </a:p>
          <a:p>
            <a:r>
              <a:rPr lang="en-GB" sz="2400" dirty="0"/>
              <a:t>Simplified</a:t>
            </a:r>
            <a:endParaRPr lang="en-US" sz="2400" dirty="0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A639F6CE-C2BD-B044-8A63-26FCFBD723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4160" y="-137187"/>
            <a:ext cx="10652112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10069254-473E-AC43-8C4C-6982A8525BF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35142" y="773151"/>
          <a:ext cx="7130997" cy="56697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68" r:id="rId3" imgW="9563100" imgH="8115300" progId="Visio.Drawing.15">
                  <p:embed/>
                </p:oleObj>
              </mc:Choice>
              <mc:Fallback>
                <p:oleObj r:id="rId3" imgW="9563100" imgH="8115300" progId="Visio.Drawing.15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10069254-473E-AC43-8C4C-6982A8525BF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35142" y="773151"/>
                        <a:ext cx="7130997" cy="566977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DA4160F1-E956-9041-B1C5-7461641372C7}"/>
              </a:ext>
            </a:extLst>
          </p:cNvPr>
          <p:cNvSpPr/>
          <p:nvPr/>
        </p:nvSpPr>
        <p:spPr>
          <a:xfrm>
            <a:off x="9332843" y="4253948"/>
            <a:ext cx="2077279" cy="1270693"/>
          </a:xfrm>
          <a:prstGeom prst="rect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1975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75F19-4977-654F-9EB1-26DFC6A533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CC-PAG Location Determination &amp; Pairing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09BFA0-4E7F-574F-9264-173C46E6E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98983"/>
            <a:ext cx="10515600" cy="4377980"/>
          </a:xfrm>
        </p:spPr>
        <p:txBody>
          <a:bodyPr>
            <a:normAutofit fontScale="92500"/>
          </a:bodyPr>
          <a:lstStyle/>
          <a:p>
            <a:r>
              <a:rPr lang="en-US" dirty="0"/>
              <a:t>Deployment Options to consider to ensure Operators are onboard and comfortable with provisioning 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Direct Mode: </a:t>
            </a:r>
          </a:p>
          <a:p>
            <a:pPr lvl="1"/>
            <a:r>
              <a:rPr lang="en-US" dirty="0"/>
              <a:t>Fixed/Static configuration based on LI bandwidth and mapping ‘N’ UPFs to a CC-PAG (1,3)</a:t>
            </a:r>
          </a:p>
          <a:p>
            <a:pPr lvl="2"/>
            <a:r>
              <a:rPr lang="en-US" dirty="0"/>
              <a:t>UPF -&gt; CC-PAG -&gt; MDF  (new option from Sophia Antipolis)</a:t>
            </a:r>
          </a:p>
          <a:p>
            <a:pPr lvl="1"/>
            <a:r>
              <a:rPr lang="en-US" dirty="0"/>
              <a:t>UPF -&gt; MDF (same as before Sophia Antipolis)</a:t>
            </a:r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/>
              <a:t>Hybrid Mode: on a per UPF basis (2)</a:t>
            </a:r>
          </a:p>
          <a:p>
            <a:pPr lvl="1"/>
            <a:r>
              <a:rPr lang="en-US" dirty="0"/>
              <a:t>UPF -&gt; is Dually homed to both CC-PAG </a:t>
            </a:r>
            <a:r>
              <a:rPr lang="en-US" dirty="0">
                <a:solidFill>
                  <a:srgbClr val="FF0000"/>
                </a:solidFill>
              </a:rPr>
              <a:t>AND</a:t>
            </a:r>
            <a:r>
              <a:rPr lang="en-US" dirty="0"/>
              <a:t> MDF (new option from Sophia Antipolis)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64142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75F19-4977-654F-9EB1-26DFC6A533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722" y="126586"/>
            <a:ext cx="10515600" cy="1325563"/>
          </a:xfrm>
        </p:spPr>
        <p:txBody>
          <a:bodyPr/>
          <a:lstStyle/>
          <a:p>
            <a:r>
              <a:rPr lang="en-US" dirty="0"/>
              <a:t>CC-PAG Location Determination &amp; Pairing – The case for Direct mode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09BFA0-4E7F-574F-9264-173C46E6E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2149"/>
            <a:ext cx="10515600" cy="5147434"/>
          </a:xfrm>
        </p:spPr>
        <p:txBody>
          <a:bodyPr>
            <a:noAutofit/>
          </a:bodyPr>
          <a:lstStyle/>
          <a:p>
            <a:r>
              <a:rPr lang="en-US" sz="2000" dirty="0"/>
              <a:t>CC-PAG closer to UPF has advantages for deployment sizing based on number of LI session originations, close to </a:t>
            </a:r>
            <a:r>
              <a:rPr lang="en-US" sz="2000" dirty="0" err="1"/>
              <a:t>DataCenters</a:t>
            </a:r>
            <a:r>
              <a:rPr lang="en-US" sz="2000" dirty="0"/>
              <a:t> where UPFs are racked</a:t>
            </a:r>
          </a:p>
          <a:p>
            <a:r>
              <a:rPr lang="en-US" sz="2000" dirty="0"/>
              <a:t>CC-PAGs closer to UPF means easier to manage and operate (map </a:t>
            </a:r>
            <a:r>
              <a:rPr lang="en-US" sz="2000" i="1" dirty="0"/>
              <a:t>N</a:t>
            </a:r>
            <a:r>
              <a:rPr lang="en-US" sz="2000" dirty="0"/>
              <a:t> </a:t>
            </a:r>
            <a:r>
              <a:rPr lang="en-US" sz="2000" dirty="0" err="1"/>
              <a:t>upfs</a:t>
            </a:r>
            <a:r>
              <a:rPr lang="en-US" sz="2000" dirty="0"/>
              <a:t> to 1 CC-PAG, and incremental additional CC-PAGs added to scale out)</a:t>
            </a:r>
          </a:p>
          <a:p>
            <a:r>
              <a:rPr lang="en-US" sz="2000" dirty="0"/>
              <a:t>Reduced number of endpoints/fan-in on MDF3 when CC-PAG is closer to UPF</a:t>
            </a:r>
          </a:p>
          <a:p>
            <a:r>
              <a:rPr lang="en-US" sz="2000" dirty="0"/>
              <a:t>CC-PAG closer to UPF reduces first hop latency, (can be potentially on the same server as UPF </a:t>
            </a:r>
            <a:r>
              <a:rPr lang="en-US" sz="2000" dirty="0" err="1"/>
              <a:t>vm’s</a:t>
            </a:r>
            <a:r>
              <a:rPr lang="en-US" sz="2000" dirty="0"/>
              <a:t>) </a:t>
            </a:r>
          </a:p>
          <a:p>
            <a:r>
              <a:rPr lang="en-US" sz="2000" dirty="0"/>
              <a:t>Simple option Fixed CC-PAGs for all UPFs in the Data Center(option1)</a:t>
            </a:r>
          </a:p>
          <a:p>
            <a:r>
              <a:rPr lang="en-US" sz="2000" dirty="0"/>
              <a:t>Simple option Fixed MDF3 for all UPFs in the Data Center (option2)</a:t>
            </a:r>
          </a:p>
          <a:p>
            <a:r>
              <a:rPr lang="en-US" sz="2000" dirty="0"/>
              <a:t>CC-TF </a:t>
            </a:r>
            <a:r>
              <a:rPr lang="en-US" sz="2000" dirty="0" err="1"/>
              <a:t>provisioning@SMF</a:t>
            </a:r>
            <a:r>
              <a:rPr lang="en-US" sz="2000" dirty="0"/>
              <a:t>: The MDF3 or CC-PAG address is given to the CC-POI at the trigger time. </a:t>
            </a:r>
            <a:r>
              <a:rPr lang="en-US" sz="2000" i="1" dirty="0"/>
              <a:t> </a:t>
            </a:r>
          </a:p>
          <a:p>
            <a:pPr lvl="1"/>
            <a:r>
              <a:rPr lang="en-US" sz="1600" i="1" dirty="0"/>
              <a:t>A different non-trigger based provisioning message may be needed and the CC-POI will have to ignore what is being told in the trigger, this is for per warrant</a:t>
            </a:r>
          </a:p>
          <a:p>
            <a:pPr lvl="1"/>
            <a:r>
              <a:rPr lang="en-US" sz="1600" i="1" dirty="0"/>
              <a:t>A LIPF functional requirement to map per warrant in UPF to CCPAG (per DC)</a:t>
            </a:r>
          </a:p>
        </p:txBody>
      </p:sp>
    </p:spTree>
    <p:extLst>
      <p:ext uri="{BB962C8B-B14F-4D97-AF65-F5344CB8AC3E}">
        <p14:creationId xmlns:p14="http://schemas.microsoft.com/office/powerpoint/2010/main" val="38237196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43F8DD-B918-2549-8AAC-FEFC4EEE22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768"/>
            <a:ext cx="10515600" cy="1325563"/>
          </a:xfrm>
        </p:spPr>
        <p:txBody>
          <a:bodyPr/>
          <a:lstStyle/>
          <a:p>
            <a:r>
              <a:rPr lang="en-US" dirty="0"/>
              <a:t>Requirements for Direct Mode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E6CC9A-D961-8243-A6BD-225C8C8A20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0078"/>
            <a:ext cx="10515600" cy="4556885"/>
          </a:xfrm>
        </p:spPr>
        <p:txBody>
          <a:bodyPr>
            <a:normAutofit/>
          </a:bodyPr>
          <a:lstStyle/>
          <a:p>
            <a:r>
              <a:rPr lang="en-US" dirty="0"/>
              <a:t>UPF to CC-PAG should not be on a per warrant basis, it should be for ALL warrants</a:t>
            </a:r>
          </a:p>
          <a:p>
            <a:pPr marL="0" indent="0">
              <a:buNone/>
            </a:pPr>
            <a:r>
              <a:rPr lang="en-US" dirty="0"/>
              <a:t>To support the above requirements:</a:t>
            </a:r>
          </a:p>
          <a:p>
            <a:r>
              <a:rPr lang="en-US" dirty="0"/>
              <a:t>Introduce a per </a:t>
            </a:r>
            <a:r>
              <a:rPr lang="en-US" dirty="0" err="1"/>
              <a:t>DataCenter</a:t>
            </a:r>
            <a:r>
              <a:rPr lang="en-US" dirty="0"/>
              <a:t> (DC) concept</a:t>
            </a:r>
          </a:p>
          <a:p>
            <a:r>
              <a:rPr lang="en-US" dirty="0"/>
              <a:t>LIPF has to know all the UPFs in a DC for deployment, to ensure mapping/config/provisioning is made easier</a:t>
            </a:r>
          </a:p>
          <a:p>
            <a:pPr lvl="1"/>
            <a:r>
              <a:rPr lang="en-US" dirty="0"/>
              <a:t>All UPFs in a DC can go either to CC-PAG or to MDF3 for ALL warrants</a:t>
            </a:r>
          </a:p>
          <a:p>
            <a:pPr lvl="1"/>
            <a:r>
              <a:rPr lang="en-US" dirty="0"/>
              <a:t>UPF to CC-PAGs, CC-PAG to MDF3 mapping is done by LIPF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60426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0EBE8F-EFD7-554A-AE54-C0C526EA5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748" y="86829"/>
            <a:ext cx="11449878" cy="1085987"/>
          </a:xfrm>
        </p:spPr>
        <p:txBody>
          <a:bodyPr>
            <a:normAutofit/>
          </a:bodyPr>
          <a:lstStyle/>
          <a:p>
            <a:r>
              <a:rPr lang="en-US" sz="3200" dirty="0"/>
              <a:t>CC-PAG Location Determination &amp; Pairing – The case against Hybrid Mode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D51B0E-68B2-554B-A20F-E46EAB16ED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9088" y="1331843"/>
            <a:ext cx="11827564" cy="5337314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Per warrant you may have to mix n match – this has overheads</a:t>
            </a:r>
          </a:p>
          <a:p>
            <a:r>
              <a:rPr lang="en-US" dirty="0"/>
              <a:t>Ability to provision per target granularity per SMF+UPF combination – does it need some signaling from LIPF-&gt;SMF to disambiguate the breakout</a:t>
            </a:r>
          </a:p>
          <a:p>
            <a:r>
              <a:rPr lang="en-US" dirty="0"/>
              <a:t>Deployment challenges for operators networks, when dual homing, since the SMF+UPF combination will need to be configured uniformly across all SMF+UPF pairs </a:t>
            </a:r>
          </a:p>
          <a:p>
            <a:r>
              <a:rPr lang="en-US" dirty="0"/>
              <a:t>(a)How will SMF be told or (b)will SMF make a choice itself to provision per warrant and when to send to CC-PAG and when to send to MDF3 - needs more clarification (</a:t>
            </a:r>
            <a:r>
              <a:rPr lang="en-US" dirty="0" err="1"/>
              <a:t>Q:via</a:t>
            </a:r>
            <a:r>
              <a:rPr lang="en-US" dirty="0"/>
              <a:t> CC-TF)</a:t>
            </a:r>
          </a:p>
          <a:p>
            <a:pPr lvl="1"/>
            <a:r>
              <a:rPr lang="en-US" dirty="0"/>
              <a:t>CCTF will need to have a configuration to determine what/where goes to CC-PAG on a per target basis</a:t>
            </a:r>
          </a:p>
          <a:p>
            <a:r>
              <a:rPr lang="en-US" u="sng" dirty="0"/>
              <a:t>The fan-in at MDF3 is not reduced with this option</a:t>
            </a:r>
            <a:r>
              <a:rPr lang="en-US" dirty="0"/>
              <a:t>. Instead it would require more input ports at the MDF3., which defeats one of the original goals with CC-PAG</a:t>
            </a:r>
          </a:p>
          <a:p>
            <a:pPr lvl="1"/>
            <a:r>
              <a:rPr lang="en-US" dirty="0"/>
              <a:t>UPF to CC-PAG &amp; MDF association of full-mesh Vs partial mesh is a TBD</a:t>
            </a:r>
          </a:p>
          <a:p>
            <a:r>
              <a:rPr lang="en-US" dirty="0">
                <a:solidFill>
                  <a:srgbClr val="FF0000"/>
                </a:solidFill>
              </a:rPr>
              <a:t>Q: Should we eliminate need for </a:t>
            </a:r>
            <a:r>
              <a:rPr lang="en-US" dirty="0" err="1">
                <a:solidFill>
                  <a:srgbClr val="FF0000"/>
                </a:solidFill>
              </a:rPr>
              <a:t>HybridMode</a:t>
            </a: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92816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4948</TotalTime>
  <Words>840</Words>
  <Application>Microsoft Macintosh PowerPoint</Application>
  <PresentationFormat>Widescreen</PresentationFormat>
  <Paragraphs>113</Paragraphs>
  <Slides>14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Office Theme</vt:lpstr>
      <vt:lpstr>Visio.Drawing.15</vt:lpstr>
      <vt:lpstr>3gPP Sa3Li - #74</vt:lpstr>
      <vt:lpstr>Agenda</vt:lpstr>
      <vt:lpstr>PowerPoint Presentation</vt:lpstr>
      <vt:lpstr>PowerPoint Presentation</vt:lpstr>
      <vt:lpstr>PowerPoint Presentation</vt:lpstr>
      <vt:lpstr>CC-PAG Location Determination &amp; Pairing</vt:lpstr>
      <vt:lpstr>CC-PAG Location Determination &amp; Pairing – The case for Direct mode</vt:lpstr>
      <vt:lpstr>Requirements for Direct Mode</vt:lpstr>
      <vt:lpstr>CC-PAG Location Determination &amp; Pairing – The case against Hybrid Mode</vt:lpstr>
      <vt:lpstr>The Proposal – a Simplified view of LI options</vt:lpstr>
      <vt:lpstr>PowerPoint Presentation</vt:lpstr>
      <vt:lpstr>LIPF : UPF, CC-PAG, MDF selection algorithm</vt:lpstr>
      <vt:lpstr>PowerPoint Presentation</vt:lpstr>
      <vt:lpstr>How warrants are handled in DirectMode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Sa3Li</dc:title>
  <dc:creator>murali Venkateshaiah (muraliv)</dc:creator>
  <cp:lastModifiedBy>murali Venkateshaiah (muraliv)</cp:lastModifiedBy>
  <cp:revision>359</cp:revision>
  <dcterms:created xsi:type="dcterms:W3CDTF">2019-06-25T22:48:40Z</dcterms:created>
  <dcterms:modified xsi:type="dcterms:W3CDTF">2019-07-08T21:49:45Z</dcterms:modified>
</cp:coreProperties>
</file>