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 bookmarkIdSeed="2">
  <p:sldMasterIdLst>
    <p:sldMasterId id="2147483690" r:id="rId6"/>
  </p:sldMasterIdLst>
  <p:notesMasterIdLst>
    <p:notesMasterId r:id="rId20"/>
  </p:notesMasterIdLst>
  <p:handoutMasterIdLst>
    <p:handoutMasterId r:id="rId21"/>
  </p:handoutMasterIdLst>
  <p:sldIdLst>
    <p:sldId id="630" r:id="rId7"/>
    <p:sldId id="651" r:id="rId8"/>
    <p:sldId id="650" r:id="rId9"/>
    <p:sldId id="647" r:id="rId10"/>
    <p:sldId id="652" r:id="rId11"/>
    <p:sldId id="648" r:id="rId12"/>
    <p:sldId id="653" r:id="rId13"/>
    <p:sldId id="622" r:id="rId14"/>
    <p:sldId id="623" r:id="rId15"/>
    <p:sldId id="624" r:id="rId16"/>
    <p:sldId id="655" r:id="rId17"/>
    <p:sldId id="659" r:id="rId18"/>
    <p:sldId id="660" r:id="rId19"/>
  </p:sldIdLst>
  <p:sldSz cx="9144000" cy="5143500" type="screen16x9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sin título" id="{2069FD50-A57B-4402-AEFE-3A521B131819}">
          <p14:sldIdLst>
            <p14:sldId id="630"/>
            <p14:sldId id="651"/>
            <p14:sldId id="650"/>
            <p14:sldId id="647"/>
            <p14:sldId id="652"/>
            <p14:sldId id="648"/>
            <p14:sldId id="653"/>
            <p14:sldId id="622"/>
            <p14:sldId id="623"/>
            <p14:sldId id="624"/>
            <p14:sldId id="655"/>
            <p14:sldId id="659"/>
            <p14:sldId id="660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3040">
          <p15:clr>
            <a:srgbClr val="A4A3A4"/>
          </p15:clr>
        </p15:guide>
        <p15:guide id="2" orient="horz" pos="261">
          <p15:clr>
            <a:srgbClr val="A4A3A4"/>
          </p15:clr>
        </p15:guide>
        <p15:guide id="3" pos="150">
          <p15:clr>
            <a:srgbClr val="A4A3A4"/>
          </p15:clr>
        </p15:guide>
        <p15:guide id="4" pos="4563">
          <p15:clr>
            <a:srgbClr val="A4A3A4"/>
          </p15:clr>
        </p15:guide>
        <p15:guide id="5" pos="5672">
          <p15:clr>
            <a:srgbClr val="A4A3A4"/>
          </p15:clr>
        </p15:guide>
        <p15:guide id="6" pos="12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2750"/>
    <a:srgbClr val="000099"/>
    <a:srgbClr val="FECB00"/>
    <a:srgbClr val="F3F3F3"/>
    <a:srgbClr val="FFF5CC"/>
    <a:srgbClr val="FDFDFD"/>
    <a:srgbClr val="EAEAEA"/>
    <a:srgbClr val="EB9700"/>
    <a:srgbClr val="A8B400"/>
    <a:srgbClr val="007C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38" autoAdjust="0"/>
    <p:restoredTop sz="99137" autoAdjust="0"/>
  </p:normalViewPr>
  <p:slideViewPr>
    <p:cSldViewPr snapToGrid="0" showGuides="1">
      <p:cViewPr>
        <p:scale>
          <a:sx n="112" d="100"/>
          <a:sy n="112" d="100"/>
        </p:scale>
        <p:origin x="-90" y="-72"/>
      </p:cViewPr>
      <p:guideLst>
        <p:guide orient="horz" pos="3040"/>
        <p:guide orient="horz" pos="261"/>
        <p:guide pos="150"/>
        <p:guide pos="4563"/>
        <p:guide pos="5672"/>
        <p:guide pos="1272"/>
      </p:guideLst>
    </p:cSldViewPr>
  </p:slideViewPr>
  <p:outlineViewPr>
    <p:cViewPr>
      <p:scale>
        <a:sx n="33" d="100"/>
        <a:sy n="33" d="100"/>
      </p:scale>
      <p:origin x="0" y="87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howGuides="1">
      <p:cViewPr varScale="1">
        <p:scale>
          <a:sx n="61" d="100"/>
          <a:sy n="61" d="100"/>
        </p:scale>
        <p:origin x="-3402" y="-96"/>
      </p:cViewPr>
      <p:guideLst>
        <p:guide orient="horz" pos="3127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1"/>
          </a:xfrm>
          <a:prstGeom prst="rect">
            <a:avLst/>
          </a:prstGeom>
        </p:spPr>
        <p:txBody>
          <a:bodyPr vert="horz" lIns="92126" tIns="46063" rIns="92126" bIns="46063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6331"/>
          </a:xfrm>
          <a:prstGeom prst="rect">
            <a:avLst/>
          </a:prstGeom>
        </p:spPr>
        <p:txBody>
          <a:bodyPr vert="horz" lIns="92126" tIns="46063" rIns="92126" bIns="46063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24/06/2015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28585"/>
            <a:ext cx="2945659" cy="496331"/>
          </a:xfrm>
          <a:prstGeom prst="rect">
            <a:avLst/>
          </a:prstGeom>
        </p:spPr>
        <p:txBody>
          <a:bodyPr vert="horz" lIns="92126" tIns="46063" rIns="92126" bIns="46063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1"/>
          </a:xfrm>
          <a:prstGeom prst="rect">
            <a:avLst/>
          </a:prstGeom>
        </p:spPr>
        <p:txBody>
          <a:bodyPr vert="horz" lIns="92126" tIns="46063" rIns="92126" bIns="46063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331"/>
          </a:xfrm>
          <a:prstGeom prst="rect">
            <a:avLst/>
          </a:prstGeom>
        </p:spPr>
        <p:txBody>
          <a:bodyPr vert="horz" lIns="92126" tIns="46063" rIns="92126" bIns="46063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24/06/2015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26" tIns="46063" rIns="92126" bIns="46063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2126" tIns="46063" rIns="92126" bIns="46063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7"/>
            <a:ext cx="2945659" cy="496331"/>
          </a:xfrm>
          <a:prstGeom prst="rect">
            <a:avLst/>
          </a:prstGeom>
        </p:spPr>
        <p:txBody>
          <a:bodyPr vert="horz" lIns="92126" tIns="46063" rIns="92126" bIns="46063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7"/>
            <a:ext cx="2945659" cy="496331"/>
          </a:xfrm>
          <a:prstGeom prst="rect">
            <a:avLst/>
          </a:prstGeom>
        </p:spPr>
        <p:txBody>
          <a:bodyPr vert="horz" lIns="92126" tIns="46063" rIns="92126" bIns="46063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078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6027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1958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5833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956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1515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363" y="1851"/>
            <a:ext cx="5529637" cy="51397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587808" y="4745241"/>
            <a:ext cx="2087880" cy="274637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Insert Confidentiality Level in slide footer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747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98EC4B5-C5C0-4868-8B1B-C1C1A69B394D}" type="datetime3">
              <a:rPr lang="en-US" smtClean="0"/>
              <a:t>24 June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146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7805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10"/>
            <a:ext cx="2804365" cy="51406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600" y="2563950"/>
            <a:ext cx="1890000" cy="18540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defRPr lang="en-GB" sz="2200" i="0" dirty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pPr marL="0" lvl="0">
              <a:lnSpc>
                <a:spcPts val="2540"/>
              </a:lnSpc>
            </a:pPr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63B94E2-7CF7-4443-BBD6-C2DE9BCACC5B}" type="datetime3">
              <a:rPr lang="en-US" smtClean="0"/>
              <a:t>24 June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383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8E5E15-47D5-4EB1-AD9F-8AB61C797329}" type="datetime3">
              <a:rPr lang="en-US" smtClean="0"/>
              <a:t>24 June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7025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>
          <a:xfrm>
            <a:off x="6137275" y="4745241"/>
            <a:ext cx="2133600" cy="2746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4A67E45-AA3B-4BAD-B6FB-99F738852CA1}" type="datetime3">
              <a:rPr lang="en-US" smtClean="0"/>
              <a:t>24 June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1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1FE143-3CFB-453D-95E7-E68F181DC061}" type="datetime3">
              <a:rPr lang="en-US" smtClean="0"/>
              <a:t>24 June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1034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slide 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4D559D3-F9F6-4DE6-B288-FF812D3F95F8}" type="datetime3">
              <a:rPr lang="en-US" smtClean="0"/>
              <a:t>24 June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965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1728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85" y="2762250"/>
            <a:ext cx="6157647" cy="2174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6"/>
          <a:stretch/>
        </p:blipFill>
        <p:spPr>
          <a:xfrm>
            <a:off x="3495674" y="0"/>
            <a:ext cx="5646971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587808" y="4745241"/>
            <a:ext cx="2087880" cy="274637"/>
          </a:xfrm>
        </p:spPr>
        <p:txBody>
          <a:bodyPr/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r>
              <a:rPr lang="en-GB" smtClean="0"/>
              <a:t>Insert Confidentiality Level in slide footer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7741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363" y="1851"/>
            <a:ext cx="5529637" cy="51397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587808" y="4745241"/>
            <a:ext cx="2087880" cy="274637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Insert Confidentiality Level in slide footer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326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199" y="1081653"/>
            <a:ext cx="7810718" cy="357766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 marL="809625" indent="0">
              <a:buNone/>
              <a:defRPr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1" y="205977"/>
            <a:ext cx="7810716" cy="87567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A7C8834-FB40-4F56-935F-46565A85CAC1}" type="datetime3">
              <a:rPr lang="en-US" smtClean="0"/>
              <a:t>24 June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1746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199" y="205199"/>
            <a:ext cx="7810717" cy="876453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081653"/>
            <a:ext cx="3817620" cy="357766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1600" dirty="0" smtClean="0"/>
            </a:lvl1pPr>
            <a:lvl2pPr>
              <a:defRPr lang="en-US" sz="1200" dirty="0" smtClean="0"/>
            </a:lvl2pPr>
            <a:lvl3pPr>
              <a:defRPr lang="en-US" sz="12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4458691" y="1081653"/>
            <a:ext cx="3809225" cy="3577660"/>
          </a:xfrm>
        </p:spPr>
        <p:txBody>
          <a:bodyPr/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406781-6558-4EBC-BD9F-FE5D24C6349C}" type="datetime3">
              <a:rPr lang="en-US" smtClean="0"/>
              <a:t>24 June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476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and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1" y="205200"/>
            <a:ext cx="4004422" cy="876452"/>
          </a:xfrm>
        </p:spPr>
        <p:txBody>
          <a:bodyPr/>
          <a:lstStyle>
            <a:lvl1pPr>
              <a:defRPr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1" y="1081653"/>
            <a:ext cx="4002088" cy="3577659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en-US" sz="1800" dirty="0" smtClean="0"/>
            </a:lvl1pPr>
            <a:lvl2pPr marL="266700" indent="0">
              <a:buNone/>
              <a:defRPr lang="en-US" sz="1400" dirty="0" smtClean="0"/>
            </a:lvl2pPr>
            <a:lvl3pPr marL="542925" indent="0">
              <a:buNone/>
              <a:defRPr lang="en-US" sz="14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541FB12A-F8DE-4216-821F-3276BD7352E2}" type="datetime3">
              <a:rPr lang="en-US" smtClean="0"/>
              <a:t>24 June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9183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41"/>
            <a:ext cx="2804365" cy="51410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58788" y="735446"/>
            <a:ext cx="1846865" cy="1836303"/>
          </a:xfrm>
        </p:spPr>
        <p:txBody>
          <a:bodyPr>
            <a:normAutofit/>
          </a:bodyPr>
          <a:lstStyle>
            <a:lvl1pPr algn="l">
              <a:lnSpc>
                <a:spcPts val="2540"/>
              </a:lnSpc>
              <a:defRPr sz="2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93014F9-D6A5-462C-A459-0E6D51DCEB21}" type="datetime3">
              <a:rPr lang="en-US" smtClean="0"/>
              <a:t>24 June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34046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2" y="987425"/>
            <a:ext cx="3598863" cy="367188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200"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279900" y="1149350"/>
            <a:ext cx="1693862" cy="3509963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200"/>
            </a:lvl1pPr>
            <a:lvl2pPr marL="266700" indent="0">
              <a:buNone/>
              <a:defRPr sz="1050"/>
            </a:lvl2pPr>
            <a:lvl3pPr marL="542925" indent="0">
              <a:buNone/>
              <a:defRPr sz="1050"/>
            </a:lvl3pPr>
            <a:lvl4pPr marL="809625" indent="0">
              <a:buNone/>
              <a:defRPr sz="1000"/>
            </a:lvl4pPr>
            <a:lvl5pPr marL="99060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188075" y="1149350"/>
            <a:ext cx="1693862" cy="3509963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200"/>
            </a:lvl1pPr>
            <a:lvl2pPr marL="266700" indent="0">
              <a:buNone/>
              <a:defRPr sz="1050"/>
            </a:lvl2pPr>
            <a:lvl3pPr marL="542925" indent="0">
              <a:buNone/>
              <a:defRPr sz="1050"/>
            </a:lvl3pPr>
            <a:lvl4pPr marL="809625" indent="0">
              <a:buNone/>
              <a:defRPr sz="1000"/>
            </a:lvl4pPr>
            <a:lvl5pPr marL="99060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FA8D524-68A2-4395-A4A6-55646E807998}" type="datetime3">
              <a:rPr lang="en-US" smtClean="0"/>
              <a:t>24 June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1097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7"/>
            <a:ext cx="7810717" cy="8756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81653"/>
            <a:ext cx="7810717" cy="35776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46278"/>
            <a:ext cx="413410" cy="27463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lang="en-I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1" t="24845" r="21159" b="39189"/>
          <a:stretch/>
        </p:blipFill>
        <p:spPr>
          <a:xfrm>
            <a:off x="8624426" y="4286151"/>
            <a:ext cx="519573" cy="857349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45241"/>
            <a:ext cx="21336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lang="en-GB" sz="900" smtClean="0"/>
            </a:lvl1pPr>
          </a:lstStyle>
          <a:p>
            <a:fld id="{AD47607F-D0CB-4AC6-9566-046428C59115}" type="datetime3">
              <a:rPr lang="en-US" smtClean="0"/>
              <a:t>24 June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4742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5" r:id="rId2"/>
    <p:sldLayoutId id="2147483696" r:id="rId3"/>
    <p:sldLayoutId id="2147483697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6" r:id="rId13"/>
    <p:sldLayoutId id="2147483717" r:id="rId14"/>
    <p:sldLayoutId id="2147483718" r:id="rId15"/>
    <p:sldLayoutId id="2147483720" r:id="rId16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447675" indent="-180975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714375" indent="-1714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942975" indent="-133350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114425" indent="-1238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945466" y="940231"/>
            <a:ext cx="4838451" cy="2396362"/>
          </a:xfrm>
        </p:spPr>
        <p:txBody>
          <a:bodyPr>
            <a:noAutofit/>
          </a:bodyPr>
          <a:lstStyle/>
          <a:p>
            <a:r>
              <a:rPr lang="en-GB" dirty="0" smtClean="0"/>
              <a:t>Input to SA3LI  Requirements regarding</a:t>
            </a:r>
            <a:br>
              <a:rPr lang="en-GB" dirty="0" smtClean="0"/>
            </a:br>
            <a:r>
              <a:rPr lang="en-GB" dirty="0" smtClean="0"/>
              <a:t>Location Information in IRI’s.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b="0" dirty="0"/>
              <a:t/>
            </a:r>
            <a:br>
              <a:rPr lang="en-GB" b="0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277957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1" y="205977"/>
            <a:ext cx="7810716" cy="415815"/>
          </a:xfrm>
        </p:spPr>
        <p:txBody>
          <a:bodyPr/>
          <a:lstStyle/>
          <a:p>
            <a:pPr marL="395288" indent="-395288" defTabSz="1001713">
              <a:defRPr/>
            </a:pPr>
            <a:r>
              <a:rPr lang="en-US" altLang="zh-CN" dirty="0"/>
              <a:t>IRI Message </a:t>
            </a:r>
            <a:r>
              <a:rPr lang="en-US" altLang="zh-CN" dirty="0" smtClean="0"/>
              <a:t>Format </a:t>
            </a:r>
            <a:r>
              <a:rPr lang="en-US" altLang="zh-CN" sz="1400" dirty="0" smtClean="0">
                <a:solidFill>
                  <a:srgbClr val="FF0000"/>
                </a:solidFill>
              </a:rPr>
              <a:t>(to be proposed </a:t>
            </a:r>
            <a:r>
              <a:rPr lang="en-US" altLang="zh-CN" sz="1400" dirty="0">
                <a:solidFill>
                  <a:srgbClr val="FF0000"/>
                </a:solidFill>
              </a:rPr>
              <a:t>and discussed in 3GPP)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52513" y="5156200"/>
            <a:ext cx="171450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5846" tIns="42922" rIns="85846" bIns="42922">
            <a:spAutoFit/>
          </a:bodyPr>
          <a:lstStyle/>
          <a:p>
            <a:pPr algn="l" defTabSz="858838"/>
            <a:endParaRPr lang="zh-CN" altLang="en-US" sz="2300">
              <a:latin typeface="Arial" charset="0"/>
            </a:endParaRPr>
          </a:p>
        </p:txBody>
      </p:sp>
      <p:graphicFrame>
        <p:nvGraphicFramePr>
          <p:cNvPr id="10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868777"/>
              </p:ext>
            </p:extLst>
          </p:nvPr>
        </p:nvGraphicFramePr>
        <p:xfrm>
          <a:off x="702023" y="839099"/>
          <a:ext cx="8424936" cy="2667894"/>
        </p:xfrm>
        <a:graphic>
          <a:graphicData uri="http://schemas.openxmlformats.org/drawingml/2006/table">
            <a:tbl>
              <a:tblPr/>
              <a:tblGrid>
                <a:gridCol w="2219718"/>
                <a:gridCol w="608141"/>
                <a:gridCol w="5597077"/>
              </a:tblGrid>
              <a:tr h="44106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endParaRPr lang="en-GB" sz="1400" b="1" kern="0" dirty="0" smtClean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  <a:p>
                      <a:pPr algn="just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0" dirty="0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Parameter</a:t>
                      </a:r>
                      <a:endParaRPr lang="zh-CN" sz="1400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endParaRPr lang="en-GB" sz="1400" b="1" kern="0" dirty="0" smtClean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  <a:p>
                      <a:pPr algn="just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0" dirty="0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MOC</a:t>
                      </a:r>
                      <a:endParaRPr lang="zh-CN" sz="1400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endParaRPr lang="en-GB" sz="1400" b="1" kern="0" dirty="0" smtClean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  <a:p>
                      <a:pPr algn="just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0" dirty="0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Description/Conditions</a:t>
                      </a:r>
                      <a:endParaRPr lang="zh-CN" sz="1400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</a:tr>
              <a:tr h="252866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600"/>
                        </a:spcAft>
                      </a:pPr>
                      <a:r>
                        <a:rPr lang="en-GB" sz="1400" kern="0" dirty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observed MSISDN</a:t>
                      </a:r>
                      <a:endParaRPr lang="zh-CN" sz="1400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C</a:t>
                      </a:r>
                      <a:endParaRPr lang="zh-CN" sz="1400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Provide at least one and others when available.</a:t>
                      </a:r>
                      <a:endParaRPr lang="zh-CN" sz="1400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866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600"/>
                        </a:spcAft>
                      </a:pPr>
                      <a:r>
                        <a:rPr lang="en-GB" sz="1400" kern="0" dirty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observed IMSI</a:t>
                      </a:r>
                      <a:endParaRPr lang="zh-CN" sz="1400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2866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600"/>
                        </a:spcAft>
                      </a:pPr>
                      <a:r>
                        <a:rPr lang="en-GB" sz="1400" kern="0" dirty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observed ME Id</a:t>
                      </a:r>
                      <a:endParaRPr lang="zh-CN" sz="1400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2866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0" dirty="0">
                          <a:solidFill>
                            <a:srgbClr val="FF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event type</a:t>
                      </a:r>
                      <a:endParaRPr lang="zh-CN" sz="1400" b="1" kern="100" dirty="0">
                        <a:solidFill>
                          <a:srgbClr val="FF0000"/>
                        </a:solidFill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400" kern="0" dirty="0" smtClean="0">
                          <a:solidFill>
                            <a:schemeClr val="tx1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M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Provide </a:t>
                      </a:r>
                      <a:r>
                        <a:rPr lang="en-GB" altLang="zh-CN" sz="1400" kern="0" dirty="0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EPS location Update</a:t>
                      </a:r>
                      <a:r>
                        <a:rPr lang="en-GB" sz="1400" kern="0" dirty="0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 </a:t>
                      </a:r>
                      <a:r>
                        <a:rPr lang="en-GB" sz="1400" kern="0" dirty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event type.</a:t>
                      </a:r>
                      <a:endParaRPr lang="zh-CN" sz="1400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866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event date</a:t>
                      </a:r>
                      <a:endParaRPr lang="zh-CN" sz="1400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sz="1400" ker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M</a:t>
                      </a:r>
                      <a:endParaRPr lang="zh-CN" sz="1400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Provide the date and time the event is detected.</a:t>
                      </a:r>
                      <a:endParaRPr lang="zh-CN" sz="1400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866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event time</a:t>
                      </a:r>
                      <a:endParaRPr lang="zh-CN" sz="1400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2866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network identifier</a:t>
                      </a:r>
                      <a:endParaRPr lang="zh-CN" sz="1400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sz="1400" ker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M</a:t>
                      </a:r>
                      <a:endParaRPr lang="zh-CN" sz="1400" kern="10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Shall be provided.</a:t>
                      </a:r>
                      <a:endParaRPr lang="zh-CN" sz="1400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771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solidFill>
                            <a:schemeClr val="tx1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location information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400" kern="0" dirty="0" smtClean="0">
                          <a:solidFill>
                            <a:schemeClr val="tx1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M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ts val="12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n-GB" sz="1400" kern="0" dirty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Provide, when authorized, to identify location information for the intercept subject's MS. </a:t>
                      </a:r>
                      <a:endParaRPr lang="zh-CN" sz="1400" kern="100" dirty="0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19064" y="3574956"/>
            <a:ext cx="8424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400" kern="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message format is the same the format of TAU, just:</a:t>
            </a:r>
          </a:p>
          <a:p>
            <a:pPr marL="342900" indent="-342900" algn="l">
              <a:buAutoNum type="arabicPeriod"/>
            </a:pPr>
            <a:r>
              <a:rPr lang="en-GB" altLang="zh-CN" sz="1400" kern="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New Event type is defined as 99 (EPS location Update).</a:t>
            </a:r>
          </a:p>
          <a:p>
            <a:pPr marL="342900" indent="-342900" algn="l">
              <a:buAutoNum type="arabicPeriod"/>
            </a:pPr>
            <a:r>
              <a:rPr lang="en-GB" altLang="zh-CN" sz="1400" kern="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Old location information and Failure reason are not included.</a:t>
            </a:r>
          </a:p>
          <a:p>
            <a:pPr marL="342900" indent="-342900" algn="l"/>
            <a:r>
              <a:rPr lang="en-GB" altLang="zh-CN" sz="1400" kern="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Impact: LIG need to do customization for this new event type</a:t>
            </a:r>
            <a:r>
              <a:rPr lang="en-GB" altLang="zh-CN" sz="1400" kern="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marL="342900" indent="-342900"/>
            <a:r>
              <a:rPr lang="en-GB" sz="1400" dirty="0" smtClean="0"/>
              <a:t>Note </a:t>
            </a:r>
            <a:r>
              <a:rPr lang="en-GB" sz="1400" dirty="0"/>
              <a:t>: unless there will be a new event type defined by 3GPP for TS 33.107, the suggestion was to re-use the existing event type ‘Tracking area </a:t>
            </a:r>
            <a:r>
              <a:rPr lang="en-GB" sz="1400" dirty="0" smtClean="0"/>
              <a:t>Update</a:t>
            </a:r>
            <a:endParaRPr lang="en-GB" altLang="zh-CN" sz="1400" kern="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155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Evaluation (Pros &amp; Cons)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option</a:t>
            </a:r>
            <a:r>
              <a:rPr lang="de-DE" dirty="0" smtClean="0"/>
              <a:t> 1 </a:t>
            </a:r>
            <a:r>
              <a:rPr lang="de-DE" dirty="0" err="1" smtClean="0"/>
              <a:t>and</a:t>
            </a:r>
            <a:r>
              <a:rPr lang="de-DE" dirty="0" smtClean="0"/>
              <a:t> 2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42EDA92-7DEE-4268-9524-B37FF9121DB7}" type="datetime3">
              <a:rPr lang="en-US" smtClean="0"/>
              <a:t>24 June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305890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1" y="-2381"/>
            <a:ext cx="7810716" cy="875675"/>
          </a:xfrm>
        </p:spPr>
        <p:txBody>
          <a:bodyPr/>
          <a:lstStyle/>
          <a:p>
            <a:r>
              <a:rPr lang="en-GB" dirty="0"/>
              <a:t>Option 1: </a:t>
            </a:r>
            <a:r>
              <a:rPr lang="en-GB" dirty="0" err="1"/>
              <a:t>Gx</a:t>
            </a:r>
            <a:r>
              <a:rPr lang="en-GB" dirty="0"/>
              <a:t>/Rx </a:t>
            </a:r>
            <a:r>
              <a:rPr lang="en-GB" dirty="0" smtClean="0"/>
              <a:t>based (</a:t>
            </a:r>
            <a:r>
              <a:rPr lang="en-GB" dirty="0"/>
              <a:t>PGW, PCRF, SBC)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Insert Confidentiality Level in slide footer 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A7C8834-FB40-4F56-935F-46565A85CAC1}" type="datetime3">
              <a:rPr lang="en-US" smtClean="0"/>
              <a:t>24 June 2015</a:t>
            </a:fld>
            <a:endParaRPr lang="en-GB"/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198" y="687629"/>
            <a:ext cx="7895817" cy="3971684"/>
          </a:xfrm>
        </p:spPr>
        <p:txBody>
          <a:bodyPr>
            <a:normAutofit/>
          </a:bodyPr>
          <a:lstStyle/>
          <a:p>
            <a:r>
              <a:rPr lang="en-US" dirty="0" smtClean="0"/>
              <a:t>Benefit of this solution:</a:t>
            </a:r>
          </a:p>
          <a:p>
            <a:pPr lvl="1"/>
            <a:r>
              <a:rPr lang="en-US" dirty="0"/>
              <a:t>Location reporting is available in </a:t>
            </a:r>
            <a:r>
              <a:rPr lang="en-US" dirty="0" smtClean="0"/>
              <a:t>some </a:t>
            </a:r>
            <a:r>
              <a:rPr lang="en-US" dirty="0" err="1" smtClean="0"/>
              <a:t>vnedors</a:t>
            </a:r>
            <a:r>
              <a:rPr lang="en-US" dirty="0" smtClean="0"/>
              <a:t> PS </a:t>
            </a:r>
            <a:r>
              <a:rPr lang="en-US" dirty="0"/>
              <a:t>core </a:t>
            </a:r>
            <a:endParaRPr lang="en-US" dirty="0" smtClean="0"/>
          </a:p>
          <a:p>
            <a:pPr lvl="1"/>
            <a:r>
              <a:rPr lang="en-US" dirty="0" smtClean="0"/>
              <a:t>Gap could </a:t>
            </a:r>
            <a:r>
              <a:rPr lang="en-US" dirty="0" smtClean="0"/>
              <a:t>be solved on Rx interface (PCRF/SBC  nodes)</a:t>
            </a:r>
            <a:endParaRPr lang="en-US" dirty="0"/>
          </a:p>
          <a:p>
            <a:pPr lvl="1"/>
            <a:r>
              <a:rPr lang="en-US" dirty="0" smtClean="0"/>
              <a:t>Low impact </a:t>
            </a:r>
            <a:r>
              <a:rPr lang="en-US" dirty="0"/>
              <a:t>on LI:  SIP info can easily forwarded from SBC to LI Mediation </a:t>
            </a:r>
            <a:r>
              <a:rPr lang="en-US" dirty="0" smtClean="0"/>
              <a:t>device</a:t>
            </a:r>
          </a:p>
          <a:p>
            <a:pPr lvl="1"/>
            <a:r>
              <a:rPr lang="en-US" dirty="0" smtClean="0"/>
              <a:t>ECGI change will provide granularity down to cell-ID level (HO inside a eNB between ~1-3 cells is as well reported )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Drawbacks of this solution: </a:t>
            </a:r>
          </a:p>
          <a:p>
            <a:pPr lvl="1"/>
            <a:r>
              <a:rPr lang="sv-SE" altLang="en-US" dirty="0"/>
              <a:t>Major capacity penalty due to increase of </a:t>
            </a:r>
            <a:r>
              <a:rPr lang="en-US" dirty="0" smtClean="0"/>
              <a:t>signaling load of EPC, PCRF and SBC (initially negligible since it is related to calls and not to sessions, but will become significant with VoLTE expansion)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47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1" y="-2381"/>
            <a:ext cx="7810716" cy="875675"/>
          </a:xfrm>
        </p:spPr>
        <p:txBody>
          <a:bodyPr/>
          <a:lstStyle/>
          <a:p>
            <a:r>
              <a:rPr lang="en-GB" dirty="0"/>
              <a:t>Option 2: LI Cell Based IRI </a:t>
            </a:r>
            <a:r>
              <a:rPr lang="en-GB" dirty="0" smtClean="0"/>
              <a:t>Reporting (</a:t>
            </a:r>
            <a:r>
              <a:rPr lang="en-GB" dirty="0"/>
              <a:t>MME)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Insert Confidentiality Level in slide footer 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A7C8834-FB40-4F56-935F-46565A85CAC1}" type="datetime3">
              <a:rPr lang="en-US" smtClean="0"/>
              <a:t>24 June 2015</a:t>
            </a:fld>
            <a:endParaRPr lang="en-GB"/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199" y="687629"/>
            <a:ext cx="7810718" cy="3971684"/>
          </a:xfrm>
        </p:spPr>
        <p:txBody>
          <a:bodyPr>
            <a:normAutofit/>
          </a:bodyPr>
          <a:lstStyle/>
          <a:p>
            <a:r>
              <a:rPr lang="en-US" dirty="0" smtClean="0"/>
              <a:t>Benefit of this solution:</a:t>
            </a:r>
          </a:p>
          <a:p>
            <a:pPr lvl="1"/>
            <a:r>
              <a:rPr lang="en-US" dirty="0" smtClean="0"/>
              <a:t>Affecting a single node only as the MME will provide the up to date location information</a:t>
            </a:r>
            <a:endParaRPr lang="en-US" dirty="0"/>
          </a:p>
          <a:p>
            <a:pPr lvl="1"/>
            <a:r>
              <a:rPr lang="en-US" dirty="0" smtClean="0"/>
              <a:t>It is complete invisible to a mobile operator as it is done per LI provision </a:t>
            </a:r>
          </a:p>
          <a:p>
            <a:pPr lvl="1"/>
            <a:r>
              <a:rPr lang="en-US" dirty="0" smtClean="0"/>
              <a:t>No signaling impact for the nodes  like S/P-GW, PCRF and SBC</a:t>
            </a:r>
          </a:p>
          <a:p>
            <a:pPr marL="266700" lvl="1" indent="0">
              <a:buNone/>
            </a:pPr>
            <a:r>
              <a:rPr lang="en-US" sz="3200" b="1" u="sng" dirty="0" smtClean="0">
                <a:solidFill>
                  <a:srgbClr val="FF0000"/>
                </a:solidFill>
              </a:rPr>
              <a:t>Option 2 Preferred</a:t>
            </a:r>
            <a:endParaRPr lang="en-US" sz="3200" b="1" u="sng" dirty="0">
              <a:solidFill>
                <a:srgbClr val="FF0000"/>
              </a:solidFill>
            </a:endParaRPr>
          </a:p>
          <a:p>
            <a:pPr lvl="1"/>
            <a:endParaRPr lang="en-US" dirty="0" smtClean="0"/>
          </a:p>
          <a:p>
            <a:r>
              <a:rPr lang="en-US" dirty="0" smtClean="0"/>
              <a:t>Drawbacks of this solution: </a:t>
            </a:r>
          </a:p>
          <a:p>
            <a:pPr lvl="1"/>
            <a:r>
              <a:rPr lang="en-US" dirty="0"/>
              <a:t>ECGI change will provide granularity down to </a:t>
            </a:r>
            <a:r>
              <a:rPr lang="en-US" u="sng" dirty="0" smtClean="0"/>
              <a:t>eNB level only </a:t>
            </a:r>
            <a:r>
              <a:rPr lang="en-US" dirty="0" smtClean="0"/>
              <a:t> </a:t>
            </a:r>
            <a:r>
              <a:rPr lang="en-US" dirty="0"/>
              <a:t>(HO inside a </a:t>
            </a:r>
            <a:r>
              <a:rPr lang="en-US" dirty="0" smtClean="0"/>
              <a:t>eNB while UE is </a:t>
            </a:r>
            <a:r>
              <a:rPr lang="en-US" dirty="0"/>
              <a:t>in </a:t>
            </a:r>
            <a:r>
              <a:rPr lang="en-US" dirty="0" smtClean="0"/>
              <a:t>connected mode is NOT reported, TBC yet) </a:t>
            </a:r>
          </a:p>
          <a:p>
            <a:pPr lvl="1"/>
            <a:r>
              <a:rPr lang="en-US" dirty="0" smtClean="0"/>
              <a:t>At present 3GPP specification is not completed, there is a risk to be a proprietary solution for VF DE</a:t>
            </a:r>
          </a:p>
          <a:p>
            <a:pPr lvl="1"/>
            <a:r>
              <a:rPr lang="en-US" dirty="0" smtClean="0"/>
              <a:t>Impact on LI mediation system:</a:t>
            </a:r>
          </a:p>
          <a:p>
            <a:pPr lvl="2"/>
            <a:r>
              <a:rPr lang="en-US" dirty="0" smtClean="0"/>
              <a:t>Customization of </a:t>
            </a:r>
            <a:r>
              <a:rPr lang="en-US" dirty="0"/>
              <a:t>new IRI </a:t>
            </a:r>
            <a:r>
              <a:rPr lang="en-GB" dirty="0"/>
              <a:t>event type</a:t>
            </a:r>
            <a:endParaRPr lang="zh-CN" altLang="en-US" dirty="0"/>
          </a:p>
          <a:p>
            <a:pPr lvl="2"/>
            <a:r>
              <a:rPr lang="en-US" dirty="0" smtClean="0"/>
              <a:t>LI mediation will be in charge to correlate the subscriber and VoLTE related info received from MME and SBC node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78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3"/>
          <p:cNvSpPr>
            <a:spLocks noGrp="1"/>
          </p:cNvSpPr>
          <p:nvPr>
            <p:ph type="title"/>
          </p:nvPr>
        </p:nvSpPr>
        <p:spPr>
          <a:xfrm>
            <a:off x="731521" y="308610"/>
            <a:ext cx="6619398" cy="412750"/>
          </a:xfrm>
        </p:spPr>
        <p:txBody>
          <a:bodyPr/>
          <a:lstStyle/>
          <a:p>
            <a:pPr eaLnBrk="1" hangingPunct="1"/>
            <a:r>
              <a:rPr lang="en-US" dirty="0" smtClean="0"/>
              <a:t>Executive Summary </a:t>
            </a:r>
            <a:endParaRPr lang="en-GB" dirty="0" smtClean="0"/>
          </a:p>
        </p:txBody>
      </p:sp>
      <p:sp>
        <p:nvSpPr>
          <p:cNvPr id="19458" name="Slide Number Placeholder 4"/>
          <p:cNvSpPr>
            <a:spLocks noGrp="1"/>
          </p:cNvSpPr>
          <p:nvPr>
            <p:ph type="sldNum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21532" fontAlgn="base">
              <a:spcBef>
                <a:spcPct val="0"/>
              </a:spcBef>
              <a:spcAft>
                <a:spcPct val="0"/>
              </a:spcAft>
              <a:defRPr/>
            </a:pPr>
            <a:fld id="{A2EB9238-6E53-4787-891D-A08E0E573687}" type="slidenum">
              <a:rPr lang="en-GB">
                <a:solidFill>
                  <a:srgbClr val="FFFFFF"/>
                </a:solidFill>
              </a:rPr>
              <a:pPr defTabSz="821532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GB">
              <a:solidFill>
                <a:srgbClr val="FFFFFF"/>
              </a:solidFill>
            </a:endParaRPr>
          </a:p>
        </p:txBody>
      </p:sp>
      <p:graphicFrame>
        <p:nvGraphicFramePr>
          <p:cNvPr id="8" name="Group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0920031"/>
              </p:ext>
            </p:extLst>
          </p:nvPr>
        </p:nvGraphicFramePr>
        <p:xfrm>
          <a:off x="731520" y="1118957"/>
          <a:ext cx="7406640" cy="3448319"/>
        </p:xfrm>
        <a:graphic>
          <a:graphicData uri="http://schemas.openxmlformats.org/drawingml/2006/table">
            <a:tbl>
              <a:tblPr/>
              <a:tblGrid>
                <a:gridCol w="2469378"/>
                <a:gridCol w="4937262"/>
              </a:tblGrid>
              <a:tr h="12571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A99D4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1000" marR="0" marT="31590" marB="31590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4625" marR="0" lvl="0" indent="-1746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Char char="•"/>
                        <a:tabLst/>
                      </a:pPr>
                      <a:endParaRPr kumimoji="0" lang="en-GB" sz="13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174625" marR="0" lvl="0" indent="-1746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Char char="•"/>
                        <a:tabLst/>
                        <a:defRPr/>
                      </a:pPr>
                      <a:r>
                        <a:rPr kumimoji="0" lang="en-GB" sz="13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the requirement from </a:t>
                      </a:r>
                      <a:r>
                        <a:rPr kumimoji="0" lang="en-GB" sz="13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many markets to provide up </a:t>
                      </a:r>
                      <a:r>
                        <a:rPr kumimoji="0" lang="en-GB" sz="13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date location information to LEA </a:t>
                      </a:r>
                      <a:r>
                        <a:rPr kumimoji="0" lang="en-GB" sz="13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authorities in LTE.</a:t>
                      </a:r>
                      <a:endParaRPr kumimoji="0" lang="en-GB" sz="13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000" marR="0" marT="31590" marB="31590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55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5A5684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1000" marR="0" marT="31590" marB="31590" anchor="ctr" horzOverflow="overflow">
                    <a:lnL cap="flat"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4625" marR="0" lvl="0" indent="-1746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Char char="•"/>
                        <a:tabLst/>
                        <a:defRPr/>
                      </a:pPr>
                      <a:r>
                        <a:rPr kumimoji="0" lang="en-GB" sz="13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options are currently being evaluated:</a:t>
                      </a:r>
                    </a:p>
                    <a:p>
                      <a:pPr marL="631825" marR="0" lvl="1" indent="-1746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Char char="•"/>
                        <a:tabLst/>
                        <a:defRPr/>
                      </a:pPr>
                      <a:r>
                        <a:rPr kumimoji="0" lang="en-GB" sz="1300" b="1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Gx</a:t>
                      </a:r>
                      <a:r>
                        <a:rPr kumimoji="0" lang="en-GB" sz="13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/Rx based (location information is sent by PGW via PCRF to SBC)</a:t>
                      </a:r>
                    </a:p>
                    <a:p>
                      <a:pPr marL="631825" marR="0" lvl="1" indent="-1746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Char char="•"/>
                        <a:tabLst/>
                        <a:defRPr/>
                      </a:pPr>
                      <a:r>
                        <a:rPr kumimoji="0" lang="en-GB" sz="13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MME based (LI Cell Based IRI Reporting)</a:t>
                      </a:r>
                    </a:p>
                    <a:p>
                      <a:pPr marL="174625" marR="0" lvl="0" indent="-1746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Char char="•"/>
                        <a:tabLst/>
                        <a:defRPr/>
                      </a:pPr>
                      <a:endParaRPr kumimoji="0" lang="en-GB" sz="13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81000" marR="0" marT="31590" marB="31590" anchor="ctr" horzOverflow="overflow">
                    <a:lnL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07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1000" marR="0" marT="31590" marB="31590" anchor="ctr" horzOverflow="overflow">
                    <a:lnL cap="flat"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4625" marR="0" lvl="0" indent="-1746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Char char="•"/>
                        <a:tabLst/>
                        <a:defRPr/>
                      </a:pPr>
                      <a:r>
                        <a:rPr kumimoji="0" lang="en-GB" sz="13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SA3 LI for further discussion and decision</a:t>
                      </a:r>
                      <a:endParaRPr kumimoji="0" lang="en-GB" sz="13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81000" marR="0" marT="31590" marB="31590" anchor="ctr" horzOverflow="overflow">
                    <a:lnL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AutoShape 22"/>
          <p:cNvSpPr>
            <a:spLocks noChangeArrowheads="1"/>
          </p:cNvSpPr>
          <p:nvPr/>
        </p:nvSpPr>
        <p:spPr bwMode="gray">
          <a:xfrm>
            <a:off x="731520" y="1594241"/>
            <a:ext cx="2133124" cy="573287"/>
          </a:xfrm>
          <a:prstGeom prst="homePlate">
            <a:avLst>
              <a:gd name="adj" fmla="val 87105"/>
            </a:avLst>
          </a:prstGeom>
          <a:solidFill>
            <a:schemeClr val="bg1"/>
          </a:solidFill>
          <a:ln w="19050" algn="ctr">
            <a:solidFill>
              <a:srgbClr val="A99D41"/>
            </a:solidFill>
            <a:miter lim="800000"/>
            <a:headEnd/>
            <a:tailEnd/>
          </a:ln>
        </p:spPr>
        <p:txBody>
          <a:bodyPr lIns="81000" tIns="42120" rIns="81000" bIns="42120" anchor="ctr"/>
          <a:lstStyle/>
          <a:p>
            <a:pPr eaLnBrk="0" hangingPunct="0"/>
            <a:r>
              <a:rPr lang="en-GB" sz="1440" b="1" dirty="0">
                <a:solidFill>
                  <a:srgbClr val="A2AD00"/>
                </a:solidFill>
              </a:rPr>
              <a:t>Topic</a:t>
            </a:r>
            <a:endParaRPr lang="en-GB" sz="1260" b="1" dirty="0">
              <a:solidFill>
                <a:srgbClr val="A2AD00"/>
              </a:solidFill>
            </a:endParaRPr>
          </a:p>
        </p:txBody>
      </p:sp>
      <p:sp>
        <p:nvSpPr>
          <p:cNvPr id="10" name="AutoShape 23"/>
          <p:cNvSpPr>
            <a:spLocks noChangeArrowheads="1"/>
          </p:cNvSpPr>
          <p:nvPr/>
        </p:nvSpPr>
        <p:spPr bwMode="gray">
          <a:xfrm>
            <a:off x="731520" y="2725786"/>
            <a:ext cx="2133124" cy="573287"/>
          </a:xfrm>
          <a:prstGeom prst="homePlate">
            <a:avLst>
              <a:gd name="adj" fmla="val 87105"/>
            </a:avLst>
          </a:prstGeom>
          <a:solidFill>
            <a:schemeClr val="bg1"/>
          </a:solidFill>
          <a:ln w="19050" algn="ctr">
            <a:solidFill>
              <a:srgbClr val="008080"/>
            </a:solidFill>
            <a:miter lim="800000"/>
            <a:headEnd/>
            <a:tailEnd/>
          </a:ln>
        </p:spPr>
        <p:txBody>
          <a:bodyPr lIns="81000" tIns="42120" rIns="81000" bIns="42120" anchor="ctr"/>
          <a:lstStyle/>
          <a:p>
            <a:pPr eaLnBrk="0" hangingPunct="0"/>
            <a:r>
              <a:rPr lang="en-GB" sz="1440" b="1" dirty="0">
                <a:solidFill>
                  <a:srgbClr val="008080"/>
                </a:solidFill>
              </a:rPr>
              <a:t>Purpose</a:t>
            </a:r>
          </a:p>
        </p:txBody>
      </p:sp>
      <p:sp>
        <p:nvSpPr>
          <p:cNvPr id="11" name="AutoShape 24"/>
          <p:cNvSpPr>
            <a:spLocks noChangeArrowheads="1"/>
          </p:cNvSpPr>
          <p:nvPr/>
        </p:nvSpPr>
        <p:spPr bwMode="gray">
          <a:xfrm>
            <a:off x="731520" y="3872989"/>
            <a:ext cx="2133124" cy="573286"/>
          </a:xfrm>
          <a:prstGeom prst="homePlate">
            <a:avLst>
              <a:gd name="adj" fmla="val 87105"/>
            </a:avLst>
          </a:prstGeom>
          <a:solidFill>
            <a:schemeClr val="bg1"/>
          </a:solidFill>
          <a:ln w="19050" algn="ctr">
            <a:solidFill>
              <a:schemeClr val="accent1"/>
            </a:solidFill>
            <a:miter lim="800000"/>
            <a:headEnd/>
            <a:tailEnd/>
          </a:ln>
        </p:spPr>
        <p:txBody>
          <a:bodyPr lIns="81000" tIns="42120" rIns="81000" bIns="42120" anchor="ctr"/>
          <a:lstStyle/>
          <a:p>
            <a:pPr eaLnBrk="0" hangingPunct="0"/>
            <a:r>
              <a:rPr lang="en-GB" sz="1440" b="1" dirty="0" smtClean="0">
                <a:solidFill>
                  <a:schemeClr val="accent1"/>
                </a:solidFill>
              </a:rPr>
              <a:t>Input to</a:t>
            </a:r>
            <a:endParaRPr lang="en-GB" sz="144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5489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NPLI (Network provided location information)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31A748D-277B-4DC7-A9ED-97A0289BE52C}" type="datetime3">
              <a:rPr lang="en-US" smtClean="0"/>
              <a:t>24 June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40576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5543010" y="4746278"/>
            <a:ext cx="413410" cy="274637"/>
          </a:xfrm>
        </p:spPr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t>24 June 2015</a:t>
            </a:fld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458788" y="857586"/>
            <a:ext cx="846137" cy="388475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000" dirty="0" smtClean="0">
                <a:solidFill>
                  <a:srgbClr val="34342B"/>
                </a:solidFill>
                <a:latin typeface="Vodafone Rg" pitchFamily="34" charset="0"/>
              </a:rPr>
              <a:t>PGW</a:t>
            </a: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31914" y="849348"/>
            <a:ext cx="870336" cy="396713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000" kern="1200" dirty="0" smtClean="0">
                <a:solidFill>
                  <a:srgbClr val="34342B"/>
                </a:solidFill>
                <a:latin typeface="Vodafone Rg" pitchFamily="34" charset="0"/>
                <a:ea typeface="+mn-ea"/>
                <a:cs typeface="+mn-cs"/>
              </a:rPr>
              <a:t>PCRF</a:t>
            </a: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231335" y="853105"/>
            <a:ext cx="856434" cy="396715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000" kern="1200" dirty="0" smtClean="0">
                <a:solidFill>
                  <a:srgbClr val="34342B"/>
                </a:solidFill>
                <a:latin typeface="Vodafone Rg" pitchFamily="34" charset="0"/>
                <a:ea typeface="+mn-ea"/>
                <a:cs typeface="+mn-cs"/>
              </a:rPr>
              <a:t>SBC</a:t>
            </a: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881856" y="1249820"/>
            <a:ext cx="1" cy="3411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079224" y="1249820"/>
            <a:ext cx="0" cy="3411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7654477" y="1249819"/>
            <a:ext cx="5075" cy="34110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4097273" y="1812248"/>
            <a:ext cx="3580327" cy="146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4076976" y="1551775"/>
            <a:ext cx="357750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097272" y="1439309"/>
            <a:ext cx="3580328" cy="18345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800" dirty="0">
                <a:latin typeface="Vodafone Rg" pitchFamily="34" charset="0"/>
              </a:rPr>
              <a:t>AAR </a:t>
            </a:r>
            <a:r>
              <a:rPr lang="en-US" sz="800" dirty="0" smtClean="0">
                <a:latin typeface="Vodafone Rg" pitchFamily="34" charset="0"/>
              </a:rPr>
              <a:t>Specific-Action = </a:t>
            </a:r>
            <a:r>
              <a:rPr lang="en-US" sz="800" dirty="0" err="1" smtClean="0">
                <a:latin typeface="Vodafone Rg" pitchFamily="34" charset="0"/>
              </a:rPr>
              <a:t>Access_Network_Info_Report</a:t>
            </a:r>
            <a:r>
              <a:rPr lang="en-US" sz="800" dirty="0" smtClean="0">
                <a:latin typeface="Vodafone Rg" pitchFamily="34" charset="0"/>
              </a:rPr>
              <a:t> </a:t>
            </a:r>
            <a:r>
              <a:rPr lang="en-US" sz="800" dirty="0">
                <a:latin typeface="Vodafone Rg" pitchFamily="34" charset="0"/>
              </a:rPr>
              <a:t>(12), </a:t>
            </a:r>
            <a:r>
              <a:rPr lang="en-US" sz="800" dirty="0" smtClean="0">
                <a:latin typeface="Vodafone Rg" pitchFamily="34" charset="0"/>
              </a:rPr>
              <a:t> </a:t>
            </a:r>
            <a:r>
              <a:rPr lang="en-US" sz="800" dirty="0" err="1" smtClean="0">
                <a:latin typeface="Vodafone Rg" pitchFamily="34" charset="0"/>
              </a:rPr>
              <a:t>Req_Access_Info</a:t>
            </a:r>
            <a:r>
              <a:rPr lang="en-US" sz="800" dirty="0" smtClean="0">
                <a:latin typeface="Vodafone Rg" pitchFamily="34" charset="0"/>
              </a:rPr>
              <a:t>=</a:t>
            </a:r>
            <a:r>
              <a:rPr lang="en-GB" sz="800" dirty="0"/>
              <a:t>USER_LOCATION (0</a:t>
            </a:r>
            <a:r>
              <a:rPr lang="en-GB" sz="800" dirty="0" smtClean="0"/>
              <a:t>)</a:t>
            </a:r>
            <a:endParaRPr lang="en-US" sz="800" dirty="0">
              <a:latin typeface="Vodafone Rg" pitchFamily="34" charset="0"/>
            </a:endParaRPr>
          </a:p>
          <a:p>
            <a:pPr marL="0" indent="0" algn="ctr">
              <a:buFont typeface="Arial" pitchFamily="34" charset="0"/>
              <a:buNone/>
            </a:pPr>
            <a:endParaRPr lang="en-US" sz="800" dirty="0" smtClean="0">
              <a:latin typeface="Vodafone Rg" pitchFamily="34" charset="0"/>
            </a:endParaRPr>
          </a:p>
        </p:txBody>
      </p:sp>
      <p:cxnSp>
        <p:nvCxnSpPr>
          <p:cNvPr id="21" name="Straight Connector 20"/>
          <p:cNvCxnSpPr>
            <a:stCxn id="5" idx="3"/>
            <a:endCxn id="8" idx="1"/>
          </p:cNvCxnSpPr>
          <p:nvPr/>
        </p:nvCxnSpPr>
        <p:spPr>
          <a:xfrm flipV="1">
            <a:off x="1304925" y="1047705"/>
            <a:ext cx="2326989" cy="4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304924" y="894249"/>
            <a:ext cx="2326989" cy="39156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en-GB" sz="1100" dirty="0" err="1" smtClean="0">
                <a:latin typeface="Vodafone Rg" pitchFamily="34" charset="0"/>
              </a:rPr>
              <a:t>Gx</a:t>
            </a:r>
            <a:endParaRPr lang="en-GB" sz="1100" dirty="0" smtClean="0">
              <a:latin typeface="Vodafone Rg" pitchFamily="34" charset="0"/>
            </a:endParaRPr>
          </a:p>
        </p:txBody>
      </p:sp>
      <p:cxnSp>
        <p:nvCxnSpPr>
          <p:cNvPr id="44" name="Straight Connector 43"/>
          <p:cNvCxnSpPr>
            <a:stCxn id="8" idx="3"/>
            <a:endCxn id="9" idx="1"/>
          </p:cNvCxnSpPr>
          <p:nvPr/>
        </p:nvCxnSpPr>
        <p:spPr>
          <a:xfrm>
            <a:off x="4502250" y="1047705"/>
            <a:ext cx="2729085" cy="37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520509" y="898816"/>
            <a:ext cx="2710826" cy="39156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en-GB" sz="1100" dirty="0" smtClean="0">
                <a:latin typeface="Vodafone Rg" pitchFamily="34" charset="0"/>
              </a:rPr>
              <a:t>Rx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097273" y="1812394"/>
            <a:ext cx="3557204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en-US" sz="800" dirty="0" smtClean="0">
                <a:latin typeface="Vodafone Rg" pitchFamily="34" charset="0"/>
              </a:rPr>
              <a:t>AAA</a:t>
            </a: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881857" y="2625227"/>
            <a:ext cx="319736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H="1">
            <a:off x="881856" y="2412038"/>
            <a:ext cx="318522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892174" y="2173534"/>
            <a:ext cx="3174907" cy="19005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 hangingPunct="0"/>
            <a:r>
              <a:rPr lang="en-US" sz="800" dirty="0">
                <a:latin typeface="Vodafone Rg" pitchFamily="34" charset="0"/>
              </a:rPr>
              <a:t>RAR ET=Access Network Info </a:t>
            </a:r>
            <a:r>
              <a:rPr lang="en-US" sz="800" dirty="0" smtClean="0">
                <a:latin typeface="Vodafone Rg" pitchFamily="34" charset="0"/>
              </a:rPr>
              <a:t>Report (45);</a:t>
            </a:r>
            <a:endParaRPr lang="en-GB" sz="800" dirty="0">
              <a:latin typeface="Vodafone Rg" pitchFamily="34" charset="0"/>
            </a:endParaRPr>
          </a:p>
          <a:p>
            <a:pPr algn="ctr" hangingPunct="0"/>
            <a:r>
              <a:rPr lang="en-GB" sz="800" dirty="0" err="1">
                <a:latin typeface="Vodafone Rg" pitchFamily="34" charset="0"/>
              </a:rPr>
              <a:t>Dyn</a:t>
            </a:r>
            <a:r>
              <a:rPr lang="en-GB" sz="800" dirty="0">
                <a:latin typeface="Vodafone Rg" pitchFamily="34" charset="0"/>
              </a:rPr>
              <a:t> PCC Rule including Required-Access-Info=USER_LOCATION (0) </a:t>
            </a:r>
          </a:p>
          <a:p>
            <a:pPr marL="0" indent="0" algn="ctr">
              <a:buFont typeface="Arial" pitchFamily="34" charset="0"/>
              <a:buNone/>
            </a:pPr>
            <a:endParaRPr lang="en-US" sz="800" dirty="0" smtClean="0">
              <a:latin typeface="Vodafone Rg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92173" y="2515768"/>
            <a:ext cx="3174907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en-US" sz="800" dirty="0" smtClean="0">
                <a:latin typeface="Vodafone Rg" pitchFamily="34" charset="0"/>
              </a:rPr>
              <a:t>AAA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1" y="-1848"/>
            <a:ext cx="7810716" cy="460257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3GPP standard NPLI behavior</a:t>
            </a:r>
            <a:endParaRPr lang="en-GB" dirty="0"/>
          </a:p>
        </p:txBody>
      </p:sp>
      <p:sp>
        <p:nvSpPr>
          <p:cNvPr id="51" name="Rounded Rectangular Callout 50"/>
          <p:cNvSpPr/>
          <p:nvPr/>
        </p:nvSpPr>
        <p:spPr>
          <a:xfrm>
            <a:off x="5525246" y="4422150"/>
            <a:ext cx="2625600" cy="298462"/>
          </a:xfrm>
          <a:prstGeom prst="wedgeRoundRectCallout">
            <a:avLst>
              <a:gd name="adj1" fmla="val -99164"/>
              <a:gd name="adj2" fmla="val -21944"/>
              <a:gd name="adj3" fmla="val 16667"/>
            </a:avLst>
          </a:prstGeom>
          <a:solidFill>
            <a:srgbClr val="B7C4D7"/>
          </a:solidFill>
          <a:ln w="19050">
            <a:solidFill>
              <a:srgbClr val="00206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800" dirty="0" smtClean="0">
                <a:solidFill>
                  <a:schemeClr val="tx1">
                    <a:lumMod val="50000"/>
                  </a:schemeClr>
                </a:solidFill>
              </a:rPr>
              <a:t>Further updates, if received by PCRF from </a:t>
            </a:r>
            <a:r>
              <a:rPr lang="en-US" sz="800" dirty="0" err="1" smtClean="0">
                <a:solidFill>
                  <a:schemeClr val="tx1">
                    <a:lumMod val="50000"/>
                  </a:schemeClr>
                </a:solidFill>
              </a:rPr>
              <a:t>Gx</a:t>
            </a:r>
            <a:r>
              <a:rPr lang="en-US" sz="800" dirty="0" smtClean="0">
                <a:solidFill>
                  <a:schemeClr val="tx1">
                    <a:lumMod val="50000"/>
                  </a:schemeClr>
                </a:solidFill>
              </a:rPr>
              <a:t> (</a:t>
            </a:r>
            <a:r>
              <a:rPr lang="en-US" sz="800" dirty="0" err="1" smtClean="0">
                <a:solidFill>
                  <a:schemeClr val="tx1">
                    <a:lumMod val="50000"/>
                  </a:schemeClr>
                </a:solidFill>
              </a:rPr>
              <a:t>CCRu</a:t>
            </a:r>
            <a:r>
              <a:rPr lang="en-US" sz="800" dirty="0" smtClean="0">
                <a:solidFill>
                  <a:schemeClr val="tx1">
                    <a:lumMod val="50000"/>
                  </a:schemeClr>
                </a:solidFill>
              </a:rPr>
              <a:t>), are not propagated to Rx</a:t>
            </a:r>
            <a:endParaRPr lang="en-US" sz="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7" name="Rounded Rectangle 76"/>
          <p:cNvSpPr/>
          <p:nvPr/>
        </p:nvSpPr>
        <p:spPr>
          <a:xfrm>
            <a:off x="378036" y="2845626"/>
            <a:ext cx="1007639" cy="219466"/>
          </a:xfrm>
          <a:prstGeom prst="round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800" dirty="0" err="1" smtClean="0"/>
              <a:t>NetLoc</a:t>
            </a:r>
            <a:r>
              <a:rPr lang="en-US" sz="800" dirty="0" smtClean="0"/>
              <a:t> procedure returns ULI value</a:t>
            </a:r>
            <a:endParaRPr lang="en-US" sz="800" dirty="0"/>
          </a:p>
        </p:txBody>
      </p:sp>
      <p:cxnSp>
        <p:nvCxnSpPr>
          <p:cNvPr id="64" name="Straight Arrow Connector 63"/>
          <p:cNvCxnSpPr/>
          <p:nvPr/>
        </p:nvCxnSpPr>
        <p:spPr>
          <a:xfrm>
            <a:off x="902155" y="3391848"/>
            <a:ext cx="319511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883150" y="3275100"/>
            <a:ext cx="3193824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800" dirty="0" err="1" smtClean="0">
                <a:latin typeface="Vodafone Rg" pitchFamily="34" charset="0"/>
              </a:rPr>
              <a:t>CCRu</a:t>
            </a:r>
            <a:r>
              <a:rPr lang="en-US" sz="800" dirty="0" smtClean="0">
                <a:latin typeface="Vodafone Rg" pitchFamily="34" charset="0"/>
              </a:rPr>
              <a:t> </a:t>
            </a:r>
            <a:r>
              <a:rPr lang="en-GB" sz="800" dirty="0">
                <a:latin typeface="Vodafone Rg" pitchFamily="34" charset="0"/>
              </a:rPr>
              <a:t>ET=</a:t>
            </a:r>
            <a:r>
              <a:rPr lang="en-GB" sz="800" dirty="0" err="1">
                <a:latin typeface="Vodafone Rg" pitchFamily="34" charset="0"/>
              </a:rPr>
              <a:t>Access_Network_Info_Report</a:t>
            </a:r>
            <a:r>
              <a:rPr lang="en-GB" sz="800" dirty="0">
                <a:latin typeface="Vodafone Rg" pitchFamily="34" charset="0"/>
              </a:rPr>
              <a:t> [45]; </a:t>
            </a:r>
            <a:r>
              <a:rPr lang="en-GB" sz="800" dirty="0" smtClean="0">
                <a:latin typeface="Vodafone Rg" pitchFamily="34" charset="0"/>
              </a:rPr>
              <a:t>&lt;ULI&gt;</a:t>
            </a:r>
            <a:endParaRPr lang="en-GB" sz="800" dirty="0">
              <a:latin typeface="Vodafone Rg" pitchFamily="34" charset="0"/>
            </a:endParaRPr>
          </a:p>
          <a:p>
            <a:pPr marL="0" indent="0" algn="ctr">
              <a:buFont typeface="Arial" pitchFamily="34" charset="0"/>
              <a:buNone/>
            </a:pPr>
            <a:endParaRPr lang="en-US" sz="800" dirty="0" smtClean="0">
              <a:latin typeface="Vodafone Rg" pitchFamily="34" charset="0"/>
            </a:endParaRPr>
          </a:p>
        </p:txBody>
      </p:sp>
      <p:cxnSp>
        <p:nvCxnSpPr>
          <p:cNvPr id="66" name="Straight Arrow Connector 65"/>
          <p:cNvCxnSpPr/>
          <p:nvPr/>
        </p:nvCxnSpPr>
        <p:spPr>
          <a:xfrm flipH="1">
            <a:off x="881855" y="3620759"/>
            <a:ext cx="31853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902154" y="3606421"/>
            <a:ext cx="3205099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en-US" sz="800" dirty="0" err="1" smtClean="0">
                <a:latin typeface="Vodafone Rg" pitchFamily="34" charset="0"/>
              </a:rPr>
              <a:t>CCAu</a:t>
            </a:r>
            <a:endParaRPr lang="en-US" sz="800" dirty="0" smtClean="0">
              <a:latin typeface="Vodafone Rg" pitchFamily="34" charset="0"/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4097272" y="3859297"/>
            <a:ext cx="35803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H="1">
            <a:off x="4076975" y="4264489"/>
            <a:ext cx="358257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4107254" y="4260613"/>
            <a:ext cx="3547223" cy="157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800" dirty="0" smtClean="0">
                <a:latin typeface="Vodafone Rg" pitchFamily="34" charset="0"/>
              </a:rPr>
              <a:t>RAA</a:t>
            </a:r>
            <a:endParaRPr lang="en-US" sz="800" dirty="0">
              <a:latin typeface="Vodafone Rg" pitchFamily="34" charset="0"/>
            </a:endParaRPr>
          </a:p>
          <a:p>
            <a:pPr marL="0" indent="0" algn="ctr">
              <a:buFont typeface="Arial" pitchFamily="34" charset="0"/>
              <a:buNone/>
            </a:pPr>
            <a:endParaRPr lang="en-US" sz="800" dirty="0" smtClean="0">
              <a:latin typeface="Vodafone Rg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097272" y="3749718"/>
            <a:ext cx="3557205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800" dirty="0" smtClean="0">
                <a:latin typeface="Vodafone Rg" pitchFamily="34" charset="0"/>
              </a:rPr>
              <a:t>RAR </a:t>
            </a:r>
            <a:r>
              <a:rPr lang="en-GB" sz="800" dirty="0">
                <a:latin typeface="Vodafone Rg" pitchFamily="34" charset="0"/>
              </a:rPr>
              <a:t>Specific-Action=</a:t>
            </a:r>
            <a:r>
              <a:rPr lang="en-GB" sz="800" dirty="0" err="1">
                <a:latin typeface="Vodafone Rg" pitchFamily="34" charset="0"/>
              </a:rPr>
              <a:t>Access_Network_Info_Report</a:t>
            </a:r>
            <a:r>
              <a:rPr lang="en-GB" sz="800" dirty="0">
                <a:latin typeface="Vodafone Rg" pitchFamily="34" charset="0"/>
              </a:rPr>
              <a:t> (12), </a:t>
            </a:r>
          </a:p>
          <a:p>
            <a:pPr algn="ctr"/>
            <a:r>
              <a:rPr lang="en-GB" sz="800" dirty="0" err="1">
                <a:latin typeface="Vodafone Rg" pitchFamily="34" charset="0"/>
              </a:rPr>
              <a:t>Req_Access_Info</a:t>
            </a:r>
            <a:r>
              <a:rPr lang="en-GB" sz="800" dirty="0">
                <a:latin typeface="Vodafone Rg" pitchFamily="34" charset="0"/>
              </a:rPr>
              <a:t> </a:t>
            </a:r>
            <a:r>
              <a:rPr lang="en-GB" sz="800" dirty="0" smtClean="0">
                <a:latin typeface="Vodafone Rg" pitchFamily="34" charset="0"/>
              </a:rPr>
              <a:t>(&lt;ULI&gt;)</a:t>
            </a:r>
            <a:endParaRPr lang="en-GB" sz="800" dirty="0">
              <a:latin typeface="Vodafone Rg" pitchFamily="34" charset="0"/>
            </a:endParaRPr>
          </a:p>
          <a:p>
            <a:pPr marL="0" indent="0" algn="ctr">
              <a:buFont typeface="Arial" pitchFamily="34" charset="0"/>
              <a:buNone/>
            </a:pPr>
            <a:endParaRPr lang="en-US" sz="800" dirty="0" smtClean="0">
              <a:latin typeface="Vodafone Rg" pitchFamily="34" charset="0"/>
            </a:endParaRPr>
          </a:p>
        </p:txBody>
      </p:sp>
      <p:sp>
        <p:nvSpPr>
          <p:cNvPr id="84" name="Rounded Rectangular Callout 83"/>
          <p:cNvSpPr/>
          <p:nvPr/>
        </p:nvSpPr>
        <p:spPr>
          <a:xfrm>
            <a:off x="8150846" y="1402544"/>
            <a:ext cx="758992" cy="298462"/>
          </a:xfrm>
          <a:prstGeom prst="wedgeRoundRectCallout">
            <a:avLst>
              <a:gd name="adj1" fmla="val -87184"/>
              <a:gd name="adj2" fmla="val 24624"/>
              <a:gd name="adj3" fmla="val 16667"/>
            </a:avLst>
          </a:prstGeom>
          <a:solidFill>
            <a:srgbClr val="B7C4D7"/>
          </a:solidFill>
          <a:ln w="19050">
            <a:solidFill>
              <a:srgbClr val="00206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800" b="1" dirty="0" err="1" smtClean="0">
                <a:solidFill>
                  <a:schemeClr val="tx1">
                    <a:lumMod val="50000"/>
                  </a:schemeClr>
                </a:solidFill>
              </a:rPr>
              <a:t>VoLTE</a:t>
            </a:r>
            <a:r>
              <a:rPr lang="en-US" sz="800" b="1" dirty="0" smtClean="0">
                <a:solidFill>
                  <a:schemeClr val="tx1">
                    <a:lumMod val="50000"/>
                  </a:schemeClr>
                </a:solidFill>
              </a:rPr>
              <a:t> call start</a:t>
            </a:r>
            <a:endParaRPr lang="en-US" sz="800" b="1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19845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Option 1: </a:t>
            </a:r>
            <a:r>
              <a:rPr lang="en-GB" dirty="0" err="1"/>
              <a:t>Gx</a:t>
            </a:r>
            <a:r>
              <a:rPr lang="en-GB" dirty="0"/>
              <a:t>/Rx </a:t>
            </a:r>
            <a:r>
              <a:rPr lang="en-GB" dirty="0" smtClean="0"/>
              <a:t>based</a:t>
            </a:r>
            <a:br>
              <a:rPr lang="en-GB" dirty="0" smtClean="0"/>
            </a:br>
            <a:r>
              <a:rPr lang="en-GB" dirty="0" smtClean="0"/>
              <a:t>(PGW, PCRF, SBC)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71013F6-5DF7-4F19-9C6C-6DDC7309C93F}" type="datetime3">
              <a:rPr lang="en-US" smtClean="0"/>
              <a:t>24 June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383803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457200" y="4810554"/>
            <a:ext cx="2087880" cy="274637"/>
          </a:xfrm>
        </p:spPr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6896285" y="4811591"/>
            <a:ext cx="413410" cy="274637"/>
          </a:xfrm>
        </p:spPr>
        <p:txBody>
          <a:bodyPr/>
          <a:lstStyle/>
          <a:p>
            <a:fld id="{72A83A2B-3358-44F8-83A0-4598795D8FB5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>
          <a:xfrm>
            <a:off x="6137275" y="4810554"/>
            <a:ext cx="2133600" cy="274637"/>
          </a:xfrm>
        </p:spPr>
        <p:txBody>
          <a:bodyPr/>
          <a:lstStyle/>
          <a:p>
            <a:fld id="{8E097323-9310-4948-8DEA-E80EC909587F}" type="datetime3">
              <a:rPr lang="en-US" smtClean="0"/>
              <a:t>24 June 2015</a:t>
            </a:fld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458788" y="447946"/>
            <a:ext cx="846137" cy="388475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000" dirty="0" smtClean="0">
                <a:solidFill>
                  <a:srgbClr val="34342B"/>
                </a:solidFill>
                <a:latin typeface="Vodafone Rg" pitchFamily="34" charset="0"/>
              </a:rPr>
              <a:t>PGW</a:t>
            </a: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31914" y="439708"/>
            <a:ext cx="870336" cy="396713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000" kern="1200" dirty="0" smtClean="0">
                <a:solidFill>
                  <a:srgbClr val="34342B"/>
                </a:solidFill>
                <a:latin typeface="Vodafone Rg" pitchFamily="34" charset="0"/>
                <a:ea typeface="+mn-ea"/>
                <a:cs typeface="+mn-cs"/>
              </a:rPr>
              <a:t>PCRF</a:t>
            </a: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89940" y="443465"/>
            <a:ext cx="856434" cy="396715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000" kern="1200" dirty="0" smtClean="0">
                <a:solidFill>
                  <a:srgbClr val="34342B"/>
                </a:solidFill>
                <a:latin typeface="Vodafone Rg" pitchFamily="34" charset="0"/>
                <a:ea typeface="+mn-ea"/>
                <a:cs typeface="+mn-cs"/>
              </a:rPr>
              <a:t>SBC</a:t>
            </a: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881858" y="905493"/>
            <a:ext cx="1292" cy="38632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079224" y="905493"/>
            <a:ext cx="28030" cy="4009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418158" y="905492"/>
            <a:ext cx="0" cy="40097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097273" y="1731261"/>
            <a:ext cx="332088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631914" y="1423021"/>
            <a:ext cx="4747291" cy="36690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800" dirty="0">
                <a:latin typeface="Vodafone Rg" pitchFamily="34" charset="0"/>
              </a:rPr>
              <a:t>AAR </a:t>
            </a:r>
            <a:r>
              <a:rPr lang="en-US" sz="800" dirty="0" smtClean="0">
                <a:latin typeface="Vodafone Rg" pitchFamily="34" charset="0"/>
              </a:rPr>
              <a:t>Specific-Action = </a:t>
            </a:r>
            <a:r>
              <a:rPr lang="en-US" sz="800" dirty="0" err="1" smtClean="0">
                <a:latin typeface="Vodafone Rg" pitchFamily="34" charset="0"/>
              </a:rPr>
              <a:t>Access_Network_Info_Report</a:t>
            </a:r>
            <a:r>
              <a:rPr lang="en-US" sz="800" dirty="0" smtClean="0">
                <a:latin typeface="Vodafone Rg" pitchFamily="34" charset="0"/>
              </a:rPr>
              <a:t> </a:t>
            </a:r>
            <a:r>
              <a:rPr lang="en-US" sz="800" dirty="0">
                <a:latin typeface="Vodafone Rg" pitchFamily="34" charset="0"/>
              </a:rPr>
              <a:t>(12), </a:t>
            </a:r>
          </a:p>
          <a:p>
            <a:pPr algn="ctr"/>
            <a:r>
              <a:rPr lang="en-US" sz="800" dirty="0" err="1" smtClean="0">
                <a:latin typeface="Vodafone Rg" pitchFamily="34" charset="0"/>
              </a:rPr>
              <a:t>Req_Access_Info</a:t>
            </a:r>
            <a:r>
              <a:rPr lang="en-US" sz="800" dirty="0" smtClean="0">
                <a:latin typeface="Vodafone Rg" pitchFamily="34" charset="0"/>
              </a:rPr>
              <a:t>=</a:t>
            </a:r>
            <a:r>
              <a:rPr lang="en-GB" sz="800" dirty="0"/>
              <a:t>USER_LOCATION (0</a:t>
            </a:r>
            <a:r>
              <a:rPr lang="en-GB" sz="800" dirty="0" smtClean="0"/>
              <a:t>)</a:t>
            </a:r>
            <a:endParaRPr lang="en-US" sz="800" dirty="0">
              <a:latin typeface="Vodafone Rg" pitchFamily="34" charset="0"/>
            </a:endParaRPr>
          </a:p>
          <a:p>
            <a:pPr marL="0" indent="0" algn="ctr">
              <a:buFont typeface="Arial" pitchFamily="34" charset="0"/>
              <a:buNone/>
            </a:pPr>
            <a:endParaRPr lang="en-US" sz="800" dirty="0" smtClean="0">
              <a:latin typeface="Vodafone Rg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1304925" y="703378"/>
            <a:ext cx="2326989" cy="4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304924" y="549922"/>
            <a:ext cx="2326989" cy="39156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en-GB" sz="1100" dirty="0" err="1" smtClean="0">
                <a:latin typeface="Vodafone Rg" pitchFamily="34" charset="0"/>
              </a:rPr>
              <a:t>Gx</a:t>
            </a:r>
            <a:endParaRPr lang="en-GB" sz="1100" dirty="0" smtClean="0">
              <a:latin typeface="Vodafone Rg" pitchFamily="34" charset="0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4520509" y="703377"/>
            <a:ext cx="2469431" cy="37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520508" y="554489"/>
            <a:ext cx="2469431" cy="39156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en-GB" sz="1100" dirty="0" smtClean="0">
                <a:latin typeface="Vodafone Rg" pitchFamily="34" charset="0"/>
              </a:rPr>
              <a:t>Rx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097273" y="1716777"/>
            <a:ext cx="3320885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en-US" sz="800" dirty="0" smtClean="0">
                <a:latin typeface="Vodafone Rg" pitchFamily="34" charset="0"/>
              </a:rPr>
              <a:t>AAA</a:t>
            </a: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881857" y="1907835"/>
            <a:ext cx="31732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892174" y="1646332"/>
            <a:ext cx="3160563" cy="19005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 hangingPunct="0"/>
            <a:r>
              <a:rPr lang="en-US" sz="800" dirty="0">
                <a:latin typeface="Vodafone Rg" pitchFamily="34" charset="0"/>
              </a:rPr>
              <a:t>RAR </a:t>
            </a:r>
            <a:r>
              <a:rPr lang="en-US" sz="800" dirty="0" smtClean="0">
                <a:latin typeface="Vodafone Rg" pitchFamily="34" charset="0"/>
              </a:rPr>
              <a:t>ET=Access Network Info Report (45); ET</a:t>
            </a:r>
            <a:r>
              <a:rPr lang="en-US" sz="800" dirty="0">
                <a:latin typeface="Vodafone Rg" pitchFamily="34" charset="0"/>
              </a:rPr>
              <a:t>= </a:t>
            </a:r>
            <a:r>
              <a:rPr lang="en-GB" sz="800" dirty="0">
                <a:latin typeface="Vodafone Rg" pitchFamily="34" charset="0"/>
              </a:rPr>
              <a:t>ECGI_CHANGE (27</a:t>
            </a:r>
            <a:r>
              <a:rPr lang="en-GB" sz="800" dirty="0" smtClean="0">
                <a:latin typeface="Vodafone Rg" pitchFamily="34" charset="0"/>
              </a:rPr>
              <a:t>); </a:t>
            </a:r>
          </a:p>
          <a:p>
            <a:pPr algn="ctr" hangingPunct="0"/>
            <a:r>
              <a:rPr lang="en-GB" sz="800" dirty="0" err="1" smtClean="0">
                <a:latin typeface="Vodafone Rg" pitchFamily="34" charset="0"/>
              </a:rPr>
              <a:t>Dyn</a:t>
            </a:r>
            <a:r>
              <a:rPr lang="en-GB" sz="800" dirty="0" smtClean="0">
                <a:latin typeface="Vodafone Rg" pitchFamily="34" charset="0"/>
              </a:rPr>
              <a:t> PCC </a:t>
            </a:r>
            <a:r>
              <a:rPr lang="en-GB" sz="800" dirty="0">
                <a:latin typeface="Vodafone Rg" pitchFamily="34" charset="0"/>
              </a:rPr>
              <a:t>Rule including </a:t>
            </a:r>
            <a:r>
              <a:rPr lang="en-GB" sz="800" dirty="0" smtClean="0">
                <a:latin typeface="Vodafone Rg" pitchFamily="34" charset="0"/>
              </a:rPr>
              <a:t>Required-Access-Info=</a:t>
            </a:r>
            <a:r>
              <a:rPr lang="en-GB" sz="800" dirty="0"/>
              <a:t>USER_LOCATION (0)</a:t>
            </a:r>
            <a:r>
              <a:rPr lang="en-GB" sz="800" dirty="0" smtClean="0">
                <a:latin typeface="Vodafone Rg" pitchFamily="34" charset="0"/>
              </a:rPr>
              <a:t> </a:t>
            </a:r>
            <a:endParaRPr lang="en-GB" sz="800" dirty="0">
              <a:latin typeface="Vodafone Rg" pitchFamily="34" charset="0"/>
            </a:endParaRPr>
          </a:p>
          <a:p>
            <a:pPr algn="ctr"/>
            <a:endParaRPr lang="en-US" sz="800" dirty="0" smtClean="0">
              <a:latin typeface="Vodafone Rg" pitchFamily="34" charset="0"/>
            </a:endParaRPr>
          </a:p>
          <a:p>
            <a:pPr marL="0" indent="0" algn="ctr">
              <a:buFont typeface="Arial" pitchFamily="34" charset="0"/>
              <a:buNone/>
            </a:pPr>
            <a:endParaRPr lang="en-US" sz="800" dirty="0" smtClean="0">
              <a:latin typeface="Vodafone Rg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92173" y="1900786"/>
            <a:ext cx="3188955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en-US" sz="800" dirty="0">
                <a:latin typeface="Vodafone Rg" pitchFamily="34" charset="0"/>
              </a:rPr>
              <a:t>R</a:t>
            </a:r>
            <a:r>
              <a:rPr lang="en-US" sz="800" dirty="0" smtClean="0">
                <a:latin typeface="Vodafone Rg" pitchFamily="34" charset="0"/>
              </a:rPr>
              <a:t>AA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1" y="-1848"/>
            <a:ext cx="7810716" cy="460257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Option 1: </a:t>
            </a:r>
            <a:r>
              <a:rPr lang="en-US" dirty="0" err="1" smtClean="0">
                <a:solidFill>
                  <a:srgbClr val="FF0000"/>
                </a:solidFill>
              </a:rPr>
              <a:t>Gx</a:t>
            </a:r>
            <a:r>
              <a:rPr lang="en-US" dirty="0" smtClean="0">
                <a:solidFill>
                  <a:srgbClr val="FF0000"/>
                </a:solidFill>
              </a:rPr>
              <a:t>/Rx based </a:t>
            </a:r>
            <a:r>
              <a:rPr lang="en-US" sz="1400" dirty="0" smtClean="0">
                <a:solidFill>
                  <a:srgbClr val="FF0000"/>
                </a:solidFill>
              </a:rPr>
              <a:t>(location </a:t>
            </a:r>
            <a:r>
              <a:rPr lang="en-US" sz="1400" dirty="0">
                <a:solidFill>
                  <a:srgbClr val="FF0000"/>
                </a:solidFill>
              </a:rPr>
              <a:t>reporting in connected mode  </a:t>
            </a:r>
            <a:r>
              <a:rPr lang="en-US" sz="1400" dirty="0" smtClean="0">
                <a:solidFill>
                  <a:srgbClr val="FF0000"/>
                </a:solidFill>
              </a:rPr>
              <a:t>acc. </a:t>
            </a:r>
            <a:r>
              <a:rPr lang="en-US" sz="1400" dirty="0">
                <a:solidFill>
                  <a:srgbClr val="FF0000"/>
                </a:solidFill>
              </a:rPr>
              <a:t>3GPP </a:t>
            </a:r>
            <a:r>
              <a:rPr lang="en-US" sz="1400" dirty="0" smtClean="0">
                <a:solidFill>
                  <a:srgbClr val="FF0000"/>
                </a:solidFill>
              </a:rPr>
              <a:t>23.401)</a:t>
            </a:r>
            <a:endParaRPr lang="en-GB" sz="1400" dirty="0"/>
          </a:p>
        </p:txBody>
      </p:sp>
      <p:sp>
        <p:nvSpPr>
          <p:cNvPr id="77" name="Rounded Rectangle 76"/>
          <p:cNvSpPr/>
          <p:nvPr/>
        </p:nvSpPr>
        <p:spPr>
          <a:xfrm>
            <a:off x="291908" y="2010896"/>
            <a:ext cx="1192378" cy="292610"/>
          </a:xfrm>
          <a:prstGeom prst="round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800" dirty="0" err="1"/>
              <a:t>NetLoc</a:t>
            </a:r>
            <a:r>
              <a:rPr lang="en-US" sz="800" dirty="0"/>
              <a:t> </a:t>
            </a:r>
            <a:r>
              <a:rPr lang="en-US" sz="800" dirty="0" smtClean="0"/>
              <a:t>procedure returns ULI value</a:t>
            </a:r>
            <a:endParaRPr lang="en-US" sz="800" dirty="0"/>
          </a:p>
        </p:txBody>
      </p:sp>
      <p:cxnSp>
        <p:nvCxnSpPr>
          <p:cNvPr id="64" name="Straight Arrow Connector 63"/>
          <p:cNvCxnSpPr/>
          <p:nvPr/>
        </p:nvCxnSpPr>
        <p:spPr>
          <a:xfrm>
            <a:off x="902155" y="2469636"/>
            <a:ext cx="31732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883149" y="2360203"/>
            <a:ext cx="3188955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800" dirty="0" err="1" smtClean="0">
                <a:latin typeface="Vodafone Rg" pitchFamily="34" charset="0"/>
              </a:rPr>
              <a:t>CCRu</a:t>
            </a:r>
            <a:r>
              <a:rPr lang="en-US" sz="800" dirty="0" smtClean="0">
                <a:latin typeface="Vodafone Rg" pitchFamily="34" charset="0"/>
              </a:rPr>
              <a:t> </a:t>
            </a:r>
            <a:r>
              <a:rPr lang="en-US" sz="800" dirty="0">
                <a:latin typeface="Vodafone Rg" pitchFamily="34" charset="0"/>
              </a:rPr>
              <a:t>ET=Access Network Info Report (45)</a:t>
            </a:r>
            <a:r>
              <a:rPr lang="en-GB" sz="800" dirty="0" smtClean="0">
                <a:latin typeface="Vodafone Rg" pitchFamily="34" charset="0"/>
              </a:rPr>
              <a:t>; &lt;ULI&gt;</a:t>
            </a:r>
            <a:endParaRPr lang="en-GB" sz="800" dirty="0">
              <a:latin typeface="Vodafone Rg" pitchFamily="34" charset="0"/>
            </a:endParaRPr>
          </a:p>
          <a:p>
            <a:pPr marL="0" indent="0" algn="ctr">
              <a:buFont typeface="Arial" pitchFamily="34" charset="0"/>
              <a:buNone/>
            </a:pPr>
            <a:endParaRPr lang="en-US" sz="800" dirty="0" smtClean="0">
              <a:latin typeface="Vodafone Rg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02154" y="2494019"/>
            <a:ext cx="3188955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en-US" sz="800" dirty="0" err="1" smtClean="0">
                <a:latin typeface="Vodafone Rg" pitchFamily="34" charset="0"/>
              </a:rPr>
              <a:t>CCAu</a:t>
            </a:r>
            <a:endParaRPr lang="en-US" sz="800" dirty="0" smtClean="0">
              <a:latin typeface="Vodafone Rg" pitchFamily="34" charset="0"/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4097272" y="2651800"/>
            <a:ext cx="332088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4107254" y="2921446"/>
            <a:ext cx="3295474" cy="157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800" dirty="0" smtClean="0">
                <a:latin typeface="Vodafone Rg" pitchFamily="34" charset="0"/>
              </a:rPr>
              <a:t>RAA</a:t>
            </a:r>
            <a:endParaRPr lang="en-US" sz="800" dirty="0">
              <a:latin typeface="Vodafone Rg" pitchFamily="34" charset="0"/>
            </a:endParaRPr>
          </a:p>
          <a:p>
            <a:pPr marL="0" indent="0" algn="ctr">
              <a:buFont typeface="Arial" pitchFamily="34" charset="0"/>
              <a:buNone/>
            </a:pPr>
            <a:endParaRPr lang="en-US" sz="800" dirty="0" smtClean="0">
              <a:latin typeface="Vodafone Rg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097272" y="2512961"/>
            <a:ext cx="3320885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800" dirty="0" smtClean="0">
                <a:latin typeface="Vodafone Rg" pitchFamily="34" charset="0"/>
              </a:rPr>
              <a:t>RAR </a:t>
            </a:r>
            <a:r>
              <a:rPr lang="en-GB" sz="800" dirty="0">
                <a:latin typeface="Vodafone Rg" pitchFamily="34" charset="0"/>
              </a:rPr>
              <a:t>Specific-Action=</a:t>
            </a:r>
            <a:r>
              <a:rPr lang="en-GB" sz="800" dirty="0" err="1">
                <a:latin typeface="Vodafone Rg" pitchFamily="34" charset="0"/>
              </a:rPr>
              <a:t>Access_Network_Info_Report</a:t>
            </a:r>
            <a:r>
              <a:rPr lang="en-GB" sz="800" dirty="0">
                <a:latin typeface="Vodafone Rg" pitchFamily="34" charset="0"/>
              </a:rPr>
              <a:t> (12), </a:t>
            </a:r>
          </a:p>
          <a:p>
            <a:pPr algn="ctr"/>
            <a:r>
              <a:rPr lang="en-GB" sz="800" dirty="0" err="1">
                <a:latin typeface="Vodafone Rg" pitchFamily="34" charset="0"/>
              </a:rPr>
              <a:t>Req_Access_Info</a:t>
            </a:r>
            <a:r>
              <a:rPr lang="en-GB" sz="800" dirty="0">
                <a:latin typeface="Vodafone Rg" pitchFamily="34" charset="0"/>
              </a:rPr>
              <a:t> </a:t>
            </a:r>
            <a:r>
              <a:rPr lang="en-GB" sz="800" dirty="0" smtClean="0">
                <a:latin typeface="Vodafone Rg" pitchFamily="34" charset="0"/>
              </a:rPr>
              <a:t>(&lt;ULI&gt;)</a:t>
            </a:r>
            <a:endParaRPr lang="en-GB" sz="800" dirty="0">
              <a:latin typeface="Vodafone Rg" pitchFamily="34" charset="0"/>
            </a:endParaRPr>
          </a:p>
          <a:p>
            <a:pPr marL="0" indent="0" algn="ctr">
              <a:buFont typeface="Arial" pitchFamily="34" charset="0"/>
              <a:buNone/>
            </a:pPr>
            <a:endParaRPr lang="en-US" sz="800" dirty="0" smtClean="0">
              <a:latin typeface="Vodafone Rg" pitchFamily="34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907102" y="1188218"/>
            <a:ext cx="31732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888096" y="1078785"/>
            <a:ext cx="3188955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800" dirty="0" err="1" smtClean="0">
                <a:latin typeface="Vodafone Rg" pitchFamily="34" charset="0"/>
              </a:rPr>
              <a:t>CCRi</a:t>
            </a:r>
            <a:r>
              <a:rPr lang="en-US" sz="800" dirty="0" smtClean="0">
                <a:latin typeface="Vodafone Rg" pitchFamily="34" charset="0"/>
              </a:rPr>
              <a:t> </a:t>
            </a:r>
            <a:r>
              <a:rPr lang="en-GB" sz="800" dirty="0" smtClean="0">
                <a:latin typeface="Vodafone Rg" pitchFamily="34" charset="0"/>
              </a:rPr>
              <a:t>( &lt;ULI&gt; )</a:t>
            </a:r>
            <a:endParaRPr lang="en-GB" sz="800" dirty="0">
              <a:latin typeface="Vodafone Rg" pitchFamily="34" charset="0"/>
            </a:endParaRPr>
          </a:p>
          <a:p>
            <a:pPr marL="0" indent="0" algn="ctr">
              <a:buFont typeface="Arial" pitchFamily="34" charset="0"/>
              <a:buNone/>
            </a:pPr>
            <a:endParaRPr lang="en-US" sz="800" dirty="0" smtClean="0">
              <a:latin typeface="Vodafone Rg" pitchFamily="34" charset="0"/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 flipH="1">
            <a:off x="892471" y="1358755"/>
            <a:ext cx="31889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907101" y="1256491"/>
            <a:ext cx="3188955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en-US" sz="800" dirty="0" err="1" smtClean="0">
                <a:latin typeface="Vodafone Rg" pitchFamily="34" charset="0"/>
              </a:rPr>
              <a:t>CCAi</a:t>
            </a:r>
            <a:r>
              <a:rPr lang="en-US" sz="800" dirty="0" smtClean="0">
                <a:latin typeface="Vodafone Rg" pitchFamily="34" charset="0"/>
              </a:rPr>
              <a:t> (no Event-Trigger)</a:t>
            </a:r>
          </a:p>
        </p:txBody>
      </p:sp>
      <p:sp>
        <p:nvSpPr>
          <p:cNvPr id="47" name="Rounded Rectangular Callout 46"/>
          <p:cNvSpPr/>
          <p:nvPr/>
        </p:nvSpPr>
        <p:spPr>
          <a:xfrm>
            <a:off x="7813675" y="1308011"/>
            <a:ext cx="758992" cy="298462"/>
          </a:xfrm>
          <a:prstGeom prst="wedgeRoundRectCallout">
            <a:avLst>
              <a:gd name="adj1" fmla="val -87184"/>
              <a:gd name="adj2" fmla="val 24624"/>
              <a:gd name="adj3" fmla="val 16667"/>
            </a:avLst>
          </a:prstGeom>
          <a:solidFill>
            <a:srgbClr val="B7C4D7"/>
          </a:solidFill>
          <a:ln w="19050">
            <a:solidFill>
              <a:srgbClr val="00206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800" b="1" dirty="0" err="1" smtClean="0">
                <a:solidFill>
                  <a:schemeClr val="tx1">
                    <a:lumMod val="50000"/>
                  </a:schemeClr>
                </a:solidFill>
              </a:rPr>
              <a:t>VoLTE</a:t>
            </a:r>
            <a:r>
              <a:rPr lang="en-US" sz="800" b="1" dirty="0" smtClean="0">
                <a:solidFill>
                  <a:schemeClr val="tx1">
                    <a:lumMod val="50000"/>
                  </a:schemeClr>
                </a:solidFill>
              </a:rPr>
              <a:t> call start</a:t>
            </a:r>
            <a:endParaRPr lang="en-US" sz="800" b="1" dirty="0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900940" y="3324276"/>
            <a:ext cx="31732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881934" y="3214843"/>
            <a:ext cx="3188955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800" dirty="0" err="1" smtClean="0">
                <a:latin typeface="Vodafone Rg" pitchFamily="34" charset="0"/>
              </a:rPr>
              <a:t>CCRu</a:t>
            </a:r>
            <a:r>
              <a:rPr lang="en-US" sz="800" dirty="0" smtClean="0">
                <a:latin typeface="Vodafone Rg" pitchFamily="34" charset="0"/>
              </a:rPr>
              <a:t> </a:t>
            </a:r>
            <a:r>
              <a:rPr lang="en-GB" sz="800" dirty="0" smtClean="0">
                <a:latin typeface="Vodafone Rg" pitchFamily="34" charset="0"/>
              </a:rPr>
              <a:t>ET=ECGI_CHANGE [27]; &lt;ULI&gt;</a:t>
            </a:r>
            <a:endParaRPr lang="en-GB" sz="800" dirty="0">
              <a:latin typeface="Vodafone Rg" pitchFamily="34" charset="0"/>
            </a:endParaRPr>
          </a:p>
          <a:p>
            <a:pPr marL="0" indent="0" algn="ctr">
              <a:buFont typeface="Arial" pitchFamily="34" charset="0"/>
              <a:buNone/>
            </a:pPr>
            <a:endParaRPr lang="en-US" sz="800" dirty="0" smtClean="0">
              <a:latin typeface="Vodafone Rg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00939" y="3348659"/>
            <a:ext cx="3188955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en-US" sz="800" dirty="0" err="1" smtClean="0">
                <a:latin typeface="Vodafone Rg" pitchFamily="34" charset="0"/>
              </a:rPr>
              <a:t>CCAu</a:t>
            </a:r>
            <a:endParaRPr lang="en-US" sz="800" dirty="0" smtClean="0">
              <a:latin typeface="Vodafone Rg" pitchFamily="34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4096057" y="3630795"/>
            <a:ext cx="332088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106039" y="3885811"/>
            <a:ext cx="3295474" cy="157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800" dirty="0" smtClean="0">
                <a:latin typeface="Vodafone Rg" pitchFamily="34" charset="0"/>
              </a:rPr>
              <a:t>RAA</a:t>
            </a:r>
            <a:endParaRPr lang="en-US" sz="800" dirty="0">
              <a:latin typeface="Vodafone Rg" pitchFamily="34" charset="0"/>
            </a:endParaRPr>
          </a:p>
          <a:p>
            <a:pPr marL="0" indent="0" algn="ctr">
              <a:buFont typeface="Arial" pitchFamily="34" charset="0"/>
              <a:buNone/>
            </a:pPr>
            <a:endParaRPr lang="en-US" sz="800" dirty="0" smtClean="0">
              <a:latin typeface="Vodafone Rg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096057" y="3491956"/>
            <a:ext cx="3320885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800" dirty="0" smtClean="0">
                <a:latin typeface="Vodafone Rg" pitchFamily="34" charset="0"/>
              </a:rPr>
              <a:t>RAR </a:t>
            </a:r>
            <a:r>
              <a:rPr lang="en-GB" sz="800" dirty="0">
                <a:latin typeface="Vodafone Rg" pitchFamily="34" charset="0"/>
              </a:rPr>
              <a:t>Specific-Action=</a:t>
            </a:r>
            <a:r>
              <a:rPr lang="en-GB" sz="800" dirty="0" err="1">
                <a:latin typeface="Vodafone Rg" pitchFamily="34" charset="0"/>
              </a:rPr>
              <a:t>Access_Network_Info_Report</a:t>
            </a:r>
            <a:r>
              <a:rPr lang="en-GB" sz="800" dirty="0">
                <a:latin typeface="Vodafone Rg" pitchFamily="34" charset="0"/>
              </a:rPr>
              <a:t> (12), </a:t>
            </a:r>
          </a:p>
          <a:p>
            <a:pPr algn="ctr"/>
            <a:r>
              <a:rPr lang="en-GB" sz="800" dirty="0" err="1">
                <a:latin typeface="Vodafone Rg" pitchFamily="34" charset="0"/>
              </a:rPr>
              <a:t>Req_Access_Info</a:t>
            </a:r>
            <a:r>
              <a:rPr lang="en-GB" sz="800" dirty="0">
                <a:latin typeface="Vodafone Rg" pitchFamily="34" charset="0"/>
              </a:rPr>
              <a:t> </a:t>
            </a:r>
            <a:r>
              <a:rPr lang="en-GB" sz="800" dirty="0" smtClean="0">
                <a:latin typeface="Vodafone Rg" pitchFamily="34" charset="0"/>
              </a:rPr>
              <a:t>(&lt;ULI&gt;)</a:t>
            </a:r>
            <a:endParaRPr lang="en-GB" sz="800" dirty="0">
              <a:latin typeface="Vodafone Rg" pitchFamily="34" charset="0"/>
            </a:endParaRPr>
          </a:p>
          <a:p>
            <a:pPr marL="0" indent="0" algn="ctr">
              <a:buFont typeface="Arial" pitchFamily="34" charset="0"/>
              <a:buNone/>
            </a:pPr>
            <a:endParaRPr lang="en-US" sz="800" dirty="0" smtClean="0">
              <a:latin typeface="Vodafone Rg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291392" y="2843889"/>
            <a:ext cx="1192378" cy="292610"/>
          </a:xfrm>
          <a:prstGeom prst="round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800" dirty="0" smtClean="0"/>
              <a:t>Location Reporting update, new ULI value</a:t>
            </a:r>
            <a:endParaRPr lang="en-US" sz="800" dirty="0"/>
          </a:p>
        </p:txBody>
      </p:sp>
      <p:sp>
        <p:nvSpPr>
          <p:cNvPr id="22" name="Right Brace 21"/>
          <p:cNvSpPr/>
          <p:nvPr/>
        </p:nvSpPr>
        <p:spPr>
          <a:xfrm>
            <a:off x="7418159" y="3056993"/>
            <a:ext cx="258854" cy="832694"/>
          </a:xfrm>
          <a:prstGeom prst="rightBrace">
            <a:avLst>
              <a:gd name="adj1" fmla="val 8333"/>
              <a:gd name="adj2" fmla="val 50796"/>
            </a:avLst>
          </a:prstGeom>
          <a:noFill/>
          <a:ln w="19050">
            <a:solidFill>
              <a:srgbClr val="00206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GB" sz="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13676" y="3062445"/>
            <a:ext cx="1293680" cy="670968"/>
          </a:xfrm>
          <a:prstGeom prst="rect">
            <a:avLst/>
          </a:prstGeom>
          <a:solidFill>
            <a:srgbClr val="B7C4D7"/>
          </a:solidFill>
          <a:ln w="19050">
            <a:solidFill>
              <a:srgbClr val="00206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defRPr sz="800">
                <a:solidFill>
                  <a:schemeClr val="tx1">
                    <a:lumMod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GB" dirty="0"/>
              <a:t>Repeated any time user changes </a:t>
            </a:r>
            <a:r>
              <a:rPr lang="en-GB" dirty="0" smtClean="0"/>
              <a:t>location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Non-standard </a:t>
            </a:r>
            <a:r>
              <a:rPr lang="en-GB" dirty="0" err="1" smtClean="0">
                <a:solidFill>
                  <a:srgbClr val="FF0000"/>
                </a:solidFill>
              </a:rPr>
              <a:t>behavior</a:t>
            </a:r>
            <a:r>
              <a:rPr lang="en-GB" dirty="0" smtClean="0">
                <a:solidFill>
                  <a:srgbClr val="FF0000"/>
                </a:solidFill>
              </a:rPr>
              <a:t>; RAR coding to be agreed between PCRF and SBC suppliers</a:t>
            </a:r>
            <a:endParaRPr lang="en-GB" dirty="0">
              <a:solidFill>
                <a:srgbClr val="FF0000"/>
              </a:solidFill>
            </a:endParaRPr>
          </a:p>
        </p:txBody>
      </p:sp>
      <p:cxnSp>
        <p:nvCxnSpPr>
          <p:cNvPr id="67" name="Straight Arrow Connector 66"/>
          <p:cNvCxnSpPr/>
          <p:nvPr/>
        </p:nvCxnSpPr>
        <p:spPr>
          <a:xfrm>
            <a:off x="4104082" y="4285912"/>
            <a:ext cx="332088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4104082" y="4278743"/>
            <a:ext cx="3320885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en-US" sz="800" dirty="0" smtClean="0">
                <a:latin typeface="Vodafone Rg" pitchFamily="34" charset="0"/>
              </a:rPr>
              <a:t>STA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4102220" y="4087193"/>
            <a:ext cx="3320885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en-US" sz="800" dirty="0" smtClean="0">
                <a:latin typeface="Vodafone Rg" pitchFamily="34" charset="0"/>
              </a:rPr>
              <a:t>STR</a:t>
            </a:r>
          </a:p>
        </p:txBody>
      </p:sp>
      <p:sp>
        <p:nvSpPr>
          <p:cNvPr id="76" name="Rounded Rectangular Callout 75"/>
          <p:cNvSpPr/>
          <p:nvPr/>
        </p:nvSpPr>
        <p:spPr>
          <a:xfrm>
            <a:off x="7813675" y="4571703"/>
            <a:ext cx="758992" cy="298462"/>
          </a:xfrm>
          <a:prstGeom prst="wedgeRoundRectCallout">
            <a:avLst>
              <a:gd name="adj1" fmla="val -87184"/>
              <a:gd name="adj2" fmla="val -90820"/>
              <a:gd name="adj3" fmla="val 16667"/>
            </a:avLst>
          </a:prstGeom>
          <a:solidFill>
            <a:srgbClr val="B7C4D7"/>
          </a:solidFill>
          <a:ln w="19050">
            <a:solidFill>
              <a:srgbClr val="00206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800" b="1" dirty="0" err="1" smtClean="0">
                <a:solidFill>
                  <a:schemeClr val="tx1">
                    <a:lumMod val="50000"/>
                  </a:schemeClr>
                </a:solidFill>
              </a:rPr>
              <a:t>VoLTE</a:t>
            </a:r>
            <a:r>
              <a:rPr lang="en-US" sz="800" b="1" dirty="0" smtClean="0">
                <a:solidFill>
                  <a:schemeClr val="tx1">
                    <a:lumMod val="50000"/>
                  </a:schemeClr>
                </a:solidFill>
              </a:rPr>
              <a:t> call end</a:t>
            </a:r>
            <a:endParaRPr lang="en-US" sz="800" b="1" dirty="0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78" name="Straight Arrow Connector 77"/>
          <p:cNvCxnSpPr/>
          <p:nvPr/>
        </p:nvCxnSpPr>
        <p:spPr>
          <a:xfrm>
            <a:off x="886804" y="4680575"/>
            <a:ext cx="32204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897121" y="4419072"/>
            <a:ext cx="3160563" cy="19005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 hangingPunct="0"/>
            <a:r>
              <a:rPr lang="en-US" sz="800" dirty="0">
                <a:latin typeface="Vodafone Rg" pitchFamily="34" charset="0"/>
              </a:rPr>
              <a:t>RAR </a:t>
            </a:r>
            <a:r>
              <a:rPr lang="en-US" sz="800" dirty="0" smtClean="0">
                <a:latin typeface="Vodafone Rg" pitchFamily="34" charset="0"/>
              </a:rPr>
              <a:t>remove </a:t>
            </a:r>
            <a:r>
              <a:rPr lang="en-US" sz="800" dirty="0" err="1">
                <a:latin typeface="Vodafone Rg" pitchFamily="34" charset="0"/>
              </a:rPr>
              <a:t>D</a:t>
            </a:r>
            <a:r>
              <a:rPr lang="en-US" sz="800" dirty="0" err="1" smtClean="0">
                <a:latin typeface="Vodafone Rg" pitchFamily="34" charset="0"/>
              </a:rPr>
              <a:t>yn</a:t>
            </a:r>
            <a:r>
              <a:rPr lang="en-US" sz="800" dirty="0" smtClean="0">
                <a:latin typeface="Vodafone Rg" pitchFamily="34" charset="0"/>
              </a:rPr>
              <a:t> PCC Rule; remove ET</a:t>
            </a:r>
            <a:r>
              <a:rPr lang="en-GB" sz="800" dirty="0" smtClean="0">
                <a:latin typeface="Vodafone Rg" pitchFamily="34" charset="0"/>
              </a:rPr>
              <a:t>27</a:t>
            </a:r>
            <a:endParaRPr lang="en-GB" sz="800" dirty="0">
              <a:latin typeface="Vodafone Rg" pitchFamily="34" charset="0"/>
            </a:endParaRPr>
          </a:p>
          <a:p>
            <a:pPr algn="ctr"/>
            <a:endParaRPr lang="en-US" sz="800" dirty="0" smtClean="0">
              <a:latin typeface="Vodafone Rg" pitchFamily="34" charset="0"/>
            </a:endParaRPr>
          </a:p>
          <a:p>
            <a:pPr marL="0" indent="0" algn="ctr">
              <a:buFont typeface="Arial" pitchFamily="34" charset="0"/>
              <a:buNone/>
            </a:pPr>
            <a:endParaRPr lang="en-US" sz="800" dirty="0" smtClean="0">
              <a:latin typeface="Vodafone Rg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97120" y="4571116"/>
            <a:ext cx="3188955" cy="160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en-US" sz="800" dirty="0">
                <a:latin typeface="Vodafone Rg" pitchFamily="34" charset="0"/>
              </a:rPr>
              <a:t>R</a:t>
            </a:r>
            <a:r>
              <a:rPr lang="en-US" sz="800" dirty="0" smtClean="0">
                <a:latin typeface="Vodafone Rg" pitchFamily="34" charset="0"/>
              </a:rPr>
              <a:t>AA</a:t>
            </a:r>
          </a:p>
        </p:txBody>
      </p:sp>
      <p:cxnSp>
        <p:nvCxnSpPr>
          <p:cNvPr id="86" name="Straight Arrow Connector 85"/>
          <p:cNvCxnSpPr/>
          <p:nvPr/>
        </p:nvCxnSpPr>
        <p:spPr>
          <a:xfrm flipH="1">
            <a:off x="888981" y="1753206"/>
            <a:ext cx="31889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 flipH="1">
            <a:off x="881856" y="2626717"/>
            <a:ext cx="31889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 flipH="1">
            <a:off x="874731" y="3500228"/>
            <a:ext cx="31889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>
            <a:off x="867607" y="4527354"/>
            <a:ext cx="323964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/>
          <p:nvPr/>
        </p:nvCxnSpPr>
        <p:spPr>
          <a:xfrm flipH="1">
            <a:off x="4089895" y="1558552"/>
            <a:ext cx="3335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 flipH="1">
            <a:off x="4086240" y="2921446"/>
            <a:ext cx="3335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 flipH="1">
            <a:off x="4089895" y="3885811"/>
            <a:ext cx="3335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/>
          <p:nvPr/>
        </p:nvCxnSpPr>
        <p:spPr>
          <a:xfrm flipH="1">
            <a:off x="4086240" y="4095230"/>
            <a:ext cx="3335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Rounded Rectangular Callout 104"/>
          <p:cNvSpPr/>
          <p:nvPr/>
        </p:nvSpPr>
        <p:spPr>
          <a:xfrm>
            <a:off x="4502250" y="4501163"/>
            <a:ext cx="2388668" cy="414127"/>
          </a:xfrm>
          <a:prstGeom prst="wedgeRoundRectCallout">
            <a:avLst>
              <a:gd name="adj1" fmla="val -63909"/>
              <a:gd name="adj2" fmla="val -33937"/>
              <a:gd name="adj3" fmla="val 16667"/>
            </a:avLst>
          </a:prstGeom>
          <a:solidFill>
            <a:srgbClr val="B7C4D7"/>
          </a:solidFill>
          <a:ln w="19050">
            <a:solidFill>
              <a:srgbClr val="00206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GB" sz="800" dirty="0">
                <a:solidFill>
                  <a:schemeClr val="tx1"/>
                </a:solidFill>
              </a:rPr>
              <a:t>NOTE: not supported by ALU PCRF current implementation, that has to wait until next </a:t>
            </a:r>
            <a:r>
              <a:rPr lang="en-GB" sz="800" dirty="0" err="1">
                <a:solidFill>
                  <a:schemeClr val="tx1"/>
                </a:solidFill>
              </a:rPr>
              <a:t>CCRu</a:t>
            </a:r>
            <a:r>
              <a:rPr lang="en-GB" sz="800" dirty="0">
                <a:solidFill>
                  <a:schemeClr val="tx1"/>
                </a:solidFill>
              </a:rPr>
              <a:t> to remove the rule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69" name="Rounded Rectangular Callout 68"/>
          <p:cNvSpPr/>
          <p:nvPr/>
        </p:nvSpPr>
        <p:spPr>
          <a:xfrm>
            <a:off x="7529527" y="1687153"/>
            <a:ext cx="1577828" cy="374271"/>
          </a:xfrm>
          <a:prstGeom prst="wedgeRoundRectCallout">
            <a:avLst>
              <a:gd name="adj1" fmla="val -72809"/>
              <a:gd name="adj2" fmla="val -66339"/>
              <a:gd name="adj3" fmla="val 16667"/>
            </a:avLst>
          </a:prstGeom>
          <a:solidFill>
            <a:srgbClr val="B7C4D7"/>
          </a:solidFill>
          <a:ln w="19050">
            <a:solidFill>
              <a:srgbClr val="00206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800" dirty="0" smtClean="0">
                <a:solidFill>
                  <a:srgbClr val="FF0000"/>
                </a:solidFill>
              </a:rPr>
              <a:t>Same coding as in NPLI, the assumption is that PCRF behavior is driven by PCRF configuration </a:t>
            </a:r>
            <a:endParaRPr lang="en-US" sz="800" dirty="0">
              <a:solidFill>
                <a:srgbClr val="FF0000"/>
              </a:solidFill>
            </a:endParaRPr>
          </a:p>
        </p:txBody>
      </p:sp>
      <p:sp>
        <p:nvSpPr>
          <p:cNvPr id="63" name="Rounded Rectangular Callout 62"/>
          <p:cNvSpPr/>
          <p:nvPr/>
        </p:nvSpPr>
        <p:spPr>
          <a:xfrm>
            <a:off x="7547587" y="3920385"/>
            <a:ext cx="1559768" cy="174846"/>
          </a:xfrm>
          <a:prstGeom prst="wedgeRoundRectCallout">
            <a:avLst>
              <a:gd name="adj1" fmla="val -55124"/>
              <a:gd name="adj2" fmla="val -179060"/>
              <a:gd name="adj3" fmla="val 16667"/>
            </a:avLst>
          </a:prstGeom>
          <a:solidFill>
            <a:srgbClr val="B7C4D7"/>
          </a:solidFill>
          <a:ln w="19050">
            <a:solidFill>
              <a:srgbClr val="00206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800" dirty="0" smtClean="0">
                <a:solidFill>
                  <a:schemeClr val="tx1"/>
                </a:solidFill>
              </a:rPr>
              <a:t>SBC sends SIP INFO with &lt;ULI&gt;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8015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Option </a:t>
            </a:r>
            <a:r>
              <a:rPr lang="en-GB" dirty="0" smtClean="0"/>
              <a:t>2: </a:t>
            </a:r>
            <a:r>
              <a:rPr lang="it-IT" dirty="0" smtClean="0"/>
              <a:t>LI </a:t>
            </a:r>
            <a:r>
              <a:rPr lang="it-IT" dirty="0"/>
              <a:t>Cell </a:t>
            </a:r>
            <a:r>
              <a:rPr lang="it-IT" dirty="0" err="1"/>
              <a:t>Based</a:t>
            </a:r>
            <a:r>
              <a:rPr lang="it-IT" dirty="0"/>
              <a:t> IRI Reporting</a:t>
            </a:r>
            <a:br>
              <a:rPr lang="it-IT" dirty="0"/>
            </a:br>
            <a:r>
              <a:rPr lang="it-IT" dirty="0"/>
              <a:t>(</a:t>
            </a:r>
            <a:r>
              <a:rPr lang="it-IT" dirty="0" smtClean="0"/>
              <a:t>MME)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396BAE8D-011F-4101-AD9F-2E7AE2587024}" type="datetime3">
              <a:rPr lang="en-US" smtClean="0"/>
              <a:t>24 June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51418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199" y="801080"/>
            <a:ext cx="7810718" cy="3812398"/>
          </a:xfrm>
        </p:spPr>
        <p:txBody>
          <a:bodyPr/>
          <a:lstStyle/>
          <a:p>
            <a:r>
              <a:rPr lang="en-GB" dirty="0" smtClean="0"/>
              <a:t>Some LEA’s have </a:t>
            </a:r>
            <a:r>
              <a:rPr lang="en-GB" dirty="0"/>
              <a:t>detected </a:t>
            </a:r>
            <a:r>
              <a:rPr lang="en-GB" dirty="0" smtClean="0"/>
              <a:t>gaps </a:t>
            </a:r>
            <a:r>
              <a:rPr lang="en-GB" dirty="0"/>
              <a:t>in reporting location information in </a:t>
            </a:r>
            <a:r>
              <a:rPr lang="en-GB" dirty="0" smtClean="0"/>
              <a:t>3G </a:t>
            </a:r>
            <a:r>
              <a:rPr lang="en-GB" dirty="0"/>
              <a:t>and 4G mobile </a:t>
            </a:r>
            <a:r>
              <a:rPr lang="en-GB" dirty="0" smtClean="0"/>
              <a:t>networks</a:t>
            </a:r>
          </a:p>
          <a:p>
            <a:r>
              <a:rPr lang="en-GB" dirty="0"/>
              <a:t>Demand for more up-to date cell information in LI </a:t>
            </a:r>
            <a:endParaRPr lang="en-GB" dirty="0" smtClean="0"/>
          </a:p>
          <a:p>
            <a:pPr lvl="1"/>
            <a:r>
              <a:rPr lang="en-GB" sz="1600" dirty="0" smtClean="0"/>
              <a:t>location </a:t>
            </a:r>
            <a:r>
              <a:rPr lang="en-GB" sz="1600" dirty="0"/>
              <a:t>information needs to be delivered with the greatest possible accuracy that the home network of the terminal equipment usually offers for this location </a:t>
            </a:r>
            <a:r>
              <a:rPr lang="en-GB" sz="1600" dirty="0" smtClean="0"/>
              <a:t/>
            </a:r>
            <a:br>
              <a:rPr lang="en-GB" sz="1600" dirty="0" smtClean="0"/>
            </a:br>
            <a:r>
              <a:rPr lang="en-GB" sz="1600" dirty="0" smtClean="0"/>
              <a:t>"</a:t>
            </a:r>
            <a:r>
              <a:rPr lang="en-GB" sz="1600" dirty="0"/>
              <a:t>Location updates must be provided </a:t>
            </a:r>
            <a:r>
              <a:rPr lang="en-GB" sz="1600" b="1" dirty="0"/>
              <a:t>at least in all cases when the ME changes eNodeB (4G) </a:t>
            </a:r>
            <a:r>
              <a:rPr lang="en-GB" sz="1600" dirty="0"/>
              <a:t>/ </a:t>
            </a:r>
            <a:r>
              <a:rPr lang="en-GB" sz="1600" dirty="0" err="1"/>
              <a:t>NodeB</a:t>
            </a:r>
            <a:r>
              <a:rPr lang="en-GB" sz="1600" dirty="0"/>
              <a:t> (3G</a:t>
            </a:r>
            <a:r>
              <a:rPr lang="en-GB" sz="1600" dirty="0" smtClean="0"/>
              <a:t>)“</a:t>
            </a:r>
          </a:p>
          <a:p>
            <a:pPr lvl="1"/>
            <a:r>
              <a:rPr lang="en-GB" sz="1600" dirty="0" smtClean="0"/>
              <a:t>in </a:t>
            </a:r>
            <a:r>
              <a:rPr lang="en-GB" sz="1600" dirty="0"/>
              <a:t>the case of an active warrant, ME's location must be observed in any mode (e.g. voice, data, idle, st.by, ...) </a:t>
            </a:r>
            <a:r>
              <a:rPr lang="en-GB" sz="1600" dirty="0" smtClean="0"/>
              <a:t/>
            </a:r>
            <a:br>
              <a:rPr lang="en-GB" sz="1600" dirty="0" smtClean="0"/>
            </a:br>
            <a:r>
              <a:rPr lang="en-GB" sz="1600" dirty="0" smtClean="0"/>
              <a:t>"</a:t>
            </a:r>
            <a:r>
              <a:rPr lang="en-GB" sz="1600" dirty="0"/>
              <a:t>Location updates must be provided in any operation mode of the ME, e.g. data, voice, idle, </a:t>
            </a:r>
            <a:r>
              <a:rPr lang="en-GB" sz="1600" dirty="0" err="1"/>
              <a:t>stby</a:t>
            </a:r>
            <a:r>
              <a:rPr lang="en-GB" sz="1600" dirty="0" smtClean="0"/>
              <a:t>...“</a:t>
            </a:r>
          </a:p>
          <a:p>
            <a:pPr lvl="1"/>
            <a:endParaRPr lang="en-GB" dirty="0"/>
          </a:p>
          <a:p>
            <a:pPr marL="0" indent="0">
              <a:buNone/>
            </a:pPr>
            <a:r>
              <a:rPr lang="en-GB" sz="1400" b="1" dirty="0"/>
              <a:t>Intercept Related Information (IRI) </a:t>
            </a:r>
            <a:r>
              <a:rPr lang="en-GB" sz="1400" dirty="0"/>
              <a:t>- </a:t>
            </a:r>
            <a:r>
              <a:rPr lang="en-GB" sz="1400" dirty="0" smtClean="0"/>
              <a:t>Call </a:t>
            </a:r>
            <a:r>
              <a:rPr lang="en-GB" sz="1400" dirty="0"/>
              <a:t>event information </a:t>
            </a:r>
            <a:r>
              <a:rPr lang="en-GB" sz="1400" dirty="0" smtClean="0"/>
              <a:t>about </a:t>
            </a:r>
            <a:r>
              <a:rPr lang="en-GB" sz="1400" dirty="0"/>
              <a:t>the PS session, such as time and duration. </a:t>
            </a:r>
          </a:p>
          <a:p>
            <a:pPr lvl="1"/>
            <a:endParaRPr lang="en-GB" sz="1600" dirty="0" smtClean="0"/>
          </a:p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Generic Requirement noted in some markets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C2 Vodafone Restricted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98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05977"/>
            <a:ext cx="8202706" cy="415815"/>
          </a:xfrm>
        </p:spPr>
        <p:txBody>
          <a:bodyPr/>
          <a:lstStyle/>
          <a:p>
            <a:r>
              <a:rPr lang="en-GB" dirty="0" smtClean="0"/>
              <a:t>S1 </a:t>
            </a:r>
            <a:r>
              <a:rPr lang="en-GB" dirty="0"/>
              <a:t>messages including ECGI </a:t>
            </a:r>
            <a:r>
              <a:rPr lang="en-GB" dirty="0" smtClean="0"/>
              <a:t>Information </a:t>
            </a:r>
            <a:r>
              <a:rPr lang="en-US" altLang="zh-CN" sz="1400" dirty="0" smtClean="0">
                <a:solidFill>
                  <a:srgbClr val="FF0000"/>
                </a:solidFill>
              </a:rPr>
              <a:t>(</a:t>
            </a:r>
            <a:r>
              <a:rPr lang="en-US" altLang="zh-CN" sz="1400" dirty="0">
                <a:solidFill>
                  <a:srgbClr val="FF0000"/>
                </a:solidFill>
              </a:rPr>
              <a:t>proposed and discussed in </a:t>
            </a:r>
            <a:r>
              <a:rPr lang="en-US" altLang="zh-CN" sz="1400" dirty="0" smtClean="0">
                <a:solidFill>
                  <a:srgbClr val="FF0000"/>
                </a:solidFill>
              </a:rPr>
              <a:t>3GPP)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52513" y="5156200"/>
            <a:ext cx="171450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5846" tIns="42922" rIns="85846" bIns="42922">
            <a:spAutoFit/>
          </a:bodyPr>
          <a:lstStyle/>
          <a:p>
            <a:pPr algn="l" defTabSz="858838"/>
            <a:endParaRPr lang="zh-CN" altLang="en-US" sz="2300">
              <a:latin typeface="Arial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475490" y="643737"/>
          <a:ext cx="7893099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4952"/>
                <a:gridCol w="2726706"/>
                <a:gridCol w="2511441"/>
              </a:tblGrid>
              <a:tr h="17230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="1" i="0" u="none" strike="noStrike" kern="120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Message</a:t>
                      </a:r>
                      <a:endParaRPr lang="zh-CN" altLang="en-US" sz="800" b="1" i="0" u="none" strike="noStrike" kern="1200" dirty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="1" i="0" u="none" strike="noStrike" kern="120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IRI</a:t>
                      </a:r>
                      <a:endParaRPr lang="zh-CN" altLang="en-US" sz="800" b="1" i="0" u="none" strike="noStrike" kern="1200" dirty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b="1" i="0" u="none" strike="noStrike" kern="120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Comments</a:t>
                      </a:r>
                      <a:endParaRPr lang="zh-CN" altLang="en-US" sz="800" b="1" i="0" u="none" strike="noStrike" kern="1200" dirty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092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E-UTRAN attach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b="0" i="0" u="none" strike="noStrike" kern="1200" baseline="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Already provide</a:t>
                      </a:r>
                      <a:endParaRPr lang="zh-CN" altLang="en-US" sz="800" b="0" i="0" u="none" strike="noStrike" kern="1200" baseline="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</a:tr>
              <a:tr h="2707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E-UTRAN detach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b="0" i="0" u="none" strike="noStrike" kern="1200" baseline="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Already provide</a:t>
                      </a:r>
                      <a:endParaRPr lang="zh-CN" altLang="en-US" sz="800" b="0" i="0" u="none" strike="noStrike" kern="1200" baseline="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  <a:p>
                      <a:endParaRPr lang="zh-CN" altLang="en-US" sz="800" b="0" i="0" u="none" strike="noStrike" kern="1200" baseline="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</a:tr>
              <a:tr h="2707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UE 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requested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PDN connectivity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b="0" i="0" u="none" strike="noStrike" kern="1200" baseline="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Already provide</a:t>
                      </a:r>
                      <a:endParaRPr lang="zh-CN" altLang="en-US" sz="800" b="0" i="0" u="none" strike="noStrike" kern="1200" baseline="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  <a:p>
                      <a:endParaRPr lang="zh-CN" altLang="en-US" sz="800" b="0" i="0" u="none" strike="noStrike" kern="1200" baseline="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</a:tr>
              <a:tr h="2707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UE requested PDN disconnection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b="0" i="0" u="none" strike="noStrike" kern="1200" baseline="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Already provide</a:t>
                      </a:r>
                      <a:endParaRPr lang="zh-CN" altLang="en-US" sz="800" b="0" i="0" u="none" strike="noStrike" kern="1200" baseline="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  <a:p>
                      <a:endParaRPr lang="zh-CN" altLang="en-US" sz="800" b="0" i="0" u="none" strike="noStrike" kern="1200" baseline="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</a:tr>
              <a:tr h="2707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Tracking Area update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b="0" i="0" u="none" strike="noStrike" kern="1200" baseline="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Already provide</a:t>
                      </a:r>
                      <a:endParaRPr lang="zh-CN" altLang="en-US" sz="800" b="0" i="0" u="none" strike="noStrike" kern="1200" baseline="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  <a:p>
                      <a:endParaRPr lang="zh-CN" altLang="en-US" sz="800" b="0" i="0" u="none" strike="noStrike" kern="1200" baseline="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</a:tr>
              <a:tr h="1925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 smtClean="0">
                          <a:solidFill>
                            <a:srgbClr val="FF0000"/>
                          </a:solidFill>
                          <a:latin typeface="宋体"/>
                          <a:ea typeface="+mn-ea"/>
                          <a:cs typeface="+mn-cs"/>
                        </a:rPr>
                        <a:t>Service request</a:t>
                      </a:r>
                      <a:endParaRPr lang="en-US" sz="800" b="0" i="0" u="none" strike="noStrike" kern="1200" dirty="0">
                        <a:solidFill>
                          <a:srgbClr val="FF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kern="1200" baseline="0" dirty="0" smtClean="0">
                          <a:solidFill>
                            <a:srgbClr val="FF0000"/>
                          </a:solidFill>
                          <a:latin typeface="宋体"/>
                          <a:ea typeface="+mn-ea"/>
                          <a:cs typeface="+mn-cs"/>
                        </a:rPr>
                        <a:t>To be added</a:t>
                      </a:r>
                      <a:endParaRPr lang="zh-CN" altLang="en-US" sz="800" b="0" i="0" u="none" strike="noStrike" kern="1200" baseline="0" dirty="0" smtClean="0">
                        <a:solidFill>
                          <a:srgbClr val="FF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kern="1200" dirty="0" smtClean="0">
                          <a:solidFill>
                            <a:srgbClr val="FF0000"/>
                          </a:solidFill>
                          <a:latin typeface="宋体"/>
                          <a:ea typeface="+mn-ea"/>
                          <a:cs typeface="+mn-cs"/>
                        </a:rPr>
                        <a:t>Service request</a:t>
                      </a:r>
                    </a:p>
                  </a:txBody>
                  <a:tcPr/>
                </a:tc>
              </a:tr>
              <a:tr h="1925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latin typeface="宋体"/>
                          <a:ea typeface="+mn-ea"/>
                          <a:cs typeface="+mn-cs"/>
                        </a:rPr>
                        <a:t>HANDOVER NOTIFY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b="0" i="0" u="none" strike="noStrike" kern="1200" baseline="0" dirty="0" smtClean="0">
                          <a:solidFill>
                            <a:srgbClr val="FF0000"/>
                          </a:solidFill>
                          <a:latin typeface="宋体"/>
                          <a:ea typeface="+mn-ea"/>
                          <a:cs typeface="+mn-cs"/>
                        </a:rPr>
                        <a:t>To be added</a:t>
                      </a:r>
                      <a:endParaRPr lang="zh-CN" altLang="en-US" sz="800" b="0" i="0" u="none" strike="noStrike" kern="1200" baseline="0" dirty="0">
                        <a:solidFill>
                          <a:srgbClr val="FF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800" b="0" i="0" u="none" strike="noStrike" kern="1200" dirty="0" smtClean="0">
                          <a:solidFill>
                            <a:srgbClr val="FF0000"/>
                          </a:solidFill>
                          <a:latin typeface="宋体"/>
                          <a:ea typeface="+mn-ea"/>
                          <a:cs typeface="+mn-cs"/>
                        </a:rPr>
                        <a:t>S1 based handover</a:t>
                      </a:r>
                      <a:endParaRPr lang="zh-CN" altLang="en-US" sz="800" b="0" i="0" u="none" strike="noStrike" kern="1200" dirty="0">
                        <a:solidFill>
                          <a:srgbClr val="FF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707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latin typeface="宋体"/>
                          <a:ea typeface="+mn-ea"/>
                          <a:cs typeface="+mn-cs"/>
                        </a:rPr>
                        <a:t>PATH SWITCH REQUEST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kern="1200" baseline="0" dirty="0" smtClean="0">
                          <a:solidFill>
                            <a:srgbClr val="FF0000"/>
                          </a:solidFill>
                          <a:latin typeface="宋体"/>
                          <a:ea typeface="+mn-ea"/>
                          <a:cs typeface="+mn-cs"/>
                        </a:rPr>
                        <a:t>To be added</a:t>
                      </a:r>
                      <a:endParaRPr lang="zh-CN" altLang="en-US" sz="800" b="0" i="0" u="none" strike="noStrike" kern="1200" baseline="0" dirty="0" smtClean="0">
                        <a:solidFill>
                          <a:srgbClr val="FF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  <a:p>
                      <a:endParaRPr lang="zh-CN" altLang="en-US" sz="800" b="0" i="0" u="none" strike="noStrike" kern="1200" baseline="0" dirty="0">
                        <a:solidFill>
                          <a:srgbClr val="FF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800" b="0" i="0" u="none" strike="noStrike" kern="1200" dirty="0" smtClean="0">
                          <a:solidFill>
                            <a:srgbClr val="FF0000"/>
                          </a:solidFill>
                          <a:latin typeface="宋体"/>
                          <a:ea typeface="+mn-ea"/>
                          <a:cs typeface="+mn-cs"/>
                        </a:rPr>
                        <a:t>X2 based handover</a:t>
                      </a:r>
                      <a:endParaRPr lang="zh-CN" altLang="en-US" sz="800" b="0" i="0" u="none" strike="noStrike" kern="1200" dirty="0">
                        <a:solidFill>
                          <a:srgbClr val="FF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70771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 kern="1200" baseline="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UPLINK NAS TRANSPORT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kern="1200" baseline="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No need</a:t>
                      </a:r>
                      <a:endParaRPr lang="zh-CN" altLang="en-US" sz="800" b="0" i="0" u="none" strike="noStrike" kern="1200" baseline="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  <a:p>
                      <a:endParaRPr lang="zh-CN" altLang="en-US" sz="800" b="0" i="0" u="none" strike="noStrike" kern="1200" baseline="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kern="120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Only used for SMS</a:t>
                      </a:r>
                      <a:endParaRPr lang="zh-CN" altLang="en-US" sz="800" b="0" i="0" u="none" strike="noStrike" kern="120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70771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 kern="1200" baseline="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LOCATION REPORT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kern="1200" baseline="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No need</a:t>
                      </a:r>
                      <a:endParaRPr lang="zh-CN" altLang="en-US" sz="800" b="0" i="0" u="none" strike="noStrike" kern="1200" baseline="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  <a:p>
                      <a:endParaRPr lang="zh-CN" altLang="en-US" sz="800" b="0" i="0" u="none" strike="noStrike" kern="1200" baseline="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800" b="0" i="0" u="none" strike="noStrike" kern="120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Only for LCS</a:t>
                      </a:r>
                      <a:endParaRPr lang="zh-CN" altLang="en-US" sz="800" b="0" i="0" u="none" strike="noStrike" kern="120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70771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 kern="1200" baseline="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CELL TRAFFIC TRACE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kern="1200" baseline="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No need</a:t>
                      </a:r>
                      <a:endParaRPr lang="zh-CN" altLang="en-US" sz="800" b="0" i="0" u="none" strike="noStrike" kern="1200" baseline="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  <a:p>
                      <a:endParaRPr lang="zh-CN" altLang="en-US" sz="800" b="0" i="0" u="none" strike="noStrike" kern="1200" baseline="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kern="120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Only be triggered once</a:t>
                      </a:r>
                      <a:r>
                        <a:rPr lang="en-US" altLang="zh-CN" sz="800" b="0" i="0" u="none" strike="noStrike" kern="1200" baseline="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 a UE is traced.</a:t>
                      </a:r>
                      <a:r>
                        <a:rPr lang="en-US" altLang="zh-CN" sz="800" b="0" i="0" u="none" strike="noStrike" kern="120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 </a:t>
                      </a:r>
                      <a:endParaRPr lang="zh-CN" altLang="en-US" sz="800" b="0" i="0" u="none" strike="noStrike" kern="1200" dirty="0" smtClean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2635" y="4215130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100" b="1" dirty="0" smtClean="0"/>
              <a:t>Note: </a:t>
            </a:r>
          </a:p>
          <a:p>
            <a:pPr algn="l">
              <a:buFont typeface="Arial" pitchFamily="34" charset="0"/>
              <a:buChar char="•"/>
            </a:pPr>
            <a:r>
              <a:rPr lang="en-US" altLang="zh-CN" sz="900" dirty="0" smtClean="0"/>
              <a:t>For the S1 message UPLINK NAS TRANSPORT and CELL TRAFFIC TRACE, these message are seldom triggered, so we suggest do not trigger any location report for these  message.</a:t>
            </a:r>
          </a:p>
          <a:p>
            <a:pPr algn="l">
              <a:buFont typeface="Arial" pitchFamily="34" charset="0"/>
              <a:buChar char="•"/>
            </a:pPr>
            <a:r>
              <a:rPr lang="en-US" altLang="zh-CN" sz="900" dirty="0" smtClean="0"/>
              <a:t>For the S1 message LOCAITON REPORT, we suggest the LIG get the location information from the LCS server directly</a:t>
            </a:r>
            <a:r>
              <a:rPr lang="en-US" altLang="zh-CN" sz="1200" dirty="0" smtClean="0"/>
              <a:t>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46459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sz="1600" dirty="0" smtClean="0">
            <a:latin typeface="Vodafone Rg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GSP_MCS_Templates_MustView xmlns="21d45f9e-37e4-49de-8293-00a1dbcad2cb">false</VGSP_MCS_Templates_MustView>
    <VGSP_EWA_CTYPE_DocumentOwner xmlns="50dad0ab-8f5b-4967-863a-c7559a0fa748">
      <UserInfo>
        <DisplayName/>
        <AccountId xsi:nil="true"/>
        <AccountType/>
      </UserInfo>
    </VGSP_EWA_CTYPE_DocumentOwner>
    <k8c673b27f4b41fc856b1e1a2e254ceb xmlns="50dad0ab-8f5b-4967-863a-c7559a0fa748">
      <Terms xmlns="http://schemas.microsoft.com/office/infopath/2007/PartnerControls">
        <TermInfo xmlns="http://schemas.microsoft.com/office/infopath/2007/PartnerControls">
          <TermName xmlns="http://schemas.microsoft.com/office/infopath/2007/PartnerControls">C2</TermName>
          <TermId xmlns="http://schemas.microsoft.com/office/infopath/2007/PartnerControls">40b4359c-cd73-4445-95f6-43cbb3ffd46d</TermId>
        </TermInfo>
      </Terms>
    </k8c673b27f4b41fc856b1e1a2e254ceb>
    <VGSP_MCS_Templates_DocumentStatus xmlns="21d45f9e-37e4-49de-8293-00a1dbcad2cb">Draft</VGSP_MCS_Templates_DocumentStatus>
    <LastModifiedEmail xmlns="605cc71d-7ca4-4cc0-ab22-03c92944b916">beatriz.garriga@vodafone.com</LastModifiedEmail>
    <VGSP_MCS_Templates_DocumentExpired xmlns="21d45f9e-37e4-49de-8293-00a1dbcad2cb">false</VGSP_MCS_Templates_DocumentExpired>
    <TaxCatchAll xmlns="50dad0ab-8f5b-4967-863a-c7559a0fa748">
      <Value>2</Value>
      <Value>1</Value>
    </TaxCatchAll>
    <VGSP_MCS_Templates_Important xmlns="21d45f9e-37e4-49de-8293-00a1dbcad2cb">false</VGSP_MCS_Templates_Important>
    <VGSP_MCS_Templates_Recommended xmlns="21d45f9e-37e4-49de-8293-00a1dbcad2cb">false</VGSP_MCS_Templates_Recommended>
    <f990c7c4177444ce8e3ad7776403abd5 xmlns="50dad0ab-8f5b-4967-863a-c7559a0fa748">
      <Terms xmlns="http://schemas.microsoft.com/office/infopath/2007/PartnerControls">
        <TermInfo xmlns="http://schemas.microsoft.com/office/infopath/2007/PartnerControls">
          <TermName xmlns="http://schemas.microsoft.com/office/infopath/2007/PartnerControls">SharePoint2010</TermName>
          <TermId xmlns="http://schemas.microsoft.com/office/infopath/2007/PartnerControls">fcaeeae2-9af0-487f-9880-4740ddb5402c</TermId>
        </TermInfo>
      </Terms>
    </f990c7c4177444ce8e3ad7776403abd5>
    <_dlc_DocId xmlns="50dad0ab-8f5b-4967-863a-c7559a0fa748">ZRW4QQ6YASHF-12-75</_dlc_DocId>
    <_dlc_DocIdUrl xmlns="50dad0ab-8f5b-4967-863a-c7559a0fa748">
      <Url>https://workspace.vodafone.com/Spain/DataCoreNwEng/REX/_layouts/DocIdRedir.aspx?ID=ZRW4QQ6YASHF-12-75</Url>
      <Description>ZRW4QQ6YASHF-12-75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SharedContentType xmlns="Microsoft.SharePoint.Taxonomy.ContentTypeSync" SourceId="de3a2f1e-3209-4d79-847d-ec47205181df" ContentTypeId="0x01010013624D1221F58942B6799F5829DAFF79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General Document" ma:contentTypeID="0x01010013624D1221F58942B6799F5829DAFF7900D80241906AB1AF4C94D0878D7D3059A700D95A361402723E4BB4BC917BD47C16FB" ma:contentTypeVersion="6" ma:contentTypeDescription="General Document Inherits base Document" ma:contentTypeScope="" ma:versionID="9c91ca0060df7943e1a43162795e9277">
  <xsd:schema xmlns:xsd="http://www.w3.org/2001/XMLSchema" xmlns:xs="http://www.w3.org/2001/XMLSchema" xmlns:p="http://schemas.microsoft.com/office/2006/metadata/properties" xmlns:ns1="http://schemas.microsoft.com/sharepoint/v3" xmlns:ns2="50dad0ab-8f5b-4967-863a-c7559a0fa748" xmlns:ns3="21d45f9e-37e4-49de-8293-00a1dbcad2cb" xmlns:ns4="605cc71d-7ca4-4cc0-ab22-03c92944b916" targetNamespace="http://schemas.microsoft.com/office/2006/metadata/properties" ma:root="true" ma:fieldsID="debdd1f3ddf1fc7123f9e729e0437a31" ns1:_="" ns2:_="" ns3:_="" ns4:_="">
    <xsd:import namespace="http://schemas.microsoft.com/sharepoint/v3"/>
    <xsd:import namespace="50dad0ab-8f5b-4967-863a-c7559a0fa748"/>
    <xsd:import namespace="21d45f9e-37e4-49de-8293-00a1dbcad2cb"/>
    <xsd:import namespace="605cc71d-7ca4-4cc0-ab22-03c92944b91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VGSP_EWA_CTYPE_DocumentOwner" minOccurs="0"/>
                <xsd:element ref="ns2:k8c673b27f4b41fc856b1e1a2e254ceb" minOccurs="0"/>
                <xsd:element ref="ns2:TaxCatchAll" minOccurs="0"/>
                <xsd:element ref="ns2:TaxCatchAllLabel" minOccurs="0"/>
                <xsd:element ref="ns2:f990c7c4177444ce8e3ad7776403abd5" minOccurs="0"/>
                <xsd:element ref="ns3:VGSP_MCS_Templates_Important" minOccurs="0"/>
                <xsd:element ref="ns3:VGSP_MCS_Templates_MustView" minOccurs="0"/>
                <xsd:element ref="ns3:VGSP_MCS_Templates_Recommended" minOccurs="0"/>
                <xsd:element ref="ns1:AverageRating" minOccurs="0"/>
                <xsd:element ref="ns1:RatingCount" minOccurs="0"/>
                <xsd:element ref="ns3:VGSP_MCS_Templates_DocumentStatus" minOccurs="0"/>
                <xsd:element ref="ns3:VGSP_MCS_Templates_DocumentExpired" minOccurs="0"/>
                <xsd:element ref="ns4:LastModifiedEm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2" nillable="true" ma:displayName="Number of Ratings" ma:decimals="0" ma:description="Number of ratings submitted" ma:internalName="RatingCount" ma:readOnly="tru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dad0ab-8f5b-4967-863a-c7559a0fa74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VGSP_EWA_CTYPE_DocumentOwner" ma:index="11" nillable="true" ma:displayName="Document Owner" ma:list="UserInfo" ma:internalName="VGSP_EWA_CTYPE_Document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k8c673b27f4b41fc856b1e1a2e254ceb" ma:index="12" ma:taxonomy="true" ma:internalName="k8c673b27f4b41fc856b1e1a2e254ceb" ma:taxonomyFieldName="VGSP_EWA_CTYPE_Confidentiality" ma:displayName="Confidentiality" ma:readOnly="false" ma:default="1;#C2|40b4359c-cd73-4445-95f6-43cbb3ffd46d" ma:fieldId="{48c673b2-7f4b-41fc-856b-1e1a2e254ceb}" ma:sspId="21df69b5-0b61-45fd-94f1-b2728a6b291c" ma:termSetId="49578e65-4e62-4709-898a-85b141f84f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hidden="true" ma:list="{bc58bb35-0e13-4567-a24c-17f70acb4cbf}" ma:internalName="TaxCatchAll" ma:showField="CatchAllData" ma:web="21d45f9e-37e4-49de-8293-00a1dbcad2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4" nillable="true" ma:displayName="Taxonomy Catch All Column1" ma:hidden="true" ma:list="{bc58bb35-0e13-4567-a24c-17f70acb4cbf}" ma:internalName="TaxCatchAllLabel" ma:readOnly="true" ma:showField="CatchAllDataLabel" ma:web="21d45f9e-37e4-49de-8293-00a1dbcad2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f990c7c4177444ce8e3ad7776403abd5" ma:index="16" ma:taxonomy="true" ma:internalName="f990c7c4177444ce8e3ad7776403abd5" ma:taxonomyFieldName="VGSP_EWA_CTYPE_ContentSource" ma:displayName="Content Source" ma:readOnly="true" ma:default="2;#SharePoint2010|fcaeeae2-9af0-487f-9880-4740ddb5402c" ma:fieldId="{f990c7c4-1774-44ce-8e3a-d7776403abd5}" ma:sspId="21df69b5-0b61-45fd-94f1-b2728a6b291c" ma:termSetId="f34a0f2c-f684-4a72-90ba-a03ee61df811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d45f9e-37e4-49de-8293-00a1dbcad2cb" elementFormDefault="qualified">
    <xsd:import namespace="http://schemas.microsoft.com/office/2006/documentManagement/types"/>
    <xsd:import namespace="http://schemas.microsoft.com/office/infopath/2007/PartnerControls"/>
    <xsd:element name="VGSP_MCS_Templates_Important" ma:index="18" nillable="true" ma:displayName="Important" ma:default="0" ma:internalName="VGSP_MCS_Templates_Important">
      <xsd:simpleType>
        <xsd:restriction base="dms:Boolean"/>
      </xsd:simpleType>
    </xsd:element>
    <xsd:element name="VGSP_MCS_Templates_MustView" ma:index="19" nillable="true" ma:displayName="Must View" ma:default="0" ma:internalName="VGSP_MCS_Templates_MustView" ma:readOnly="false">
      <xsd:simpleType>
        <xsd:restriction base="dms:Boolean"/>
      </xsd:simpleType>
    </xsd:element>
    <xsd:element name="VGSP_MCS_Templates_Recommended" ma:index="20" nillable="true" ma:displayName="Recommended" ma:default="0" ma:internalName="VGSP_MCS_Templates_Recommended" ma:readOnly="false">
      <xsd:simpleType>
        <xsd:restriction base="dms:Boolean"/>
      </xsd:simpleType>
    </xsd:element>
    <xsd:element name="VGSP_MCS_Templates_DocumentStatus" ma:index="23" nillable="true" ma:displayName="Document Status" ma:default="Draft" ma:format="RadioButtons" ma:internalName="VGSP_MCS_Templates_DocumentStatus">
      <xsd:simpleType>
        <xsd:restriction base="dms:Choice">
          <xsd:enumeration value="Final"/>
          <xsd:enumeration value="Draft"/>
        </xsd:restriction>
      </xsd:simpleType>
    </xsd:element>
    <xsd:element name="VGSP_MCS_Templates_DocumentExpired" ma:index="24" nillable="true" ma:displayName="Document Expired" ma:default="0" ma:internalName="VGSP_MCS_Templates_DocumentExpire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5cc71d-7ca4-4cc0-ab22-03c92944b916" elementFormDefault="qualified">
    <xsd:import namespace="http://schemas.microsoft.com/office/2006/documentManagement/types"/>
    <xsd:import namespace="http://schemas.microsoft.com/office/infopath/2007/PartnerControls"/>
    <xsd:element name="LastModifiedEmail" ma:index="25" nillable="true" ma:displayName="LastModifiedEmail" ma:hidden="true" ma:internalName="LastModifiedEmail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E7F529-FFFC-4068-B55E-E5A35ADAF77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29C5BE9-2ABA-483D-A28D-5D08E402443E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microsoft.com/sharepoint/v3"/>
    <ds:schemaRef ds:uri="http://purl.org/dc/elements/1.1/"/>
    <ds:schemaRef ds:uri="http://schemas.microsoft.com/office/infopath/2007/PartnerControls"/>
    <ds:schemaRef ds:uri="50dad0ab-8f5b-4967-863a-c7559a0fa748"/>
    <ds:schemaRef ds:uri="http://schemas.openxmlformats.org/package/2006/metadata/core-properties"/>
    <ds:schemaRef ds:uri="605cc71d-7ca4-4cc0-ab22-03c92944b916"/>
    <ds:schemaRef ds:uri="21d45f9e-37e4-49de-8293-00a1dbcad2cb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D4730038-CFF1-4594-B157-87D6E41AD9E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0E656E7-A663-4C2B-8055-0E68535C92C9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FE7E2631-AFE8-4686-B9BD-AE889B8C5A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0dad0ab-8f5b-4967-863a-c7559a0fa748"/>
    <ds:schemaRef ds:uri="21d45f9e-37e4-49de-8293-00a1dbcad2cb"/>
    <ds:schemaRef ds:uri="605cc71d-7ca4-4cc0-ab22-03c92944b9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1089</Words>
  <Application>Microsoft Office PowerPoint</Application>
  <PresentationFormat>On-screen Show (16:9)</PresentationFormat>
  <Paragraphs>200</Paragraphs>
  <Slides>13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2_Vodafone</vt:lpstr>
      <vt:lpstr>Input to SA3LI  Requirements regarding Location Information in IRI’s.  </vt:lpstr>
      <vt:lpstr>Executive Summary </vt:lpstr>
      <vt:lpstr>NPLI (Network provided location information)</vt:lpstr>
      <vt:lpstr>3GPP standard NPLI behavior</vt:lpstr>
      <vt:lpstr>Option 1: Gx/Rx based (PGW, PCRF, SBC)</vt:lpstr>
      <vt:lpstr>Option 1: Gx/Rx based (location reporting in connected mode  acc. 3GPP 23.401)</vt:lpstr>
      <vt:lpstr>Option 2: LI Cell Based IRI Reporting (MME)</vt:lpstr>
      <vt:lpstr>Generic Requirement noted in some markets  </vt:lpstr>
      <vt:lpstr>S1 messages including ECGI Information (proposed and discussed in 3GPP)</vt:lpstr>
      <vt:lpstr>IRI Message Format (to be proposed and discussed in 3GPP)</vt:lpstr>
      <vt:lpstr>Evaluation (Pros &amp; Cons) of option 1 and 2</vt:lpstr>
      <vt:lpstr>Option 1: Gx/Rx based (PGW, PCRF, SBC)</vt:lpstr>
      <vt:lpstr>Option 2: LI Cell Based IRI Reporting (MME)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99</cp:revision>
  <cp:lastPrinted>2011-08-30T12:20:26Z</cp:lastPrinted>
  <dcterms:created xsi:type="dcterms:W3CDTF">2013-08-14T12:09:46Z</dcterms:created>
  <dcterms:modified xsi:type="dcterms:W3CDTF">2015-06-24T15:11:06Z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0x01010013624D1221F58942B6799F5829DAFF7900D80241906AB1AF4C94D0878D7D3059A700D95A361402723E4BB4BC917BD47C16FB</vt:lpwstr>
  </property>
  <property fmtid="{D5CDD505-2E9C-101B-9397-08002B2CF9AE}" pid="4" name="_dlc_DocIdItemGuid">
    <vt:lpwstr>55e13ca4-8b0b-4617-aa21-19d9e8b8c247</vt:lpwstr>
  </property>
  <property fmtid="{D5CDD505-2E9C-101B-9397-08002B2CF9AE}" pid="5" name="_AdHocReviewCycleID">
    <vt:i4>-74091843</vt:i4>
  </property>
</Properties>
</file>