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63" r:id="rId2"/>
    <p:sldId id="257" r:id="rId3"/>
    <p:sldId id="258" r:id="rId4"/>
    <p:sldId id="262" r:id="rId5"/>
    <p:sldId id="256" r:id="rId6"/>
    <p:sldId id="259" r:id="rId7"/>
    <p:sldId id="260" r:id="rId8"/>
    <p:sldId id="261" r:id="rId9"/>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p:scale>
          <a:sx n="123" d="100"/>
          <a:sy n="123" d="100"/>
        </p:scale>
        <p:origin x="4152" y="180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C2F47A-D589-487F-9437-C5DF1926966F}" type="datetimeFigureOut">
              <a:rPr lang="de-DE"/>
              <a:t>09.07.2015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6D478A-ACD6-44F0-8800-9CDC0937FFD3}" type="slidenum">
              <a:rPr lang="de-DE"/>
              <a:t>‹#›</a:t>
            </a:fld>
            <a:endParaRPr lang="de-DE"/>
          </a:p>
        </p:txBody>
      </p:sp>
    </p:spTree>
    <p:extLst>
      <p:ext uri="{BB962C8B-B14F-4D97-AF65-F5344CB8AC3E}">
        <p14:creationId xmlns:p14="http://schemas.microsoft.com/office/powerpoint/2010/main" val="8504594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6D478A-ACD6-44F0-8800-9CDC0937FFD3}" type="slidenum">
              <a:rPr lang="de-DE"/>
              <a:t>1</a:t>
            </a:fld>
            <a:endParaRPr lang="de-DE"/>
          </a:p>
        </p:txBody>
      </p:sp>
    </p:spTree>
    <p:extLst>
      <p:ext uri="{BB962C8B-B14F-4D97-AF65-F5344CB8AC3E}">
        <p14:creationId xmlns:p14="http://schemas.microsoft.com/office/powerpoint/2010/main" val="42087873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8B6D478A-ACD6-44F0-8800-9CDC0937FFD3}" type="slidenum">
              <a:rPr lang="de-DE"/>
              <a:t>2</a:t>
            </a:fld>
            <a:endParaRPr lang="de-DE"/>
          </a:p>
        </p:txBody>
      </p:sp>
    </p:spTree>
    <p:extLst>
      <p:ext uri="{BB962C8B-B14F-4D97-AF65-F5344CB8AC3E}">
        <p14:creationId xmlns:p14="http://schemas.microsoft.com/office/powerpoint/2010/main" val="19017510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8B6D478A-ACD6-44F0-8800-9CDC0937FFD3}" type="slidenum">
              <a:rPr lang="de-DE"/>
              <a:t>3</a:t>
            </a:fld>
            <a:endParaRPr lang="de-DE"/>
          </a:p>
        </p:txBody>
      </p:sp>
    </p:spTree>
    <p:extLst>
      <p:ext uri="{BB962C8B-B14F-4D97-AF65-F5344CB8AC3E}">
        <p14:creationId xmlns:p14="http://schemas.microsoft.com/office/powerpoint/2010/main" val="27831697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8B6D478A-ACD6-44F0-8800-9CDC0937FFD3}" type="slidenum">
              <a:rPr lang="de-DE"/>
              <a:t>4</a:t>
            </a:fld>
            <a:endParaRPr lang="de-DE"/>
          </a:p>
        </p:txBody>
      </p:sp>
    </p:spTree>
    <p:extLst>
      <p:ext uri="{BB962C8B-B14F-4D97-AF65-F5344CB8AC3E}">
        <p14:creationId xmlns:p14="http://schemas.microsoft.com/office/powerpoint/2010/main" val="10967320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8B6D478A-ACD6-44F0-8800-9CDC0937FFD3}" type="slidenum">
              <a:rPr lang="de-DE"/>
              <a:t>5</a:t>
            </a:fld>
            <a:endParaRPr lang="de-DE"/>
          </a:p>
        </p:txBody>
      </p:sp>
    </p:spTree>
    <p:extLst>
      <p:ext uri="{BB962C8B-B14F-4D97-AF65-F5344CB8AC3E}">
        <p14:creationId xmlns:p14="http://schemas.microsoft.com/office/powerpoint/2010/main" val="12245876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8B6D478A-ACD6-44F0-8800-9CDC0937FFD3}" type="slidenum">
              <a:rPr lang="de-DE"/>
              <a:t>6</a:t>
            </a:fld>
            <a:endParaRPr lang="de-DE"/>
          </a:p>
        </p:txBody>
      </p:sp>
    </p:spTree>
    <p:extLst>
      <p:ext uri="{BB962C8B-B14F-4D97-AF65-F5344CB8AC3E}">
        <p14:creationId xmlns:p14="http://schemas.microsoft.com/office/powerpoint/2010/main" val="1165531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8B6D478A-ACD6-44F0-8800-9CDC0937FFD3}" type="slidenum">
              <a:rPr lang="de-DE"/>
              <a:t>7</a:t>
            </a:fld>
            <a:endParaRPr lang="de-DE"/>
          </a:p>
        </p:txBody>
      </p:sp>
    </p:spTree>
    <p:extLst>
      <p:ext uri="{BB962C8B-B14F-4D97-AF65-F5344CB8AC3E}">
        <p14:creationId xmlns:p14="http://schemas.microsoft.com/office/powerpoint/2010/main" val="39548693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8B6D478A-ACD6-44F0-8800-9CDC0937FFD3}" type="slidenum">
              <a:rPr lang="de-DE"/>
              <a:t>8</a:t>
            </a:fld>
            <a:endParaRPr lang="de-DE"/>
          </a:p>
        </p:txBody>
      </p:sp>
    </p:spTree>
    <p:extLst>
      <p:ext uri="{BB962C8B-B14F-4D97-AF65-F5344CB8AC3E}">
        <p14:creationId xmlns:p14="http://schemas.microsoft.com/office/powerpoint/2010/main" val="30337927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F2E871D7-A025-40A6-BA7E-5BA8BE410AC5}" type="datetimeFigureOut">
              <a:rPr lang="de-DE" smtClean="0"/>
              <a:t>09.07.2015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1B15D1EB-5AEA-4628-88FA-5C28809521C5}" type="slidenum">
              <a:rPr lang="de-DE" smtClean="0"/>
              <a:t>‹#›</a:t>
            </a:fld>
            <a:endParaRPr lang="de-DE"/>
          </a:p>
        </p:txBody>
      </p:sp>
    </p:spTree>
    <p:extLst>
      <p:ext uri="{BB962C8B-B14F-4D97-AF65-F5344CB8AC3E}">
        <p14:creationId xmlns:p14="http://schemas.microsoft.com/office/powerpoint/2010/main" val="3586088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F2E871D7-A025-40A6-BA7E-5BA8BE410AC5}" type="datetimeFigureOut">
              <a:rPr lang="de-DE" smtClean="0"/>
              <a:t>09.07.2015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1B15D1EB-5AEA-4628-88FA-5C28809521C5}" type="slidenum">
              <a:rPr lang="de-DE" smtClean="0"/>
              <a:t>‹#›</a:t>
            </a:fld>
            <a:endParaRPr lang="de-DE"/>
          </a:p>
        </p:txBody>
      </p:sp>
    </p:spTree>
    <p:extLst>
      <p:ext uri="{BB962C8B-B14F-4D97-AF65-F5344CB8AC3E}">
        <p14:creationId xmlns:p14="http://schemas.microsoft.com/office/powerpoint/2010/main" val="27234135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F2E871D7-A025-40A6-BA7E-5BA8BE410AC5}" type="datetimeFigureOut">
              <a:rPr lang="de-DE" smtClean="0"/>
              <a:t>09.07.2015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1B15D1EB-5AEA-4628-88FA-5C28809521C5}" type="slidenum">
              <a:rPr lang="de-DE" smtClean="0"/>
              <a:t>‹#›</a:t>
            </a:fld>
            <a:endParaRPr lang="de-DE"/>
          </a:p>
        </p:txBody>
      </p:sp>
    </p:spTree>
    <p:extLst>
      <p:ext uri="{BB962C8B-B14F-4D97-AF65-F5344CB8AC3E}">
        <p14:creationId xmlns:p14="http://schemas.microsoft.com/office/powerpoint/2010/main" val="3502827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F2E871D7-A025-40A6-BA7E-5BA8BE410AC5}" type="datetimeFigureOut">
              <a:rPr lang="de-DE" smtClean="0"/>
              <a:t>09.07.2015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1B15D1EB-5AEA-4628-88FA-5C28809521C5}" type="slidenum">
              <a:rPr lang="de-DE" smtClean="0"/>
              <a:t>‹#›</a:t>
            </a:fld>
            <a:endParaRPr lang="de-DE"/>
          </a:p>
        </p:txBody>
      </p:sp>
    </p:spTree>
    <p:extLst>
      <p:ext uri="{BB962C8B-B14F-4D97-AF65-F5344CB8AC3E}">
        <p14:creationId xmlns:p14="http://schemas.microsoft.com/office/powerpoint/2010/main" val="42139023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F2E871D7-A025-40A6-BA7E-5BA8BE410AC5}" type="datetimeFigureOut">
              <a:rPr lang="de-DE" smtClean="0"/>
              <a:t>09.07.2015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1B15D1EB-5AEA-4628-88FA-5C28809521C5}" type="slidenum">
              <a:rPr lang="de-DE" smtClean="0"/>
              <a:t>‹#›</a:t>
            </a:fld>
            <a:endParaRPr lang="de-DE"/>
          </a:p>
        </p:txBody>
      </p:sp>
    </p:spTree>
    <p:extLst>
      <p:ext uri="{BB962C8B-B14F-4D97-AF65-F5344CB8AC3E}">
        <p14:creationId xmlns:p14="http://schemas.microsoft.com/office/powerpoint/2010/main" val="751743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F2E871D7-A025-40A6-BA7E-5BA8BE410AC5}" type="datetimeFigureOut">
              <a:rPr lang="de-DE" smtClean="0"/>
              <a:t>09.07.2015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1B15D1EB-5AEA-4628-88FA-5C28809521C5}" type="slidenum">
              <a:rPr lang="de-DE" smtClean="0"/>
              <a:t>‹#›</a:t>
            </a:fld>
            <a:endParaRPr lang="de-DE"/>
          </a:p>
        </p:txBody>
      </p:sp>
    </p:spTree>
    <p:extLst>
      <p:ext uri="{BB962C8B-B14F-4D97-AF65-F5344CB8AC3E}">
        <p14:creationId xmlns:p14="http://schemas.microsoft.com/office/powerpoint/2010/main" val="16152881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F2E871D7-A025-40A6-BA7E-5BA8BE410AC5}" type="datetimeFigureOut">
              <a:rPr lang="de-DE" smtClean="0"/>
              <a:t>09.07.2015</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1B15D1EB-5AEA-4628-88FA-5C28809521C5}" type="slidenum">
              <a:rPr lang="de-DE" smtClean="0"/>
              <a:t>‹#›</a:t>
            </a:fld>
            <a:endParaRPr lang="de-DE"/>
          </a:p>
        </p:txBody>
      </p:sp>
    </p:spTree>
    <p:extLst>
      <p:ext uri="{BB962C8B-B14F-4D97-AF65-F5344CB8AC3E}">
        <p14:creationId xmlns:p14="http://schemas.microsoft.com/office/powerpoint/2010/main" val="1551017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F2E871D7-A025-40A6-BA7E-5BA8BE410AC5}" type="datetimeFigureOut">
              <a:rPr lang="de-DE" smtClean="0"/>
              <a:t>09.07.2015</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1B15D1EB-5AEA-4628-88FA-5C28809521C5}" type="slidenum">
              <a:rPr lang="de-DE" smtClean="0"/>
              <a:t>‹#›</a:t>
            </a:fld>
            <a:endParaRPr lang="de-DE"/>
          </a:p>
        </p:txBody>
      </p:sp>
    </p:spTree>
    <p:extLst>
      <p:ext uri="{BB962C8B-B14F-4D97-AF65-F5344CB8AC3E}">
        <p14:creationId xmlns:p14="http://schemas.microsoft.com/office/powerpoint/2010/main" val="1107722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F2E871D7-A025-40A6-BA7E-5BA8BE410AC5}" type="datetimeFigureOut">
              <a:rPr lang="de-DE" smtClean="0"/>
              <a:t>09.07.2015</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1B15D1EB-5AEA-4628-88FA-5C28809521C5}" type="slidenum">
              <a:rPr lang="de-DE" smtClean="0"/>
              <a:t>‹#›</a:t>
            </a:fld>
            <a:endParaRPr lang="de-DE"/>
          </a:p>
        </p:txBody>
      </p:sp>
    </p:spTree>
    <p:extLst>
      <p:ext uri="{BB962C8B-B14F-4D97-AF65-F5344CB8AC3E}">
        <p14:creationId xmlns:p14="http://schemas.microsoft.com/office/powerpoint/2010/main" val="4005652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F2E871D7-A025-40A6-BA7E-5BA8BE410AC5}" type="datetimeFigureOut">
              <a:rPr lang="de-DE" smtClean="0"/>
              <a:t>09.07.2015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1B15D1EB-5AEA-4628-88FA-5C28809521C5}" type="slidenum">
              <a:rPr lang="de-DE" smtClean="0"/>
              <a:t>‹#›</a:t>
            </a:fld>
            <a:endParaRPr lang="de-DE"/>
          </a:p>
        </p:txBody>
      </p:sp>
    </p:spTree>
    <p:extLst>
      <p:ext uri="{BB962C8B-B14F-4D97-AF65-F5344CB8AC3E}">
        <p14:creationId xmlns:p14="http://schemas.microsoft.com/office/powerpoint/2010/main" val="1876718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F2E871D7-A025-40A6-BA7E-5BA8BE410AC5}" type="datetimeFigureOut">
              <a:rPr lang="de-DE" smtClean="0"/>
              <a:t>09.07.2015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1B15D1EB-5AEA-4628-88FA-5C28809521C5}" type="slidenum">
              <a:rPr lang="de-DE" smtClean="0"/>
              <a:t>‹#›</a:t>
            </a:fld>
            <a:endParaRPr lang="de-DE"/>
          </a:p>
        </p:txBody>
      </p:sp>
    </p:spTree>
    <p:extLst>
      <p:ext uri="{BB962C8B-B14F-4D97-AF65-F5344CB8AC3E}">
        <p14:creationId xmlns:p14="http://schemas.microsoft.com/office/powerpoint/2010/main" val="434877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E871D7-A025-40A6-BA7E-5BA8BE410AC5}" type="datetimeFigureOut">
              <a:rPr lang="de-DE" smtClean="0"/>
              <a:t>09.07.2015</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15D1EB-5AEA-4628-88FA-5C28809521C5}" type="slidenum">
              <a:rPr lang="de-DE" smtClean="0"/>
              <a:t>‹#›</a:t>
            </a:fld>
            <a:endParaRPr lang="de-DE"/>
          </a:p>
        </p:txBody>
      </p:sp>
    </p:spTree>
    <p:extLst>
      <p:ext uri="{BB962C8B-B14F-4D97-AF65-F5344CB8AC3E}">
        <p14:creationId xmlns:p14="http://schemas.microsoft.com/office/powerpoint/2010/main" val="3878834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alf.zugenmaier@hm.edu"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mailto:gregory.schumacher@sprint.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Light" charset="0"/>
              </a:rPr>
              <a:t>Study Item proposal for dealing with S8HR</a:t>
            </a:r>
          </a:p>
        </p:txBody>
      </p:sp>
      <p:sp>
        <p:nvSpPr>
          <p:cNvPr id="3" name="Content Placeholder 2"/>
          <p:cNvSpPr>
            <a:spLocks noGrp="1"/>
          </p:cNvSpPr>
          <p:nvPr>
            <p:ph idx="1"/>
          </p:nvPr>
        </p:nvSpPr>
        <p:spPr/>
        <p:txBody>
          <a:bodyPr vert="horz" lIns="91440" tIns="45720" rIns="91440" bIns="45720" rtlCol="0" anchor="t">
            <a:normAutofit/>
          </a:bodyPr>
          <a:lstStyle/>
          <a:p>
            <a:pPr marL="0" indent="0" algn="ctr">
              <a:buNone/>
            </a:pPr>
            <a:r>
              <a:rPr lang="en-US" sz="3200" b="1" dirty="0">
                <a:latin typeface="Calibri" charset="0"/>
              </a:rPr>
              <a:t>Joint contribution by Sprint and NTT Docomo</a:t>
            </a:r>
          </a:p>
          <a:p>
            <a:pPr marL="0" indent="0" algn="ctr">
              <a:buNone/>
            </a:pPr>
            <a:r>
              <a:rPr lang="en-US" b="1" dirty="0">
                <a:latin typeface="Calibri" charset="0"/>
              </a:rPr>
              <a:t>7/8/2015</a:t>
            </a:r>
          </a:p>
          <a:p>
            <a:pPr marL="0" indent="0" algn="ctr">
              <a:buNone/>
            </a:pPr>
            <a:endParaRPr lang="en-US" b="1" dirty="0">
              <a:latin typeface="Calibri" charset="0"/>
            </a:endParaRPr>
          </a:p>
          <a:p>
            <a:pPr marL="0" indent="0" algn="ctr">
              <a:buNone/>
            </a:pPr>
            <a:endParaRPr lang="en-US" b="1" dirty="0">
              <a:latin typeface="Calibri" charset="0"/>
            </a:endParaRPr>
          </a:p>
          <a:p>
            <a:pPr marL="0" indent="0">
              <a:buNone/>
            </a:pPr>
            <a:r>
              <a:rPr lang="en-US" sz="2000" dirty="0">
                <a:latin typeface="Calibri" charset="0"/>
              </a:rPr>
              <a:t>Alf Zugenmaier, NTT Docomo – </a:t>
            </a:r>
            <a:r>
              <a:rPr lang="en-US" sz="2000" dirty="0">
                <a:latin typeface="Calibri" charset="0"/>
                <a:hlinkClick r:id="rId3"/>
              </a:rPr>
              <a:t>alf.zugenmaier@hm.edu</a:t>
            </a:r>
          </a:p>
          <a:p>
            <a:pPr marL="0" indent="0">
              <a:buNone/>
            </a:pPr>
            <a:r>
              <a:rPr lang="en-US" sz="2000" dirty="0">
                <a:latin typeface="Calibri" charset="0"/>
              </a:rPr>
              <a:t>Greg Schumacher, Sprint – </a:t>
            </a:r>
            <a:r>
              <a:rPr lang="en-US" sz="2000" dirty="0">
                <a:latin typeface="Calibri" charset="0"/>
                <a:hlinkClick r:id="rId4"/>
              </a:rPr>
              <a:t>gregory.schumacher@sprint.com</a:t>
            </a:r>
          </a:p>
          <a:p>
            <a:pPr marL="0" indent="0">
              <a:buNone/>
            </a:pPr>
            <a:endParaRPr lang="en-US" dirty="0" smtClean="0"/>
          </a:p>
          <a:p>
            <a:pPr marL="0" indent="0" algn="r">
              <a:buNone/>
            </a:pPr>
            <a:r>
              <a:rPr lang="en-US" sz="2000" dirty="0" smtClean="0"/>
              <a:t>S3i150197</a:t>
            </a:r>
            <a:endParaRPr lang="en-US" sz="2000" dirty="0"/>
          </a:p>
        </p:txBody>
      </p:sp>
    </p:spTree>
    <p:extLst>
      <p:ext uri="{BB962C8B-B14F-4D97-AF65-F5344CB8AC3E}">
        <p14:creationId xmlns:p14="http://schemas.microsoft.com/office/powerpoint/2010/main" val="21223297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Study item </a:t>
            </a:r>
            <a:r>
              <a:rPr lang="de-DE" dirty="0" smtClean="0"/>
              <a:t>FS_LIV8</a:t>
            </a:r>
            <a:endParaRPr lang="de-DE" dirty="0"/>
          </a:p>
        </p:txBody>
      </p:sp>
      <p:sp>
        <p:nvSpPr>
          <p:cNvPr id="3" name="Inhaltsplatzhalter 2"/>
          <p:cNvSpPr>
            <a:spLocks noGrp="1"/>
          </p:cNvSpPr>
          <p:nvPr>
            <p:ph idx="1"/>
          </p:nvPr>
        </p:nvSpPr>
        <p:spPr/>
        <p:txBody>
          <a:bodyPr vert="horz" lIns="91440" tIns="45720" rIns="91440" bIns="45720" rtlCol="0" anchor="t">
            <a:normAutofit fontScale="92500" lnSpcReduction="10000"/>
          </a:bodyPr>
          <a:lstStyle/>
          <a:p>
            <a:r>
              <a:rPr lang="de-DE" dirty="0" err="1"/>
              <a:t>No</a:t>
            </a:r>
            <a:r>
              <a:rPr lang="de-DE" dirty="0"/>
              <a:t> </a:t>
            </a:r>
            <a:r>
              <a:rPr lang="de-DE" dirty="0" err="1"/>
              <a:t>changes</a:t>
            </a:r>
            <a:r>
              <a:rPr lang="de-DE" dirty="0"/>
              <a:t>, </a:t>
            </a:r>
            <a:r>
              <a:rPr lang="de-DE" dirty="0" err="1"/>
              <a:t>thus</a:t>
            </a:r>
            <a:r>
              <a:rPr lang="de-DE" dirty="0"/>
              <a:t> </a:t>
            </a:r>
            <a:r>
              <a:rPr lang="de-DE" dirty="0" err="1"/>
              <a:t>no</a:t>
            </a:r>
            <a:r>
              <a:rPr lang="de-DE" dirty="0"/>
              <a:t> </a:t>
            </a:r>
            <a:r>
              <a:rPr lang="de-DE" dirty="0" err="1"/>
              <a:t>work</a:t>
            </a:r>
            <a:r>
              <a:rPr lang="de-DE" dirty="0"/>
              <a:t> </a:t>
            </a:r>
            <a:r>
              <a:rPr lang="de-DE" dirty="0" err="1"/>
              <a:t>required</a:t>
            </a:r>
            <a:r>
              <a:rPr lang="de-DE" dirty="0"/>
              <a:t> on </a:t>
            </a:r>
            <a:r>
              <a:rPr lang="de-DE" dirty="0" err="1"/>
              <a:t>regulated</a:t>
            </a:r>
            <a:r>
              <a:rPr lang="de-DE" dirty="0"/>
              <a:t> </a:t>
            </a:r>
            <a:r>
              <a:rPr lang="de-DE" dirty="0" err="1"/>
              <a:t>interfaces</a:t>
            </a:r>
            <a:r>
              <a:rPr lang="de-DE" dirty="0"/>
              <a:t> (X1, X2, X3) in 33.107 &amp; 33.108</a:t>
            </a:r>
          </a:p>
          <a:p>
            <a:r>
              <a:rPr lang="de-DE" dirty="0" err="1"/>
              <a:t>What</a:t>
            </a:r>
            <a:r>
              <a:rPr lang="de-DE" dirty="0"/>
              <a:t> </a:t>
            </a:r>
            <a:r>
              <a:rPr lang="de-DE" dirty="0" err="1"/>
              <a:t>should</a:t>
            </a:r>
            <a:r>
              <a:rPr lang="de-DE" dirty="0"/>
              <a:t> </a:t>
            </a:r>
            <a:r>
              <a:rPr lang="de-DE" dirty="0" err="1"/>
              <a:t>be</a:t>
            </a:r>
            <a:r>
              <a:rPr lang="de-DE" dirty="0"/>
              <a:t> </a:t>
            </a:r>
            <a:r>
              <a:rPr lang="de-DE" dirty="0" err="1"/>
              <a:t>standardized</a:t>
            </a:r>
            <a:r>
              <a:rPr lang="de-DE" dirty="0"/>
              <a:t> </a:t>
            </a:r>
            <a:r>
              <a:rPr lang="de-DE" dirty="0" err="1"/>
              <a:t>and</a:t>
            </a:r>
            <a:r>
              <a:rPr lang="de-DE" dirty="0"/>
              <a:t> </a:t>
            </a:r>
            <a:r>
              <a:rPr lang="de-DE" dirty="0" err="1"/>
              <a:t>to</a:t>
            </a:r>
            <a:r>
              <a:rPr lang="de-DE" dirty="0"/>
              <a:t> </a:t>
            </a:r>
            <a:r>
              <a:rPr lang="de-DE" dirty="0" err="1"/>
              <a:t>what</a:t>
            </a:r>
            <a:r>
              <a:rPr lang="de-DE" dirty="0"/>
              <a:t> </a:t>
            </a:r>
            <a:r>
              <a:rPr lang="de-DE" dirty="0" err="1"/>
              <a:t>level</a:t>
            </a:r>
            <a:r>
              <a:rPr lang="de-DE" dirty="0"/>
              <a:t> </a:t>
            </a:r>
            <a:r>
              <a:rPr lang="de-DE" dirty="0" err="1"/>
              <a:t>of</a:t>
            </a:r>
            <a:r>
              <a:rPr lang="de-DE" dirty="0"/>
              <a:t> </a:t>
            </a:r>
            <a:r>
              <a:rPr lang="de-DE" dirty="0" err="1"/>
              <a:t>detail</a:t>
            </a:r>
            <a:endParaRPr lang="de-DE" dirty="0"/>
          </a:p>
          <a:p>
            <a:pPr lvl="1"/>
            <a:r>
              <a:rPr lang="de-DE" dirty="0"/>
              <a:t>Internal </a:t>
            </a:r>
            <a:r>
              <a:rPr lang="de-DE" dirty="0" err="1"/>
              <a:t>interfaces</a:t>
            </a:r>
            <a:r>
              <a:rPr lang="de-DE" dirty="0"/>
              <a:t> DF-NE</a:t>
            </a:r>
          </a:p>
          <a:p>
            <a:pPr lvl="2"/>
            <a:r>
              <a:rPr lang="de-DE" dirty="0" err="1"/>
              <a:t>Should</a:t>
            </a:r>
            <a:r>
              <a:rPr lang="de-DE" dirty="0"/>
              <a:t> not </a:t>
            </a:r>
            <a:r>
              <a:rPr lang="de-DE" dirty="0" err="1"/>
              <a:t>be</a:t>
            </a:r>
            <a:r>
              <a:rPr lang="de-DE" dirty="0"/>
              <a:t> </a:t>
            </a:r>
            <a:r>
              <a:rPr lang="de-DE" dirty="0" err="1"/>
              <a:t>under</a:t>
            </a:r>
            <a:r>
              <a:rPr lang="de-DE" dirty="0"/>
              <a:t> </a:t>
            </a:r>
            <a:r>
              <a:rPr lang="de-DE" dirty="0" err="1"/>
              <a:t>regulatory</a:t>
            </a:r>
            <a:r>
              <a:rPr lang="de-DE" dirty="0"/>
              <a:t> </a:t>
            </a:r>
            <a:r>
              <a:rPr lang="de-DE" dirty="0" err="1"/>
              <a:t>aspect (e.g. CALEA)</a:t>
            </a:r>
            <a:r>
              <a:rPr lang="de-DE" dirty="0"/>
              <a:t>, not normative per </a:t>
            </a:r>
            <a:r>
              <a:rPr lang="de-DE" dirty="0" err="1"/>
              <a:t>regulation</a:t>
            </a:r>
            <a:r>
              <a:rPr lang="de-DE" dirty="0"/>
              <a:t> (</a:t>
            </a:r>
            <a:r>
              <a:rPr lang="de-DE" dirty="0" err="1"/>
              <a:t>as</a:t>
            </a:r>
            <a:r>
              <a:rPr lang="de-DE" dirty="0"/>
              <a:t> </a:t>
            </a:r>
            <a:r>
              <a:rPr lang="de-DE" dirty="0" err="1"/>
              <a:t>defined</a:t>
            </a:r>
            <a:r>
              <a:rPr lang="de-DE" dirty="0"/>
              <a:t> in 106, 107, 108), i.e. </a:t>
            </a:r>
            <a:r>
              <a:rPr lang="de-DE" dirty="0" err="1"/>
              <a:t>as</a:t>
            </a:r>
            <a:r>
              <a:rPr lang="de-DE" dirty="0"/>
              <a:t> </a:t>
            </a:r>
            <a:r>
              <a:rPr lang="de-DE" dirty="0" err="1"/>
              <a:t>is</a:t>
            </a:r>
            <a:r>
              <a:rPr lang="de-DE" dirty="0"/>
              <a:t> </a:t>
            </a:r>
            <a:r>
              <a:rPr lang="de-DE" dirty="0" err="1"/>
              <a:t>today</a:t>
            </a:r>
            <a:r>
              <a:rPr lang="de-DE" dirty="0"/>
              <a:t> </a:t>
            </a:r>
          </a:p>
          <a:p>
            <a:pPr lvl="1"/>
            <a:r>
              <a:rPr lang="de-DE" dirty="0" err="1"/>
              <a:t>Gm</a:t>
            </a:r>
            <a:r>
              <a:rPr lang="de-DE" dirty="0"/>
              <a:t> (UE </a:t>
            </a:r>
            <a:r>
              <a:rPr lang="de-DE" dirty="0" err="1"/>
              <a:t>to</a:t>
            </a:r>
            <a:r>
              <a:rPr lang="de-DE" dirty="0"/>
              <a:t> P-CSCF)</a:t>
            </a:r>
          </a:p>
          <a:p>
            <a:pPr lvl="2"/>
            <a:r>
              <a:rPr lang="de-DE" dirty="0"/>
              <a:t>The </a:t>
            </a:r>
            <a:r>
              <a:rPr lang="de-DE" dirty="0" err="1"/>
              <a:t>current</a:t>
            </a:r>
            <a:r>
              <a:rPr lang="de-DE" dirty="0"/>
              <a:t> </a:t>
            </a:r>
            <a:r>
              <a:rPr lang="de-DE" dirty="0" err="1"/>
              <a:t>level</a:t>
            </a:r>
            <a:r>
              <a:rPr lang="de-DE" dirty="0"/>
              <a:t> </a:t>
            </a:r>
            <a:r>
              <a:rPr lang="de-DE" dirty="0" err="1"/>
              <a:t>of</a:t>
            </a:r>
            <a:r>
              <a:rPr lang="de-DE" dirty="0"/>
              <a:t> </a:t>
            </a:r>
            <a:r>
              <a:rPr lang="de-DE" dirty="0" err="1"/>
              <a:t>standardization</a:t>
            </a:r>
            <a:r>
              <a:rPr lang="de-DE" dirty="0"/>
              <a:t> in CT </a:t>
            </a:r>
            <a:r>
              <a:rPr lang="de-DE" dirty="0" err="1"/>
              <a:t>groups</a:t>
            </a:r>
            <a:r>
              <a:rPr lang="de-DE" dirty="0"/>
              <a:t> </a:t>
            </a:r>
            <a:r>
              <a:rPr lang="de-DE" dirty="0" err="1"/>
              <a:t>should</a:t>
            </a:r>
            <a:r>
              <a:rPr lang="de-DE" dirty="0"/>
              <a:t> </a:t>
            </a:r>
            <a:r>
              <a:rPr lang="de-DE" dirty="0" err="1"/>
              <a:t>be</a:t>
            </a:r>
            <a:r>
              <a:rPr lang="de-DE" dirty="0"/>
              <a:t> </a:t>
            </a:r>
            <a:r>
              <a:rPr lang="de-DE" dirty="0" err="1"/>
              <a:t>sufficient</a:t>
            </a:r>
            <a:r>
              <a:rPr lang="de-DE" dirty="0"/>
              <a:t> </a:t>
            </a:r>
            <a:r>
              <a:rPr lang="de-DE" dirty="0" err="1"/>
              <a:t>to</a:t>
            </a:r>
            <a:r>
              <a:rPr lang="de-DE" dirty="0"/>
              <a:t> </a:t>
            </a:r>
            <a:r>
              <a:rPr lang="de-DE" dirty="0" err="1"/>
              <a:t>extract</a:t>
            </a:r>
            <a:r>
              <a:rPr lang="de-DE" dirty="0"/>
              <a:t> </a:t>
            </a:r>
            <a:r>
              <a:rPr lang="de-DE" dirty="0" err="1"/>
              <a:t>information</a:t>
            </a:r>
            <a:r>
              <a:rPr lang="de-DE" dirty="0"/>
              <a:t> </a:t>
            </a:r>
            <a:r>
              <a:rPr lang="de-DE" dirty="0" err="1"/>
              <a:t>required</a:t>
            </a:r>
            <a:r>
              <a:rPr lang="de-DE" dirty="0"/>
              <a:t> </a:t>
            </a:r>
            <a:r>
              <a:rPr lang="de-DE" dirty="0" err="1"/>
              <a:t>for</a:t>
            </a:r>
            <a:r>
              <a:rPr lang="de-DE" dirty="0"/>
              <a:t> LI</a:t>
            </a:r>
          </a:p>
          <a:p>
            <a:pPr lvl="1"/>
            <a:r>
              <a:rPr lang="de-DE" dirty="0"/>
              <a:t>LTE Packet </a:t>
            </a:r>
            <a:r>
              <a:rPr lang="de-DE" dirty="0" err="1"/>
              <a:t>interception</a:t>
            </a:r>
            <a:r>
              <a:rPr lang="de-DE" dirty="0"/>
              <a:t> </a:t>
            </a:r>
            <a:r>
              <a:rPr lang="de-DE" dirty="0" err="1"/>
              <a:t>point</a:t>
            </a:r>
            <a:endParaRPr lang="de-DE" dirty="0"/>
          </a:p>
          <a:p>
            <a:pPr lvl="1"/>
            <a:r>
              <a:rPr lang="de-DE" dirty="0" err="1"/>
              <a:t>Reusing</a:t>
            </a:r>
            <a:r>
              <a:rPr lang="de-DE" dirty="0"/>
              <a:t> </a:t>
            </a:r>
            <a:r>
              <a:rPr lang="de-DE" dirty="0" err="1"/>
              <a:t>information</a:t>
            </a:r>
            <a:r>
              <a:rPr lang="de-DE" dirty="0"/>
              <a:t> </a:t>
            </a:r>
            <a:r>
              <a:rPr lang="de-DE" dirty="0" err="1"/>
              <a:t>elements</a:t>
            </a:r>
            <a:r>
              <a:rPr lang="de-DE" dirty="0"/>
              <a:t> </a:t>
            </a:r>
            <a:r>
              <a:rPr lang="de-DE" dirty="0" err="1"/>
              <a:t>of</a:t>
            </a:r>
            <a:r>
              <a:rPr lang="de-DE" dirty="0"/>
              <a:t> </a:t>
            </a:r>
            <a:r>
              <a:rPr lang="de-DE" dirty="0" err="1"/>
              <a:t>Rx</a:t>
            </a:r>
            <a:r>
              <a:rPr lang="de-DE" dirty="0"/>
              <a:t> (AF </a:t>
            </a:r>
            <a:r>
              <a:rPr lang="de-DE" dirty="0" err="1"/>
              <a:t>to</a:t>
            </a:r>
            <a:r>
              <a:rPr lang="de-DE" dirty="0"/>
              <a:t> PCRF)</a:t>
            </a:r>
          </a:p>
          <a:p>
            <a:pPr lvl="2"/>
            <a:r>
              <a:rPr lang="de-DE" dirty="0"/>
              <a:t>IEs </a:t>
            </a:r>
            <a:r>
              <a:rPr lang="de-DE" dirty="0" err="1"/>
              <a:t>required</a:t>
            </a:r>
            <a:r>
              <a:rPr lang="de-DE" dirty="0"/>
              <a:t> </a:t>
            </a:r>
            <a:r>
              <a:rPr lang="de-DE" dirty="0" err="1"/>
              <a:t>to</a:t>
            </a:r>
            <a:r>
              <a:rPr lang="de-DE" dirty="0"/>
              <a:t> </a:t>
            </a:r>
            <a:r>
              <a:rPr lang="de-DE" dirty="0" err="1"/>
              <a:t>activate</a:t>
            </a:r>
            <a:r>
              <a:rPr lang="de-DE" dirty="0"/>
              <a:t> LI </a:t>
            </a:r>
            <a:r>
              <a:rPr lang="de-DE" dirty="0" err="1"/>
              <a:t>between</a:t>
            </a:r>
            <a:r>
              <a:rPr lang="de-DE" dirty="0"/>
              <a:t> </a:t>
            </a:r>
            <a:r>
              <a:rPr lang="de-DE" dirty="0" err="1"/>
              <a:t>boxes</a:t>
            </a:r>
            <a:r>
              <a:rPr lang="de-DE" dirty="0"/>
              <a:t> </a:t>
            </a:r>
            <a:r>
              <a:rPr lang="de-DE" dirty="0" err="1"/>
              <a:t>inside</a:t>
            </a:r>
            <a:r>
              <a:rPr lang="de-DE" dirty="0"/>
              <a:t> IAP</a:t>
            </a:r>
          </a:p>
          <a:p>
            <a:r>
              <a:rPr lang="de-DE" dirty="0"/>
              <a:t>Tentative title </a:t>
            </a:r>
            <a:r>
              <a:rPr lang="de-DE" dirty="0" err="1"/>
              <a:t>of</a:t>
            </a:r>
            <a:r>
              <a:rPr lang="de-DE" dirty="0"/>
              <a:t> TR: Providing LI </a:t>
            </a:r>
            <a:r>
              <a:rPr lang="de-DE" dirty="0" err="1"/>
              <a:t>for</a:t>
            </a:r>
            <a:r>
              <a:rPr lang="de-DE" dirty="0"/>
              <a:t> </a:t>
            </a:r>
            <a:r>
              <a:rPr lang="de-DE" dirty="0" err="1"/>
              <a:t>VoLTE</a:t>
            </a:r>
            <a:r>
              <a:rPr lang="de-DE" dirty="0"/>
              <a:t> in </a:t>
            </a:r>
            <a:r>
              <a:rPr lang="de-DE" dirty="0" err="1"/>
              <a:t>the</a:t>
            </a:r>
            <a:r>
              <a:rPr lang="de-DE" dirty="0"/>
              <a:t> S8HR </a:t>
            </a:r>
            <a:r>
              <a:rPr lang="de-DE" dirty="0" err="1"/>
              <a:t>architecture</a:t>
            </a:r>
            <a:endParaRPr lang="de-DE" dirty="0"/>
          </a:p>
        </p:txBody>
      </p:sp>
    </p:spTree>
    <p:extLst>
      <p:ext uri="{BB962C8B-B14F-4D97-AF65-F5344CB8AC3E}">
        <p14:creationId xmlns:p14="http://schemas.microsoft.com/office/powerpoint/2010/main" val="8217594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Open </a:t>
            </a:r>
            <a:r>
              <a:rPr lang="de-DE" dirty="0" err="1"/>
              <a:t>issues</a:t>
            </a:r>
            <a:r>
              <a:rPr lang="de-DE" dirty="0"/>
              <a:t> (</a:t>
            </a:r>
            <a:r>
              <a:rPr lang="de-DE" dirty="0" err="1"/>
              <a:t>taken</a:t>
            </a:r>
            <a:r>
              <a:rPr lang="de-DE" dirty="0"/>
              <a:t> </a:t>
            </a:r>
            <a:r>
              <a:rPr lang="de-DE" dirty="0" err="1"/>
              <a:t>from</a:t>
            </a:r>
            <a:r>
              <a:rPr lang="de-DE" dirty="0"/>
              <a:t> LS)</a:t>
            </a:r>
          </a:p>
        </p:txBody>
      </p:sp>
      <p:sp>
        <p:nvSpPr>
          <p:cNvPr id="3" name="Inhaltsplatzhalter 2"/>
          <p:cNvSpPr>
            <a:spLocks noGrp="1"/>
          </p:cNvSpPr>
          <p:nvPr>
            <p:ph idx="1"/>
          </p:nvPr>
        </p:nvSpPr>
        <p:spPr/>
        <p:txBody>
          <a:bodyPr vert="horz" lIns="91440" tIns="45720" rIns="91440" bIns="45720" rtlCol="0" anchor="t">
            <a:normAutofit fontScale="40000" lnSpcReduction="20000"/>
          </a:bodyPr>
          <a:lstStyle/>
          <a:p>
            <a:pPr lvl="0"/>
            <a:r>
              <a:rPr lang="en-GB" dirty="0"/>
              <a:t>Develop an architecture for the IAP which for LBO (P-CSCF) was an implied set of functionality.</a:t>
            </a:r>
          </a:p>
          <a:p>
            <a:pPr lvl="1"/>
            <a:r>
              <a:rPr lang="en-GB" dirty="0"/>
              <a:t>Three boxes: filtering function, maintain state and arm triggers, report on activated triggers -&gt; already in 107, show in new document (TR out of study) where IAP would be located for S8HR</a:t>
            </a:r>
            <a:endParaRPr lang="de-DE" dirty="0"/>
          </a:p>
          <a:p>
            <a:pPr lvl="0"/>
            <a:r>
              <a:rPr lang="en-GB" dirty="0"/>
              <a:t>Investigate the possibility of reusing PCC architecture elements (</a:t>
            </a:r>
            <a:r>
              <a:rPr lang="en-GB" dirty="0" smtClean="0"/>
              <a:t>PCRF, PCEF, BBEF) </a:t>
            </a:r>
            <a:r>
              <a:rPr lang="en-GB" dirty="0"/>
              <a:t>to extract the targeted bearers and potentially other selection criteria.</a:t>
            </a:r>
          </a:p>
          <a:p>
            <a:pPr lvl="1"/>
            <a:r>
              <a:rPr lang="en-GB" dirty="0"/>
              <a:t>See separate slide</a:t>
            </a:r>
            <a:endParaRPr lang="de-DE" dirty="0"/>
          </a:p>
          <a:p>
            <a:pPr lvl="0"/>
            <a:r>
              <a:rPr lang="en-GB" dirty="0"/>
              <a:t>Specify the interworking function between the bearer extraction function and the LEA interfaces for both IMS signalling and media (HI2 &amp; HI3).</a:t>
            </a:r>
          </a:p>
          <a:p>
            <a:pPr lvl="1"/>
            <a:r>
              <a:rPr lang="de-DE" dirty="0" err="1"/>
              <a:t>Would</a:t>
            </a:r>
            <a:r>
              <a:rPr lang="de-DE" dirty="0"/>
              <a:t> </a:t>
            </a:r>
            <a:r>
              <a:rPr lang="de-DE" dirty="0" err="1"/>
              <a:t>be</a:t>
            </a:r>
            <a:r>
              <a:rPr lang="de-DE" dirty="0"/>
              <a:t> </a:t>
            </a:r>
            <a:r>
              <a:rPr lang="de-DE" dirty="0" err="1"/>
              <a:t>output</a:t>
            </a:r>
            <a:r>
              <a:rPr lang="de-DE" dirty="0"/>
              <a:t> </a:t>
            </a:r>
            <a:r>
              <a:rPr lang="de-DE" dirty="0" err="1"/>
              <a:t>of</a:t>
            </a:r>
            <a:r>
              <a:rPr lang="de-DE" dirty="0"/>
              <a:t> </a:t>
            </a:r>
            <a:r>
              <a:rPr lang="de-DE" dirty="0" err="1"/>
              <a:t>three</a:t>
            </a:r>
            <a:r>
              <a:rPr lang="de-DE" dirty="0"/>
              <a:t> </a:t>
            </a:r>
            <a:r>
              <a:rPr lang="de-DE" dirty="0" err="1"/>
              <a:t>boxes</a:t>
            </a:r>
            <a:r>
              <a:rPr lang="de-DE" dirty="0"/>
              <a:t>, </a:t>
            </a:r>
            <a:r>
              <a:rPr lang="de-DE" dirty="0" err="1"/>
              <a:t>interfaces</a:t>
            </a:r>
            <a:r>
              <a:rPr lang="de-DE" dirty="0"/>
              <a:t> </a:t>
            </a:r>
            <a:r>
              <a:rPr lang="de-DE" dirty="0" err="1"/>
              <a:t>defined</a:t>
            </a:r>
            <a:r>
              <a:rPr lang="de-DE" dirty="0"/>
              <a:t> in 107 </a:t>
            </a:r>
            <a:r>
              <a:rPr lang="de-DE" dirty="0" err="1"/>
              <a:t>already</a:t>
            </a:r>
            <a:r>
              <a:rPr lang="de-DE" dirty="0"/>
              <a:t>, but not </a:t>
            </a:r>
            <a:r>
              <a:rPr lang="de-DE" dirty="0" err="1"/>
              <a:t>standardized</a:t>
            </a:r>
            <a:endParaRPr lang="de-DE" dirty="0"/>
          </a:p>
          <a:p>
            <a:pPr lvl="0"/>
            <a:r>
              <a:rPr lang="en-GB" dirty="0"/>
              <a:t>Specify a filtering or service selection or separation function to select the IMS services specified by the LEA in a warrant to deliver to the LEA.</a:t>
            </a:r>
          </a:p>
          <a:p>
            <a:pPr lvl="1"/>
            <a:r>
              <a:rPr lang="en-GB" dirty="0"/>
              <a:t>Same needs to be done for LBO, definition of format how to signal which IMS services needs to be intercepted </a:t>
            </a:r>
          </a:p>
          <a:p>
            <a:pPr lvl="1"/>
            <a:r>
              <a:rPr lang="en-GB" dirty="0"/>
              <a:t>Activation of PCC triggers -&gt; Rx interface</a:t>
            </a:r>
            <a:endParaRPr lang="de-DE" dirty="0"/>
          </a:p>
          <a:p>
            <a:pPr lvl="0"/>
            <a:r>
              <a:rPr lang="en-GB" dirty="0"/>
              <a:t>Accommodate any potential impact of SGW changes resulting from mobility events.</a:t>
            </a:r>
          </a:p>
          <a:p>
            <a:pPr lvl="1"/>
            <a:r>
              <a:rPr lang="en-GB" dirty="0"/>
              <a:t>PCC can deal with this, MME is aware of and sets up new SGW, no loss of data traffic in SGW relocation if PCC triggers quickly</a:t>
            </a:r>
            <a:endParaRPr lang="de-DE" dirty="0"/>
          </a:p>
          <a:p>
            <a:pPr lvl="0"/>
            <a:r>
              <a:rPr lang="en-GB" dirty="0"/>
              <a:t>Specify the mechanisms to use to obtain network provided location (NETLOC NPLI).</a:t>
            </a:r>
          </a:p>
          <a:p>
            <a:pPr lvl="1"/>
            <a:r>
              <a:rPr lang="de-DE" dirty="0" err="1"/>
              <a:t>Obtain</a:t>
            </a:r>
            <a:r>
              <a:rPr lang="de-DE" dirty="0"/>
              <a:t> </a:t>
            </a:r>
            <a:r>
              <a:rPr lang="de-DE" dirty="0" err="1"/>
              <a:t>serving</a:t>
            </a:r>
            <a:r>
              <a:rPr lang="de-DE" dirty="0"/>
              <a:t> </a:t>
            </a:r>
            <a:r>
              <a:rPr lang="de-DE" dirty="0" err="1"/>
              <a:t>network</a:t>
            </a:r>
            <a:r>
              <a:rPr lang="de-DE" dirty="0"/>
              <a:t> </a:t>
            </a:r>
            <a:r>
              <a:rPr lang="de-DE" dirty="0" err="1"/>
              <a:t>provided</a:t>
            </a:r>
            <a:r>
              <a:rPr lang="de-DE" dirty="0"/>
              <a:t> </a:t>
            </a:r>
            <a:r>
              <a:rPr lang="de-DE" dirty="0" err="1"/>
              <a:t>location</a:t>
            </a:r>
            <a:r>
              <a:rPr lang="de-DE" dirty="0"/>
              <a:t>, </a:t>
            </a:r>
            <a:r>
              <a:rPr lang="de-DE" dirty="0" err="1"/>
              <a:t>information</a:t>
            </a:r>
            <a:r>
              <a:rPr lang="de-DE" dirty="0"/>
              <a:t> </a:t>
            </a:r>
            <a:r>
              <a:rPr lang="de-DE" dirty="0" err="1"/>
              <a:t>only</a:t>
            </a:r>
            <a:r>
              <a:rPr lang="de-DE" dirty="0"/>
              <a:t> </a:t>
            </a:r>
            <a:r>
              <a:rPr lang="de-DE" dirty="0" err="1"/>
              <a:t>available</a:t>
            </a:r>
            <a:r>
              <a:rPr lang="de-DE" dirty="0"/>
              <a:t> after </a:t>
            </a:r>
            <a:r>
              <a:rPr lang="de-DE" dirty="0" err="1"/>
              <a:t>first</a:t>
            </a:r>
            <a:r>
              <a:rPr lang="de-DE" dirty="0"/>
              <a:t> IMS </a:t>
            </a:r>
            <a:r>
              <a:rPr lang="de-DE" dirty="0" err="1"/>
              <a:t>registration</a:t>
            </a:r>
            <a:r>
              <a:rPr lang="de-DE" dirty="0"/>
              <a:t>, </a:t>
            </a:r>
            <a:r>
              <a:rPr lang="de-DE" dirty="0" err="1"/>
              <a:t>then</a:t>
            </a:r>
            <a:r>
              <a:rPr lang="de-DE" dirty="0"/>
              <a:t> </a:t>
            </a:r>
            <a:r>
              <a:rPr lang="de-DE" dirty="0" err="1"/>
              <a:t>mapping</a:t>
            </a:r>
            <a:r>
              <a:rPr lang="de-DE" dirty="0"/>
              <a:t> </a:t>
            </a:r>
            <a:r>
              <a:rPr lang="de-DE" dirty="0" err="1"/>
              <a:t>to</a:t>
            </a:r>
            <a:r>
              <a:rPr lang="de-DE" dirty="0"/>
              <a:t> LTE </a:t>
            </a:r>
            <a:r>
              <a:rPr lang="de-DE" dirty="0" err="1"/>
              <a:t>identifier</a:t>
            </a:r>
            <a:r>
              <a:rPr lang="de-DE" dirty="0"/>
              <a:t> </a:t>
            </a:r>
            <a:r>
              <a:rPr lang="de-DE" dirty="0" err="1"/>
              <a:t>is</a:t>
            </a:r>
            <a:r>
              <a:rPr lang="de-DE" dirty="0"/>
              <a:t> </a:t>
            </a:r>
            <a:r>
              <a:rPr lang="de-DE" dirty="0" err="1"/>
              <a:t>possible</a:t>
            </a:r>
            <a:r>
              <a:rPr lang="de-DE" dirty="0"/>
              <a:t> -&gt; MME </a:t>
            </a:r>
            <a:r>
              <a:rPr lang="de-DE" dirty="0" err="1"/>
              <a:t>can</a:t>
            </a:r>
            <a:r>
              <a:rPr lang="de-DE" dirty="0"/>
              <a:t> </a:t>
            </a:r>
            <a:r>
              <a:rPr lang="de-DE" dirty="0" err="1"/>
              <a:t>provide</a:t>
            </a:r>
            <a:r>
              <a:rPr lang="de-DE" dirty="0"/>
              <a:t> </a:t>
            </a:r>
            <a:r>
              <a:rPr lang="de-DE" dirty="0" err="1"/>
              <a:t>location</a:t>
            </a:r>
            <a:r>
              <a:rPr lang="de-DE" dirty="0"/>
              <a:t> </a:t>
            </a:r>
            <a:r>
              <a:rPr lang="de-DE" dirty="0" err="1"/>
              <a:t>information</a:t>
            </a:r>
          </a:p>
          <a:p>
            <a:pPr lvl="0"/>
            <a:r>
              <a:rPr lang="en-GB" dirty="0"/>
              <a:t>Provide the ability to report number resolution (e.g. short codes, toll free, premium service numbers) to the LEA by the VPLMN.  This applies to both S8HR and LBO scenarios.</a:t>
            </a:r>
          </a:p>
          <a:p>
            <a:pPr lvl="1"/>
            <a:r>
              <a:rPr lang="en-GB" dirty="0"/>
              <a:t>Should be addressed by itself. Can become a standalone section in the TR.</a:t>
            </a:r>
            <a:endParaRPr lang="de-DE" dirty="0"/>
          </a:p>
          <a:p>
            <a:pPr lvl="0"/>
            <a:r>
              <a:rPr lang="en-GB" dirty="0"/>
              <a:t>Develop a capability by capability comparison of LBO and S8HR LI interception capabilities.  This will help guide the work toward making S8HR LI in the VPLMN provide equivalent capabilities to LBO LI. It may also provide insights to possible improvements to LI service in roaming scenarios.</a:t>
            </a:r>
          </a:p>
          <a:p>
            <a:pPr lvl="1"/>
            <a:r>
              <a:rPr lang="en-GB" dirty="0"/>
              <a:t>This could become the conclusion of the TR</a:t>
            </a:r>
            <a:endParaRPr lang="de-DE" dirty="0"/>
          </a:p>
        </p:txBody>
      </p:sp>
    </p:spTree>
    <p:extLst>
      <p:ext uri="{BB962C8B-B14F-4D97-AF65-F5344CB8AC3E}">
        <p14:creationId xmlns:p14="http://schemas.microsoft.com/office/powerpoint/2010/main" val="38614249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hteck 13"/>
          <p:cNvSpPr/>
          <p:nvPr/>
        </p:nvSpPr>
        <p:spPr>
          <a:xfrm>
            <a:off x="2321940" y="6211948"/>
            <a:ext cx="1572237" cy="52317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de-DE" dirty="0" smtClean="0"/>
              <a:t>SGW</a:t>
            </a:r>
            <a:endParaRPr lang="de-DE" dirty="0"/>
          </a:p>
        </p:txBody>
      </p:sp>
      <p:sp>
        <p:nvSpPr>
          <p:cNvPr id="8" name="Zylinder 7"/>
          <p:cNvSpPr/>
          <p:nvPr/>
        </p:nvSpPr>
        <p:spPr>
          <a:xfrm rot="5400000">
            <a:off x="5365967" y="4862404"/>
            <a:ext cx="316893" cy="3182998"/>
          </a:xfrm>
          <a:prstGeom prst="can">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Abgerundetes Rechteck 25"/>
          <p:cNvSpPr/>
          <p:nvPr/>
        </p:nvSpPr>
        <p:spPr>
          <a:xfrm>
            <a:off x="1632154" y="1182623"/>
            <a:ext cx="4925961" cy="4328077"/>
          </a:xfrm>
          <a:prstGeom prst="roundRect">
            <a:avLst/>
          </a:prstGeom>
          <a:ln w="28575">
            <a:prstDash val="dash"/>
          </a:ln>
        </p:spPr>
        <p:style>
          <a:lnRef idx="2">
            <a:schemeClr val="dk1"/>
          </a:lnRef>
          <a:fillRef idx="1">
            <a:schemeClr val="lt1"/>
          </a:fillRef>
          <a:effectRef idx="0">
            <a:schemeClr val="dk1"/>
          </a:effectRef>
          <a:fontRef idx="minor">
            <a:schemeClr val="dk1"/>
          </a:fontRef>
        </p:style>
        <p:txBody>
          <a:bodyPr rtlCol="0" anchor="ctr"/>
          <a:lstStyle/>
          <a:p>
            <a:pPr algn="r"/>
            <a:r>
              <a:rPr lang="de-DE" sz="2800" dirty="0" smtClean="0"/>
              <a:t>IAP</a:t>
            </a:r>
          </a:p>
          <a:p>
            <a:pPr algn="r"/>
            <a:endParaRPr lang="de-DE" dirty="0"/>
          </a:p>
          <a:p>
            <a:pPr algn="r"/>
            <a:endParaRPr lang="de-DE" dirty="0" smtClean="0"/>
          </a:p>
          <a:p>
            <a:pPr algn="r"/>
            <a:endParaRPr lang="de-DE" dirty="0"/>
          </a:p>
          <a:p>
            <a:pPr algn="r"/>
            <a:endParaRPr lang="de-DE" dirty="0" smtClean="0"/>
          </a:p>
          <a:p>
            <a:pPr algn="r"/>
            <a:endParaRPr lang="de-DE" dirty="0"/>
          </a:p>
          <a:p>
            <a:pPr algn="r"/>
            <a:endParaRPr lang="de-DE" dirty="0" smtClean="0"/>
          </a:p>
          <a:p>
            <a:pPr algn="r"/>
            <a:endParaRPr lang="de-DE" dirty="0"/>
          </a:p>
          <a:p>
            <a:pPr algn="r"/>
            <a:endParaRPr lang="de-DE" dirty="0" smtClean="0"/>
          </a:p>
          <a:p>
            <a:pPr algn="r"/>
            <a:endParaRPr lang="de-DE" dirty="0"/>
          </a:p>
          <a:p>
            <a:pPr algn="r"/>
            <a:endParaRPr lang="de-DE" dirty="0" smtClean="0"/>
          </a:p>
          <a:p>
            <a:pPr algn="r"/>
            <a:endParaRPr lang="de-DE" dirty="0"/>
          </a:p>
          <a:p>
            <a:pPr algn="r"/>
            <a:endParaRPr lang="de-DE" dirty="0"/>
          </a:p>
        </p:txBody>
      </p:sp>
      <p:sp>
        <p:nvSpPr>
          <p:cNvPr id="2" name="Titel 1"/>
          <p:cNvSpPr>
            <a:spLocks noGrp="1"/>
          </p:cNvSpPr>
          <p:nvPr>
            <p:ph type="title"/>
          </p:nvPr>
        </p:nvSpPr>
        <p:spPr>
          <a:xfrm>
            <a:off x="838200" y="-47829"/>
            <a:ext cx="10515600" cy="1325563"/>
          </a:xfrm>
        </p:spPr>
        <p:txBody>
          <a:bodyPr/>
          <a:lstStyle/>
          <a:p>
            <a:r>
              <a:rPr lang="de-DE" dirty="0" smtClean="0"/>
              <a:t>PCC like </a:t>
            </a:r>
            <a:r>
              <a:rPr lang="de-DE" dirty="0" err="1" smtClean="0"/>
              <a:t>architecture</a:t>
            </a:r>
            <a:r>
              <a:rPr lang="de-DE" dirty="0"/>
              <a:t> </a:t>
            </a:r>
            <a:r>
              <a:rPr lang="de-DE" dirty="0" err="1" smtClean="0"/>
              <a:t>for</a:t>
            </a:r>
            <a:r>
              <a:rPr lang="de-DE" dirty="0" smtClean="0"/>
              <a:t> LI</a:t>
            </a:r>
            <a:br>
              <a:rPr lang="de-DE" dirty="0" smtClean="0"/>
            </a:br>
            <a:endParaRPr lang="de-DE" dirty="0"/>
          </a:p>
        </p:txBody>
      </p:sp>
      <p:sp>
        <p:nvSpPr>
          <p:cNvPr id="5" name="Rechteck 4"/>
          <p:cNvSpPr/>
          <p:nvPr/>
        </p:nvSpPr>
        <p:spPr>
          <a:xfrm>
            <a:off x="3073647" y="1540119"/>
            <a:ext cx="1079166" cy="13622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Mirror</a:t>
            </a:r>
          </a:p>
          <a:p>
            <a:pPr algn="ctr"/>
            <a:r>
              <a:rPr lang="de-DE" dirty="0"/>
              <a:t>P-CSCF</a:t>
            </a:r>
          </a:p>
        </p:txBody>
      </p:sp>
      <p:sp>
        <p:nvSpPr>
          <p:cNvPr id="6" name="Rechteck 5"/>
          <p:cNvSpPr/>
          <p:nvPr/>
        </p:nvSpPr>
        <p:spPr>
          <a:xfrm>
            <a:off x="4389080" y="3254962"/>
            <a:ext cx="1558122"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PICF</a:t>
            </a:r>
            <a:endParaRPr lang="en-US" dirty="0"/>
          </a:p>
          <a:p>
            <a:pPr algn="ctr"/>
            <a:r>
              <a:rPr lang="de-DE" dirty="0"/>
              <a:t>(PCRF like)</a:t>
            </a:r>
          </a:p>
        </p:txBody>
      </p:sp>
      <p:sp>
        <p:nvSpPr>
          <p:cNvPr id="7" name="Rechteck 6"/>
          <p:cNvSpPr/>
          <p:nvPr/>
        </p:nvSpPr>
        <p:spPr>
          <a:xfrm>
            <a:off x="2310581" y="4464360"/>
            <a:ext cx="1749341"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trike="sngStrike" dirty="0"/>
          </a:p>
          <a:p>
            <a:pPr algn="ctr"/>
            <a:r>
              <a:rPr lang="de-DE" dirty="0"/>
              <a:t>BBIFF</a:t>
            </a:r>
          </a:p>
          <a:p>
            <a:pPr algn="ctr"/>
            <a:r>
              <a:rPr lang="de-DE" dirty="0"/>
              <a:t>(BBERF like)</a:t>
            </a:r>
          </a:p>
        </p:txBody>
      </p:sp>
      <p:sp>
        <p:nvSpPr>
          <p:cNvPr id="9" name="Textfeld 8"/>
          <p:cNvSpPr txBox="1"/>
          <p:nvPr/>
        </p:nvSpPr>
        <p:spPr>
          <a:xfrm>
            <a:off x="4152813" y="6239626"/>
            <a:ext cx="2743200" cy="369332"/>
          </a:xfrm>
          <a:prstGeom prst="rect">
            <a:avLst/>
          </a:prstGeom>
        </p:spPr>
        <p:txBody>
          <a:bodyPr rtlCol="0">
            <a:spAutoFit/>
          </a:bodyPr>
          <a:lstStyle/>
          <a:p>
            <a:pPr algn="ctr"/>
            <a:r>
              <a:rPr lang="de-DE" dirty="0" err="1"/>
              <a:t>bearer</a:t>
            </a:r>
            <a:endParaRPr lang="de-DE" dirty="0"/>
          </a:p>
        </p:txBody>
      </p:sp>
      <p:sp>
        <p:nvSpPr>
          <p:cNvPr id="10" name="Pfeil nach oben und unten 9"/>
          <p:cNvSpPr/>
          <p:nvPr/>
        </p:nvSpPr>
        <p:spPr>
          <a:xfrm>
            <a:off x="2922460" y="5380987"/>
            <a:ext cx="485775" cy="830961"/>
          </a:xfrm>
          <a:prstGeom prst="upDownArrow">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3" name="Gerade Verbindung mit Pfeil 2"/>
          <p:cNvCxnSpPr>
            <a:stCxn id="5" idx="3"/>
          </p:cNvCxnSpPr>
          <p:nvPr/>
        </p:nvCxnSpPr>
        <p:spPr>
          <a:xfrm>
            <a:off x="4152813" y="2221237"/>
            <a:ext cx="980514" cy="1030331"/>
          </a:xfrm>
          <a:prstGeom prst="straightConnector1">
            <a:avLst/>
          </a:prstGeom>
          <a:ln>
            <a:solidFill>
              <a:schemeClr val="tx1"/>
            </a:solidFill>
            <a:headEnd type="none"/>
            <a:tailEnd type="none"/>
          </a:ln>
        </p:spPr>
        <p:style>
          <a:lnRef idx="2">
            <a:schemeClr val="accent1">
              <a:shade val="50000"/>
            </a:schemeClr>
          </a:lnRef>
          <a:fillRef idx="1">
            <a:schemeClr val="accent1"/>
          </a:fillRef>
          <a:effectRef idx="0">
            <a:schemeClr val="accent1"/>
          </a:effectRef>
          <a:fontRef idx="minor">
            <a:schemeClr val="lt1"/>
          </a:fontRef>
        </p:style>
      </p:cxnSp>
      <p:cxnSp>
        <p:nvCxnSpPr>
          <p:cNvPr id="11" name="Gerade Verbindung mit Pfeil 10"/>
          <p:cNvCxnSpPr/>
          <p:nvPr/>
        </p:nvCxnSpPr>
        <p:spPr>
          <a:xfrm flipV="1">
            <a:off x="4067744" y="4177017"/>
            <a:ext cx="1156280" cy="807215"/>
          </a:xfrm>
          <a:prstGeom prst="straightConnector1">
            <a:avLst/>
          </a:prstGeom>
          <a:ln>
            <a:solidFill>
              <a:schemeClr val="tx1"/>
            </a:solidFill>
            <a:headEnd type="none"/>
            <a:tailEnd type="none"/>
          </a:ln>
        </p:spPr>
        <p:style>
          <a:lnRef idx="2">
            <a:schemeClr val="accent1">
              <a:shade val="50000"/>
            </a:schemeClr>
          </a:lnRef>
          <a:fillRef idx="1">
            <a:schemeClr val="accent1"/>
          </a:fillRef>
          <a:effectRef idx="0">
            <a:schemeClr val="accent1"/>
          </a:effectRef>
          <a:fontRef idx="minor">
            <a:schemeClr val="lt1"/>
          </a:fontRef>
        </p:style>
      </p:cxnSp>
      <p:sp>
        <p:nvSpPr>
          <p:cNvPr id="12" name="Textfeld 11"/>
          <p:cNvSpPr txBox="1"/>
          <p:nvPr/>
        </p:nvSpPr>
        <p:spPr>
          <a:xfrm>
            <a:off x="4123612" y="4805468"/>
            <a:ext cx="1831975" cy="369332"/>
          </a:xfrm>
          <a:prstGeom prst="rect">
            <a:avLst/>
          </a:prstGeom>
        </p:spPr>
        <p:txBody>
          <a:bodyPr rtlCol="0">
            <a:spAutoFit/>
          </a:bodyPr>
          <a:lstStyle/>
          <a:p>
            <a:pPr algn="ctr"/>
            <a:endParaRPr lang="de-DE" dirty="0" err="1"/>
          </a:p>
        </p:txBody>
      </p:sp>
      <p:sp>
        <p:nvSpPr>
          <p:cNvPr id="15" name="Rechteck 14"/>
          <p:cNvSpPr/>
          <p:nvPr/>
        </p:nvSpPr>
        <p:spPr>
          <a:xfrm>
            <a:off x="1981433" y="1540119"/>
            <a:ext cx="1225182" cy="45228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de-DE" dirty="0" err="1" smtClean="0"/>
              <a:t>Filtering</a:t>
            </a:r>
            <a:endParaRPr lang="de-DE" dirty="0"/>
          </a:p>
        </p:txBody>
      </p:sp>
      <p:sp>
        <p:nvSpPr>
          <p:cNvPr id="18" name="Rechteck 17"/>
          <p:cNvSpPr/>
          <p:nvPr/>
        </p:nvSpPr>
        <p:spPr>
          <a:xfrm>
            <a:off x="1981433" y="1995276"/>
            <a:ext cx="1225182" cy="45228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de-DE" dirty="0" err="1" smtClean="0"/>
              <a:t>Triggering</a:t>
            </a:r>
            <a:endParaRPr lang="de-DE" dirty="0"/>
          </a:p>
        </p:txBody>
      </p:sp>
      <p:sp>
        <p:nvSpPr>
          <p:cNvPr id="19" name="Rechteck 18"/>
          <p:cNvSpPr/>
          <p:nvPr/>
        </p:nvSpPr>
        <p:spPr>
          <a:xfrm>
            <a:off x="1981433" y="2453307"/>
            <a:ext cx="1225182" cy="45228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de-DE" dirty="0" smtClean="0"/>
              <a:t>Reporting</a:t>
            </a:r>
            <a:endParaRPr lang="de-DE" dirty="0"/>
          </a:p>
        </p:txBody>
      </p:sp>
      <p:cxnSp>
        <p:nvCxnSpPr>
          <p:cNvPr id="23" name="Gerader Verbinder 22"/>
          <p:cNvCxnSpPr>
            <a:stCxn id="5" idx="0"/>
          </p:cNvCxnSpPr>
          <p:nvPr/>
        </p:nvCxnSpPr>
        <p:spPr>
          <a:xfrm flipV="1">
            <a:off x="3613230" y="825129"/>
            <a:ext cx="1154104" cy="7149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feld 23"/>
          <p:cNvSpPr txBox="1"/>
          <p:nvPr/>
        </p:nvSpPr>
        <p:spPr>
          <a:xfrm>
            <a:off x="3786484" y="876681"/>
            <a:ext cx="421910" cy="369332"/>
          </a:xfrm>
          <a:prstGeom prst="rect">
            <a:avLst/>
          </a:prstGeom>
          <a:noFill/>
        </p:spPr>
        <p:txBody>
          <a:bodyPr wrap="none" rtlCol="0">
            <a:spAutoFit/>
          </a:bodyPr>
          <a:lstStyle/>
          <a:p>
            <a:r>
              <a:rPr lang="de-DE" dirty="0" smtClean="0"/>
              <a:t>X2</a:t>
            </a:r>
            <a:endParaRPr lang="de-DE" dirty="0"/>
          </a:p>
        </p:txBody>
      </p:sp>
      <p:sp>
        <p:nvSpPr>
          <p:cNvPr id="25" name="Textfeld 24"/>
          <p:cNvSpPr txBox="1"/>
          <p:nvPr/>
        </p:nvSpPr>
        <p:spPr>
          <a:xfrm>
            <a:off x="4696235" y="535233"/>
            <a:ext cx="343364" cy="369332"/>
          </a:xfrm>
          <a:prstGeom prst="rect">
            <a:avLst/>
          </a:prstGeom>
          <a:noFill/>
        </p:spPr>
        <p:txBody>
          <a:bodyPr wrap="none" rtlCol="0">
            <a:spAutoFit/>
          </a:bodyPr>
          <a:lstStyle/>
          <a:p>
            <a:r>
              <a:rPr lang="de-DE" dirty="0" smtClean="0"/>
              <a:t>…</a:t>
            </a:r>
            <a:endParaRPr lang="de-DE" dirty="0"/>
          </a:p>
        </p:txBody>
      </p:sp>
      <p:cxnSp>
        <p:nvCxnSpPr>
          <p:cNvPr id="17" name="Gerader Verbinder 16"/>
          <p:cNvCxnSpPr/>
          <p:nvPr/>
        </p:nvCxnSpPr>
        <p:spPr>
          <a:xfrm flipV="1">
            <a:off x="3206615" y="2902355"/>
            <a:ext cx="0" cy="156200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Rechteck 26"/>
          <p:cNvSpPr/>
          <p:nvPr/>
        </p:nvSpPr>
        <p:spPr>
          <a:xfrm>
            <a:off x="7160631" y="6192318"/>
            <a:ext cx="1572237" cy="52317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de-DE" dirty="0"/>
              <a:t>P</a:t>
            </a:r>
            <a:r>
              <a:rPr lang="de-DE" dirty="0" smtClean="0"/>
              <a:t>GW</a:t>
            </a:r>
            <a:endParaRPr lang="de-DE" dirty="0"/>
          </a:p>
        </p:txBody>
      </p:sp>
      <p:sp>
        <p:nvSpPr>
          <p:cNvPr id="20" name="Rechteck 19"/>
          <p:cNvSpPr/>
          <p:nvPr/>
        </p:nvSpPr>
        <p:spPr>
          <a:xfrm>
            <a:off x="9566787" y="3952568"/>
            <a:ext cx="1592826" cy="717755"/>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de-DE" dirty="0" smtClean="0"/>
              <a:t>P-CSCF</a:t>
            </a:r>
            <a:endParaRPr lang="de-DE" dirty="0"/>
          </a:p>
        </p:txBody>
      </p:sp>
      <p:cxnSp>
        <p:nvCxnSpPr>
          <p:cNvPr id="22" name="Gerader Verbinder 21"/>
          <p:cNvCxnSpPr>
            <a:stCxn id="27" idx="3"/>
            <a:endCxn id="20" idx="2"/>
          </p:cNvCxnSpPr>
          <p:nvPr/>
        </p:nvCxnSpPr>
        <p:spPr>
          <a:xfrm flipV="1">
            <a:off x="8732868" y="4670323"/>
            <a:ext cx="1630332" cy="17835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feld 33"/>
          <p:cNvSpPr txBox="1"/>
          <p:nvPr/>
        </p:nvSpPr>
        <p:spPr>
          <a:xfrm>
            <a:off x="7057504" y="1702026"/>
            <a:ext cx="4869795" cy="1200329"/>
          </a:xfrm>
          <a:prstGeom prst="rect">
            <a:avLst/>
          </a:prstGeom>
          <a:noFill/>
        </p:spPr>
        <p:txBody>
          <a:bodyPr wrap="none" rtlCol="0">
            <a:spAutoFit/>
          </a:bodyPr>
          <a:lstStyle/>
          <a:p>
            <a:r>
              <a:rPr lang="de-DE" dirty="0" smtClean="0"/>
              <a:t>BBIFF</a:t>
            </a:r>
          </a:p>
          <a:p>
            <a:r>
              <a:rPr lang="de-DE" dirty="0" err="1" smtClean="0"/>
              <a:t>Bearer</a:t>
            </a:r>
            <a:r>
              <a:rPr lang="de-DE" dirty="0" smtClean="0"/>
              <a:t> Binding </a:t>
            </a:r>
            <a:r>
              <a:rPr lang="de-DE" dirty="0" err="1" smtClean="0"/>
              <a:t>Intercept</a:t>
            </a:r>
            <a:r>
              <a:rPr lang="de-DE" dirty="0" smtClean="0"/>
              <a:t> </a:t>
            </a:r>
            <a:r>
              <a:rPr lang="de-DE" dirty="0" err="1" smtClean="0"/>
              <a:t>and</a:t>
            </a:r>
            <a:r>
              <a:rPr lang="de-DE" dirty="0" smtClean="0"/>
              <a:t> </a:t>
            </a:r>
            <a:r>
              <a:rPr lang="de-DE" dirty="0" err="1" smtClean="0"/>
              <a:t>Forwarding</a:t>
            </a:r>
            <a:r>
              <a:rPr lang="de-DE" dirty="0" smtClean="0"/>
              <a:t> </a:t>
            </a:r>
            <a:r>
              <a:rPr lang="de-DE" dirty="0" err="1" smtClean="0"/>
              <a:t>Function</a:t>
            </a:r>
            <a:endParaRPr lang="de-DE" dirty="0" smtClean="0"/>
          </a:p>
          <a:p>
            <a:r>
              <a:rPr lang="de-DE" dirty="0" smtClean="0"/>
              <a:t>PICF</a:t>
            </a:r>
          </a:p>
          <a:p>
            <a:r>
              <a:rPr lang="de-DE" dirty="0" smtClean="0"/>
              <a:t>Packet </a:t>
            </a:r>
            <a:r>
              <a:rPr lang="de-DE" dirty="0" err="1" smtClean="0"/>
              <a:t>Intercept</a:t>
            </a:r>
            <a:r>
              <a:rPr lang="de-DE" dirty="0" smtClean="0"/>
              <a:t> </a:t>
            </a:r>
            <a:r>
              <a:rPr lang="de-DE" dirty="0" err="1" smtClean="0"/>
              <a:t>Coordination</a:t>
            </a:r>
            <a:r>
              <a:rPr lang="de-DE" dirty="0" smtClean="0"/>
              <a:t> </a:t>
            </a:r>
            <a:r>
              <a:rPr lang="de-DE" dirty="0" err="1" smtClean="0"/>
              <a:t>Function</a:t>
            </a:r>
            <a:endParaRPr lang="de-DE" dirty="0" smtClean="0"/>
          </a:p>
        </p:txBody>
      </p:sp>
      <p:sp>
        <p:nvSpPr>
          <p:cNvPr id="35" name="Rechteck 34"/>
          <p:cNvSpPr/>
          <p:nvPr/>
        </p:nvSpPr>
        <p:spPr>
          <a:xfrm>
            <a:off x="265471" y="5174800"/>
            <a:ext cx="572729" cy="931032"/>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de-DE" dirty="0" smtClean="0"/>
              <a:t>UE</a:t>
            </a:r>
            <a:endParaRPr lang="de-DE" dirty="0"/>
          </a:p>
        </p:txBody>
      </p:sp>
      <p:cxnSp>
        <p:nvCxnSpPr>
          <p:cNvPr id="37" name="Gerader Verbinder 36"/>
          <p:cNvCxnSpPr/>
          <p:nvPr/>
        </p:nvCxnSpPr>
        <p:spPr>
          <a:xfrm flipH="1" flipV="1">
            <a:off x="383458" y="4921560"/>
            <a:ext cx="9832" cy="253240"/>
          </a:xfrm>
          <a:prstGeom prst="line">
            <a:avLst/>
          </a:prstGeom>
        </p:spPr>
        <p:style>
          <a:lnRef idx="1">
            <a:schemeClr val="accent4"/>
          </a:lnRef>
          <a:fillRef idx="2">
            <a:schemeClr val="accent4"/>
          </a:fillRef>
          <a:effectRef idx="1">
            <a:schemeClr val="accent4"/>
          </a:effectRef>
          <a:fontRef idx="minor">
            <a:schemeClr val="dk1"/>
          </a:fontRef>
        </p:style>
      </p:cxnSp>
      <p:cxnSp>
        <p:nvCxnSpPr>
          <p:cNvPr id="39" name="Gerader Verbinder 38"/>
          <p:cNvCxnSpPr>
            <a:stCxn id="35" idx="3"/>
            <a:endCxn id="14" idx="1"/>
          </p:cNvCxnSpPr>
          <p:nvPr/>
        </p:nvCxnSpPr>
        <p:spPr>
          <a:xfrm>
            <a:off x="838200" y="5640316"/>
            <a:ext cx="1483740" cy="8332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feld 39"/>
          <p:cNvSpPr txBox="1"/>
          <p:nvPr/>
        </p:nvSpPr>
        <p:spPr>
          <a:xfrm>
            <a:off x="1214136" y="4294584"/>
            <a:ext cx="421910" cy="369332"/>
          </a:xfrm>
          <a:prstGeom prst="rect">
            <a:avLst/>
          </a:prstGeom>
          <a:noFill/>
        </p:spPr>
        <p:txBody>
          <a:bodyPr wrap="none" rtlCol="0">
            <a:spAutoFit/>
          </a:bodyPr>
          <a:lstStyle/>
          <a:p>
            <a:r>
              <a:rPr lang="de-DE" dirty="0" smtClean="0"/>
              <a:t>X3</a:t>
            </a:r>
            <a:endParaRPr lang="de-DE" dirty="0"/>
          </a:p>
        </p:txBody>
      </p:sp>
      <p:cxnSp>
        <p:nvCxnSpPr>
          <p:cNvPr id="41" name="Gerader Verbinder 40"/>
          <p:cNvCxnSpPr>
            <a:endCxn id="7" idx="1"/>
          </p:cNvCxnSpPr>
          <p:nvPr/>
        </p:nvCxnSpPr>
        <p:spPr>
          <a:xfrm>
            <a:off x="1031862" y="4006329"/>
            <a:ext cx="1278719" cy="9152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feld 43"/>
          <p:cNvSpPr txBox="1"/>
          <p:nvPr/>
        </p:nvSpPr>
        <p:spPr>
          <a:xfrm>
            <a:off x="789401" y="3644193"/>
            <a:ext cx="343364" cy="369332"/>
          </a:xfrm>
          <a:prstGeom prst="rect">
            <a:avLst/>
          </a:prstGeom>
          <a:noFill/>
        </p:spPr>
        <p:txBody>
          <a:bodyPr wrap="none" rtlCol="0">
            <a:spAutoFit/>
          </a:bodyPr>
          <a:lstStyle/>
          <a:p>
            <a:r>
              <a:rPr lang="de-DE" dirty="0" smtClean="0"/>
              <a:t>…</a:t>
            </a:r>
            <a:endParaRPr lang="de-DE" dirty="0"/>
          </a:p>
        </p:txBody>
      </p:sp>
    </p:spTree>
    <p:extLst>
      <p:ext uri="{BB962C8B-B14F-4D97-AF65-F5344CB8AC3E}">
        <p14:creationId xmlns:p14="http://schemas.microsoft.com/office/powerpoint/2010/main" val="19569021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Re-</a:t>
            </a:r>
            <a:r>
              <a:rPr lang="de-DE" dirty="0" err="1" smtClean="0"/>
              <a:t>Using</a:t>
            </a:r>
            <a:r>
              <a:rPr lang="de-DE" dirty="0" smtClean="0"/>
              <a:t> PCC </a:t>
            </a:r>
            <a:r>
              <a:rPr lang="de-DE" dirty="0" err="1" smtClean="0"/>
              <a:t>architecture</a:t>
            </a:r>
            <a:r>
              <a:rPr lang="de-DE" dirty="0" smtClean="0"/>
              <a:t> </a:t>
            </a:r>
            <a:r>
              <a:rPr lang="de-DE" dirty="0" err="1" smtClean="0"/>
              <a:t>for</a:t>
            </a:r>
            <a:r>
              <a:rPr lang="de-DE" dirty="0" smtClean="0"/>
              <a:t> LI in S8HR</a:t>
            </a:r>
            <a:endParaRPr lang="de-DE" dirty="0"/>
          </a:p>
        </p:txBody>
      </p:sp>
      <p:sp>
        <p:nvSpPr>
          <p:cNvPr id="4" name="Inhaltsplatzhalter 3"/>
          <p:cNvSpPr>
            <a:spLocks noGrp="1"/>
          </p:cNvSpPr>
          <p:nvPr>
            <p:ph idx="1"/>
          </p:nvPr>
        </p:nvSpPr>
        <p:spPr/>
        <p:txBody>
          <a:bodyPr vert="horz" lIns="91440" tIns="45720" rIns="91440" bIns="45720" rtlCol="0" anchor="t">
            <a:normAutofit fontScale="92500" lnSpcReduction="20000"/>
          </a:bodyPr>
          <a:lstStyle/>
          <a:p>
            <a:r>
              <a:rPr lang="de-DE" dirty="0" err="1"/>
              <a:t>Local</a:t>
            </a:r>
            <a:r>
              <a:rPr lang="de-DE" dirty="0"/>
              <a:t> </a:t>
            </a:r>
            <a:r>
              <a:rPr lang="de-DE" dirty="0" err="1"/>
              <a:t>application</a:t>
            </a:r>
            <a:r>
              <a:rPr lang="de-DE" dirty="0"/>
              <a:t> </a:t>
            </a:r>
            <a:r>
              <a:rPr lang="de-DE" dirty="0" err="1"/>
              <a:t>of</a:t>
            </a:r>
            <a:r>
              <a:rPr lang="de-DE" dirty="0"/>
              <a:t> PCC like </a:t>
            </a:r>
            <a:r>
              <a:rPr lang="de-DE" dirty="0" err="1"/>
              <a:t>functions</a:t>
            </a:r>
            <a:r>
              <a:rPr lang="de-DE" dirty="0"/>
              <a:t>, i.e. </a:t>
            </a:r>
            <a:r>
              <a:rPr lang="de-DE" dirty="0" err="1"/>
              <a:t>for</a:t>
            </a:r>
            <a:r>
              <a:rPr lang="de-DE" dirty="0"/>
              <a:t> a different </a:t>
            </a:r>
            <a:r>
              <a:rPr lang="de-DE" dirty="0" err="1"/>
              <a:t>purpose</a:t>
            </a:r>
            <a:r>
              <a:rPr lang="de-DE" dirty="0"/>
              <a:t> </a:t>
            </a:r>
            <a:r>
              <a:rPr lang="de-DE" dirty="0" err="1"/>
              <a:t>to</a:t>
            </a:r>
            <a:r>
              <a:rPr lang="de-DE" dirty="0"/>
              <a:t> </a:t>
            </a:r>
            <a:r>
              <a:rPr lang="de-DE" dirty="0" err="1"/>
              <a:t>the</a:t>
            </a:r>
            <a:r>
              <a:rPr lang="de-DE" dirty="0"/>
              <a:t> </a:t>
            </a:r>
            <a:r>
              <a:rPr lang="de-DE" dirty="0" err="1"/>
              <a:t>one</a:t>
            </a:r>
            <a:r>
              <a:rPr lang="de-DE" dirty="0"/>
              <a:t> in  23.401</a:t>
            </a:r>
          </a:p>
          <a:p>
            <a:r>
              <a:rPr lang="de-DE" dirty="0" err="1"/>
              <a:t>Dealing</a:t>
            </a:r>
            <a:r>
              <a:rPr lang="de-DE" dirty="0"/>
              <a:t> </a:t>
            </a:r>
            <a:r>
              <a:rPr lang="de-DE" dirty="0" err="1"/>
              <a:t>with</a:t>
            </a:r>
            <a:r>
              <a:rPr lang="de-DE" dirty="0"/>
              <a:t> SGW </a:t>
            </a:r>
            <a:r>
              <a:rPr lang="de-DE" dirty="0" err="1"/>
              <a:t>relocation</a:t>
            </a:r>
            <a:endParaRPr lang="de-DE" dirty="0"/>
          </a:p>
          <a:p>
            <a:pPr lvl="1"/>
            <a:r>
              <a:rPr lang="de-DE" dirty="0" err="1"/>
              <a:t>Reported</a:t>
            </a:r>
            <a:r>
              <a:rPr lang="de-DE" dirty="0"/>
              <a:t> </a:t>
            </a:r>
            <a:r>
              <a:rPr lang="de-DE" dirty="0" err="1"/>
              <a:t>to</a:t>
            </a:r>
            <a:r>
              <a:rPr lang="de-DE" dirty="0"/>
              <a:t> MME, PICF </a:t>
            </a:r>
            <a:r>
              <a:rPr lang="de-DE" dirty="0" err="1"/>
              <a:t>would</a:t>
            </a:r>
            <a:r>
              <a:rPr lang="de-DE" dirty="0"/>
              <a:t> deal </a:t>
            </a:r>
            <a:r>
              <a:rPr lang="de-DE" dirty="0" err="1"/>
              <a:t>with</a:t>
            </a:r>
            <a:r>
              <a:rPr lang="de-DE" dirty="0"/>
              <a:t> </a:t>
            </a:r>
            <a:r>
              <a:rPr lang="de-DE" dirty="0" err="1"/>
              <a:t>orchestrating</a:t>
            </a:r>
            <a:r>
              <a:rPr lang="de-DE" dirty="0"/>
              <a:t> BBIFFs  </a:t>
            </a:r>
          </a:p>
          <a:p>
            <a:r>
              <a:rPr lang="de-DE" dirty="0" err="1"/>
              <a:t>How</a:t>
            </a:r>
            <a:r>
              <a:rPr lang="de-DE" dirty="0"/>
              <a:t> </a:t>
            </a:r>
            <a:r>
              <a:rPr lang="de-DE" dirty="0" err="1"/>
              <a:t>could</a:t>
            </a:r>
            <a:r>
              <a:rPr lang="de-DE" dirty="0"/>
              <a:t> </a:t>
            </a:r>
            <a:r>
              <a:rPr lang="de-DE" dirty="0" err="1"/>
              <a:t>undetectability</a:t>
            </a:r>
            <a:r>
              <a:rPr lang="de-DE" dirty="0"/>
              <a:t> </a:t>
            </a:r>
            <a:r>
              <a:rPr lang="de-DE" dirty="0" err="1"/>
              <a:t>be</a:t>
            </a:r>
            <a:r>
              <a:rPr lang="de-DE" dirty="0"/>
              <a:t> </a:t>
            </a:r>
            <a:r>
              <a:rPr lang="de-DE" dirty="0" err="1"/>
              <a:t>realised</a:t>
            </a:r>
            <a:endParaRPr lang="de-DE" dirty="0"/>
          </a:p>
          <a:p>
            <a:pPr lvl="1"/>
            <a:r>
              <a:rPr lang="de-DE" dirty="0"/>
              <a:t>Moderate (</a:t>
            </a:r>
            <a:r>
              <a:rPr lang="de-DE" dirty="0" err="1"/>
              <a:t>organizational</a:t>
            </a:r>
            <a:r>
              <a:rPr lang="de-DE" dirty="0"/>
              <a:t>) </a:t>
            </a:r>
            <a:r>
              <a:rPr lang="de-DE" dirty="0" err="1"/>
              <a:t>requirement</a:t>
            </a:r>
            <a:r>
              <a:rPr lang="de-DE" dirty="0"/>
              <a:t> – SW </a:t>
            </a:r>
            <a:r>
              <a:rPr lang="de-DE" dirty="0" err="1"/>
              <a:t>level</a:t>
            </a:r>
            <a:r>
              <a:rPr lang="de-DE" dirty="0"/>
              <a:t> </a:t>
            </a:r>
            <a:r>
              <a:rPr lang="de-DE" dirty="0" err="1"/>
              <a:t>partitioning</a:t>
            </a:r>
            <a:endParaRPr lang="de-DE" dirty="0"/>
          </a:p>
          <a:p>
            <a:pPr lvl="1"/>
            <a:r>
              <a:rPr lang="de-DE" dirty="0" err="1"/>
              <a:t>Strict</a:t>
            </a:r>
            <a:r>
              <a:rPr lang="de-DE" dirty="0"/>
              <a:t> (</a:t>
            </a:r>
            <a:r>
              <a:rPr lang="de-DE" dirty="0" err="1"/>
              <a:t>hardware</a:t>
            </a:r>
            <a:r>
              <a:rPr lang="de-DE" dirty="0"/>
              <a:t>) </a:t>
            </a:r>
            <a:r>
              <a:rPr lang="de-DE" dirty="0" err="1"/>
              <a:t>requirement</a:t>
            </a:r>
            <a:r>
              <a:rPr lang="de-DE" dirty="0"/>
              <a:t> – </a:t>
            </a:r>
            <a:r>
              <a:rPr lang="de-DE" dirty="0" err="1"/>
              <a:t>duplication</a:t>
            </a:r>
            <a:r>
              <a:rPr lang="de-DE" dirty="0"/>
              <a:t> </a:t>
            </a:r>
            <a:r>
              <a:rPr lang="de-DE" dirty="0" err="1"/>
              <a:t>of</a:t>
            </a:r>
            <a:r>
              <a:rPr lang="de-DE" dirty="0"/>
              <a:t> PCC like </a:t>
            </a:r>
            <a:r>
              <a:rPr lang="de-DE" dirty="0" err="1"/>
              <a:t>elements</a:t>
            </a:r>
            <a:r>
              <a:rPr lang="de-DE" dirty="0"/>
              <a:t>, </a:t>
            </a:r>
            <a:r>
              <a:rPr lang="de-DE" dirty="0" err="1"/>
              <a:t>worst</a:t>
            </a:r>
            <a:r>
              <a:rPr lang="de-DE" dirty="0"/>
              <a:t> </a:t>
            </a:r>
            <a:r>
              <a:rPr lang="de-DE" dirty="0" err="1"/>
              <a:t>case</a:t>
            </a:r>
            <a:r>
              <a:rPr lang="de-DE" dirty="0"/>
              <a:t> separate PCC like </a:t>
            </a:r>
            <a:r>
              <a:rPr lang="de-DE" dirty="0" err="1"/>
              <a:t>infrastructure</a:t>
            </a:r>
            <a:endParaRPr lang="de-DE" dirty="0"/>
          </a:p>
          <a:p>
            <a:r>
              <a:rPr lang="de-DE" dirty="0"/>
              <a:t>Roaming </a:t>
            </a:r>
            <a:r>
              <a:rPr lang="de-DE" dirty="0" err="1"/>
              <a:t>traffic</a:t>
            </a:r>
            <a:r>
              <a:rPr lang="de-DE" dirty="0"/>
              <a:t> </a:t>
            </a:r>
            <a:r>
              <a:rPr lang="de-DE" dirty="0" err="1"/>
              <a:t>less</a:t>
            </a:r>
            <a:r>
              <a:rPr lang="de-DE" dirty="0"/>
              <a:t> </a:t>
            </a:r>
            <a:r>
              <a:rPr lang="de-DE" dirty="0" err="1"/>
              <a:t>than</a:t>
            </a:r>
            <a:r>
              <a:rPr lang="de-DE" dirty="0"/>
              <a:t> </a:t>
            </a:r>
            <a:r>
              <a:rPr lang="de-DE" dirty="0" err="1"/>
              <a:t>local</a:t>
            </a:r>
            <a:r>
              <a:rPr lang="de-DE" dirty="0"/>
              <a:t> </a:t>
            </a:r>
            <a:r>
              <a:rPr lang="de-DE" dirty="0" err="1"/>
              <a:t>traffic</a:t>
            </a:r>
            <a:r>
              <a:rPr lang="de-DE" dirty="0"/>
              <a:t>, so </a:t>
            </a:r>
            <a:r>
              <a:rPr lang="de-DE" dirty="0" err="1"/>
              <a:t>less</a:t>
            </a:r>
            <a:r>
              <a:rPr lang="de-DE" dirty="0"/>
              <a:t> HW </a:t>
            </a:r>
            <a:r>
              <a:rPr lang="de-DE" dirty="0" err="1"/>
              <a:t>required</a:t>
            </a:r>
            <a:r>
              <a:rPr lang="de-DE" dirty="0"/>
              <a:t> </a:t>
            </a:r>
            <a:r>
              <a:rPr lang="de-DE" dirty="0" err="1"/>
              <a:t>for</a:t>
            </a:r>
            <a:r>
              <a:rPr lang="de-DE" dirty="0"/>
              <a:t> LI </a:t>
            </a:r>
            <a:r>
              <a:rPr lang="de-DE" dirty="0" err="1"/>
              <a:t>if</a:t>
            </a:r>
            <a:r>
              <a:rPr lang="de-DE" dirty="0"/>
              <a:t> </a:t>
            </a:r>
            <a:r>
              <a:rPr lang="de-DE" dirty="0" err="1"/>
              <a:t>bearer</a:t>
            </a:r>
            <a:r>
              <a:rPr lang="de-DE" dirty="0"/>
              <a:t> LI </a:t>
            </a:r>
            <a:r>
              <a:rPr lang="de-DE" dirty="0" err="1"/>
              <a:t>function</a:t>
            </a:r>
            <a:r>
              <a:rPr lang="de-DE" dirty="0"/>
              <a:t> </a:t>
            </a:r>
            <a:r>
              <a:rPr lang="de-DE" dirty="0" err="1"/>
              <a:t>is</a:t>
            </a:r>
            <a:r>
              <a:rPr lang="de-DE" dirty="0"/>
              <a:t> on </a:t>
            </a:r>
            <a:r>
              <a:rPr lang="de-DE" dirty="0" err="1"/>
              <a:t>roaming</a:t>
            </a:r>
            <a:r>
              <a:rPr lang="de-DE" dirty="0"/>
              <a:t> </a:t>
            </a:r>
            <a:r>
              <a:rPr lang="de-DE" dirty="0" err="1"/>
              <a:t>interfaces</a:t>
            </a:r>
            <a:r>
              <a:rPr lang="de-DE" dirty="0"/>
              <a:t> </a:t>
            </a:r>
            <a:r>
              <a:rPr lang="de-DE" dirty="0" err="1"/>
              <a:t>only</a:t>
            </a:r>
            <a:r>
              <a:rPr lang="de-DE" dirty="0"/>
              <a:t>.</a:t>
            </a:r>
          </a:p>
          <a:p>
            <a:r>
              <a:rPr lang="de-DE" dirty="0" err="1"/>
              <a:t>Current</a:t>
            </a:r>
            <a:r>
              <a:rPr lang="de-DE" dirty="0"/>
              <a:t> </a:t>
            </a:r>
            <a:r>
              <a:rPr lang="de-DE" dirty="0" err="1"/>
              <a:t>proprietary</a:t>
            </a:r>
            <a:r>
              <a:rPr lang="de-DE" dirty="0"/>
              <a:t> </a:t>
            </a:r>
            <a:r>
              <a:rPr lang="de-DE" dirty="0" err="1"/>
              <a:t>VoLTE</a:t>
            </a:r>
            <a:r>
              <a:rPr lang="de-DE" dirty="0"/>
              <a:t> LI </a:t>
            </a:r>
            <a:r>
              <a:rPr lang="de-DE" dirty="0" err="1"/>
              <a:t>equipment</a:t>
            </a:r>
            <a:r>
              <a:rPr lang="de-DE" dirty="0"/>
              <a:t> in SGW </a:t>
            </a:r>
            <a:r>
              <a:rPr lang="de-DE" dirty="0" err="1"/>
              <a:t>is</a:t>
            </a:r>
            <a:r>
              <a:rPr lang="de-DE" dirty="0"/>
              <a:t> </a:t>
            </a:r>
            <a:r>
              <a:rPr lang="de-DE" dirty="0" err="1"/>
              <a:t>essentially</a:t>
            </a:r>
            <a:r>
              <a:rPr lang="de-DE" dirty="0"/>
              <a:t> DPI </a:t>
            </a:r>
            <a:r>
              <a:rPr lang="de-DE" dirty="0" err="1"/>
              <a:t>functionality</a:t>
            </a:r>
            <a:r>
              <a:rPr lang="de-DE" dirty="0"/>
              <a:t>, i.e. not </a:t>
            </a:r>
            <a:r>
              <a:rPr lang="de-DE" dirty="0" err="1"/>
              <a:t>using</a:t>
            </a:r>
            <a:r>
              <a:rPr lang="de-DE" dirty="0"/>
              <a:t> P-CSCF internal </a:t>
            </a:r>
            <a:r>
              <a:rPr lang="de-DE" dirty="0" err="1"/>
              <a:t>state</a:t>
            </a:r>
            <a:r>
              <a:rPr lang="de-DE" dirty="0"/>
              <a:t>.</a:t>
            </a:r>
          </a:p>
        </p:txBody>
      </p:sp>
    </p:spTree>
    <p:extLst>
      <p:ext uri="{BB962C8B-B14F-4D97-AF65-F5344CB8AC3E}">
        <p14:creationId xmlns:p14="http://schemas.microsoft.com/office/powerpoint/2010/main" val="34622247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How</a:t>
            </a:r>
            <a:r>
              <a:rPr lang="de-DE" dirty="0"/>
              <a:t> </a:t>
            </a:r>
            <a:r>
              <a:rPr lang="de-DE" dirty="0" err="1"/>
              <a:t>to</a:t>
            </a:r>
            <a:r>
              <a:rPr lang="de-DE" dirty="0"/>
              <a:t> </a:t>
            </a:r>
            <a:r>
              <a:rPr lang="de-DE" dirty="0" err="1"/>
              <a:t>detect</a:t>
            </a:r>
            <a:r>
              <a:rPr lang="de-DE" dirty="0"/>
              <a:t> IMS </a:t>
            </a:r>
            <a:r>
              <a:rPr lang="de-DE" dirty="0" err="1"/>
              <a:t>registration</a:t>
            </a:r>
            <a:r>
              <a:rPr lang="de-DE" dirty="0"/>
              <a:t>– </a:t>
            </a:r>
            <a:r>
              <a:rPr lang="de-DE" dirty="0" err="1"/>
              <a:t>descriptive</a:t>
            </a:r>
            <a:r>
              <a:rPr lang="de-DE" dirty="0"/>
              <a:t> concepts </a:t>
            </a:r>
            <a:r>
              <a:rPr lang="de-DE" dirty="0" err="1"/>
              <a:t>for</a:t>
            </a:r>
            <a:r>
              <a:rPr lang="de-DE" dirty="0"/>
              <a:t> inclusion in </a:t>
            </a:r>
            <a:r>
              <a:rPr lang="de-DE" dirty="0" err="1"/>
              <a:t>study</a:t>
            </a:r>
            <a:endParaRPr lang="de-DE" dirty="0"/>
          </a:p>
        </p:txBody>
      </p:sp>
      <p:sp>
        <p:nvSpPr>
          <p:cNvPr id="3" name="Inhaltsplatzhalter 2"/>
          <p:cNvSpPr>
            <a:spLocks noGrp="1"/>
          </p:cNvSpPr>
          <p:nvPr>
            <p:ph idx="1"/>
          </p:nvPr>
        </p:nvSpPr>
        <p:spPr/>
        <p:txBody>
          <a:bodyPr>
            <a:normAutofit lnSpcReduction="10000"/>
          </a:bodyPr>
          <a:lstStyle/>
          <a:p>
            <a:r>
              <a:rPr lang="de-DE" dirty="0" err="1" smtClean="0"/>
              <a:t>Question</a:t>
            </a:r>
            <a:r>
              <a:rPr lang="de-DE" dirty="0" smtClean="0"/>
              <a:t>: </a:t>
            </a:r>
            <a:r>
              <a:rPr lang="de-DE" dirty="0" err="1" smtClean="0"/>
              <a:t>what</a:t>
            </a:r>
            <a:r>
              <a:rPr lang="de-DE" dirty="0" smtClean="0"/>
              <a:t> </a:t>
            </a:r>
            <a:r>
              <a:rPr lang="de-DE" dirty="0" err="1" smtClean="0"/>
              <a:t>QoS</a:t>
            </a:r>
            <a:r>
              <a:rPr lang="de-DE" dirty="0" smtClean="0"/>
              <a:t> </a:t>
            </a:r>
            <a:r>
              <a:rPr lang="de-DE" dirty="0" err="1" smtClean="0"/>
              <a:t>level</a:t>
            </a:r>
            <a:r>
              <a:rPr lang="de-DE" dirty="0" smtClean="0"/>
              <a:t> do </a:t>
            </a:r>
            <a:r>
              <a:rPr lang="de-DE" dirty="0" err="1" smtClean="0"/>
              <a:t>we</a:t>
            </a:r>
            <a:r>
              <a:rPr lang="de-DE" dirty="0" smtClean="0"/>
              <a:t> </a:t>
            </a:r>
            <a:r>
              <a:rPr lang="de-DE" dirty="0" err="1" smtClean="0"/>
              <a:t>request</a:t>
            </a:r>
            <a:r>
              <a:rPr lang="de-DE" dirty="0" smtClean="0"/>
              <a:t> </a:t>
            </a:r>
            <a:r>
              <a:rPr lang="de-DE" dirty="0" err="1" smtClean="0"/>
              <a:t>for</a:t>
            </a:r>
            <a:r>
              <a:rPr lang="de-DE" dirty="0" smtClean="0"/>
              <a:t> S8HR, i.e. do </a:t>
            </a:r>
            <a:r>
              <a:rPr lang="de-DE" dirty="0" err="1" smtClean="0"/>
              <a:t>we</a:t>
            </a:r>
            <a:r>
              <a:rPr lang="de-DE" dirty="0" smtClean="0"/>
              <a:t> </a:t>
            </a:r>
            <a:r>
              <a:rPr lang="de-DE" dirty="0" err="1" smtClean="0"/>
              <a:t>distinguish</a:t>
            </a:r>
            <a:r>
              <a:rPr lang="de-DE" dirty="0" smtClean="0"/>
              <a:t> </a:t>
            </a:r>
            <a:r>
              <a:rPr lang="de-DE" dirty="0" err="1" smtClean="0"/>
              <a:t>the</a:t>
            </a:r>
            <a:r>
              <a:rPr lang="de-DE" dirty="0" smtClean="0"/>
              <a:t> </a:t>
            </a:r>
            <a:r>
              <a:rPr lang="de-DE" dirty="0" err="1" smtClean="0"/>
              <a:t>bearers</a:t>
            </a:r>
            <a:r>
              <a:rPr lang="de-DE" dirty="0" smtClean="0"/>
              <a:t> </a:t>
            </a:r>
            <a:r>
              <a:rPr lang="de-DE" dirty="0" err="1" smtClean="0"/>
              <a:t>inside</a:t>
            </a:r>
            <a:r>
              <a:rPr lang="de-DE" dirty="0" smtClean="0"/>
              <a:t> S8HR </a:t>
            </a:r>
            <a:r>
              <a:rPr lang="de-DE" dirty="0" err="1" smtClean="0"/>
              <a:t>tunnel</a:t>
            </a:r>
            <a:endParaRPr lang="de-DE" dirty="0" smtClean="0"/>
          </a:p>
          <a:p>
            <a:r>
              <a:rPr lang="de-DE" dirty="0" err="1" smtClean="0"/>
              <a:t>How</a:t>
            </a:r>
            <a:r>
              <a:rPr lang="de-DE" dirty="0" smtClean="0"/>
              <a:t> do </a:t>
            </a:r>
            <a:r>
              <a:rPr lang="de-DE" dirty="0" err="1" smtClean="0"/>
              <a:t>we</a:t>
            </a:r>
            <a:r>
              <a:rPr lang="de-DE" dirty="0" smtClean="0"/>
              <a:t> </a:t>
            </a:r>
            <a:r>
              <a:rPr lang="de-DE" dirty="0" err="1" smtClean="0"/>
              <a:t>distinguish</a:t>
            </a:r>
            <a:r>
              <a:rPr lang="de-DE" dirty="0" smtClean="0"/>
              <a:t> </a:t>
            </a:r>
            <a:r>
              <a:rPr lang="de-DE" dirty="0" err="1" smtClean="0"/>
              <a:t>the</a:t>
            </a:r>
            <a:r>
              <a:rPr lang="de-DE" dirty="0" smtClean="0"/>
              <a:t> IMS </a:t>
            </a:r>
            <a:r>
              <a:rPr lang="de-DE" dirty="0" err="1" smtClean="0"/>
              <a:t>bearers</a:t>
            </a:r>
            <a:r>
              <a:rPr lang="de-DE" dirty="0" smtClean="0"/>
              <a:t> </a:t>
            </a:r>
            <a:r>
              <a:rPr lang="de-DE" dirty="0" err="1" smtClean="0"/>
              <a:t>inside</a:t>
            </a:r>
            <a:r>
              <a:rPr lang="de-DE" dirty="0" smtClean="0"/>
              <a:t> </a:t>
            </a:r>
            <a:r>
              <a:rPr lang="de-DE" dirty="0" err="1" smtClean="0"/>
              <a:t>the</a:t>
            </a:r>
            <a:r>
              <a:rPr lang="de-DE" dirty="0" smtClean="0"/>
              <a:t> GTP </a:t>
            </a:r>
            <a:r>
              <a:rPr lang="de-DE" dirty="0" err="1" smtClean="0"/>
              <a:t>tunnel</a:t>
            </a:r>
            <a:r>
              <a:rPr lang="de-DE" dirty="0" smtClean="0"/>
              <a:t>?</a:t>
            </a:r>
          </a:p>
          <a:p>
            <a:r>
              <a:rPr lang="de-DE" dirty="0" err="1" smtClean="0"/>
              <a:t>What</a:t>
            </a:r>
            <a:r>
              <a:rPr lang="de-DE" dirty="0" smtClean="0"/>
              <a:t> </a:t>
            </a:r>
            <a:r>
              <a:rPr lang="de-DE" dirty="0" err="1" smtClean="0"/>
              <a:t>could</a:t>
            </a:r>
            <a:r>
              <a:rPr lang="de-DE" dirty="0" smtClean="0"/>
              <a:t> </a:t>
            </a:r>
            <a:r>
              <a:rPr lang="de-DE" dirty="0" err="1" smtClean="0"/>
              <a:t>we</a:t>
            </a:r>
            <a:r>
              <a:rPr lang="de-DE" dirty="0" smtClean="0"/>
              <a:t> </a:t>
            </a:r>
            <a:r>
              <a:rPr lang="de-DE" dirty="0" err="1" smtClean="0"/>
              <a:t>trigger</a:t>
            </a:r>
            <a:r>
              <a:rPr lang="de-DE" dirty="0" smtClean="0"/>
              <a:t> on </a:t>
            </a:r>
            <a:r>
              <a:rPr lang="de-DE" dirty="0" err="1" smtClean="0"/>
              <a:t>for</a:t>
            </a:r>
            <a:r>
              <a:rPr lang="de-DE" dirty="0" smtClean="0"/>
              <a:t> </a:t>
            </a:r>
            <a:r>
              <a:rPr lang="de-DE" dirty="0" err="1" smtClean="0"/>
              <a:t>detecting</a:t>
            </a:r>
            <a:r>
              <a:rPr lang="de-DE" dirty="0" smtClean="0"/>
              <a:t> </a:t>
            </a:r>
            <a:r>
              <a:rPr lang="de-DE" dirty="0" err="1" smtClean="0"/>
              <a:t>registration</a:t>
            </a:r>
            <a:r>
              <a:rPr lang="de-DE" dirty="0" smtClean="0"/>
              <a:t> </a:t>
            </a:r>
            <a:r>
              <a:rPr lang="de-DE" dirty="0" err="1" smtClean="0"/>
              <a:t>of</a:t>
            </a:r>
            <a:r>
              <a:rPr lang="de-DE" dirty="0" smtClean="0"/>
              <a:t> </a:t>
            </a:r>
            <a:r>
              <a:rPr lang="de-DE" dirty="0" err="1" smtClean="0"/>
              <a:t>inbound</a:t>
            </a:r>
            <a:r>
              <a:rPr lang="de-DE" dirty="0" smtClean="0"/>
              <a:t> </a:t>
            </a:r>
            <a:r>
              <a:rPr lang="de-DE" dirty="0" err="1" smtClean="0"/>
              <a:t>roamers</a:t>
            </a:r>
            <a:endParaRPr lang="de-DE" dirty="0" smtClean="0"/>
          </a:p>
          <a:p>
            <a:r>
              <a:rPr lang="de-DE" dirty="0" smtClean="0"/>
              <a:t>Solution </a:t>
            </a:r>
            <a:r>
              <a:rPr lang="de-DE" dirty="0" err="1" smtClean="0"/>
              <a:t>to</a:t>
            </a:r>
            <a:r>
              <a:rPr lang="de-DE" dirty="0" smtClean="0"/>
              <a:t> </a:t>
            </a:r>
            <a:r>
              <a:rPr lang="de-DE" dirty="0" err="1" smtClean="0"/>
              <a:t>above</a:t>
            </a:r>
            <a:r>
              <a:rPr lang="de-DE" dirty="0" smtClean="0"/>
              <a:t>:</a:t>
            </a:r>
          </a:p>
          <a:p>
            <a:pPr lvl="1"/>
            <a:r>
              <a:rPr lang="de-DE" dirty="0" smtClean="0"/>
              <a:t>APN </a:t>
            </a:r>
            <a:r>
              <a:rPr lang="de-DE" dirty="0" err="1" smtClean="0"/>
              <a:t>name</a:t>
            </a:r>
            <a:r>
              <a:rPr lang="de-DE" dirty="0" smtClean="0"/>
              <a:t> </a:t>
            </a:r>
            <a:r>
              <a:rPr lang="de-DE" dirty="0" err="1" smtClean="0"/>
              <a:t>is</a:t>
            </a:r>
            <a:r>
              <a:rPr lang="de-DE" dirty="0" smtClean="0"/>
              <a:t> </a:t>
            </a:r>
            <a:r>
              <a:rPr lang="de-DE" dirty="0" err="1" smtClean="0"/>
              <a:t>standardized</a:t>
            </a:r>
            <a:r>
              <a:rPr lang="de-DE" dirty="0" smtClean="0"/>
              <a:t>: </a:t>
            </a:r>
            <a:r>
              <a:rPr lang="de-DE" dirty="0" err="1" smtClean="0"/>
              <a:t>IMS.mcc.mnc</a:t>
            </a:r>
            <a:r>
              <a:rPr lang="de-DE" dirty="0" smtClean="0"/>
              <a:t>….</a:t>
            </a:r>
          </a:p>
          <a:p>
            <a:pPr lvl="1"/>
            <a:r>
              <a:rPr lang="de-DE" dirty="0" smtClean="0"/>
              <a:t>All SIP </a:t>
            </a:r>
            <a:r>
              <a:rPr lang="de-DE" dirty="0" err="1" smtClean="0"/>
              <a:t>traffic</a:t>
            </a:r>
            <a:r>
              <a:rPr lang="de-DE" dirty="0" smtClean="0"/>
              <a:t> </a:t>
            </a:r>
            <a:r>
              <a:rPr lang="de-DE" dirty="0" err="1" smtClean="0"/>
              <a:t>has</a:t>
            </a:r>
            <a:r>
              <a:rPr lang="de-DE" dirty="0" smtClean="0"/>
              <a:t> QCI 5, </a:t>
            </a:r>
            <a:r>
              <a:rPr lang="de-DE" dirty="0" err="1" smtClean="0"/>
              <a:t>media</a:t>
            </a:r>
            <a:r>
              <a:rPr lang="de-DE" dirty="0" smtClean="0"/>
              <a:t> </a:t>
            </a:r>
            <a:r>
              <a:rPr lang="de-DE" dirty="0" err="1" smtClean="0"/>
              <a:t>has</a:t>
            </a:r>
            <a:r>
              <a:rPr lang="de-DE" dirty="0" smtClean="0"/>
              <a:t> QCI 1 </a:t>
            </a:r>
            <a:r>
              <a:rPr lang="de-DE" dirty="0" err="1" smtClean="0"/>
              <a:t>for</a:t>
            </a:r>
            <a:r>
              <a:rPr lang="de-DE" dirty="0" smtClean="0"/>
              <a:t> </a:t>
            </a:r>
            <a:r>
              <a:rPr lang="de-DE" dirty="0" err="1" smtClean="0"/>
              <a:t>voice</a:t>
            </a:r>
            <a:r>
              <a:rPr lang="de-DE" dirty="0" smtClean="0"/>
              <a:t>, 2 </a:t>
            </a:r>
            <a:r>
              <a:rPr lang="de-DE" dirty="0" err="1" smtClean="0"/>
              <a:t>for</a:t>
            </a:r>
            <a:r>
              <a:rPr lang="de-DE" dirty="0" smtClean="0"/>
              <a:t> </a:t>
            </a:r>
            <a:r>
              <a:rPr lang="de-DE" dirty="0" err="1" smtClean="0"/>
              <a:t>video</a:t>
            </a:r>
            <a:endParaRPr lang="de-DE" dirty="0" smtClean="0"/>
          </a:p>
          <a:p>
            <a:pPr marL="457200" lvl="1" indent="0">
              <a:buNone/>
            </a:pPr>
            <a:endParaRPr lang="de-DE" dirty="0" smtClean="0"/>
          </a:p>
          <a:p>
            <a:r>
              <a:rPr lang="de-DE" dirty="0" smtClean="0"/>
              <a:t>Need </a:t>
            </a:r>
            <a:r>
              <a:rPr lang="de-DE" dirty="0" err="1" smtClean="0"/>
              <a:t>to</a:t>
            </a:r>
            <a:r>
              <a:rPr lang="de-DE" dirty="0" smtClean="0"/>
              <a:t> </a:t>
            </a:r>
            <a:r>
              <a:rPr lang="de-DE" dirty="0" err="1" smtClean="0"/>
              <a:t>look</a:t>
            </a:r>
            <a:r>
              <a:rPr lang="de-DE" dirty="0" smtClean="0"/>
              <a:t> at explicit </a:t>
            </a:r>
            <a:r>
              <a:rPr lang="de-DE" dirty="0" err="1" smtClean="0"/>
              <a:t>and</a:t>
            </a:r>
            <a:r>
              <a:rPr lang="de-DE" dirty="0" smtClean="0"/>
              <a:t> </a:t>
            </a:r>
            <a:r>
              <a:rPr lang="de-DE" dirty="0" err="1" smtClean="0"/>
              <a:t>implicit</a:t>
            </a:r>
            <a:r>
              <a:rPr lang="de-DE" dirty="0" smtClean="0"/>
              <a:t> </a:t>
            </a:r>
            <a:r>
              <a:rPr lang="de-DE" dirty="0" err="1" smtClean="0"/>
              <a:t>registrations</a:t>
            </a:r>
            <a:endParaRPr lang="de-DE" dirty="0" smtClean="0"/>
          </a:p>
          <a:p>
            <a:endParaRPr lang="de-DE" dirty="0"/>
          </a:p>
        </p:txBody>
      </p:sp>
    </p:spTree>
    <p:extLst>
      <p:ext uri="{BB962C8B-B14F-4D97-AF65-F5344CB8AC3E}">
        <p14:creationId xmlns:p14="http://schemas.microsoft.com/office/powerpoint/2010/main" val="39018965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How</a:t>
            </a:r>
            <a:r>
              <a:rPr lang="de-DE" dirty="0"/>
              <a:t> </a:t>
            </a:r>
            <a:r>
              <a:rPr lang="de-DE" dirty="0" err="1"/>
              <a:t>to</a:t>
            </a:r>
            <a:r>
              <a:rPr lang="de-DE" dirty="0"/>
              <a:t> </a:t>
            </a:r>
            <a:r>
              <a:rPr lang="de-DE" dirty="0" err="1"/>
              <a:t>intercept</a:t>
            </a:r>
            <a:r>
              <a:rPr lang="de-DE" dirty="0"/>
              <a:t> – </a:t>
            </a:r>
            <a:r>
              <a:rPr lang="de-DE" dirty="0" err="1"/>
              <a:t>descriptive</a:t>
            </a:r>
            <a:r>
              <a:rPr lang="de-DE" dirty="0"/>
              <a:t> concepts </a:t>
            </a:r>
            <a:r>
              <a:rPr lang="de-DE" dirty="0" err="1"/>
              <a:t>for inclusion in</a:t>
            </a:r>
            <a:r>
              <a:rPr lang="de-DE" dirty="0"/>
              <a:t> </a:t>
            </a:r>
            <a:r>
              <a:rPr lang="de-DE" dirty="0" err="1"/>
              <a:t>study</a:t>
            </a:r>
            <a:endParaRPr lang="de-DE" dirty="0"/>
          </a:p>
        </p:txBody>
      </p:sp>
      <p:sp>
        <p:nvSpPr>
          <p:cNvPr id="3" name="Inhaltsplatzhalter 2"/>
          <p:cNvSpPr>
            <a:spLocks noGrp="1"/>
          </p:cNvSpPr>
          <p:nvPr>
            <p:ph idx="1"/>
          </p:nvPr>
        </p:nvSpPr>
        <p:spPr/>
        <p:txBody>
          <a:bodyPr/>
          <a:lstStyle/>
          <a:p>
            <a:r>
              <a:rPr lang="de-DE" dirty="0" smtClean="0"/>
              <a:t>Flow </a:t>
            </a:r>
            <a:r>
              <a:rPr lang="de-DE" dirty="0" err="1" smtClean="0"/>
              <a:t>for</a:t>
            </a:r>
            <a:r>
              <a:rPr lang="de-DE" dirty="0" smtClean="0"/>
              <a:t> </a:t>
            </a:r>
            <a:r>
              <a:rPr lang="de-DE" dirty="0" err="1" smtClean="0"/>
              <a:t>when</a:t>
            </a:r>
            <a:r>
              <a:rPr lang="de-DE" dirty="0" smtClean="0"/>
              <a:t> </a:t>
            </a:r>
            <a:r>
              <a:rPr lang="de-DE" dirty="0" err="1" smtClean="0"/>
              <a:t>target</a:t>
            </a:r>
            <a:r>
              <a:rPr lang="de-DE" dirty="0" smtClean="0"/>
              <a:t> </a:t>
            </a:r>
            <a:r>
              <a:rPr lang="de-DE" dirty="0" err="1" smtClean="0"/>
              <a:t>is</a:t>
            </a:r>
            <a:r>
              <a:rPr lang="de-DE" dirty="0" smtClean="0"/>
              <a:t> </a:t>
            </a:r>
            <a:r>
              <a:rPr lang="de-DE" dirty="0" err="1" smtClean="0"/>
              <a:t>originating</a:t>
            </a:r>
            <a:r>
              <a:rPr lang="de-DE" dirty="0" smtClean="0"/>
              <a:t>, </a:t>
            </a:r>
            <a:r>
              <a:rPr lang="de-DE" dirty="0" err="1" smtClean="0"/>
              <a:t>when</a:t>
            </a:r>
            <a:r>
              <a:rPr lang="de-DE" dirty="0" smtClean="0"/>
              <a:t> </a:t>
            </a:r>
            <a:r>
              <a:rPr lang="de-DE" dirty="0" err="1" smtClean="0"/>
              <a:t>and</a:t>
            </a:r>
            <a:r>
              <a:rPr lang="de-DE" dirty="0" smtClean="0"/>
              <a:t> </a:t>
            </a:r>
            <a:r>
              <a:rPr lang="de-DE" dirty="0" err="1" smtClean="0"/>
              <a:t>where</a:t>
            </a:r>
            <a:r>
              <a:rPr lang="de-DE" dirty="0" smtClean="0"/>
              <a:t> </a:t>
            </a:r>
            <a:r>
              <a:rPr lang="de-DE" dirty="0" err="1" smtClean="0"/>
              <a:t>trigger</a:t>
            </a:r>
            <a:r>
              <a:rPr lang="de-DE" dirty="0" smtClean="0"/>
              <a:t> </a:t>
            </a:r>
            <a:r>
              <a:rPr lang="de-DE" dirty="0" err="1" smtClean="0"/>
              <a:t>is</a:t>
            </a:r>
            <a:r>
              <a:rPr lang="de-DE" dirty="0" smtClean="0"/>
              <a:t> </a:t>
            </a:r>
            <a:r>
              <a:rPr lang="de-DE" dirty="0" err="1" smtClean="0"/>
              <a:t>armed</a:t>
            </a:r>
            <a:r>
              <a:rPr lang="de-DE" dirty="0" smtClean="0"/>
              <a:t> </a:t>
            </a:r>
            <a:r>
              <a:rPr lang="de-DE" dirty="0" err="1" smtClean="0"/>
              <a:t>and</a:t>
            </a:r>
            <a:r>
              <a:rPr lang="de-DE" dirty="0" smtClean="0"/>
              <a:t> </a:t>
            </a:r>
            <a:r>
              <a:rPr lang="de-DE" dirty="0" err="1" smtClean="0"/>
              <a:t>fired</a:t>
            </a:r>
            <a:endParaRPr lang="de-DE" dirty="0" smtClean="0"/>
          </a:p>
          <a:p>
            <a:r>
              <a:rPr lang="de-DE" dirty="0" smtClean="0"/>
              <a:t>Flow </a:t>
            </a:r>
            <a:r>
              <a:rPr lang="de-DE" dirty="0" err="1" smtClean="0"/>
              <a:t>for</a:t>
            </a:r>
            <a:r>
              <a:rPr lang="de-DE" dirty="0" smtClean="0"/>
              <a:t> </a:t>
            </a:r>
            <a:r>
              <a:rPr lang="de-DE" dirty="0" err="1" smtClean="0"/>
              <a:t>when</a:t>
            </a:r>
            <a:r>
              <a:rPr lang="de-DE" dirty="0" smtClean="0"/>
              <a:t> </a:t>
            </a:r>
            <a:r>
              <a:rPr lang="de-DE" dirty="0" err="1" smtClean="0"/>
              <a:t>target</a:t>
            </a:r>
            <a:r>
              <a:rPr lang="de-DE" dirty="0" smtClean="0"/>
              <a:t> </a:t>
            </a:r>
            <a:r>
              <a:rPr lang="de-DE" dirty="0" err="1" smtClean="0"/>
              <a:t>is</a:t>
            </a:r>
            <a:r>
              <a:rPr lang="de-DE" dirty="0" smtClean="0"/>
              <a:t> </a:t>
            </a:r>
            <a:r>
              <a:rPr lang="de-DE" dirty="0" err="1" smtClean="0"/>
              <a:t>terminating</a:t>
            </a:r>
            <a:r>
              <a:rPr lang="de-DE" dirty="0" smtClean="0"/>
              <a:t>, </a:t>
            </a:r>
            <a:r>
              <a:rPr lang="de-DE" dirty="0" err="1" smtClean="0"/>
              <a:t>when</a:t>
            </a:r>
            <a:r>
              <a:rPr lang="de-DE" dirty="0" smtClean="0"/>
              <a:t> </a:t>
            </a:r>
            <a:r>
              <a:rPr lang="de-DE" dirty="0" err="1" smtClean="0"/>
              <a:t>and</a:t>
            </a:r>
            <a:r>
              <a:rPr lang="de-DE" dirty="0" smtClean="0"/>
              <a:t> </a:t>
            </a:r>
            <a:r>
              <a:rPr lang="de-DE" dirty="0" err="1" smtClean="0"/>
              <a:t>where</a:t>
            </a:r>
            <a:r>
              <a:rPr lang="de-DE" dirty="0" smtClean="0"/>
              <a:t> </a:t>
            </a:r>
            <a:r>
              <a:rPr lang="de-DE" dirty="0" err="1" smtClean="0"/>
              <a:t>trigger</a:t>
            </a:r>
            <a:r>
              <a:rPr lang="de-DE" dirty="0" smtClean="0"/>
              <a:t> </a:t>
            </a:r>
            <a:r>
              <a:rPr lang="de-DE" dirty="0" err="1" smtClean="0"/>
              <a:t>is</a:t>
            </a:r>
            <a:r>
              <a:rPr lang="de-DE" dirty="0" smtClean="0"/>
              <a:t> </a:t>
            </a:r>
            <a:r>
              <a:rPr lang="de-DE" dirty="0" err="1" smtClean="0"/>
              <a:t>armed</a:t>
            </a:r>
            <a:r>
              <a:rPr lang="de-DE" dirty="0" smtClean="0"/>
              <a:t> </a:t>
            </a:r>
            <a:r>
              <a:rPr lang="de-DE" dirty="0" err="1" smtClean="0"/>
              <a:t>and</a:t>
            </a:r>
            <a:r>
              <a:rPr lang="de-DE" dirty="0" smtClean="0"/>
              <a:t> </a:t>
            </a:r>
            <a:r>
              <a:rPr lang="de-DE" dirty="0" err="1" smtClean="0"/>
              <a:t>fired</a:t>
            </a:r>
            <a:endParaRPr lang="de-DE" dirty="0" smtClean="0"/>
          </a:p>
          <a:p>
            <a:endParaRPr lang="de-DE" dirty="0"/>
          </a:p>
        </p:txBody>
      </p:sp>
    </p:spTree>
    <p:extLst>
      <p:ext uri="{BB962C8B-B14F-4D97-AF65-F5344CB8AC3E}">
        <p14:creationId xmlns:p14="http://schemas.microsoft.com/office/powerpoint/2010/main" val="30769014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Retained</a:t>
            </a:r>
            <a:r>
              <a:rPr lang="de-DE" dirty="0"/>
              <a:t> </a:t>
            </a:r>
            <a:r>
              <a:rPr lang="de-DE" dirty="0" err="1"/>
              <a:t>data</a:t>
            </a:r>
          </a:p>
        </p:txBody>
      </p:sp>
      <p:sp>
        <p:nvSpPr>
          <p:cNvPr id="3" name="Inhaltsplatzhalter 2"/>
          <p:cNvSpPr>
            <a:spLocks noGrp="1"/>
          </p:cNvSpPr>
          <p:nvPr>
            <p:ph idx="1"/>
          </p:nvPr>
        </p:nvSpPr>
        <p:spPr/>
        <p:txBody>
          <a:bodyPr vert="horz" lIns="91440" tIns="45720" rIns="91440" bIns="45720" rtlCol="0" anchor="t">
            <a:normAutofit lnSpcReduction="10000"/>
          </a:bodyPr>
          <a:lstStyle/>
          <a:p>
            <a:r>
              <a:rPr lang="de-DE" dirty="0"/>
              <a:t>This topic is typically out of scope for 3GPP SA 3 LI specifications.  Discuss options in terms of the 800 level study.</a:t>
            </a:r>
            <a:endParaRPr lang="en-US" dirty="0"/>
          </a:p>
          <a:p>
            <a:r>
              <a:rPr lang="de-DE" dirty="0"/>
              <a:t>GSMA </a:t>
            </a:r>
            <a:r>
              <a:rPr lang="de-DE" dirty="0" err="1"/>
              <a:t>might</a:t>
            </a:r>
            <a:r>
              <a:rPr lang="de-DE" dirty="0"/>
              <a:t> </a:t>
            </a:r>
            <a:r>
              <a:rPr lang="de-DE" dirty="0" err="1"/>
              <a:t>be</a:t>
            </a:r>
            <a:r>
              <a:rPr lang="de-DE" dirty="0"/>
              <a:t> </a:t>
            </a:r>
            <a:r>
              <a:rPr lang="de-DE" dirty="0" err="1"/>
              <a:t>able</a:t>
            </a:r>
            <a:r>
              <a:rPr lang="de-DE" dirty="0"/>
              <a:t> </a:t>
            </a:r>
            <a:r>
              <a:rPr lang="de-DE" dirty="0" err="1"/>
              <a:t>to</a:t>
            </a:r>
            <a:r>
              <a:rPr lang="de-DE" dirty="0"/>
              <a:t> </a:t>
            </a:r>
            <a:r>
              <a:rPr lang="de-DE" dirty="0" err="1"/>
              <a:t>solve</a:t>
            </a:r>
            <a:r>
              <a:rPr lang="de-DE" dirty="0"/>
              <a:t> </a:t>
            </a:r>
            <a:r>
              <a:rPr lang="de-DE" dirty="0" err="1"/>
              <a:t>this</a:t>
            </a:r>
            <a:r>
              <a:rPr lang="de-DE" dirty="0"/>
              <a:t> </a:t>
            </a:r>
            <a:r>
              <a:rPr lang="de-DE" dirty="0" err="1"/>
              <a:t>with</a:t>
            </a:r>
            <a:r>
              <a:rPr lang="de-DE" dirty="0"/>
              <a:t> </a:t>
            </a:r>
            <a:r>
              <a:rPr lang="de-DE" dirty="0" err="1"/>
              <a:t>roaming</a:t>
            </a:r>
            <a:r>
              <a:rPr lang="de-DE" dirty="0"/>
              <a:t> </a:t>
            </a:r>
            <a:r>
              <a:rPr lang="de-DE" dirty="0" err="1"/>
              <a:t>agreements</a:t>
            </a:r>
            <a:endParaRPr lang="de-DE" dirty="0"/>
          </a:p>
          <a:p>
            <a:pPr lvl="1"/>
            <a:r>
              <a:rPr lang="de-DE" dirty="0" err="1"/>
              <a:t>Trying</a:t>
            </a:r>
            <a:r>
              <a:rPr lang="de-DE" dirty="0"/>
              <a:t> </a:t>
            </a:r>
            <a:r>
              <a:rPr lang="de-DE" dirty="0" err="1"/>
              <a:t>to</a:t>
            </a:r>
            <a:r>
              <a:rPr lang="de-DE" dirty="0"/>
              <a:t> </a:t>
            </a:r>
            <a:r>
              <a:rPr lang="de-DE" dirty="0" err="1"/>
              <a:t>resolve</a:t>
            </a:r>
            <a:r>
              <a:rPr lang="de-DE" dirty="0"/>
              <a:t> </a:t>
            </a:r>
            <a:r>
              <a:rPr lang="de-DE" dirty="0" err="1"/>
              <a:t>with</a:t>
            </a:r>
            <a:r>
              <a:rPr lang="de-DE" dirty="0"/>
              <a:t> </a:t>
            </a:r>
            <a:r>
              <a:rPr lang="de-DE" dirty="0" err="1"/>
              <a:t>charging</a:t>
            </a:r>
            <a:r>
              <a:rPr lang="de-DE" dirty="0"/>
              <a:t> </a:t>
            </a:r>
            <a:r>
              <a:rPr lang="de-DE" dirty="0" err="1"/>
              <a:t>information</a:t>
            </a:r>
            <a:r>
              <a:rPr lang="de-DE" dirty="0"/>
              <a:t> </a:t>
            </a:r>
            <a:r>
              <a:rPr lang="de-DE" dirty="0" err="1"/>
              <a:t>for</a:t>
            </a:r>
            <a:r>
              <a:rPr lang="de-DE" dirty="0"/>
              <a:t> </a:t>
            </a:r>
            <a:r>
              <a:rPr lang="de-DE" dirty="0" err="1"/>
              <a:t>roaming</a:t>
            </a:r>
            <a:r>
              <a:rPr lang="de-DE" dirty="0"/>
              <a:t> </a:t>
            </a:r>
            <a:r>
              <a:rPr lang="de-DE" dirty="0" err="1"/>
              <a:t>case</a:t>
            </a:r>
            <a:endParaRPr lang="de-DE" dirty="0"/>
          </a:p>
          <a:p>
            <a:pPr lvl="1"/>
            <a:r>
              <a:rPr lang="de-DE" dirty="0"/>
              <a:t>GSMA </a:t>
            </a:r>
            <a:r>
              <a:rPr lang="de-DE" dirty="0" err="1"/>
              <a:t>should</a:t>
            </a:r>
            <a:r>
              <a:rPr lang="de-DE" dirty="0"/>
              <a:t> </a:t>
            </a:r>
            <a:r>
              <a:rPr lang="de-DE" dirty="0" err="1"/>
              <a:t>try</a:t>
            </a:r>
            <a:r>
              <a:rPr lang="de-DE" dirty="0"/>
              <a:t> </a:t>
            </a:r>
            <a:r>
              <a:rPr lang="de-DE" dirty="0" err="1"/>
              <a:t>to</a:t>
            </a:r>
            <a:r>
              <a:rPr lang="de-DE" dirty="0"/>
              <a:t> </a:t>
            </a:r>
            <a:r>
              <a:rPr lang="de-DE" dirty="0" err="1"/>
              <a:t>resolve</a:t>
            </a:r>
            <a:r>
              <a:rPr lang="de-DE" dirty="0"/>
              <a:t> </a:t>
            </a:r>
            <a:r>
              <a:rPr lang="de-DE" dirty="0" err="1"/>
              <a:t>this</a:t>
            </a:r>
            <a:r>
              <a:rPr lang="de-DE" dirty="0"/>
              <a:t> </a:t>
            </a:r>
            <a:r>
              <a:rPr lang="de-DE" dirty="0" err="1"/>
              <a:t>first</a:t>
            </a:r>
            <a:endParaRPr lang="de-DE" dirty="0"/>
          </a:p>
          <a:p>
            <a:pPr lvl="1"/>
            <a:r>
              <a:rPr lang="de-DE" dirty="0"/>
              <a:t>Data </a:t>
            </a:r>
            <a:r>
              <a:rPr lang="de-DE" dirty="0" err="1"/>
              <a:t>known</a:t>
            </a:r>
            <a:r>
              <a:rPr lang="de-DE" dirty="0"/>
              <a:t> </a:t>
            </a:r>
            <a:r>
              <a:rPr lang="de-DE" dirty="0" err="1"/>
              <a:t>to</a:t>
            </a:r>
            <a:r>
              <a:rPr lang="de-DE" dirty="0"/>
              <a:t> </a:t>
            </a:r>
            <a:r>
              <a:rPr lang="de-DE" dirty="0" err="1"/>
              <a:t>home</a:t>
            </a:r>
            <a:r>
              <a:rPr lang="de-DE" dirty="0"/>
              <a:t> </a:t>
            </a:r>
            <a:r>
              <a:rPr lang="de-DE" dirty="0" err="1"/>
              <a:t>network</a:t>
            </a:r>
            <a:r>
              <a:rPr lang="de-DE" dirty="0"/>
              <a:t> </a:t>
            </a:r>
            <a:r>
              <a:rPr lang="de-DE" dirty="0" err="1"/>
              <a:t>is</a:t>
            </a:r>
            <a:r>
              <a:rPr lang="de-DE" dirty="0"/>
              <a:t> </a:t>
            </a:r>
            <a:r>
              <a:rPr lang="de-DE" dirty="0" err="1"/>
              <a:t>required</a:t>
            </a:r>
            <a:r>
              <a:rPr lang="de-DE" dirty="0"/>
              <a:t> in </a:t>
            </a:r>
            <a:r>
              <a:rPr lang="de-DE" dirty="0" err="1"/>
              <a:t>visited</a:t>
            </a:r>
            <a:r>
              <a:rPr lang="de-DE" dirty="0"/>
              <a:t> </a:t>
            </a:r>
            <a:r>
              <a:rPr lang="de-DE" dirty="0" err="1"/>
              <a:t>network</a:t>
            </a:r>
            <a:r>
              <a:rPr lang="de-DE" dirty="0"/>
              <a:t> </a:t>
            </a:r>
            <a:r>
              <a:rPr lang="de-DE" dirty="0" err="1"/>
              <a:t>for</a:t>
            </a:r>
            <a:r>
              <a:rPr lang="de-DE" dirty="0"/>
              <a:t> </a:t>
            </a:r>
            <a:r>
              <a:rPr lang="de-DE" dirty="0" err="1"/>
              <a:t>traffic</a:t>
            </a:r>
            <a:r>
              <a:rPr lang="de-DE" dirty="0"/>
              <a:t> </a:t>
            </a:r>
            <a:r>
              <a:rPr lang="de-DE" dirty="0" err="1"/>
              <a:t>over</a:t>
            </a:r>
            <a:r>
              <a:rPr lang="de-DE" dirty="0"/>
              <a:t> </a:t>
            </a:r>
            <a:r>
              <a:rPr lang="de-DE" dirty="0" err="1"/>
              <a:t>the</a:t>
            </a:r>
            <a:r>
              <a:rPr lang="de-DE" dirty="0"/>
              <a:t> S8 </a:t>
            </a:r>
            <a:r>
              <a:rPr lang="de-DE" dirty="0" err="1"/>
              <a:t>interface</a:t>
            </a:r>
            <a:endParaRPr lang="de-DE" dirty="0"/>
          </a:p>
          <a:p>
            <a:pPr lvl="1"/>
            <a:r>
              <a:rPr lang="de-DE" dirty="0"/>
              <a:t>Potential soluciton: Send back all CDRs of roamers on a VPLMN </a:t>
            </a:r>
            <a:r>
              <a:rPr lang="de-DE" dirty="0" err="1"/>
              <a:t>to</a:t>
            </a:r>
            <a:r>
              <a:rPr lang="de-DE" dirty="0"/>
              <a:t> that VPLMN</a:t>
            </a:r>
          </a:p>
          <a:p>
            <a:r>
              <a:rPr lang="de-DE" dirty="0" err="1"/>
              <a:t>If</a:t>
            </a:r>
            <a:r>
              <a:rPr lang="de-DE" dirty="0"/>
              <a:t> GSMA </a:t>
            </a:r>
            <a:r>
              <a:rPr lang="de-DE" dirty="0" err="1"/>
              <a:t>can‘t</a:t>
            </a:r>
            <a:r>
              <a:rPr lang="de-DE" dirty="0"/>
              <a:t> </a:t>
            </a:r>
            <a:r>
              <a:rPr lang="de-DE" dirty="0" err="1"/>
              <a:t>solve</a:t>
            </a:r>
            <a:r>
              <a:rPr lang="de-DE" dirty="0"/>
              <a:t> </a:t>
            </a:r>
            <a:r>
              <a:rPr lang="de-DE" dirty="0" err="1"/>
              <a:t>this</a:t>
            </a:r>
            <a:r>
              <a:rPr lang="de-DE" dirty="0"/>
              <a:t>:</a:t>
            </a:r>
          </a:p>
          <a:p>
            <a:pPr lvl="1"/>
            <a:r>
              <a:rPr lang="de-DE" dirty="0" err="1"/>
              <a:t>Use</a:t>
            </a:r>
            <a:r>
              <a:rPr lang="de-DE" dirty="0"/>
              <a:t> PCC like </a:t>
            </a:r>
            <a:r>
              <a:rPr lang="de-DE" dirty="0" err="1"/>
              <a:t>infrastructure</a:t>
            </a:r>
            <a:r>
              <a:rPr lang="de-DE" dirty="0"/>
              <a:t> </a:t>
            </a:r>
            <a:r>
              <a:rPr lang="de-DE" dirty="0" err="1"/>
              <a:t>to</a:t>
            </a:r>
            <a:r>
              <a:rPr lang="de-DE" dirty="0"/>
              <a:t> </a:t>
            </a:r>
            <a:r>
              <a:rPr lang="de-DE" dirty="0" err="1"/>
              <a:t>create</a:t>
            </a:r>
            <a:r>
              <a:rPr lang="de-DE" dirty="0"/>
              <a:t> "mirror CDRs"</a:t>
            </a:r>
            <a:endParaRPr lang="de-DE" dirty="0">
              <a:solidFill>
                <a:srgbClr val="000000"/>
              </a:solidFill>
              <a:latin typeface="Calibri"/>
            </a:endParaRPr>
          </a:p>
        </p:txBody>
      </p:sp>
    </p:spTree>
    <p:extLst>
      <p:ext uri="{BB962C8B-B14F-4D97-AF65-F5344CB8AC3E}">
        <p14:creationId xmlns:p14="http://schemas.microsoft.com/office/powerpoint/2010/main" val="11859331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927</Words>
  <Application>Microsoft Office PowerPoint</Application>
  <PresentationFormat>Custom</PresentationFormat>
  <Paragraphs>111</Paragraphs>
  <Slides>8</Slides>
  <Notes>8</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Study Item proposal for dealing with S8HR</vt:lpstr>
      <vt:lpstr>Study item FS_LIV8</vt:lpstr>
      <vt:lpstr>Open issues (taken from LS)</vt:lpstr>
      <vt:lpstr>PCC like architecture for LI </vt:lpstr>
      <vt:lpstr>Re-Using PCC architecture for LI in S8HR</vt:lpstr>
      <vt:lpstr>How to detect IMS registration– descriptive concepts for inclusion in study</vt:lpstr>
      <vt:lpstr>How to intercept – descriptive concepts for inclusion in study</vt:lpstr>
      <vt:lpstr>Retained data</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PCC for LI purposes</dc:title>
  <dc:creator>rapporteur</dc:creator>
  <cp:lastModifiedBy>Greg Schumacher</cp:lastModifiedBy>
  <cp:revision>85</cp:revision>
  <dcterms:created xsi:type="dcterms:W3CDTF">2015-07-08T18:17:09Z</dcterms:created>
  <dcterms:modified xsi:type="dcterms:W3CDTF">2015-07-10T02:58:37Z</dcterms:modified>
</cp:coreProperties>
</file>