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3" r:id="rId2"/>
    <p:sldId id="257" r:id="rId3"/>
    <p:sldId id="258" r:id="rId4"/>
    <p:sldId id="262" r:id="rId5"/>
    <p:sldId id="256" r:id="rId6"/>
    <p:sldId id="259" r:id="rId7"/>
    <p:sldId id="260" r:id="rId8"/>
    <p:sldId id="261" r:id="rId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p:scale>
          <a:sx n="120" d="100"/>
          <a:sy n="120" d="100"/>
        </p:scale>
        <p:origin x="-234" y="-15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C2F47A-D589-487F-9437-C5DF1926966F}" type="datetimeFigureOut">
              <a:rPr lang="de-DE"/>
              <a:t>09.07.2015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6D478A-ACD6-44F0-8800-9CDC0937FFD3}" type="slidenum">
              <a:rPr lang="de-DE"/>
              <a:t>‹#›</a:t>
            </a:fld>
            <a:endParaRPr lang="de-DE"/>
          </a:p>
        </p:txBody>
      </p:sp>
    </p:spTree>
    <p:extLst>
      <p:ext uri="{BB962C8B-B14F-4D97-AF65-F5344CB8AC3E}">
        <p14:creationId xmlns:p14="http://schemas.microsoft.com/office/powerpoint/2010/main" val="850459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8B6D478A-ACD6-44F0-8800-9CDC0937FFD3}" type="slidenum">
              <a:rPr lang="de-DE"/>
              <a:t>2</a:t>
            </a:fld>
            <a:endParaRPr lang="de-DE"/>
          </a:p>
        </p:txBody>
      </p:sp>
    </p:spTree>
    <p:extLst>
      <p:ext uri="{BB962C8B-B14F-4D97-AF65-F5344CB8AC3E}">
        <p14:creationId xmlns:p14="http://schemas.microsoft.com/office/powerpoint/2010/main" val="1901751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8B6D478A-ACD6-44F0-8800-9CDC0937FFD3}" type="slidenum">
              <a:rPr lang="de-DE"/>
              <a:t>3</a:t>
            </a:fld>
            <a:endParaRPr lang="de-DE"/>
          </a:p>
        </p:txBody>
      </p:sp>
    </p:spTree>
    <p:extLst>
      <p:ext uri="{BB962C8B-B14F-4D97-AF65-F5344CB8AC3E}">
        <p14:creationId xmlns:p14="http://schemas.microsoft.com/office/powerpoint/2010/main" val="2783169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8B6D478A-ACD6-44F0-8800-9CDC0937FFD3}" type="slidenum">
              <a:rPr lang="de-DE"/>
              <a:t>4</a:t>
            </a:fld>
            <a:endParaRPr lang="de-DE"/>
          </a:p>
        </p:txBody>
      </p:sp>
    </p:spTree>
    <p:extLst>
      <p:ext uri="{BB962C8B-B14F-4D97-AF65-F5344CB8AC3E}">
        <p14:creationId xmlns:p14="http://schemas.microsoft.com/office/powerpoint/2010/main" val="1096732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8B6D478A-ACD6-44F0-8800-9CDC0937FFD3}" type="slidenum">
              <a:rPr lang="de-DE"/>
              <a:t>5</a:t>
            </a:fld>
            <a:endParaRPr lang="de-DE"/>
          </a:p>
        </p:txBody>
      </p:sp>
    </p:spTree>
    <p:extLst>
      <p:ext uri="{BB962C8B-B14F-4D97-AF65-F5344CB8AC3E}">
        <p14:creationId xmlns:p14="http://schemas.microsoft.com/office/powerpoint/2010/main" val="1224587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8B6D478A-ACD6-44F0-8800-9CDC0937FFD3}" type="slidenum">
              <a:rPr lang="de-DE"/>
              <a:t>6</a:t>
            </a:fld>
            <a:endParaRPr lang="de-DE"/>
          </a:p>
        </p:txBody>
      </p:sp>
    </p:spTree>
    <p:extLst>
      <p:ext uri="{BB962C8B-B14F-4D97-AF65-F5344CB8AC3E}">
        <p14:creationId xmlns:p14="http://schemas.microsoft.com/office/powerpoint/2010/main" val="1165531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8B6D478A-ACD6-44F0-8800-9CDC0937FFD3}" type="slidenum">
              <a:rPr lang="de-DE"/>
              <a:t>7</a:t>
            </a:fld>
            <a:endParaRPr lang="de-DE"/>
          </a:p>
        </p:txBody>
      </p:sp>
    </p:spTree>
    <p:extLst>
      <p:ext uri="{BB962C8B-B14F-4D97-AF65-F5344CB8AC3E}">
        <p14:creationId xmlns:p14="http://schemas.microsoft.com/office/powerpoint/2010/main" val="3954869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8B6D478A-ACD6-44F0-8800-9CDC0937FFD3}" type="slidenum">
              <a:rPr lang="de-DE"/>
              <a:t>8</a:t>
            </a:fld>
            <a:endParaRPr lang="de-DE"/>
          </a:p>
        </p:txBody>
      </p:sp>
    </p:spTree>
    <p:extLst>
      <p:ext uri="{BB962C8B-B14F-4D97-AF65-F5344CB8AC3E}">
        <p14:creationId xmlns:p14="http://schemas.microsoft.com/office/powerpoint/2010/main" val="30337927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F2E871D7-A025-40A6-BA7E-5BA8BE410AC5}" type="datetimeFigureOut">
              <a:rPr lang="de-DE" smtClean="0"/>
              <a:t>09.07.2015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3586088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F2E871D7-A025-40A6-BA7E-5BA8BE410AC5}" type="datetimeFigureOut">
              <a:rPr lang="de-DE" smtClean="0"/>
              <a:t>09.07.2015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27234135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F2E871D7-A025-40A6-BA7E-5BA8BE410AC5}" type="datetimeFigureOut">
              <a:rPr lang="de-DE" smtClean="0"/>
              <a:t>09.07.2015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3502827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F2E871D7-A025-40A6-BA7E-5BA8BE410AC5}" type="datetimeFigureOut">
              <a:rPr lang="de-DE" smtClean="0"/>
              <a:t>09.07.2015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4213902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F2E871D7-A025-40A6-BA7E-5BA8BE410AC5}" type="datetimeFigureOut">
              <a:rPr lang="de-DE" smtClean="0"/>
              <a:t>09.07.2015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751743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F2E871D7-A025-40A6-BA7E-5BA8BE410AC5}" type="datetimeFigureOut">
              <a:rPr lang="de-DE" smtClean="0"/>
              <a:t>09.07.2015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1615288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F2E871D7-A025-40A6-BA7E-5BA8BE410AC5}" type="datetimeFigureOut">
              <a:rPr lang="de-DE" smtClean="0"/>
              <a:t>09.07.2015</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1551017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F2E871D7-A025-40A6-BA7E-5BA8BE410AC5}" type="datetimeFigureOut">
              <a:rPr lang="de-DE" smtClean="0"/>
              <a:t>09.07.2015</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1107722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F2E871D7-A025-40A6-BA7E-5BA8BE410AC5}" type="datetimeFigureOut">
              <a:rPr lang="de-DE" smtClean="0"/>
              <a:t>09.07.2015</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4005652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F2E871D7-A025-40A6-BA7E-5BA8BE410AC5}" type="datetimeFigureOut">
              <a:rPr lang="de-DE" smtClean="0"/>
              <a:t>09.07.2015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187671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F2E871D7-A025-40A6-BA7E-5BA8BE410AC5}" type="datetimeFigureOut">
              <a:rPr lang="de-DE" smtClean="0"/>
              <a:t>09.07.2015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434877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E871D7-A025-40A6-BA7E-5BA8BE410AC5}" type="datetimeFigureOut">
              <a:rPr lang="de-DE" smtClean="0"/>
              <a:t>09.07.2015</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15D1EB-5AEA-4628-88FA-5C28809521C5}" type="slidenum">
              <a:rPr lang="de-DE" smtClean="0"/>
              <a:t>‹#›</a:t>
            </a:fld>
            <a:endParaRPr lang="de-DE"/>
          </a:p>
        </p:txBody>
      </p:sp>
    </p:spTree>
    <p:extLst>
      <p:ext uri="{BB962C8B-B14F-4D97-AF65-F5344CB8AC3E}">
        <p14:creationId xmlns:p14="http://schemas.microsoft.com/office/powerpoint/2010/main" val="3878834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gregory.schumacher@sprint.com" TargetMode="External"/><Relationship Id="rId2" Type="http://schemas.openxmlformats.org/officeDocument/2006/relationships/hyperlink" Target="mailto:alf.zugenmaier@hm.edu"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Study Item proposal for dealing with S8HR</a:t>
            </a:r>
            <a:endParaRPr lang="en-US" dirty="0"/>
          </a:p>
        </p:txBody>
      </p:sp>
      <p:sp>
        <p:nvSpPr>
          <p:cNvPr id="3" name="Content Placeholder 2"/>
          <p:cNvSpPr>
            <a:spLocks noGrp="1"/>
          </p:cNvSpPr>
          <p:nvPr>
            <p:ph idx="1"/>
          </p:nvPr>
        </p:nvSpPr>
        <p:spPr/>
        <p:txBody>
          <a:bodyPr/>
          <a:lstStyle/>
          <a:p>
            <a:pPr marL="0" indent="0" algn="ctr">
              <a:buNone/>
            </a:pPr>
            <a:r>
              <a:rPr lang="en-US" sz="3200" b="1" dirty="0" smtClean="0"/>
              <a:t>Joint contribution by Sprint and NTT </a:t>
            </a:r>
            <a:r>
              <a:rPr lang="en-US" sz="3200" b="1" dirty="0" err="1" smtClean="0"/>
              <a:t>Docomo</a:t>
            </a:r>
            <a:endParaRPr lang="en-US" sz="3200" b="1" dirty="0" smtClean="0"/>
          </a:p>
          <a:p>
            <a:pPr marL="0" indent="0" algn="ctr">
              <a:buNone/>
            </a:pPr>
            <a:r>
              <a:rPr lang="en-US" b="1" dirty="0" smtClean="0"/>
              <a:t>7/8/2015</a:t>
            </a:r>
          </a:p>
          <a:p>
            <a:pPr marL="0" indent="0">
              <a:buNone/>
            </a:pPr>
            <a:endParaRPr lang="en-US" dirty="0" smtClean="0"/>
          </a:p>
          <a:p>
            <a:pPr marL="0" indent="0">
              <a:buNone/>
            </a:pPr>
            <a:r>
              <a:rPr lang="en-US" sz="2000" dirty="0" smtClean="0"/>
              <a:t>Alf </a:t>
            </a:r>
            <a:r>
              <a:rPr lang="en-US" sz="2000" dirty="0" err="1" smtClean="0"/>
              <a:t>Zugenmaier</a:t>
            </a:r>
            <a:r>
              <a:rPr lang="en-US" sz="2000" dirty="0" smtClean="0"/>
              <a:t>, NTT </a:t>
            </a:r>
            <a:r>
              <a:rPr lang="en-US" sz="2000" dirty="0" err="1" smtClean="0"/>
              <a:t>Docomo</a:t>
            </a:r>
            <a:r>
              <a:rPr lang="en-US" sz="2000" dirty="0" smtClean="0"/>
              <a:t> – </a:t>
            </a:r>
            <a:r>
              <a:rPr lang="en-US" sz="2000" dirty="0" smtClean="0">
                <a:hlinkClick r:id="rId2"/>
              </a:rPr>
              <a:t>alf.zugenmaier@hm.edu</a:t>
            </a:r>
            <a:endParaRPr lang="en-US" sz="2000" dirty="0" smtClean="0"/>
          </a:p>
          <a:p>
            <a:pPr marL="0" indent="0">
              <a:buNone/>
            </a:pPr>
            <a:r>
              <a:rPr lang="en-US" sz="2000" dirty="0" smtClean="0"/>
              <a:t>Greg Schumacher, Sprint – </a:t>
            </a:r>
            <a:r>
              <a:rPr lang="en-US" sz="2000" dirty="0" smtClean="0">
                <a:hlinkClick r:id="rId3"/>
              </a:rPr>
              <a:t>gregory.schumacher@sprint.com</a:t>
            </a:r>
            <a:endParaRPr lang="en-US" sz="2000" dirty="0" smtClean="0"/>
          </a:p>
          <a:p>
            <a:pPr marL="0" indent="0" algn="r">
              <a:buNone/>
            </a:pPr>
            <a:endParaRPr lang="en-US" sz="2000" dirty="0" smtClean="0"/>
          </a:p>
          <a:p>
            <a:pPr marL="0" indent="0" algn="r">
              <a:buNone/>
            </a:pPr>
            <a:endParaRPr lang="en-US" sz="2000"/>
          </a:p>
          <a:p>
            <a:pPr marL="0" indent="0" algn="r">
              <a:buNone/>
            </a:pPr>
            <a:r>
              <a:rPr lang="en-US" sz="2000" smtClean="0"/>
              <a:t>S3i150188</a:t>
            </a:r>
            <a:endParaRPr lang="en-US" sz="2000" dirty="0"/>
          </a:p>
        </p:txBody>
      </p:sp>
    </p:spTree>
    <p:extLst>
      <p:ext uri="{BB962C8B-B14F-4D97-AF65-F5344CB8AC3E}">
        <p14:creationId xmlns:p14="http://schemas.microsoft.com/office/powerpoint/2010/main" val="28946698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Study item LIV-8</a:t>
            </a:r>
          </a:p>
        </p:txBody>
      </p:sp>
      <p:sp>
        <p:nvSpPr>
          <p:cNvPr id="3" name="Inhaltsplatzhalter 2"/>
          <p:cNvSpPr>
            <a:spLocks noGrp="1"/>
          </p:cNvSpPr>
          <p:nvPr>
            <p:ph idx="1"/>
          </p:nvPr>
        </p:nvSpPr>
        <p:spPr/>
        <p:txBody>
          <a:bodyPr vert="horz" lIns="91440" tIns="45720" rIns="91440" bIns="45720" rtlCol="0" anchor="t">
            <a:normAutofit fontScale="92500" lnSpcReduction="10000"/>
          </a:bodyPr>
          <a:lstStyle/>
          <a:p>
            <a:r>
              <a:rPr lang="de-DE" dirty="0"/>
              <a:t>No changes, thus no work required on regulated interfaces (X1, X2, X3</a:t>
            </a:r>
            <a:r>
              <a:rPr lang="de-DE" dirty="0" smtClean="0"/>
              <a:t>) in 33.107 &amp; 33.108</a:t>
            </a:r>
            <a:endParaRPr lang="de-DE" dirty="0"/>
          </a:p>
          <a:p>
            <a:r>
              <a:rPr lang="de-DE" dirty="0"/>
              <a:t>What should </a:t>
            </a:r>
            <a:r>
              <a:rPr lang="de-DE" dirty="0" smtClean="0"/>
              <a:t>be covered in the study and </a:t>
            </a:r>
            <a:r>
              <a:rPr lang="de-DE" dirty="0"/>
              <a:t>to what level of detail</a:t>
            </a:r>
          </a:p>
          <a:p>
            <a:pPr lvl="1"/>
            <a:r>
              <a:rPr lang="de-DE" dirty="0"/>
              <a:t>Internal interfaces </a:t>
            </a:r>
            <a:r>
              <a:rPr lang="de-DE" dirty="0" smtClean="0"/>
              <a:t> DFx -NE</a:t>
            </a:r>
            <a:endParaRPr lang="de-DE" dirty="0"/>
          </a:p>
          <a:p>
            <a:pPr lvl="2"/>
            <a:r>
              <a:rPr lang="de-DE" dirty="0"/>
              <a:t>Should not be under regulatory </a:t>
            </a:r>
            <a:r>
              <a:rPr lang="de-DE" dirty="0" smtClean="0"/>
              <a:t>aspect (e.g. CALEA), </a:t>
            </a:r>
            <a:r>
              <a:rPr lang="de-DE" dirty="0"/>
              <a:t>not normative per regulation (as defined in 106, 107, 108), i.e. as is today </a:t>
            </a:r>
          </a:p>
          <a:p>
            <a:pPr lvl="1"/>
            <a:r>
              <a:rPr lang="de-DE" dirty="0" err="1"/>
              <a:t>Gm</a:t>
            </a:r>
            <a:r>
              <a:rPr lang="de-DE" dirty="0"/>
              <a:t> (UE </a:t>
            </a:r>
            <a:r>
              <a:rPr lang="de-DE" dirty="0" err="1"/>
              <a:t>to</a:t>
            </a:r>
            <a:r>
              <a:rPr lang="de-DE" dirty="0"/>
              <a:t> P-CSCF)</a:t>
            </a:r>
          </a:p>
          <a:p>
            <a:pPr lvl="2"/>
            <a:r>
              <a:rPr lang="de-DE" dirty="0"/>
              <a:t>The </a:t>
            </a:r>
            <a:r>
              <a:rPr lang="de-DE" dirty="0" err="1"/>
              <a:t>current</a:t>
            </a:r>
            <a:r>
              <a:rPr lang="de-DE" dirty="0"/>
              <a:t> </a:t>
            </a:r>
            <a:r>
              <a:rPr lang="de-DE" dirty="0" err="1"/>
              <a:t>level</a:t>
            </a:r>
            <a:r>
              <a:rPr lang="de-DE" dirty="0"/>
              <a:t> </a:t>
            </a:r>
            <a:r>
              <a:rPr lang="de-DE" dirty="0" err="1"/>
              <a:t>of</a:t>
            </a:r>
            <a:r>
              <a:rPr lang="de-DE" dirty="0"/>
              <a:t> </a:t>
            </a:r>
            <a:r>
              <a:rPr lang="de-DE" dirty="0" err="1"/>
              <a:t>standardization</a:t>
            </a:r>
            <a:r>
              <a:rPr lang="de-DE" dirty="0"/>
              <a:t> in CT </a:t>
            </a:r>
            <a:r>
              <a:rPr lang="de-DE" dirty="0" err="1"/>
              <a:t>groups</a:t>
            </a:r>
            <a:r>
              <a:rPr lang="de-DE" dirty="0"/>
              <a:t> </a:t>
            </a:r>
            <a:r>
              <a:rPr lang="de-DE" dirty="0" err="1"/>
              <a:t>should</a:t>
            </a:r>
            <a:r>
              <a:rPr lang="de-DE" dirty="0"/>
              <a:t> </a:t>
            </a:r>
            <a:r>
              <a:rPr lang="de-DE" dirty="0" err="1"/>
              <a:t>be</a:t>
            </a:r>
            <a:r>
              <a:rPr lang="de-DE" dirty="0"/>
              <a:t> </a:t>
            </a:r>
            <a:r>
              <a:rPr lang="de-DE" dirty="0" err="1"/>
              <a:t>sufficient</a:t>
            </a:r>
            <a:r>
              <a:rPr lang="de-DE" dirty="0"/>
              <a:t> </a:t>
            </a:r>
            <a:r>
              <a:rPr lang="de-DE" dirty="0" err="1"/>
              <a:t>to</a:t>
            </a:r>
            <a:r>
              <a:rPr lang="de-DE" dirty="0"/>
              <a:t> </a:t>
            </a:r>
            <a:r>
              <a:rPr lang="de-DE" dirty="0" err="1"/>
              <a:t>extract</a:t>
            </a:r>
            <a:r>
              <a:rPr lang="de-DE" dirty="0"/>
              <a:t> </a:t>
            </a:r>
            <a:r>
              <a:rPr lang="de-DE" dirty="0" err="1"/>
              <a:t>information</a:t>
            </a:r>
            <a:r>
              <a:rPr lang="de-DE" dirty="0"/>
              <a:t> </a:t>
            </a:r>
            <a:r>
              <a:rPr lang="de-DE" dirty="0" err="1"/>
              <a:t>required</a:t>
            </a:r>
            <a:r>
              <a:rPr lang="de-DE" dirty="0"/>
              <a:t> </a:t>
            </a:r>
            <a:r>
              <a:rPr lang="de-DE" dirty="0" err="1"/>
              <a:t>for</a:t>
            </a:r>
            <a:r>
              <a:rPr lang="de-DE" dirty="0"/>
              <a:t> LI</a:t>
            </a:r>
          </a:p>
          <a:p>
            <a:pPr lvl="1"/>
            <a:r>
              <a:rPr lang="de-DE" dirty="0" smtClean="0"/>
              <a:t>LTE Packet </a:t>
            </a:r>
            <a:r>
              <a:rPr lang="de-DE" dirty="0"/>
              <a:t>interception point</a:t>
            </a:r>
          </a:p>
          <a:p>
            <a:pPr lvl="1"/>
            <a:r>
              <a:rPr lang="de-DE" dirty="0"/>
              <a:t>Rx </a:t>
            </a:r>
            <a:r>
              <a:rPr lang="de-DE" dirty="0" smtClean="0"/>
              <a:t>like Reference Point (AF </a:t>
            </a:r>
            <a:r>
              <a:rPr lang="de-DE" dirty="0"/>
              <a:t>to PCRF)</a:t>
            </a:r>
          </a:p>
          <a:p>
            <a:pPr lvl="2"/>
            <a:r>
              <a:rPr lang="de-DE" dirty="0"/>
              <a:t>PCC </a:t>
            </a:r>
            <a:r>
              <a:rPr lang="de-DE" dirty="0" err="1"/>
              <a:t>interface</a:t>
            </a:r>
            <a:r>
              <a:rPr lang="de-DE" dirty="0"/>
              <a:t> </a:t>
            </a:r>
            <a:r>
              <a:rPr lang="de-DE" dirty="0" err="1"/>
              <a:t>updated</a:t>
            </a:r>
            <a:r>
              <a:rPr lang="de-DE" dirty="0"/>
              <a:t> </a:t>
            </a:r>
            <a:r>
              <a:rPr lang="de-DE" dirty="0" err="1"/>
              <a:t>to</a:t>
            </a:r>
            <a:r>
              <a:rPr lang="de-DE" dirty="0"/>
              <a:t> </a:t>
            </a:r>
            <a:r>
              <a:rPr lang="de-DE" dirty="0" err="1"/>
              <a:t>activate</a:t>
            </a:r>
            <a:r>
              <a:rPr lang="de-DE" dirty="0"/>
              <a:t> LI (</a:t>
            </a:r>
            <a:r>
              <a:rPr lang="de-DE" dirty="0" err="1"/>
              <a:t>Application</a:t>
            </a:r>
            <a:r>
              <a:rPr lang="de-DE" dirty="0"/>
              <a:t> </a:t>
            </a:r>
            <a:r>
              <a:rPr lang="de-DE" dirty="0" err="1"/>
              <a:t>Function</a:t>
            </a:r>
            <a:r>
              <a:rPr lang="de-DE" dirty="0"/>
              <a:t> </a:t>
            </a:r>
            <a:r>
              <a:rPr lang="de-DE" dirty="0" err="1"/>
              <a:t>to</a:t>
            </a:r>
            <a:r>
              <a:rPr lang="de-DE" dirty="0"/>
              <a:t> PCRF)</a:t>
            </a:r>
          </a:p>
          <a:p>
            <a:r>
              <a:rPr lang="de-DE" dirty="0"/>
              <a:t>Tentative title of </a:t>
            </a:r>
            <a:r>
              <a:rPr lang="de-DE" dirty="0" smtClean="0"/>
              <a:t>900 TR</a:t>
            </a:r>
            <a:r>
              <a:rPr lang="de-DE" dirty="0"/>
              <a:t>: Providing LI for VoLTE in the S8HR architecture</a:t>
            </a:r>
          </a:p>
        </p:txBody>
      </p:sp>
    </p:spTree>
    <p:extLst>
      <p:ext uri="{BB962C8B-B14F-4D97-AF65-F5344CB8AC3E}">
        <p14:creationId xmlns:p14="http://schemas.microsoft.com/office/powerpoint/2010/main" val="8217594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Open </a:t>
            </a:r>
            <a:r>
              <a:rPr lang="de-DE" dirty="0" err="1"/>
              <a:t>issues</a:t>
            </a:r>
            <a:r>
              <a:rPr lang="de-DE" dirty="0"/>
              <a:t> (</a:t>
            </a:r>
            <a:r>
              <a:rPr lang="de-DE" dirty="0" err="1"/>
              <a:t>taken</a:t>
            </a:r>
            <a:r>
              <a:rPr lang="de-DE" dirty="0"/>
              <a:t> </a:t>
            </a:r>
            <a:r>
              <a:rPr lang="de-DE" dirty="0" err="1"/>
              <a:t>from</a:t>
            </a:r>
            <a:r>
              <a:rPr lang="de-DE" dirty="0"/>
              <a:t> LS)</a:t>
            </a:r>
          </a:p>
        </p:txBody>
      </p:sp>
      <p:sp>
        <p:nvSpPr>
          <p:cNvPr id="3" name="Inhaltsplatzhalter 2"/>
          <p:cNvSpPr>
            <a:spLocks noGrp="1"/>
          </p:cNvSpPr>
          <p:nvPr>
            <p:ph idx="1"/>
          </p:nvPr>
        </p:nvSpPr>
        <p:spPr/>
        <p:txBody>
          <a:bodyPr vert="horz" lIns="91440" tIns="45720" rIns="91440" bIns="45720" rtlCol="0" anchor="t">
            <a:normAutofit fontScale="40000" lnSpcReduction="20000"/>
          </a:bodyPr>
          <a:lstStyle/>
          <a:p>
            <a:pPr lvl="0"/>
            <a:r>
              <a:rPr lang="en-GB" dirty="0"/>
              <a:t>Develop an architecture for the IAP which for LBO (P-CSCF) was an implied set of functionality.</a:t>
            </a:r>
          </a:p>
          <a:p>
            <a:pPr lvl="1"/>
            <a:r>
              <a:rPr lang="en-GB" dirty="0"/>
              <a:t>Three boxes: filtering function, maintain state and arm triggers, report on activated triggers -&gt; already in 107, show in new document (TR out of study) where IAP would be located for S8HR</a:t>
            </a:r>
            <a:endParaRPr lang="de-DE" dirty="0"/>
          </a:p>
          <a:p>
            <a:pPr lvl="0"/>
            <a:r>
              <a:rPr lang="en-GB" dirty="0"/>
              <a:t>Investigate the possibility of reusing PCC architecture elements (PCRF and PCEF) to extract the targeted bearers and potentially other selection criteria.</a:t>
            </a:r>
          </a:p>
          <a:p>
            <a:pPr lvl="1"/>
            <a:r>
              <a:rPr lang="en-GB" dirty="0"/>
              <a:t>See separate slide</a:t>
            </a:r>
            <a:endParaRPr lang="de-DE" dirty="0"/>
          </a:p>
          <a:p>
            <a:pPr lvl="0"/>
            <a:r>
              <a:rPr lang="en-GB" dirty="0"/>
              <a:t>Specify the interworking function between the bearer extraction function and the LEA interfaces for both IMS signalling and media (HI2 &amp; HI3).</a:t>
            </a:r>
          </a:p>
          <a:p>
            <a:pPr lvl="1"/>
            <a:r>
              <a:rPr lang="de-DE" dirty="0" err="1"/>
              <a:t>Would</a:t>
            </a:r>
            <a:r>
              <a:rPr lang="de-DE" dirty="0"/>
              <a:t> </a:t>
            </a:r>
            <a:r>
              <a:rPr lang="de-DE" dirty="0" err="1"/>
              <a:t>be</a:t>
            </a:r>
            <a:r>
              <a:rPr lang="de-DE" dirty="0"/>
              <a:t> </a:t>
            </a:r>
            <a:r>
              <a:rPr lang="de-DE" dirty="0" err="1"/>
              <a:t>output</a:t>
            </a:r>
            <a:r>
              <a:rPr lang="de-DE" dirty="0"/>
              <a:t> </a:t>
            </a:r>
            <a:r>
              <a:rPr lang="de-DE" dirty="0" err="1"/>
              <a:t>of</a:t>
            </a:r>
            <a:r>
              <a:rPr lang="de-DE" dirty="0"/>
              <a:t> </a:t>
            </a:r>
            <a:r>
              <a:rPr lang="de-DE" dirty="0" err="1"/>
              <a:t>three</a:t>
            </a:r>
            <a:r>
              <a:rPr lang="de-DE" dirty="0"/>
              <a:t> </a:t>
            </a:r>
            <a:r>
              <a:rPr lang="de-DE" dirty="0" err="1"/>
              <a:t>boxes</a:t>
            </a:r>
            <a:r>
              <a:rPr lang="de-DE" dirty="0"/>
              <a:t>, </a:t>
            </a:r>
            <a:r>
              <a:rPr lang="de-DE" dirty="0" err="1"/>
              <a:t>interfaces</a:t>
            </a:r>
            <a:r>
              <a:rPr lang="de-DE" dirty="0"/>
              <a:t> </a:t>
            </a:r>
            <a:r>
              <a:rPr lang="de-DE" dirty="0" err="1"/>
              <a:t>defined</a:t>
            </a:r>
            <a:r>
              <a:rPr lang="de-DE" dirty="0"/>
              <a:t> in 107 </a:t>
            </a:r>
            <a:r>
              <a:rPr lang="de-DE" dirty="0" err="1"/>
              <a:t>already</a:t>
            </a:r>
            <a:r>
              <a:rPr lang="de-DE" dirty="0"/>
              <a:t>, but not </a:t>
            </a:r>
            <a:r>
              <a:rPr lang="de-DE" dirty="0" err="1"/>
              <a:t>standardized</a:t>
            </a:r>
            <a:endParaRPr lang="de-DE" dirty="0"/>
          </a:p>
          <a:p>
            <a:pPr lvl="0"/>
            <a:r>
              <a:rPr lang="en-GB" dirty="0"/>
              <a:t>Specify a filtering or service selection or separation function to select the IMS services specified by the LEA in a warrant to deliver to the LEA.</a:t>
            </a:r>
          </a:p>
          <a:p>
            <a:pPr lvl="1"/>
            <a:r>
              <a:rPr lang="en-GB" dirty="0"/>
              <a:t>Same needs to be done for LBO, definition of format how to signal which IMS services needs to be intercepted </a:t>
            </a:r>
          </a:p>
          <a:p>
            <a:pPr lvl="1"/>
            <a:r>
              <a:rPr lang="en-GB" dirty="0"/>
              <a:t>Activation of PCC triggers -&gt; Rx interface</a:t>
            </a:r>
            <a:endParaRPr lang="de-DE" dirty="0"/>
          </a:p>
          <a:p>
            <a:pPr lvl="0"/>
            <a:r>
              <a:rPr lang="en-GB" dirty="0"/>
              <a:t>Accommodate any potential impact of SGW changes resulting from mobility events.</a:t>
            </a:r>
          </a:p>
          <a:p>
            <a:pPr lvl="1"/>
            <a:r>
              <a:rPr lang="en-GB" dirty="0"/>
              <a:t>PCC can deal with this, MME is aware of and sets up new SGW, no loss of data traffic in SGW relocation if PCC triggers quickly</a:t>
            </a:r>
            <a:endParaRPr lang="de-DE" dirty="0"/>
          </a:p>
          <a:p>
            <a:pPr lvl="0"/>
            <a:r>
              <a:rPr lang="en-GB" dirty="0"/>
              <a:t>Specify the mechanisms to use to obtain network provided location (NETLOC NPLI).</a:t>
            </a:r>
          </a:p>
          <a:p>
            <a:pPr lvl="1"/>
            <a:r>
              <a:rPr lang="de-DE" dirty="0" err="1"/>
              <a:t>Obtain</a:t>
            </a:r>
            <a:r>
              <a:rPr lang="de-DE" dirty="0"/>
              <a:t> </a:t>
            </a:r>
            <a:r>
              <a:rPr lang="de-DE" dirty="0" err="1"/>
              <a:t>serving</a:t>
            </a:r>
            <a:r>
              <a:rPr lang="de-DE" dirty="0"/>
              <a:t> </a:t>
            </a:r>
            <a:r>
              <a:rPr lang="de-DE" dirty="0" err="1"/>
              <a:t>network</a:t>
            </a:r>
            <a:r>
              <a:rPr lang="de-DE" dirty="0"/>
              <a:t> </a:t>
            </a:r>
            <a:r>
              <a:rPr lang="de-DE" dirty="0" err="1"/>
              <a:t>provided</a:t>
            </a:r>
            <a:r>
              <a:rPr lang="de-DE" dirty="0"/>
              <a:t> </a:t>
            </a:r>
            <a:r>
              <a:rPr lang="de-DE" dirty="0" err="1"/>
              <a:t>location</a:t>
            </a:r>
            <a:r>
              <a:rPr lang="de-DE" dirty="0"/>
              <a:t>, </a:t>
            </a:r>
            <a:r>
              <a:rPr lang="de-DE" dirty="0" err="1"/>
              <a:t>information</a:t>
            </a:r>
            <a:r>
              <a:rPr lang="de-DE" dirty="0"/>
              <a:t> </a:t>
            </a:r>
            <a:r>
              <a:rPr lang="de-DE" dirty="0" err="1"/>
              <a:t>only</a:t>
            </a:r>
            <a:r>
              <a:rPr lang="de-DE" dirty="0"/>
              <a:t> </a:t>
            </a:r>
            <a:r>
              <a:rPr lang="de-DE" dirty="0" err="1"/>
              <a:t>available</a:t>
            </a:r>
            <a:r>
              <a:rPr lang="de-DE" dirty="0"/>
              <a:t> after </a:t>
            </a:r>
            <a:r>
              <a:rPr lang="de-DE" dirty="0" err="1"/>
              <a:t>first</a:t>
            </a:r>
            <a:r>
              <a:rPr lang="de-DE" dirty="0"/>
              <a:t> IMS </a:t>
            </a:r>
            <a:r>
              <a:rPr lang="de-DE" dirty="0" err="1"/>
              <a:t>registration</a:t>
            </a:r>
            <a:r>
              <a:rPr lang="de-DE" dirty="0"/>
              <a:t>, </a:t>
            </a:r>
            <a:r>
              <a:rPr lang="de-DE" dirty="0" err="1"/>
              <a:t>then</a:t>
            </a:r>
            <a:r>
              <a:rPr lang="de-DE" dirty="0"/>
              <a:t> </a:t>
            </a:r>
            <a:r>
              <a:rPr lang="de-DE" dirty="0" err="1"/>
              <a:t>mapping</a:t>
            </a:r>
            <a:r>
              <a:rPr lang="de-DE" dirty="0"/>
              <a:t> </a:t>
            </a:r>
            <a:r>
              <a:rPr lang="de-DE" dirty="0" err="1"/>
              <a:t>to</a:t>
            </a:r>
            <a:r>
              <a:rPr lang="de-DE" dirty="0"/>
              <a:t> LTE </a:t>
            </a:r>
            <a:r>
              <a:rPr lang="de-DE" dirty="0" err="1"/>
              <a:t>identifier</a:t>
            </a:r>
            <a:r>
              <a:rPr lang="de-DE" dirty="0"/>
              <a:t> </a:t>
            </a:r>
            <a:r>
              <a:rPr lang="de-DE" dirty="0" err="1"/>
              <a:t>is</a:t>
            </a:r>
            <a:r>
              <a:rPr lang="de-DE" dirty="0"/>
              <a:t> </a:t>
            </a:r>
            <a:r>
              <a:rPr lang="de-DE" dirty="0" err="1"/>
              <a:t>possible</a:t>
            </a:r>
            <a:r>
              <a:rPr lang="de-DE" dirty="0"/>
              <a:t> -&gt; MME </a:t>
            </a:r>
            <a:r>
              <a:rPr lang="de-DE" dirty="0" err="1"/>
              <a:t>can</a:t>
            </a:r>
            <a:r>
              <a:rPr lang="de-DE" dirty="0"/>
              <a:t> </a:t>
            </a:r>
            <a:r>
              <a:rPr lang="de-DE" dirty="0" err="1"/>
              <a:t>provide</a:t>
            </a:r>
            <a:r>
              <a:rPr lang="de-DE" dirty="0"/>
              <a:t> </a:t>
            </a:r>
            <a:r>
              <a:rPr lang="de-DE" dirty="0" err="1"/>
              <a:t>location</a:t>
            </a:r>
            <a:r>
              <a:rPr lang="de-DE" dirty="0"/>
              <a:t> </a:t>
            </a:r>
            <a:r>
              <a:rPr lang="de-DE" dirty="0" err="1"/>
              <a:t>information</a:t>
            </a:r>
          </a:p>
          <a:p>
            <a:pPr lvl="0"/>
            <a:r>
              <a:rPr lang="en-GB" dirty="0"/>
              <a:t>Provide the ability to report number resolution (e.g. short codes, toll free, premium service numbers) to the LEA by the VPLMN.  This applies to both S8HR and LBO scenarios.</a:t>
            </a:r>
          </a:p>
          <a:p>
            <a:pPr lvl="1"/>
            <a:r>
              <a:rPr lang="en-GB" dirty="0"/>
              <a:t>Should be addressed by itself. Can become a standalone section in the TR.</a:t>
            </a:r>
            <a:endParaRPr lang="de-DE" dirty="0"/>
          </a:p>
          <a:p>
            <a:pPr lvl="0"/>
            <a:r>
              <a:rPr lang="en-GB" dirty="0"/>
              <a:t>Develop a capability by capability comparison of LBO and S8HR LI interception capabilities.  This will help guide the work toward making S8HR LI in the VPLMN provide equivalent capabilities to LBO LI. It may also provide insights to possible improvements to LI service in roaming scenarios.</a:t>
            </a:r>
          </a:p>
          <a:p>
            <a:pPr lvl="1"/>
            <a:r>
              <a:rPr lang="en-GB" dirty="0"/>
              <a:t>This could become the conclusion of the TR</a:t>
            </a:r>
            <a:endParaRPr lang="de-DE" dirty="0"/>
          </a:p>
        </p:txBody>
      </p:sp>
    </p:spTree>
    <p:extLst>
      <p:ext uri="{BB962C8B-B14F-4D97-AF65-F5344CB8AC3E}">
        <p14:creationId xmlns:p14="http://schemas.microsoft.com/office/powerpoint/2010/main" val="38614249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Abgerundetes Rechteck 25"/>
          <p:cNvSpPr/>
          <p:nvPr/>
        </p:nvSpPr>
        <p:spPr>
          <a:xfrm>
            <a:off x="3893574" y="1148491"/>
            <a:ext cx="4323432" cy="4328077"/>
          </a:xfrm>
          <a:prstGeom prst="roundRect">
            <a:avLst/>
          </a:prstGeom>
          <a:ln w="28575">
            <a:prstDash val="dash"/>
          </a:ln>
        </p:spPr>
        <p:style>
          <a:lnRef idx="2">
            <a:schemeClr val="dk1"/>
          </a:lnRef>
          <a:fillRef idx="1">
            <a:schemeClr val="lt1"/>
          </a:fillRef>
          <a:effectRef idx="0">
            <a:schemeClr val="dk1"/>
          </a:effectRef>
          <a:fontRef idx="minor">
            <a:schemeClr val="dk1"/>
          </a:fontRef>
        </p:style>
        <p:txBody>
          <a:bodyPr rtlCol="0" anchor="ctr"/>
          <a:lstStyle/>
          <a:p>
            <a:pPr algn="r"/>
            <a:r>
              <a:rPr lang="de-DE" sz="2800" dirty="0" smtClean="0"/>
              <a:t>IAP</a:t>
            </a:r>
          </a:p>
          <a:p>
            <a:pPr algn="r"/>
            <a:endParaRPr lang="de-DE" dirty="0"/>
          </a:p>
          <a:p>
            <a:pPr algn="r"/>
            <a:endParaRPr lang="de-DE" dirty="0" smtClean="0"/>
          </a:p>
          <a:p>
            <a:pPr algn="r"/>
            <a:endParaRPr lang="de-DE" dirty="0"/>
          </a:p>
          <a:p>
            <a:pPr algn="r"/>
            <a:endParaRPr lang="de-DE" dirty="0" smtClean="0"/>
          </a:p>
          <a:p>
            <a:pPr algn="r"/>
            <a:endParaRPr lang="de-DE" dirty="0"/>
          </a:p>
          <a:p>
            <a:pPr algn="r"/>
            <a:endParaRPr lang="de-DE" dirty="0" smtClean="0"/>
          </a:p>
          <a:p>
            <a:pPr algn="r"/>
            <a:endParaRPr lang="de-DE" dirty="0"/>
          </a:p>
          <a:p>
            <a:pPr algn="r"/>
            <a:endParaRPr lang="de-DE" dirty="0" smtClean="0"/>
          </a:p>
          <a:p>
            <a:pPr algn="r"/>
            <a:endParaRPr lang="de-DE" dirty="0"/>
          </a:p>
          <a:p>
            <a:pPr algn="r"/>
            <a:endParaRPr lang="de-DE" dirty="0" smtClean="0"/>
          </a:p>
          <a:p>
            <a:pPr algn="r"/>
            <a:endParaRPr lang="de-DE" dirty="0"/>
          </a:p>
          <a:p>
            <a:pPr algn="r"/>
            <a:endParaRPr lang="de-DE" dirty="0"/>
          </a:p>
        </p:txBody>
      </p:sp>
      <p:sp>
        <p:nvSpPr>
          <p:cNvPr id="2" name="Titel 1"/>
          <p:cNvSpPr>
            <a:spLocks noGrp="1"/>
          </p:cNvSpPr>
          <p:nvPr>
            <p:ph type="title"/>
          </p:nvPr>
        </p:nvSpPr>
        <p:spPr/>
        <p:txBody>
          <a:bodyPr/>
          <a:lstStyle/>
          <a:p>
            <a:r>
              <a:rPr lang="de-DE" dirty="0"/>
              <a:t>PCC </a:t>
            </a:r>
            <a:r>
              <a:rPr lang="de-DE" dirty="0" err="1"/>
              <a:t>for</a:t>
            </a:r>
            <a:r>
              <a:rPr lang="de-DE" dirty="0"/>
              <a:t> LI</a:t>
            </a:r>
          </a:p>
        </p:txBody>
      </p:sp>
      <p:sp>
        <p:nvSpPr>
          <p:cNvPr id="5" name="Rechteck 4"/>
          <p:cNvSpPr/>
          <p:nvPr/>
        </p:nvSpPr>
        <p:spPr>
          <a:xfrm>
            <a:off x="5335066" y="1505987"/>
            <a:ext cx="914400" cy="13622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AF</a:t>
            </a:r>
          </a:p>
        </p:txBody>
      </p:sp>
      <p:sp>
        <p:nvSpPr>
          <p:cNvPr id="6" name="Rechteck 5"/>
          <p:cNvSpPr/>
          <p:nvPr/>
        </p:nvSpPr>
        <p:spPr>
          <a:xfrm>
            <a:off x="7028753" y="322083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PCRF</a:t>
            </a:r>
          </a:p>
        </p:txBody>
      </p:sp>
      <p:sp>
        <p:nvSpPr>
          <p:cNvPr id="7" name="Rechteck 6"/>
          <p:cNvSpPr/>
          <p:nvPr/>
        </p:nvSpPr>
        <p:spPr>
          <a:xfrm>
            <a:off x="5406941" y="4430228"/>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PCEF</a:t>
            </a:r>
          </a:p>
        </p:txBody>
      </p:sp>
      <p:sp>
        <p:nvSpPr>
          <p:cNvPr id="8" name="Zylinder 7"/>
          <p:cNvSpPr/>
          <p:nvPr/>
        </p:nvSpPr>
        <p:spPr>
          <a:xfrm rot="5400000">
            <a:off x="5798508" y="4143889"/>
            <a:ext cx="316893" cy="4418012"/>
          </a:xfrm>
          <a:prstGeom prst="can">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Textfeld 8"/>
          <p:cNvSpPr txBox="1"/>
          <p:nvPr/>
        </p:nvSpPr>
        <p:spPr>
          <a:xfrm>
            <a:off x="4478287" y="6189310"/>
            <a:ext cx="2743200" cy="369332"/>
          </a:xfrm>
          <a:prstGeom prst="rect">
            <a:avLst/>
          </a:prstGeom>
        </p:spPr>
        <p:txBody>
          <a:bodyPr rtlCol="0">
            <a:spAutoFit/>
          </a:bodyPr>
          <a:lstStyle/>
          <a:p>
            <a:pPr algn="ctr"/>
            <a:r>
              <a:rPr lang="de-DE"/>
              <a:t>bearer</a:t>
            </a:r>
          </a:p>
        </p:txBody>
      </p:sp>
      <p:sp>
        <p:nvSpPr>
          <p:cNvPr id="10" name="Pfeil nach oben und unten 9"/>
          <p:cNvSpPr/>
          <p:nvPr/>
        </p:nvSpPr>
        <p:spPr>
          <a:xfrm>
            <a:off x="5606667" y="5346855"/>
            <a:ext cx="485775" cy="830961"/>
          </a:xfrm>
          <a:prstGeom prst="upDownArrow">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 name="Gerade Verbindung mit Pfeil 2"/>
          <p:cNvCxnSpPr/>
          <p:nvPr/>
        </p:nvCxnSpPr>
        <p:spPr>
          <a:xfrm>
            <a:off x="6281151" y="2587601"/>
            <a:ext cx="1113595" cy="629835"/>
          </a:xfrm>
          <a:prstGeom prst="straightConnector1">
            <a:avLst/>
          </a:prstGeom>
          <a:ln>
            <a:solidFill>
              <a:schemeClr val="tx1"/>
            </a:solidFill>
            <a:headEnd type="none"/>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11" name="Gerade Verbindung mit Pfeil 10"/>
          <p:cNvCxnSpPr/>
          <p:nvPr/>
        </p:nvCxnSpPr>
        <p:spPr>
          <a:xfrm flipV="1">
            <a:off x="6329163" y="4142885"/>
            <a:ext cx="1156280" cy="807215"/>
          </a:xfrm>
          <a:prstGeom prst="straightConnector1">
            <a:avLst/>
          </a:prstGeom>
          <a:ln>
            <a:solidFill>
              <a:schemeClr val="tx1"/>
            </a:solidFill>
            <a:headEnd type="none"/>
            <a:tailEnd type="none"/>
          </a:ln>
        </p:spPr>
        <p:style>
          <a:lnRef idx="2">
            <a:schemeClr val="accent1">
              <a:shade val="50000"/>
            </a:schemeClr>
          </a:lnRef>
          <a:fillRef idx="1">
            <a:schemeClr val="accent1"/>
          </a:fillRef>
          <a:effectRef idx="0">
            <a:schemeClr val="accent1"/>
          </a:effectRef>
          <a:fontRef idx="minor">
            <a:schemeClr val="lt1"/>
          </a:fontRef>
        </p:style>
      </p:cxnSp>
      <p:sp>
        <p:nvSpPr>
          <p:cNvPr id="4" name="Textfeld 3"/>
          <p:cNvSpPr txBox="1"/>
          <p:nvPr/>
        </p:nvSpPr>
        <p:spPr>
          <a:xfrm>
            <a:off x="6180236" y="4560878"/>
            <a:ext cx="1831975" cy="369332"/>
          </a:xfrm>
          <a:prstGeom prst="rect">
            <a:avLst/>
          </a:prstGeom>
        </p:spPr>
        <p:txBody>
          <a:bodyPr rtlCol="0">
            <a:spAutoFit/>
          </a:bodyPr>
          <a:lstStyle/>
          <a:p>
            <a:pPr algn="ctr"/>
            <a:r>
              <a:rPr lang="de-DE" dirty="0" err="1"/>
              <a:t>Gx</a:t>
            </a:r>
          </a:p>
        </p:txBody>
      </p:sp>
      <p:sp>
        <p:nvSpPr>
          <p:cNvPr id="12" name="Textfeld 11"/>
          <p:cNvSpPr txBox="1"/>
          <p:nvPr/>
        </p:nvSpPr>
        <p:spPr>
          <a:xfrm>
            <a:off x="6385031" y="4771336"/>
            <a:ext cx="1831975" cy="369332"/>
          </a:xfrm>
          <a:prstGeom prst="rect">
            <a:avLst/>
          </a:prstGeom>
        </p:spPr>
        <p:txBody>
          <a:bodyPr rtlCol="0">
            <a:spAutoFit/>
          </a:bodyPr>
          <a:lstStyle/>
          <a:p>
            <a:pPr algn="ctr"/>
            <a:endParaRPr lang="de-DE" dirty="0" err="1"/>
          </a:p>
        </p:txBody>
      </p:sp>
      <p:sp>
        <p:nvSpPr>
          <p:cNvPr id="13" name="Textfeld 12"/>
          <p:cNvSpPr txBox="1"/>
          <p:nvPr/>
        </p:nvSpPr>
        <p:spPr>
          <a:xfrm>
            <a:off x="5269011" y="2770650"/>
            <a:ext cx="2743200" cy="369332"/>
          </a:xfrm>
          <a:prstGeom prst="rect">
            <a:avLst/>
          </a:prstGeom>
        </p:spPr>
        <p:txBody>
          <a:bodyPr rtlCol="0">
            <a:spAutoFit/>
          </a:bodyPr>
          <a:lstStyle/>
          <a:p>
            <a:pPr algn="ctr"/>
            <a:r>
              <a:rPr lang="de-DE" dirty="0" err="1"/>
              <a:t>Rx</a:t>
            </a:r>
          </a:p>
        </p:txBody>
      </p:sp>
      <p:sp>
        <p:nvSpPr>
          <p:cNvPr id="15" name="Rechteck 14"/>
          <p:cNvSpPr/>
          <p:nvPr/>
        </p:nvSpPr>
        <p:spPr>
          <a:xfrm>
            <a:off x="4242852" y="1505987"/>
            <a:ext cx="1225182" cy="45228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de-DE" dirty="0" err="1" smtClean="0"/>
              <a:t>Filtering</a:t>
            </a:r>
            <a:endParaRPr lang="de-DE" dirty="0"/>
          </a:p>
        </p:txBody>
      </p:sp>
      <p:sp>
        <p:nvSpPr>
          <p:cNvPr id="18" name="Rechteck 17"/>
          <p:cNvSpPr/>
          <p:nvPr/>
        </p:nvSpPr>
        <p:spPr>
          <a:xfrm>
            <a:off x="4242852" y="1961144"/>
            <a:ext cx="1225182" cy="45228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de-DE" dirty="0" err="1" smtClean="0"/>
              <a:t>Triggering</a:t>
            </a:r>
            <a:endParaRPr lang="de-DE" dirty="0"/>
          </a:p>
        </p:txBody>
      </p:sp>
      <p:sp>
        <p:nvSpPr>
          <p:cNvPr id="19" name="Rechteck 18"/>
          <p:cNvSpPr/>
          <p:nvPr/>
        </p:nvSpPr>
        <p:spPr>
          <a:xfrm>
            <a:off x="4242852" y="2419175"/>
            <a:ext cx="1225182" cy="45228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de-DE" dirty="0" smtClean="0"/>
              <a:t>Reporting</a:t>
            </a:r>
            <a:endParaRPr lang="de-DE" dirty="0"/>
          </a:p>
        </p:txBody>
      </p:sp>
      <p:cxnSp>
        <p:nvCxnSpPr>
          <p:cNvPr id="23" name="Gerader Verbinder 22"/>
          <p:cNvCxnSpPr>
            <a:stCxn id="5" idx="0"/>
          </p:cNvCxnSpPr>
          <p:nvPr/>
        </p:nvCxnSpPr>
        <p:spPr>
          <a:xfrm flipV="1">
            <a:off x="5792266" y="790996"/>
            <a:ext cx="1236487" cy="7149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feld 23"/>
          <p:cNvSpPr txBox="1"/>
          <p:nvPr/>
        </p:nvSpPr>
        <p:spPr>
          <a:xfrm>
            <a:off x="5792266" y="842549"/>
            <a:ext cx="769763" cy="369332"/>
          </a:xfrm>
          <a:prstGeom prst="rect">
            <a:avLst/>
          </a:prstGeom>
          <a:noFill/>
        </p:spPr>
        <p:txBody>
          <a:bodyPr wrap="none" rtlCol="0">
            <a:spAutoFit/>
          </a:bodyPr>
          <a:lstStyle/>
          <a:p>
            <a:r>
              <a:rPr lang="de-DE" dirty="0" smtClean="0"/>
              <a:t>X2, X3</a:t>
            </a:r>
            <a:endParaRPr lang="de-DE" dirty="0"/>
          </a:p>
        </p:txBody>
      </p:sp>
      <p:sp>
        <p:nvSpPr>
          <p:cNvPr id="25" name="Textfeld 24"/>
          <p:cNvSpPr txBox="1"/>
          <p:nvPr/>
        </p:nvSpPr>
        <p:spPr>
          <a:xfrm>
            <a:off x="6940265" y="455796"/>
            <a:ext cx="343364" cy="369332"/>
          </a:xfrm>
          <a:prstGeom prst="rect">
            <a:avLst/>
          </a:prstGeom>
          <a:noFill/>
        </p:spPr>
        <p:txBody>
          <a:bodyPr wrap="none" rtlCol="0">
            <a:spAutoFit/>
          </a:bodyPr>
          <a:lstStyle/>
          <a:p>
            <a:r>
              <a:rPr lang="de-DE" dirty="0" smtClean="0"/>
              <a:t>…</a:t>
            </a:r>
            <a:endParaRPr lang="de-DE" dirty="0"/>
          </a:p>
        </p:txBody>
      </p:sp>
    </p:spTree>
    <p:extLst>
      <p:ext uri="{BB962C8B-B14F-4D97-AF65-F5344CB8AC3E}">
        <p14:creationId xmlns:p14="http://schemas.microsoft.com/office/powerpoint/2010/main" val="19569021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Re-using PCC for LI in S8HR</a:t>
            </a:r>
            <a:endParaRPr lang="de-DE" dirty="0"/>
          </a:p>
        </p:txBody>
      </p:sp>
      <p:sp>
        <p:nvSpPr>
          <p:cNvPr id="4" name="Inhaltsplatzhalter 3"/>
          <p:cNvSpPr>
            <a:spLocks noGrp="1"/>
          </p:cNvSpPr>
          <p:nvPr>
            <p:ph idx="1"/>
          </p:nvPr>
        </p:nvSpPr>
        <p:spPr/>
        <p:txBody>
          <a:bodyPr vert="horz" lIns="91440" tIns="45720" rIns="91440" bIns="45720" rtlCol="0" anchor="t">
            <a:normAutofit fontScale="92500" lnSpcReduction="20000"/>
          </a:bodyPr>
          <a:lstStyle/>
          <a:p>
            <a:r>
              <a:rPr lang="de-DE" dirty="0" err="1"/>
              <a:t>Local</a:t>
            </a:r>
            <a:r>
              <a:rPr lang="de-DE" dirty="0"/>
              <a:t> </a:t>
            </a:r>
            <a:r>
              <a:rPr lang="de-DE" dirty="0" err="1"/>
              <a:t>application</a:t>
            </a:r>
            <a:r>
              <a:rPr lang="de-DE" dirty="0"/>
              <a:t> </a:t>
            </a:r>
            <a:r>
              <a:rPr lang="de-DE" dirty="0" err="1"/>
              <a:t>of</a:t>
            </a:r>
            <a:r>
              <a:rPr lang="de-DE" dirty="0"/>
              <a:t> PCC, i.e. </a:t>
            </a:r>
            <a:r>
              <a:rPr lang="de-DE" dirty="0" err="1"/>
              <a:t>no</a:t>
            </a:r>
            <a:r>
              <a:rPr lang="de-DE" dirty="0"/>
              <a:t> </a:t>
            </a:r>
            <a:r>
              <a:rPr lang="de-DE" dirty="0" err="1"/>
              <a:t>roaming</a:t>
            </a:r>
            <a:r>
              <a:rPr lang="de-DE" dirty="0"/>
              <a:t> </a:t>
            </a:r>
            <a:r>
              <a:rPr lang="de-DE" dirty="0" err="1"/>
              <a:t>interaction</a:t>
            </a:r>
            <a:r>
              <a:rPr lang="de-DE" dirty="0"/>
              <a:t> (i.e. </a:t>
            </a:r>
            <a:r>
              <a:rPr lang="de-DE" dirty="0" err="1"/>
              <a:t>Figures</a:t>
            </a:r>
            <a:r>
              <a:rPr lang="de-DE" dirty="0"/>
              <a:t> 5.1-3 </a:t>
            </a:r>
            <a:r>
              <a:rPr lang="de-DE" dirty="0" err="1"/>
              <a:t>and</a:t>
            </a:r>
            <a:r>
              <a:rPr lang="de-DE" dirty="0"/>
              <a:t> 5.1-4 in 23.203 </a:t>
            </a:r>
            <a:r>
              <a:rPr lang="de-DE" dirty="0" err="1"/>
              <a:t>don‘t</a:t>
            </a:r>
            <a:r>
              <a:rPr lang="de-DE" dirty="0"/>
              <a:t> </a:t>
            </a:r>
            <a:r>
              <a:rPr lang="de-DE" dirty="0" err="1"/>
              <a:t>apply</a:t>
            </a:r>
            <a:r>
              <a:rPr lang="de-DE" dirty="0"/>
              <a:t>)</a:t>
            </a:r>
          </a:p>
          <a:p>
            <a:r>
              <a:rPr lang="de-DE" dirty="0" err="1"/>
              <a:t>Dealing</a:t>
            </a:r>
            <a:r>
              <a:rPr lang="de-DE" dirty="0"/>
              <a:t> </a:t>
            </a:r>
            <a:r>
              <a:rPr lang="de-DE" dirty="0" err="1"/>
              <a:t>with</a:t>
            </a:r>
            <a:r>
              <a:rPr lang="de-DE" dirty="0"/>
              <a:t> SGW </a:t>
            </a:r>
            <a:r>
              <a:rPr lang="de-DE" dirty="0" err="1"/>
              <a:t>relocation</a:t>
            </a:r>
            <a:endParaRPr lang="de-DE" dirty="0"/>
          </a:p>
          <a:p>
            <a:pPr lvl="1"/>
            <a:r>
              <a:rPr lang="de-DE" dirty="0" err="1"/>
              <a:t>Reported</a:t>
            </a:r>
            <a:r>
              <a:rPr lang="de-DE" dirty="0"/>
              <a:t> </a:t>
            </a:r>
            <a:r>
              <a:rPr lang="de-DE" dirty="0" err="1"/>
              <a:t>to</a:t>
            </a:r>
            <a:r>
              <a:rPr lang="de-DE" dirty="0"/>
              <a:t> MME, PCRF </a:t>
            </a:r>
            <a:r>
              <a:rPr lang="de-DE" dirty="0" err="1"/>
              <a:t>would</a:t>
            </a:r>
            <a:r>
              <a:rPr lang="de-DE" dirty="0"/>
              <a:t> deal </a:t>
            </a:r>
            <a:r>
              <a:rPr lang="de-DE" dirty="0" err="1"/>
              <a:t>with</a:t>
            </a:r>
            <a:r>
              <a:rPr lang="de-DE" dirty="0"/>
              <a:t> </a:t>
            </a:r>
            <a:r>
              <a:rPr lang="de-DE" dirty="0" err="1"/>
              <a:t>orchestrating</a:t>
            </a:r>
            <a:r>
              <a:rPr lang="de-DE" dirty="0"/>
              <a:t> PCEFs  </a:t>
            </a:r>
          </a:p>
          <a:p>
            <a:r>
              <a:rPr lang="de-DE" dirty="0" err="1"/>
              <a:t>How</a:t>
            </a:r>
            <a:r>
              <a:rPr lang="de-DE" dirty="0"/>
              <a:t> </a:t>
            </a:r>
            <a:r>
              <a:rPr lang="de-DE" dirty="0" err="1"/>
              <a:t>could</a:t>
            </a:r>
            <a:r>
              <a:rPr lang="de-DE" dirty="0"/>
              <a:t> </a:t>
            </a:r>
            <a:r>
              <a:rPr lang="de-DE" dirty="0" err="1"/>
              <a:t>undetectability</a:t>
            </a:r>
            <a:r>
              <a:rPr lang="de-DE" dirty="0"/>
              <a:t> </a:t>
            </a:r>
            <a:r>
              <a:rPr lang="de-DE" dirty="0" err="1"/>
              <a:t>be</a:t>
            </a:r>
            <a:r>
              <a:rPr lang="de-DE" dirty="0"/>
              <a:t> </a:t>
            </a:r>
            <a:r>
              <a:rPr lang="de-DE" dirty="0" err="1"/>
              <a:t>realised</a:t>
            </a:r>
            <a:endParaRPr lang="de-DE" dirty="0"/>
          </a:p>
          <a:p>
            <a:pPr lvl="1"/>
            <a:r>
              <a:rPr lang="de-DE" dirty="0"/>
              <a:t>Moderate (organizational) requirement – SW level </a:t>
            </a:r>
            <a:r>
              <a:rPr lang="de-DE" dirty="0" smtClean="0"/>
              <a:t>partitioning/VPNs</a:t>
            </a:r>
            <a:endParaRPr lang="de-DE" dirty="0"/>
          </a:p>
          <a:p>
            <a:pPr lvl="1"/>
            <a:r>
              <a:rPr lang="de-DE" dirty="0" err="1"/>
              <a:t>Strict</a:t>
            </a:r>
            <a:r>
              <a:rPr lang="de-DE" dirty="0"/>
              <a:t> (</a:t>
            </a:r>
            <a:r>
              <a:rPr lang="de-DE" dirty="0" err="1"/>
              <a:t>hardware</a:t>
            </a:r>
            <a:r>
              <a:rPr lang="de-DE" dirty="0"/>
              <a:t>) </a:t>
            </a:r>
            <a:r>
              <a:rPr lang="de-DE" dirty="0" err="1"/>
              <a:t>requirement</a:t>
            </a:r>
            <a:r>
              <a:rPr lang="de-DE" dirty="0"/>
              <a:t> – </a:t>
            </a:r>
            <a:r>
              <a:rPr lang="de-DE" dirty="0" err="1"/>
              <a:t>duplication</a:t>
            </a:r>
            <a:r>
              <a:rPr lang="de-DE" dirty="0"/>
              <a:t> </a:t>
            </a:r>
            <a:r>
              <a:rPr lang="de-DE" dirty="0" err="1"/>
              <a:t>of</a:t>
            </a:r>
            <a:r>
              <a:rPr lang="de-DE" dirty="0"/>
              <a:t> PCC </a:t>
            </a:r>
            <a:r>
              <a:rPr lang="de-DE" dirty="0" err="1"/>
              <a:t>elements</a:t>
            </a:r>
            <a:r>
              <a:rPr lang="de-DE" dirty="0"/>
              <a:t>, </a:t>
            </a:r>
            <a:r>
              <a:rPr lang="de-DE" dirty="0" err="1"/>
              <a:t>worst</a:t>
            </a:r>
            <a:r>
              <a:rPr lang="de-DE" dirty="0"/>
              <a:t> </a:t>
            </a:r>
            <a:r>
              <a:rPr lang="de-DE" dirty="0" err="1"/>
              <a:t>case</a:t>
            </a:r>
            <a:r>
              <a:rPr lang="de-DE" dirty="0"/>
              <a:t> separate PCC </a:t>
            </a:r>
            <a:r>
              <a:rPr lang="de-DE" dirty="0" err="1"/>
              <a:t>infrastructure</a:t>
            </a:r>
          </a:p>
          <a:p>
            <a:r>
              <a:rPr lang="de-DE" dirty="0"/>
              <a:t>Roaming </a:t>
            </a:r>
            <a:r>
              <a:rPr lang="de-DE" dirty="0" err="1"/>
              <a:t>traffic</a:t>
            </a:r>
            <a:r>
              <a:rPr lang="de-DE" dirty="0"/>
              <a:t> </a:t>
            </a:r>
            <a:r>
              <a:rPr lang="de-DE" dirty="0" err="1"/>
              <a:t>less</a:t>
            </a:r>
            <a:r>
              <a:rPr lang="de-DE" dirty="0"/>
              <a:t> </a:t>
            </a:r>
            <a:r>
              <a:rPr lang="de-DE" dirty="0" err="1"/>
              <a:t>than</a:t>
            </a:r>
            <a:r>
              <a:rPr lang="de-DE" dirty="0"/>
              <a:t> </a:t>
            </a:r>
            <a:r>
              <a:rPr lang="de-DE" dirty="0" err="1"/>
              <a:t>local</a:t>
            </a:r>
            <a:r>
              <a:rPr lang="de-DE" dirty="0"/>
              <a:t> </a:t>
            </a:r>
            <a:r>
              <a:rPr lang="de-DE" dirty="0" err="1"/>
              <a:t>traffic</a:t>
            </a:r>
            <a:r>
              <a:rPr lang="de-DE" dirty="0"/>
              <a:t>, so </a:t>
            </a:r>
            <a:r>
              <a:rPr lang="de-DE" dirty="0" err="1"/>
              <a:t>less</a:t>
            </a:r>
            <a:r>
              <a:rPr lang="de-DE" dirty="0"/>
              <a:t> HW </a:t>
            </a:r>
            <a:r>
              <a:rPr lang="de-DE" dirty="0" err="1"/>
              <a:t>required</a:t>
            </a:r>
            <a:r>
              <a:rPr lang="de-DE" dirty="0"/>
              <a:t> </a:t>
            </a:r>
            <a:r>
              <a:rPr lang="de-DE" dirty="0" err="1"/>
              <a:t>for</a:t>
            </a:r>
            <a:r>
              <a:rPr lang="de-DE" dirty="0"/>
              <a:t> LI </a:t>
            </a:r>
            <a:r>
              <a:rPr lang="de-DE" dirty="0" err="1"/>
              <a:t>if</a:t>
            </a:r>
            <a:r>
              <a:rPr lang="de-DE" dirty="0"/>
              <a:t> PCEF </a:t>
            </a:r>
            <a:r>
              <a:rPr lang="de-DE" dirty="0" err="1"/>
              <a:t>is</a:t>
            </a:r>
            <a:r>
              <a:rPr lang="de-DE" dirty="0"/>
              <a:t> on </a:t>
            </a:r>
            <a:r>
              <a:rPr lang="de-DE" dirty="0" err="1"/>
              <a:t>roaming</a:t>
            </a:r>
            <a:r>
              <a:rPr lang="de-DE" dirty="0"/>
              <a:t> </a:t>
            </a:r>
            <a:r>
              <a:rPr lang="de-DE" dirty="0" err="1"/>
              <a:t>interfaces</a:t>
            </a:r>
            <a:r>
              <a:rPr lang="de-DE" dirty="0"/>
              <a:t> </a:t>
            </a:r>
            <a:r>
              <a:rPr lang="de-DE" dirty="0" err="1"/>
              <a:t>only</a:t>
            </a:r>
            <a:r>
              <a:rPr lang="de-DE" dirty="0"/>
              <a:t>.</a:t>
            </a:r>
          </a:p>
          <a:p>
            <a:r>
              <a:rPr lang="de-DE" dirty="0"/>
              <a:t>Current proprietary VoLTE LI equipment in SGW is essentially DPI functionality, i.e. not using P-CSCF internal state</a:t>
            </a:r>
            <a:r>
              <a:rPr lang="de-DE" dirty="0" smtClean="0"/>
              <a:t>.</a:t>
            </a:r>
            <a:endParaRPr lang="de-DE" dirty="0"/>
          </a:p>
        </p:txBody>
      </p:sp>
    </p:spTree>
    <p:extLst>
      <p:ext uri="{BB962C8B-B14F-4D97-AF65-F5344CB8AC3E}">
        <p14:creationId xmlns:p14="http://schemas.microsoft.com/office/powerpoint/2010/main" val="34622247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How to detect IMS registration– descriptive </a:t>
            </a:r>
            <a:r>
              <a:rPr lang="de-DE" dirty="0" smtClean="0"/>
              <a:t>concepts </a:t>
            </a:r>
            <a:r>
              <a:rPr lang="de-DE" dirty="0"/>
              <a:t>for </a:t>
            </a:r>
            <a:r>
              <a:rPr lang="de-DE" dirty="0" smtClean="0"/>
              <a:t>inclusion in study</a:t>
            </a:r>
            <a:endParaRPr lang="de-DE" dirty="0"/>
          </a:p>
        </p:txBody>
      </p:sp>
      <p:sp>
        <p:nvSpPr>
          <p:cNvPr id="3" name="Inhaltsplatzhalter 2"/>
          <p:cNvSpPr>
            <a:spLocks noGrp="1"/>
          </p:cNvSpPr>
          <p:nvPr>
            <p:ph idx="1"/>
          </p:nvPr>
        </p:nvSpPr>
        <p:spPr/>
        <p:txBody>
          <a:bodyPr>
            <a:normAutofit lnSpcReduction="10000"/>
          </a:bodyPr>
          <a:lstStyle/>
          <a:p>
            <a:r>
              <a:rPr lang="de-DE" dirty="0" err="1" smtClean="0"/>
              <a:t>Question</a:t>
            </a:r>
            <a:r>
              <a:rPr lang="de-DE" dirty="0" smtClean="0"/>
              <a:t>: </a:t>
            </a:r>
            <a:r>
              <a:rPr lang="de-DE" dirty="0" err="1" smtClean="0"/>
              <a:t>what</a:t>
            </a:r>
            <a:r>
              <a:rPr lang="de-DE" dirty="0" smtClean="0"/>
              <a:t> </a:t>
            </a:r>
            <a:r>
              <a:rPr lang="de-DE" dirty="0" err="1" smtClean="0"/>
              <a:t>QoS</a:t>
            </a:r>
            <a:r>
              <a:rPr lang="de-DE" dirty="0" smtClean="0"/>
              <a:t> </a:t>
            </a:r>
            <a:r>
              <a:rPr lang="de-DE" dirty="0" err="1" smtClean="0"/>
              <a:t>level</a:t>
            </a:r>
            <a:r>
              <a:rPr lang="de-DE" dirty="0" smtClean="0"/>
              <a:t> do </a:t>
            </a:r>
            <a:r>
              <a:rPr lang="de-DE" dirty="0" err="1" smtClean="0"/>
              <a:t>we</a:t>
            </a:r>
            <a:r>
              <a:rPr lang="de-DE" dirty="0" smtClean="0"/>
              <a:t> </a:t>
            </a:r>
            <a:r>
              <a:rPr lang="de-DE" dirty="0" err="1" smtClean="0"/>
              <a:t>request</a:t>
            </a:r>
            <a:r>
              <a:rPr lang="de-DE" dirty="0" smtClean="0"/>
              <a:t> </a:t>
            </a:r>
            <a:r>
              <a:rPr lang="de-DE" dirty="0" err="1" smtClean="0"/>
              <a:t>for</a:t>
            </a:r>
            <a:r>
              <a:rPr lang="de-DE" dirty="0" smtClean="0"/>
              <a:t> S8HR, i.e. do </a:t>
            </a:r>
            <a:r>
              <a:rPr lang="de-DE" dirty="0" err="1" smtClean="0"/>
              <a:t>we</a:t>
            </a:r>
            <a:r>
              <a:rPr lang="de-DE" dirty="0" smtClean="0"/>
              <a:t> </a:t>
            </a:r>
            <a:r>
              <a:rPr lang="de-DE" dirty="0" err="1" smtClean="0"/>
              <a:t>distinguish</a:t>
            </a:r>
            <a:r>
              <a:rPr lang="de-DE" dirty="0" smtClean="0"/>
              <a:t> </a:t>
            </a:r>
            <a:r>
              <a:rPr lang="de-DE" dirty="0" err="1" smtClean="0"/>
              <a:t>the</a:t>
            </a:r>
            <a:r>
              <a:rPr lang="de-DE" dirty="0" smtClean="0"/>
              <a:t> </a:t>
            </a:r>
            <a:r>
              <a:rPr lang="de-DE" dirty="0" err="1" smtClean="0"/>
              <a:t>bearers</a:t>
            </a:r>
            <a:r>
              <a:rPr lang="de-DE" dirty="0" smtClean="0"/>
              <a:t> </a:t>
            </a:r>
            <a:r>
              <a:rPr lang="de-DE" dirty="0" err="1" smtClean="0"/>
              <a:t>inside</a:t>
            </a:r>
            <a:r>
              <a:rPr lang="de-DE" dirty="0" smtClean="0"/>
              <a:t> S8HR </a:t>
            </a:r>
            <a:r>
              <a:rPr lang="de-DE" dirty="0" err="1" smtClean="0"/>
              <a:t>tunnel</a:t>
            </a:r>
            <a:endParaRPr lang="de-DE" dirty="0" smtClean="0"/>
          </a:p>
          <a:p>
            <a:r>
              <a:rPr lang="de-DE" dirty="0" err="1" smtClean="0"/>
              <a:t>How</a:t>
            </a:r>
            <a:r>
              <a:rPr lang="de-DE" dirty="0" smtClean="0"/>
              <a:t> do </a:t>
            </a:r>
            <a:r>
              <a:rPr lang="de-DE" dirty="0" err="1" smtClean="0"/>
              <a:t>we</a:t>
            </a:r>
            <a:r>
              <a:rPr lang="de-DE" dirty="0" smtClean="0"/>
              <a:t> </a:t>
            </a:r>
            <a:r>
              <a:rPr lang="de-DE" dirty="0" err="1" smtClean="0"/>
              <a:t>distinguish</a:t>
            </a:r>
            <a:r>
              <a:rPr lang="de-DE" dirty="0" smtClean="0"/>
              <a:t> </a:t>
            </a:r>
            <a:r>
              <a:rPr lang="de-DE" dirty="0" err="1" smtClean="0"/>
              <a:t>the</a:t>
            </a:r>
            <a:r>
              <a:rPr lang="de-DE" dirty="0" smtClean="0"/>
              <a:t> IMS </a:t>
            </a:r>
            <a:r>
              <a:rPr lang="de-DE" dirty="0" err="1" smtClean="0"/>
              <a:t>bearers</a:t>
            </a:r>
            <a:r>
              <a:rPr lang="de-DE" dirty="0" smtClean="0"/>
              <a:t> </a:t>
            </a:r>
            <a:r>
              <a:rPr lang="de-DE" dirty="0" err="1" smtClean="0"/>
              <a:t>inside</a:t>
            </a:r>
            <a:r>
              <a:rPr lang="de-DE" dirty="0" smtClean="0"/>
              <a:t> </a:t>
            </a:r>
            <a:r>
              <a:rPr lang="de-DE" dirty="0" err="1" smtClean="0"/>
              <a:t>the</a:t>
            </a:r>
            <a:r>
              <a:rPr lang="de-DE" dirty="0" smtClean="0"/>
              <a:t> </a:t>
            </a:r>
            <a:r>
              <a:rPr lang="de-DE" dirty="0" err="1" smtClean="0"/>
              <a:t>tunnel</a:t>
            </a:r>
            <a:r>
              <a:rPr lang="de-DE" dirty="0" smtClean="0"/>
              <a:t>?</a:t>
            </a:r>
          </a:p>
          <a:p>
            <a:r>
              <a:rPr lang="de-DE" dirty="0" err="1" smtClean="0"/>
              <a:t>What</a:t>
            </a:r>
            <a:r>
              <a:rPr lang="de-DE" dirty="0" smtClean="0"/>
              <a:t> </a:t>
            </a:r>
            <a:r>
              <a:rPr lang="de-DE" dirty="0" err="1" smtClean="0"/>
              <a:t>could</a:t>
            </a:r>
            <a:r>
              <a:rPr lang="de-DE" dirty="0" smtClean="0"/>
              <a:t> </a:t>
            </a:r>
            <a:r>
              <a:rPr lang="de-DE" dirty="0" err="1" smtClean="0"/>
              <a:t>we</a:t>
            </a:r>
            <a:r>
              <a:rPr lang="de-DE" dirty="0" smtClean="0"/>
              <a:t> </a:t>
            </a:r>
            <a:r>
              <a:rPr lang="de-DE" dirty="0" err="1" smtClean="0"/>
              <a:t>trigger</a:t>
            </a:r>
            <a:r>
              <a:rPr lang="de-DE" dirty="0" smtClean="0"/>
              <a:t> on </a:t>
            </a:r>
            <a:r>
              <a:rPr lang="de-DE" dirty="0" err="1" smtClean="0"/>
              <a:t>for</a:t>
            </a:r>
            <a:r>
              <a:rPr lang="de-DE" dirty="0" smtClean="0"/>
              <a:t> </a:t>
            </a:r>
            <a:r>
              <a:rPr lang="de-DE" dirty="0" err="1" smtClean="0"/>
              <a:t>detecting</a:t>
            </a:r>
            <a:r>
              <a:rPr lang="de-DE" dirty="0" smtClean="0"/>
              <a:t> </a:t>
            </a:r>
            <a:r>
              <a:rPr lang="de-DE" dirty="0" err="1" smtClean="0"/>
              <a:t>registration</a:t>
            </a:r>
            <a:r>
              <a:rPr lang="de-DE" dirty="0" smtClean="0"/>
              <a:t> </a:t>
            </a:r>
            <a:r>
              <a:rPr lang="de-DE" dirty="0" err="1" smtClean="0"/>
              <a:t>of</a:t>
            </a:r>
            <a:r>
              <a:rPr lang="de-DE" dirty="0" smtClean="0"/>
              <a:t> </a:t>
            </a:r>
            <a:r>
              <a:rPr lang="de-DE" dirty="0" err="1" smtClean="0"/>
              <a:t>inbound</a:t>
            </a:r>
            <a:r>
              <a:rPr lang="de-DE" dirty="0" smtClean="0"/>
              <a:t> </a:t>
            </a:r>
            <a:r>
              <a:rPr lang="de-DE" dirty="0" err="1" smtClean="0"/>
              <a:t>roamers</a:t>
            </a:r>
            <a:endParaRPr lang="de-DE" dirty="0" smtClean="0"/>
          </a:p>
          <a:p>
            <a:pPr lvl="1"/>
            <a:r>
              <a:rPr lang="de-DE" dirty="0" smtClean="0"/>
              <a:t>URN – DNS</a:t>
            </a:r>
          </a:p>
          <a:p>
            <a:pPr lvl="1"/>
            <a:r>
              <a:rPr lang="de-DE" dirty="0" smtClean="0"/>
              <a:t>Special </a:t>
            </a:r>
            <a:r>
              <a:rPr lang="de-DE" dirty="0" err="1" smtClean="0"/>
              <a:t>QoS</a:t>
            </a:r>
            <a:r>
              <a:rPr lang="de-DE" dirty="0" smtClean="0"/>
              <a:t> </a:t>
            </a:r>
            <a:r>
              <a:rPr lang="de-DE" dirty="0" err="1" smtClean="0"/>
              <a:t>level</a:t>
            </a:r>
            <a:r>
              <a:rPr lang="de-DE" dirty="0" smtClean="0"/>
              <a:t>?</a:t>
            </a:r>
          </a:p>
          <a:p>
            <a:pPr lvl="1"/>
            <a:r>
              <a:rPr lang="de-DE" dirty="0" err="1" smtClean="0"/>
              <a:t>Visited</a:t>
            </a:r>
            <a:r>
              <a:rPr lang="de-DE" dirty="0" smtClean="0"/>
              <a:t> </a:t>
            </a:r>
            <a:r>
              <a:rPr lang="de-DE" dirty="0" err="1" smtClean="0"/>
              <a:t>network</a:t>
            </a:r>
            <a:r>
              <a:rPr lang="de-DE" dirty="0" smtClean="0"/>
              <a:t> </a:t>
            </a:r>
            <a:r>
              <a:rPr lang="de-DE" dirty="0" err="1" smtClean="0"/>
              <a:t>would</a:t>
            </a:r>
            <a:r>
              <a:rPr lang="de-DE" dirty="0" smtClean="0"/>
              <a:t> like </a:t>
            </a:r>
            <a:r>
              <a:rPr lang="de-DE" dirty="0" err="1" smtClean="0"/>
              <a:t>to</a:t>
            </a:r>
            <a:r>
              <a:rPr lang="de-DE" dirty="0" smtClean="0"/>
              <a:t> </a:t>
            </a:r>
            <a:r>
              <a:rPr lang="de-DE" dirty="0" err="1" smtClean="0"/>
              <a:t>know</a:t>
            </a:r>
            <a:r>
              <a:rPr lang="de-DE" dirty="0" smtClean="0"/>
              <a:t> </a:t>
            </a:r>
            <a:r>
              <a:rPr lang="de-DE" dirty="0" err="1" smtClean="0"/>
              <a:t>which</a:t>
            </a:r>
            <a:r>
              <a:rPr lang="de-DE" dirty="0" smtClean="0"/>
              <a:t> GTP </a:t>
            </a:r>
            <a:r>
              <a:rPr lang="de-DE" dirty="0" err="1" smtClean="0"/>
              <a:t>tunnel</a:t>
            </a:r>
            <a:r>
              <a:rPr lang="de-DE" dirty="0" smtClean="0"/>
              <a:t> </a:t>
            </a:r>
            <a:r>
              <a:rPr lang="de-DE" dirty="0" err="1" smtClean="0"/>
              <a:t>is</a:t>
            </a:r>
            <a:r>
              <a:rPr lang="de-DE" dirty="0" smtClean="0"/>
              <a:t> </a:t>
            </a:r>
            <a:r>
              <a:rPr lang="de-DE" dirty="0" err="1" smtClean="0"/>
              <a:t>going</a:t>
            </a:r>
            <a:r>
              <a:rPr lang="de-DE" dirty="0" smtClean="0"/>
              <a:t> </a:t>
            </a:r>
            <a:r>
              <a:rPr lang="de-DE" dirty="0" err="1" smtClean="0"/>
              <a:t>to</a:t>
            </a:r>
            <a:r>
              <a:rPr lang="de-DE" dirty="0" smtClean="0"/>
              <a:t> a P-CSCF</a:t>
            </a:r>
          </a:p>
          <a:p>
            <a:pPr lvl="2"/>
            <a:r>
              <a:rPr lang="de-DE" dirty="0" err="1" smtClean="0"/>
              <a:t>Informed</a:t>
            </a:r>
            <a:r>
              <a:rPr lang="de-DE" dirty="0" smtClean="0"/>
              <a:t> </a:t>
            </a:r>
            <a:r>
              <a:rPr lang="de-DE" dirty="0" err="1" smtClean="0"/>
              <a:t>from</a:t>
            </a:r>
            <a:r>
              <a:rPr lang="de-DE" dirty="0" smtClean="0"/>
              <a:t> </a:t>
            </a:r>
            <a:r>
              <a:rPr lang="de-DE" dirty="0" err="1" smtClean="0"/>
              <a:t>home</a:t>
            </a:r>
            <a:r>
              <a:rPr lang="de-DE" dirty="0" smtClean="0"/>
              <a:t> </a:t>
            </a:r>
            <a:r>
              <a:rPr lang="de-DE" dirty="0" err="1" smtClean="0"/>
              <a:t>network</a:t>
            </a:r>
            <a:r>
              <a:rPr lang="de-DE" dirty="0" smtClean="0"/>
              <a:t>?</a:t>
            </a:r>
          </a:p>
          <a:p>
            <a:pPr lvl="2"/>
            <a:r>
              <a:rPr lang="de-DE" dirty="0" err="1" smtClean="0"/>
              <a:t>Enforced</a:t>
            </a:r>
            <a:r>
              <a:rPr lang="de-DE" dirty="0" smtClean="0"/>
              <a:t> </a:t>
            </a:r>
            <a:r>
              <a:rPr lang="de-DE" dirty="0" err="1" smtClean="0"/>
              <a:t>using</a:t>
            </a:r>
            <a:r>
              <a:rPr lang="de-DE" dirty="0" smtClean="0"/>
              <a:t> PCC</a:t>
            </a:r>
          </a:p>
          <a:p>
            <a:r>
              <a:rPr lang="de-DE" dirty="0" smtClean="0"/>
              <a:t>Need </a:t>
            </a:r>
            <a:r>
              <a:rPr lang="de-DE" dirty="0" err="1" smtClean="0"/>
              <a:t>to</a:t>
            </a:r>
            <a:r>
              <a:rPr lang="de-DE" dirty="0" smtClean="0"/>
              <a:t> </a:t>
            </a:r>
            <a:r>
              <a:rPr lang="de-DE" dirty="0" err="1" smtClean="0"/>
              <a:t>look</a:t>
            </a:r>
            <a:r>
              <a:rPr lang="de-DE" dirty="0" smtClean="0"/>
              <a:t> at explicit </a:t>
            </a:r>
            <a:r>
              <a:rPr lang="de-DE" dirty="0" err="1" smtClean="0"/>
              <a:t>and</a:t>
            </a:r>
            <a:r>
              <a:rPr lang="de-DE" dirty="0" smtClean="0"/>
              <a:t> </a:t>
            </a:r>
            <a:r>
              <a:rPr lang="de-DE" dirty="0" err="1" smtClean="0"/>
              <a:t>implicit</a:t>
            </a:r>
            <a:r>
              <a:rPr lang="de-DE" dirty="0" smtClean="0"/>
              <a:t> </a:t>
            </a:r>
            <a:r>
              <a:rPr lang="de-DE" dirty="0" err="1" smtClean="0"/>
              <a:t>registrations</a:t>
            </a:r>
            <a:endParaRPr lang="de-DE" dirty="0" smtClean="0"/>
          </a:p>
          <a:p>
            <a:endParaRPr lang="de-DE" dirty="0"/>
          </a:p>
        </p:txBody>
      </p:sp>
    </p:spTree>
    <p:extLst>
      <p:ext uri="{BB962C8B-B14F-4D97-AF65-F5344CB8AC3E}">
        <p14:creationId xmlns:p14="http://schemas.microsoft.com/office/powerpoint/2010/main" val="39018965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How to intercept – </a:t>
            </a:r>
            <a:r>
              <a:rPr lang="de-DE" dirty="0"/>
              <a:t>descriptive concepts for inclusion in study</a:t>
            </a:r>
          </a:p>
        </p:txBody>
      </p:sp>
      <p:sp>
        <p:nvSpPr>
          <p:cNvPr id="3" name="Inhaltsplatzhalter 2"/>
          <p:cNvSpPr>
            <a:spLocks noGrp="1"/>
          </p:cNvSpPr>
          <p:nvPr>
            <p:ph idx="1"/>
          </p:nvPr>
        </p:nvSpPr>
        <p:spPr/>
        <p:txBody>
          <a:bodyPr/>
          <a:lstStyle/>
          <a:p>
            <a:r>
              <a:rPr lang="de-DE" dirty="0" smtClean="0"/>
              <a:t>Flow </a:t>
            </a:r>
            <a:r>
              <a:rPr lang="de-DE" dirty="0" err="1" smtClean="0"/>
              <a:t>for</a:t>
            </a:r>
            <a:r>
              <a:rPr lang="de-DE" dirty="0" smtClean="0"/>
              <a:t> </a:t>
            </a:r>
            <a:r>
              <a:rPr lang="de-DE" dirty="0" err="1" smtClean="0"/>
              <a:t>when</a:t>
            </a:r>
            <a:r>
              <a:rPr lang="de-DE" dirty="0" smtClean="0"/>
              <a:t> </a:t>
            </a:r>
            <a:r>
              <a:rPr lang="de-DE" dirty="0" err="1" smtClean="0"/>
              <a:t>target</a:t>
            </a:r>
            <a:r>
              <a:rPr lang="de-DE" dirty="0" smtClean="0"/>
              <a:t> </a:t>
            </a:r>
            <a:r>
              <a:rPr lang="de-DE" dirty="0" err="1" smtClean="0"/>
              <a:t>is</a:t>
            </a:r>
            <a:r>
              <a:rPr lang="de-DE" dirty="0" smtClean="0"/>
              <a:t> </a:t>
            </a:r>
            <a:r>
              <a:rPr lang="de-DE" dirty="0" err="1" smtClean="0"/>
              <a:t>originating</a:t>
            </a:r>
            <a:r>
              <a:rPr lang="de-DE" dirty="0" smtClean="0"/>
              <a:t>, </a:t>
            </a:r>
            <a:r>
              <a:rPr lang="de-DE" dirty="0" err="1" smtClean="0"/>
              <a:t>when</a:t>
            </a:r>
            <a:r>
              <a:rPr lang="de-DE" dirty="0" smtClean="0"/>
              <a:t> </a:t>
            </a:r>
            <a:r>
              <a:rPr lang="de-DE" dirty="0" err="1" smtClean="0"/>
              <a:t>and</a:t>
            </a:r>
            <a:r>
              <a:rPr lang="de-DE" dirty="0" smtClean="0"/>
              <a:t> </a:t>
            </a:r>
            <a:r>
              <a:rPr lang="de-DE" dirty="0" err="1" smtClean="0"/>
              <a:t>where</a:t>
            </a:r>
            <a:r>
              <a:rPr lang="de-DE" dirty="0" smtClean="0"/>
              <a:t> </a:t>
            </a:r>
            <a:r>
              <a:rPr lang="de-DE" dirty="0" err="1" smtClean="0"/>
              <a:t>trigger</a:t>
            </a:r>
            <a:r>
              <a:rPr lang="de-DE" dirty="0" smtClean="0"/>
              <a:t> </a:t>
            </a:r>
            <a:r>
              <a:rPr lang="de-DE" dirty="0" err="1" smtClean="0"/>
              <a:t>is</a:t>
            </a:r>
            <a:r>
              <a:rPr lang="de-DE" dirty="0" smtClean="0"/>
              <a:t> </a:t>
            </a:r>
            <a:r>
              <a:rPr lang="de-DE" dirty="0" err="1" smtClean="0"/>
              <a:t>armed</a:t>
            </a:r>
            <a:r>
              <a:rPr lang="de-DE" dirty="0" smtClean="0"/>
              <a:t> </a:t>
            </a:r>
            <a:r>
              <a:rPr lang="de-DE" dirty="0" err="1" smtClean="0"/>
              <a:t>and</a:t>
            </a:r>
            <a:r>
              <a:rPr lang="de-DE" dirty="0" smtClean="0"/>
              <a:t> </a:t>
            </a:r>
            <a:r>
              <a:rPr lang="de-DE" dirty="0" err="1" smtClean="0"/>
              <a:t>fired</a:t>
            </a:r>
            <a:endParaRPr lang="de-DE" dirty="0" smtClean="0"/>
          </a:p>
          <a:p>
            <a:r>
              <a:rPr lang="de-DE" dirty="0" smtClean="0"/>
              <a:t>Flow </a:t>
            </a:r>
            <a:r>
              <a:rPr lang="de-DE" dirty="0" err="1" smtClean="0"/>
              <a:t>for</a:t>
            </a:r>
            <a:r>
              <a:rPr lang="de-DE" dirty="0" smtClean="0"/>
              <a:t> </a:t>
            </a:r>
            <a:r>
              <a:rPr lang="de-DE" dirty="0" err="1" smtClean="0"/>
              <a:t>when</a:t>
            </a:r>
            <a:r>
              <a:rPr lang="de-DE" dirty="0" smtClean="0"/>
              <a:t> </a:t>
            </a:r>
            <a:r>
              <a:rPr lang="de-DE" dirty="0" err="1" smtClean="0"/>
              <a:t>target</a:t>
            </a:r>
            <a:r>
              <a:rPr lang="de-DE" dirty="0" smtClean="0"/>
              <a:t> </a:t>
            </a:r>
            <a:r>
              <a:rPr lang="de-DE" dirty="0" err="1" smtClean="0"/>
              <a:t>is</a:t>
            </a:r>
            <a:r>
              <a:rPr lang="de-DE" dirty="0" smtClean="0"/>
              <a:t> </a:t>
            </a:r>
            <a:r>
              <a:rPr lang="de-DE" dirty="0" err="1" smtClean="0"/>
              <a:t>terminating</a:t>
            </a:r>
            <a:r>
              <a:rPr lang="de-DE" dirty="0" smtClean="0"/>
              <a:t>, </a:t>
            </a:r>
            <a:r>
              <a:rPr lang="de-DE" dirty="0" err="1" smtClean="0"/>
              <a:t>when</a:t>
            </a:r>
            <a:r>
              <a:rPr lang="de-DE" dirty="0" smtClean="0"/>
              <a:t> </a:t>
            </a:r>
            <a:r>
              <a:rPr lang="de-DE" dirty="0" err="1" smtClean="0"/>
              <a:t>and</a:t>
            </a:r>
            <a:r>
              <a:rPr lang="de-DE" dirty="0" smtClean="0"/>
              <a:t> </a:t>
            </a:r>
            <a:r>
              <a:rPr lang="de-DE" dirty="0" err="1" smtClean="0"/>
              <a:t>where</a:t>
            </a:r>
            <a:r>
              <a:rPr lang="de-DE" dirty="0" smtClean="0"/>
              <a:t> </a:t>
            </a:r>
            <a:r>
              <a:rPr lang="de-DE" dirty="0" err="1" smtClean="0"/>
              <a:t>trigger</a:t>
            </a:r>
            <a:r>
              <a:rPr lang="de-DE" dirty="0" smtClean="0"/>
              <a:t> </a:t>
            </a:r>
            <a:r>
              <a:rPr lang="de-DE" dirty="0" err="1" smtClean="0"/>
              <a:t>is</a:t>
            </a:r>
            <a:r>
              <a:rPr lang="de-DE" dirty="0" smtClean="0"/>
              <a:t> </a:t>
            </a:r>
            <a:r>
              <a:rPr lang="de-DE" dirty="0" err="1" smtClean="0"/>
              <a:t>armed</a:t>
            </a:r>
            <a:r>
              <a:rPr lang="de-DE" dirty="0" smtClean="0"/>
              <a:t> </a:t>
            </a:r>
            <a:r>
              <a:rPr lang="de-DE" dirty="0" err="1" smtClean="0"/>
              <a:t>and</a:t>
            </a:r>
            <a:r>
              <a:rPr lang="de-DE" dirty="0" smtClean="0"/>
              <a:t> </a:t>
            </a:r>
            <a:r>
              <a:rPr lang="de-DE" dirty="0" err="1" smtClean="0"/>
              <a:t>fired</a:t>
            </a:r>
            <a:endParaRPr lang="de-DE" dirty="0" smtClean="0"/>
          </a:p>
          <a:p>
            <a:endParaRPr lang="de-DE" dirty="0"/>
          </a:p>
        </p:txBody>
      </p:sp>
    </p:spTree>
    <p:extLst>
      <p:ext uri="{BB962C8B-B14F-4D97-AF65-F5344CB8AC3E}">
        <p14:creationId xmlns:p14="http://schemas.microsoft.com/office/powerpoint/2010/main" val="30769014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Retained </a:t>
            </a:r>
            <a:r>
              <a:rPr lang="de-DE" dirty="0" smtClean="0"/>
              <a:t>data</a:t>
            </a:r>
            <a:endParaRPr lang="de-DE" dirty="0"/>
          </a:p>
        </p:txBody>
      </p:sp>
      <p:sp>
        <p:nvSpPr>
          <p:cNvPr id="3" name="Inhaltsplatzhalter 2"/>
          <p:cNvSpPr>
            <a:spLocks noGrp="1"/>
          </p:cNvSpPr>
          <p:nvPr>
            <p:ph idx="1"/>
          </p:nvPr>
        </p:nvSpPr>
        <p:spPr/>
        <p:txBody>
          <a:bodyPr vert="horz" lIns="91440" tIns="45720" rIns="91440" bIns="45720" rtlCol="0" anchor="t">
            <a:normAutofit fontScale="92500"/>
          </a:bodyPr>
          <a:lstStyle/>
          <a:p>
            <a:r>
              <a:rPr lang="de-DE" dirty="0" smtClean="0"/>
              <a:t>This topic is typically out of scope for 3GPP SA 3 LI specifications, but different approaches could be included in 900 TR.</a:t>
            </a:r>
          </a:p>
          <a:p>
            <a:r>
              <a:rPr lang="de-DE" dirty="0" smtClean="0"/>
              <a:t>GSMA </a:t>
            </a:r>
            <a:r>
              <a:rPr lang="de-DE" dirty="0"/>
              <a:t>might be able to solve this with roaming agreements</a:t>
            </a:r>
          </a:p>
          <a:p>
            <a:pPr lvl="1"/>
            <a:r>
              <a:rPr lang="de-DE" dirty="0"/>
              <a:t>Trying to resolve with charging information for roaming case</a:t>
            </a:r>
          </a:p>
          <a:p>
            <a:pPr lvl="1"/>
            <a:r>
              <a:rPr lang="de-DE" dirty="0"/>
              <a:t>GSMA </a:t>
            </a:r>
            <a:r>
              <a:rPr lang="de-DE" dirty="0" err="1"/>
              <a:t>should</a:t>
            </a:r>
            <a:r>
              <a:rPr lang="de-DE" dirty="0"/>
              <a:t> </a:t>
            </a:r>
            <a:r>
              <a:rPr lang="de-DE" dirty="0" err="1"/>
              <a:t>try</a:t>
            </a:r>
            <a:r>
              <a:rPr lang="de-DE" dirty="0"/>
              <a:t> </a:t>
            </a:r>
            <a:r>
              <a:rPr lang="de-DE" dirty="0" err="1"/>
              <a:t>to</a:t>
            </a:r>
            <a:r>
              <a:rPr lang="de-DE" dirty="0"/>
              <a:t> </a:t>
            </a:r>
            <a:r>
              <a:rPr lang="de-DE" dirty="0" err="1"/>
              <a:t>resolve</a:t>
            </a:r>
            <a:r>
              <a:rPr lang="de-DE" dirty="0"/>
              <a:t> </a:t>
            </a:r>
            <a:r>
              <a:rPr lang="de-DE" dirty="0" err="1"/>
              <a:t>this</a:t>
            </a:r>
            <a:r>
              <a:rPr lang="de-DE" dirty="0"/>
              <a:t> </a:t>
            </a:r>
            <a:r>
              <a:rPr lang="de-DE" dirty="0" err="1"/>
              <a:t>first</a:t>
            </a:r>
            <a:endParaRPr lang="de-DE" dirty="0"/>
          </a:p>
          <a:p>
            <a:pPr lvl="1"/>
            <a:r>
              <a:rPr lang="de-DE" dirty="0"/>
              <a:t>Data known to home network is required in visited network for traffic over the S8 interface</a:t>
            </a:r>
          </a:p>
          <a:p>
            <a:pPr lvl="1"/>
            <a:r>
              <a:rPr lang="de-DE" dirty="0" smtClean="0"/>
              <a:t>Potential solution: Send </a:t>
            </a:r>
            <a:r>
              <a:rPr lang="de-DE" dirty="0"/>
              <a:t>back </a:t>
            </a:r>
            <a:r>
              <a:rPr lang="de-DE" dirty="0" smtClean="0"/>
              <a:t>all CDRs from roamers on VPLMN </a:t>
            </a:r>
            <a:r>
              <a:rPr lang="de-DE" dirty="0"/>
              <a:t>to </a:t>
            </a:r>
            <a:r>
              <a:rPr lang="de-DE" dirty="0" smtClean="0"/>
              <a:t>that VPLMN</a:t>
            </a:r>
          </a:p>
          <a:p>
            <a:pPr lvl="2"/>
            <a:r>
              <a:rPr lang="de-DE" smtClean="0"/>
              <a:t>Competitive issues?</a:t>
            </a:r>
            <a:endParaRPr lang="de-DE" dirty="0"/>
          </a:p>
          <a:p>
            <a:r>
              <a:rPr lang="de-DE" dirty="0"/>
              <a:t>If GSMA can‘t solve this:</a:t>
            </a:r>
          </a:p>
          <a:p>
            <a:pPr lvl="1"/>
            <a:r>
              <a:rPr lang="de-DE" dirty="0" err="1"/>
              <a:t>Use</a:t>
            </a:r>
            <a:r>
              <a:rPr lang="de-DE" dirty="0"/>
              <a:t> PCC </a:t>
            </a:r>
            <a:r>
              <a:rPr lang="de-DE" dirty="0" err="1"/>
              <a:t>infrastructure</a:t>
            </a:r>
            <a:r>
              <a:rPr lang="de-DE" dirty="0"/>
              <a:t> </a:t>
            </a:r>
            <a:r>
              <a:rPr lang="de-DE" dirty="0" err="1"/>
              <a:t>to</a:t>
            </a:r>
            <a:r>
              <a:rPr lang="de-DE" dirty="0"/>
              <a:t> </a:t>
            </a:r>
            <a:r>
              <a:rPr lang="de-DE" dirty="0" err="1"/>
              <a:t>create</a:t>
            </a:r>
            <a:r>
              <a:rPr lang="de-DE" dirty="0"/>
              <a:t> "</a:t>
            </a:r>
            <a:r>
              <a:rPr lang="de-DE" dirty="0" err="1"/>
              <a:t>shadow</a:t>
            </a:r>
            <a:r>
              <a:rPr lang="de-DE" dirty="0"/>
              <a:t> CDRs"</a:t>
            </a:r>
            <a:endParaRPr lang="de-DE" dirty="0">
              <a:solidFill>
                <a:srgbClr val="000000"/>
              </a:solidFill>
              <a:latin typeface="Calibri"/>
            </a:endParaRPr>
          </a:p>
        </p:txBody>
      </p:sp>
    </p:spTree>
    <p:extLst>
      <p:ext uri="{BB962C8B-B14F-4D97-AF65-F5344CB8AC3E}">
        <p14:creationId xmlns:p14="http://schemas.microsoft.com/office/powerpoint/2010/main" val="11859331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TotalTime>
  <Words>907</Words>
  <Application>Microsoft Office PowerPoint</Application>
  <PresentationFormat>Custom</PresentationFormat>
  <Paragraphs>100</Paragraphs>
  <Slides>8</Slides>
  <Notes>7</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Study Item proposal for dealing with S8HR</vt:lpstr>
      <vt:lpstr>Study item LIV-8</vt:lpstr>
      <vt:lpstr>Open issues (taken from LS)</vt:lpstr>
      <vt:lpstr>PCC for LI</vt:lpstr>
      <vt:lpstr>Re-using PCC for LI in S8HR</vt:lpstr>
      <vt:lpstr>How to detect IMS registration– descriptive concepts for inclusion in study</vt:lpstr>
      <vt:lpstr>How to intercept – descriptive concepts for inclusion in study</vt:lpstr>
      <vt:lpstr>Retained data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PCC for LI purposes</dc:title>
  <dc:creator>rapporteur</dc:creator>
  <cp:lastModifiedBy>Greg Schumacher</cp:lastModifiedBy>
  <cp:revision>30</cp:revision>
  <dcterms:created xsi:type="dcterms:W3CDTF">2015-07-08T18:17:09Z</dcterms:created>
  <dcterms:modified xsi:type="dcterms:W3CDTF">2015-07-09T19:51:01Z</dcterms:modified>
</cp:coreProperties>
</file>