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80" r:id="rId2"/>
    <p:sldId id="328" r:id="rId3"/>
    <p:sldId id="305" r:id="rId4"/>
    <p:sldId id="307" r:id="rId5"/>
    <p:sldId id="326" r:id="rId6"/>
    <p:sldId id="322" r:id="rId7"/>
    <p:sldId id="324" r:id="rId8"/>
    <p:sldId id="319" r:id="rId9"/>
    <p:sldId id="327" r:id="rId10"/>
  </p:sldIdLst>
  <p:sldSz cx="9144000" cy="6858000" type="screen4x3"/>
  <p:notesSz cx="6811963" cy="99425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99" autoAdjust="0"/>
    <p:restoredTop sz="84848" autoAdjust="0"/>
  </p:normalViewPr>
  <p:slideViewPr>
    <p:cSldViewPr showGuides="1">
      <p:cViewPr>
        <p:scale>
          <a:sx n="100" d="100"/>
          <a:sy n="100" d="100"/>
        </p:scale>
        <p:origin x="-1854" y="-84"/>
      </p:cViewPr>
      <p:guideLst>
        <p:guide orient="horz"/>
        <p:guide orient="horz" pos="2160"/>
        <p:guide pos="624"/>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8" d="100"/>
          <a:sy n="88" d="100"/>
        </p:scale>
        <p:origin x="-3870" y="-120"/>
      </p:cViewPr>
      <p:guideLst>
        <p:guide orient="horz" pos="3132"/>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851" cy="49712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8536" y="0"/>
            <a:ext cx="2951851" cy="497126"/>
          </a:xfrm>
          <a:prstGeom prst="rect">
            <a:avLst/>
          </a:prstGeom>
        </p:spPr>
        <p:txBody>
          <a:bodyPr vert="horz" lIns="91440" tIns="45720" rIns="91440" bIns="45720" rtlCol="0"/>
          <a:lstStyle>
            <a:lvl1pPr algn="r">
              <a:defRPr sz="1200"/>
            </a:lvl1pPr>
          </a:lstStyle>
          <a:p>
            <a:fld id="{B715F663-D0C7-4170-B0A5-E919C69BF55A}" type="datetimeFigureOut">
              <a:rPr lang="fr-FR" smtClean="0"/>
              <a:t>28/04/2015</a:t>
            </a:fld>
            <a:endParaRPr lang="fr-FR"/>
          </a:p>
        </p:txBody>
      </p:sp>
      <p:sp>
        <p:nvSpPr>
          <p:cNvPr id="4" name="Espace réservé du pied de page 3"/>
          <p:cNvSpPr>
            <a:spLocks noGrp="1"/>
          </p:cNvSpPr>
          <p:nvPr>
            <p:ph type="ftr" sz="quarter" idx="2"/>
          </p:nvPr>
        </p:nvSpPr>
        <p:spPr>
          <a:xfrm>
            <a:off x="0" y="9443662"/>
            <a:ext cx="2951851" cy="4971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8536" y="9443662"/>
            <a:ext cx="2951851" cy="497126"/>
          </a:xfrm>
          <a:prstGeom prst="rect">
            <a:avLst/>
          </a:prstGeom>
        </p:spPr>
        <p:txBody>
          <a:bodyPr vert="horz" lIns="91440" tIns="45720" rIns="91440" bIns="45720" rtlCol="0" anchor="b"/>
          <a:lstStyle>
            <a:lvl1pPr algn="r">
              <a:defRPr sz="1200"/>
            </a:lvl1pPr>
          </a:lstStyle>
          <a:p>
            <a:fld id="{FF68B56F-EDF5-45E4-A82F-CF615B40069E}" type="slidenum">
              <a:rPr lang="fr-FR" smtClean="0"/>
              <a:t>‹N°›</a:t>
            </a:fld>
            <a:endParaRPr lang="fr-FR"/>
          </a:p>
        </p:txBody>
      </p:sp>
    </p:spTree>
    <p:extLst>
      <p:ext uri="{BB962C8B-B14F-4D97-AF65-F5344CB8AC3E}">
        <p14:creationId xmlns:p14="http://schemas.microsoft.com/office/powerpoint/2010/main" val="19350071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image des diapositives 3"/>
          <p:cNvSpPr>
            <a:spLocks noGrp="1" noRot="1" noChangeAspect="1"/>
          </p:cNvSpPr>
          <p:nvPr>
            <p:ph type="sldImg" idx="2"/>
          </p:nvPr>
        </p:nvSpPr>
        <p:spPr>
          <a:xfrm>
            <a:off x="922338" y="746125"/>
            <a:ext cx="4967287" cy="372745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1135327" y="4722694"/>
            <a:ext cx="4541309" cy="4474131"/>
          </a:xfrm>
          <a:prstGeom prst="rect">
            <a:avLst/>
          </a:prstGeom>
        </p:spPr>
        <p:txBody>
          <a:bodyPr vert="horz" lIns="91440" tIns="45720" rIns="91440" bIns="45720" rtlCol="0"/>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spcAft>
        <a:spcPts val="600"/>
      </a:spcAft>
      <a:buClr>
        <a:srgbClr val="FF6600"/>
      </a:buClr>
      <a:buFont typeface="Wingdings" pitchFamily="2" charset="2"/>
      <a:buChar char="§"/>
      <a:defRPr sz="1000" kern="1200">
        <a:solidFill>
          <a:schemeClr val="tx1"/>
        </a:solidFill>
        <a:latin typeface="Arial" pitchFamily="34" charset="0"/>
        <a:ea typeface="+mn-ea"/>
        <a:cs typeface="Arial" pitchFamily="34" charset="0"/>
      </a:defRPr>
    </a:lvl1pPr>
    <a:lvl2pPr marL="6286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2pPr>
    <a:lvl3pPr marL="10858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3pPr>
    <a:lvl4pPr marL="15430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4pPr>
    <a:lvl5pPr marL="20002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14062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541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Require</a:t>
            </a:r>
            <a:r>
              <a:rPr lang="fr-FR" baseline="0" dirty="0" smtClean="0"/>
              <a:t> TRF and OMR </a:t>
            </a:r>
            <a:r>
              <a:rPr lang="fr-FR" baseline="0" dirty="0" err="1" smtClean="0"/>
              <a:t>functionnalities</a:t>
            </a:r>
            <a:endParaRPr lang="en-US" dirty="0"/>
          </a:p>
        </p:txBody>
      </p:sp>
    </p:spTree>
    <p:extLst>
      <p:ext uri="{BB962C8B-B14F-4D97-AF65-F5344CB8AC3E}">
        <p14:creationId xmlns:p14="http://schemas.microsoft.com/office/powerpoint/2010/main" val="644677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Require</a:t>
            </a:r>
            <a:r>
              <a:rPr lang="fr-FR" baseline="0" dirty="0" smtClean="0"/>
              <a:t> TRF and OMR </a:t>
            </a:r>
            <a:r>
              <a:rPr lang="fr-FR" baseline="0" dirty="0" err="1" smtClean="0"/>
              <a:t>functionnalities</a:t>
            </a:r>
            <a:endParaRPr lang="en-US" dirty="0"/>
          </a:p>
        </p:txBody>
      </p:sp>
    </p:spTree>
    <p:extLst>
      <p:ext uri="{BB962C8B-B14F-4D97-AF65-F5344CB8AC3E}">
        <p14:creationId xmlns:p14="http://schemas.microsoft.com/office/powerpoint/2010/main" val="64467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990599" y="1700808"/>
            <a:ext cx="7136049" cy="990600"/>
          </a:xfrm>
        </p:spPr>
        <p:txBody>
          <a:bodyPr wrap="square" anchor="b"/>
          <a:lstStyle>
            <a:lvl1pPr algn="l">
              <a:defRPr sz="6400" baseline="0">
                <a:latin typeface="Helvetica 35 Thin" pitchFamily="34" charset="0"/>
              </a:defRPr>
            </a:lvl1pPr>
          </a:lstStyle>
          <a:p>
            <a:r>
              <a:rPr lang="en-GB" noProof="0" dirty="0" smtClean="0"/>
              <a:t>click to add title</a:t>
            </a:r>
            <a:endParaRPr lang="en-GB" noProof="0" dirty="0"/>
          </a:p>
        </p:txBody>
      </p:sp>
      <p:sp>
        <p:nvSpPr>
          <p:cNvPr id="3" name="Sous-titre 2"/>
          <p:cNvSpPr>
            <a:spLocks noGrp="1"/>
          </p:cNvSpPr>
          <p:nvPr>
            <p:ph type="subTitle" idx="1" hasCustomPrompt="1"/>
          </p:nvPr>
        </p:nvSpPr>
        <p:spPr>
          <a:xfrm>
            <a:off x="990599" y="4411960"/>
            <a:ext cx="7136049" cy="457200"/>
          </a:xfrm>
        </p:spPr>
        <p:txBody>
          <a:bodyPr anchor="b"/>
          <a:lstStyle>
            <a:lvl1pPr marL="0" indent="0" algn="l">
              <a:buNone/>
              <a:defRPr baseline="0">
                <a:solidFill>
                  <a:schemeClr val="tx1"/>
                </a:solidFill>
                <a:latin typeface="Helvetica 65 Medium"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noProof="0" dirty="0" smtClean="0"/>
              <a:t>click to add the presenter’s name and date</a:t>
            </a:r>
          </a:p>
        </p:txBody>
      </p:sp>
      <p:sp>
        <p:nvSpPr>
          <p:cNvPr id="5" name="Text Placeholder 4"/>
          <p:cNvSpPr>
            <a:spLocks noGrp="1"/>
          </p:cNvSpPr>
          <p:nvPr>
            <p:ph type="body" sz="quarter" idx="10" hasCustomPrompt="1"/>
          </p:nvPr>
        </p:nvSpPr>
        <p:spPr>
          <a:xfrm>
            <a:off x="990600" y="2692492"/>
            <a:ext cx="7135813" cy="990600"/>
          </a:xfrm>
        </p:spPr>
        <p:txBody>
          <a:bodyPr wrap="square" anchor="t">
            <a:noAutofit/>
          </a:bodyPr>
          <a:lstStyle>
            <a:lvl1pPr marL="0" indent="0">
              <a:buNone/>
              <a:defRPr sz="6400">
                <a:latin typeface="Helvetica 35 Thin" pitchFamily="34" charset="0"/>
              </a:defRPr>
            </a:lvl1pPr>
          </a:lstStyle>
          <a:p>
            <a:pPr lvl="0"/>
            <a:r>
              <a:rPr lang="en-GB" dirty="0" smtClean="0"/>
              <a:t>click to add subtitle</a:t>
            </a:r>
          </a:p>
        </p:txBody>
      </p:sp>
    </p:spTree>
    <p:extLst>
      <p:ext uri="{BB962C8B-B14F-4D97-AF65-F5344CB8AC3E}">
        <p14:creationId xmlns:p14="http://schemas.microsoft.com/office/powerpoint/2010/main" val="12968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lf frame photo with text">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990600" y="404813"/>
            <a:ext cx="3352800" cy="966787"/>
          </a:xfrm>
        </p:spPr>
        <p:txBody>
          <a:bodyPr/>
          <a:lstStyle>
            <a:lvl1pPr algn="l">
              <a:defRPr/>
            </a:lvl1pPr>
          </a:lstStyle>
          <a:p>
            <a:r>
              <a:rPr lang="en-GB" noProof="0" dirty="0" smtClean="0"/>
              <a:t>click to add master title</a:t>
            </a:r>
            <a:endParaRPr lang="en-GB" noProof="0" dirty="0"/>
          </a:p>
        </p:txBody>
      </p:sp>
      <p:sp>
        <p:nvSpPr>
          <p:cNvPr id="4" name="Espace réservé du texte 6"/>
          <p:cNvSpPr>
            <a:spLocks noGrp="1"/>
          </p:cNvSpPr>
          <p:nvPr>
            <p:ph type="body" sz="quarter" idx="11" hasCustomPrompt="1"/>
          </p:nvPr>
        </p:nvSpPr>
        <p:spPr>
          <a:xfrm>
            <a:off x="990600" y="1828800"/>
            <a:ext cx="3352800" cy="3810001"/>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baseline="0">
                <a:solidFill>
                  <a:schemeClr val="tx1"/>
                </a:solidFill>
              </a:defRPr>
            </a:lvl1pPr>
          </a:lstStyle>
          <a:p>
            <a:r>
              <a:rPr lang="en-GB" noProof="0" dirty="0" smtClean="0"/>
              <a:t>click to edit master text styles</a:t>
            </a:r>
            <a:endParaRPr lang="en-GB" noProof="0" dirty="0"/>
          </a:p>
        </p:txBody>
      </p:sp>
      <p:sp>
        <p:nvSpPr>
          <p:cNvPr id="5" name="Espace réservé pour une image  3"/>
          <p:cNvSpPr>
            <a:spLocks noGrp="1"/>
          </p:cNvSpPr>
          <p:nvPr>
            <p:ph type="pic" sz="quarter" idx="12"/>
          </p:nvPr>
        </p:nvSpPr>
        <p:spPr>
          <a:xfrm>
            <a:off x="4572000" y="0"/>
            <a:ext cx="4572000" cy="6858000"/>
          </a:xfrm>
        </p:spPr>
        <p:txBody>
          <a:bodyPr/>
          <a:lstStyle>
            <a:lvl1pPr marL="0" indent="0">
              <a:buNone/>
              <a:defRPr>
                <a:solidFill>
                  <a:schemeClr val="bg1"/>
                </a:solidFill>
              </a:defRPr>
            </a:lvl1pPr>
          </a:lstStyle>
          <a:p>
            <a:r>
              <a:rPr lang="fr-FR" smtClean="0"/>
              <a:t>Cliquez sur l'icône pour ajouter une image</a:t>
            </a:r>
            <a:endParaRPr lang="fr-FR" dirty="0"/>
          </a:p>
        </p:txBody>
      </p:sp>
      <p:sp>
        <p:nvSpPr>
          <p:cNvPr id="6" name="Espace réservé du numéro de diapositive 7"/>
          <p:cNvSpPr>
            <a:spLocks noGrp="1"/>
          </p:cNvSpPr>
          <p:nvPr>
            <p:ph type="sldNum" sz="quarter" idx="14"/>
          </p:nvPr>
        </p:nvSpPr>
        <p:spPr>
          <a:xfrm>
            <a:off x="179512" y="6381329"/>
            <a:ext cx="477416" cy="216024"/>
          </a:xfrm>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335907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669"/>
            <a:ext cx="7162800" cy="967931"/>
          </a:xfrm>
        </p:spPr>
        <p:txBody>
          <a:bodyPr/>
          <a:lstStyle>
            <a:lvl1pPr algn="l">
              <a:defRPr/>
            </a:lvl1pPr>
          </a:lstStyle>
          <a:p>
            <a:r>
              <a:rPr lang="en-GB" noProof="0" dirty="0" smtClean="0"/>
              <a:t>click to add title</a:t>
            </a:r>
            <a:endParaRPr lang="en-GB" noProof="0" dirty="0"/>
          </a:p>
        </p:txBody>
      </p:sp>
      <p:sp>
        <p:nvSpPr>
          <p:cNvPr id="7" name="Espace réservé du texte 7"/>
          <p:cNvSpPr>
            <a:spLocks noGrp="1"/>
          </p:cNvSpPr>
          <p:nvPr>
            <p:ph type="body" sz="quarter" idx="18" hasCustomPrompt="1"/>
          </p:nvPr>
        </p:nvSpPr>
        <p:spPr>
          <a:xfrm>
            <a:off x="990600"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6" name="Espace réservé du texte 7"/>
          <p:cNvSpPr>
            <a:spLocks noGrp="1"/>
          </p:cNvSpPr>
          <p:nvPr>
            <p:ph type="body" sz="quarter" idx="26" hasCustomPrompt="1"/>
          </p:nvPr>
        </p:nvSpPr>
        <p:spPr>
          <a:xfrm>
            <a:off x="4727532"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8" name="Espace réservé du texte 7"/>
          <p:cNvSpPr>
            <a:spLocks noGrp="1"/>
          </p:cNvSpPr>
          <p:nvPr>
            <p:ph type="body" sz="quarter" idx="28" hasCustomPrompt="1"/>
          </p:nvPr>
        </p:nvSpPr>
        <p:spPr>
          <a:xfrm>
            <a:off x="2859066"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1" name="Content Placeholder 16"/>
          <p:cNvSpPr>
            <a:spLocks noGrp="1"/>
          </p:cNvSpPr>
          <p:nvPr>
            <p:ph sz="quarter" idx="29"/>
          </p:nvPr>
        </p:nvSpPr>
        <p:spPr>
          <a:xfrm>
            <a:off x="990600"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2" name="Content Placeholder 16"/>
          <p:cNvSpPr>
            <a:spLocks noGrp="1"/>
          </p:cNvSpPr>
          <p:nvPr>
            <p:ph sz="quarter" idx="30"/>
          </p:nvPr>
        </p:nvSpPr>
        <p:spPr>
          <a:xfrm>
            <a:off x="2859066"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6" name="Content Placeholder 16"/>
          <p:cNvSpPr>
            <a:spLocks noGrp="1"/>
          </p:cNvSpPr>
          <p:nvPr>
            <p:ph sz="quarter" idx="31"/>
          </p:nvPr>
        </p:nvSpPr>
        <p:spPr>
          <a:xfrm>
            <a:off x="4727532"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8" name="Espace réservé du texte 7"/>
          <p:cNvSpPr>
            <a:spLocks noGrp="1"/>
          </p:cNvSpPr>
          <p:nvPr>
            <p:ph type="body" sz="quarter" idx="24" hasCustomPrompt="1"/>
          </p:nvPr>
        </p:nvSpPr>
        <p:spPr>
          <a:xfrm>
            <a:off x="6595997"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9" name="Content Placeholder 16"/>
          <p:cNvSpPr>
            <a:spLocks noGrp="1"/>
          </p:cNvSpPr>
          <p:nvPr>
            <p:ph sz="quarter" idx="32"/>
          </p:nvPr>
        </p:nvSpPr>
        <p:spPr>
          <a:xfrm>
            <a:off x="6595997"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34"/>
          </p:nvPr>
        </p:nvSpPr>
        <p:spPr/>
        <p:txBody>
          <a:bodyPr/>
          <a:lstStyle/>
          <a:p>
            <a:fld id="{006F55E9-623E-4DBC-9E26-01EDF81B239D}" type="slidenum">
              <a:rPr lang="en-US" smtClean="0"/>
              <a:pPr/>
              <a:t>‹N°›</a:t>
            </a:fld>
            <a:endParaRPr lang="en-US" dirty="0"/>
          </a:p>
        </p:txBody>
      </p:sp>
      <p:sp>
        <p:nvSpPr>
          <p:cNvPr id="14" name="Espace réservé du pied de page 5"/>
          <p:cNvSpPr txBox="1">
            <a:spLocks/>
          </p:cNvSpPr>
          <p:nvPr userDrawn="1"/>
        </p:nvSpPr>
        <p:spPr>
          <a:xfrm>
            <a:off x="4716016" y="6597352"/>
            <a:ext cx="3456384" cy="188614"/>
          </a:xfrm>
          <a:prstGeom prst="rect">
            <a:avLst/>
          </a:prstGeom>
        </p:spPr>
        <p:txBody>
          <a:bodyPr vert="horz" lIns="91440" tIns="45720" rIns="91440" bIns="45720" rtlCol="0" anchor="ctr"/>
          <a:lstStyle>
            <a:defPPr>
              <a:defRPr lang="fr-FR"/>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IMS Roaming Architectures and LI</a:t>
            </a:r>
            <a:endParaRPr lang="en-US" dirty="0"/>
          </a:p>
        </p:txBody>
      </p:sp>
    </p:spTree>
    <p:extLst>
      <p:ext uri="{BB962C8B-B14F-4D97-AF65-F5344CB8AC3E}">
        <p14:creationId xmlns:p14="http://schemas.microsoft.com/office/powerpoint/2010/main" val="263921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ntent with caption and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4" name="Espace réservé du texte 6"/>
          <p:cNvSpPr>
            <a:spLocks noGrp="1"/>
          </p:cNvSpPr>
          <p:nvPr>
            <p:ph type="body" sz="quarter" idx="11" hasCustomPrompt="1"/>
          </p:nvPr>
        </p:nvSpPr>
        <p:spPr>
          <a:xfrm>
            <a:off x="990600" y="1828801"/>
            <a:ext cx="3352800" cy="3809999"/>
          </a:xfrm>
        </p:spPr>
        <p:txBody>
          <a:bodyPr/>
          <a:lstStyle>
            <a:lvl1pPr>
              <a:spcAft>
                <a:spcPts val="0"/>
              </a:spcAft>
              <a:defRPr sz="1800" baseline="0"/>
            </a:lvl1pPr>
          </a:lstStyle>
          <a:p>
            <a:r>
              <a:rPr lang="en-GB" noProof="0" dirty="0" smtClean="0"/>
              <a:t>click to edit master text styles</a:t>
            </a:r>
          </a:p>
        </p:txBody>
      </p:sp>
      <p:sp>
        <p:nvSpPr>
          <p:cNvPr id="15" name="Espace réservé du texte 7"/>
          <p:cNvSpPr>
            <a:spLocks noGrp="1"/>
          </p:cNvSpPr>
          <p:nvPr>
            <p:ph type="body" sz="quarter" idx="16" hasCustomPrompt="1"/>
          </p:nvPr>
        </p:nvSpPr>
        <p:spPr>
          <a:xfrm>
            <a:off x="4794115"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8"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5" name="Espace réservé du numéro de diapositive 4"/>
          <p:cNvSpPr>
            <a:spLocks noGrp="1"/>
          </p:cNvSpPr>
          <p:nvPr>
            <p:ph type="sldNum" sz="quarter" idx="19"/>
          </p:nvPr>
        </p:nvSpPr>
        <p:spPr/>
        <p:txBody>
          <a:bodyPr/>
          <a:lstStyle/>
          <a:p>
            <a:fld id="{006F55E9-623E-4DBC-9E26-01EDF81B239D}" type="slidenum">
              <a:rPr lang="en-US" smtClean="0"/>
              <a:pPr/>
              <a:t>‹N°›</a:t>
            </a:fld>
            <a:endParaRPr lang="en-US" dirty="0"/>
          </a:p>
        </p:txBody>
      </p:sp>
      <p:sp>
        <p:nvSpPr>
          <p:cNvPr id="9"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32175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664"/>
            <a:ext cx="7162800" cy="966936"/>
          </a:xfrm>
        </p:spPr>
        <p:txBody>
          <a:bodyPr/>
          <a:lstStyle>
            <a:lvl1pPr algn="l">
              <a:defRPr baseline="0"/>
            </a:lvl1pPr>
          </a:lstStyle>
          <a:p>
            <a:r>
              <a:rPr lang="en-GB" noProof="0" dirty="0" smtClean="0"/>
              <a:t>click to add title</a:t>
            </a:r>
            <a:endParaRPr lang="en-GB" noProof="0" dirty="0"/>
          </a:p>
        </p:txBody>
      </p:sp>
      <p:sp>
        <p:nvSpPr>
          <p:cNvPr id="5" name="Espace réservé du texte 7"/>
          <p:cNvSpPr>
            <a:spLocks noGrp="1"/>
          </p:cNvSpPr>
          <p:nvPr>
            <p:ph type="body" sz="quarter" idx="14" hasCustomPrompt="1"/>
          </p:nvPr>
        </p:nvSpPr>
        <p:spPr>
          <a:xfrm>
            <a:off x="990600"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7" name="Espace réservé du texte 7"/>
          <p:cNvSpPr>
            <a:spLocks noGrp="1"/>
          </p:cNvSpPr>
          <p:nvPr>
            <p:ph type="body" sz="quarter" idx="16" hasCustomPrompt="1"/>
          </p:nvPr>
        </p:nvSpPr>
        <p:spPr>
          <a:xfrm>
            <a:off x="4800599" y="4419600"/>
            <a:ext cx="3346315"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20"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21" name="Content Placeholder 16"/>
          <p:cNvSpPr>
            <a:spLocks noGrp="1"/>
          </p:cNvSpPr>
          <p:nvPr>
            <p:ph sz="quarter" idx="18"/>
          </p:nvPr>
        </p:nvSpPr>
        <p:spPr>
          <a:xfrm>
            <a:off x="99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20"/>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79254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frame photo with title">
    <p:spTree>
      <p:nvGrpSpPr>
        <p:cNvPr id="1" name=""/>
        <p:cNvGrpSpPr/>
        <p:nvPr/>
      </p:nvGrpSpPr>
      <p:grpSpPr>
        <a:xfrm>
          <a:off x="0" y="0"/>
          <a:ext cx="0" cy="0"/>
          <a:chOff x="0" y="0"/>
          <a:chExt cx="0" cy="0"/>
        </a:xfrm>
      </p:grpSpPr>
      <p:sp>
        <p:nvSpPr>
          <p:cNvPr id="3" name="Espace réservé pour une image  2"/>
          <p:cNvSpPr>
            <a:spLocks noGrp="1"/>
          </p:cNvSpPr>
          <p:nvPr>
            <p:ph type="pic" sz="quarter" idx="12"/>
          </p:nvPr>
        </p:nvSpPr>
        <p:spPr>
          <a:xfrm>
            <a:off x="0" y="0"/>
            <a:ext cx="9144000" cy="6858000"/>
          </a:xfrm>
        </p:spPr>
        <p:txBody>
          <a:bodyPr/>
          <a:lstStyle>
            <a:lvl1pPr marL="0" indent="0">
              <a:buNone/>
              <a:defRPr baseline="0">
                <a:solidFill>
                  <a:schemeClr val="bg1"/>
                </a:solidFill>
              </a:defRPr>
            </a:lvl1pPr>
          </a:lstStyle>
          <a:p>
            <a:r>
              <a:rPr lang="fr-FR" smtClean="0"/>
              <a:t>Cliquez sur l'icône pour ajouter une image</a:t>
            </a:r>
            <a:endParaRPr lang="fr-FR" dirty="0"/>
          </a:p>
        </p:txBody>
      </p:sp>
      <p:sp>
        <p:nvSpPr>
          <p:cNvPr id="4" name="Espace réservé du texte 3"/>
          <p:cNvSpPr>
            <a:spLocks noGrp="1"/>
          </p:cNvSpPr>
          <p:nvPr>
            <p:ph type="body" sz="quarter" idx="11" hasCustomPrompt="1"/>
          </p:nvPr>
        </p:nvSpPr>
        <p:spPr>
          <a:xfrm>
            <a:off x="990601" y="1828800"/>
            <a:ext cx="7162799" cy="1219200"/>
          </a:xfrm>
        </p:spPr>
        <p:txBody>
          <a:bodyPr>
            <a:normAutofit/>
          </a:bodyPr>
          <a:lstStyle>
            <a:lvl1pPr marL="0" indent="0">
              <a:spcAft>
                <a:spcPts val="0"/>
              </a:spcAft>
              <a:buNone/>
              <a:defRPr sz="6400" baseline="0">
                <a:solidFill>
                  <a:schemeClr val="accent1"/>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noProof="0" dirty="0" smtClean="0"/>
              <a:t>click to add title</a:t>
            </a:r>
            <a:endParaRPr lang="en-GB" noProof="0" dirty="0"/>
          </a:p>
        </p:txBody>
      </p:sp>
    </p:spTree>
    <p:extLst>
      <p:ext uri="{BB962C8B-B14F-4D97-AF65-F5344CB8AC3E}">
        <p14:creationId xmlns:p14="http://schemas.microsoft.com/office/powerpoint/2010/main" val="20875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0549" y="2286000"/>
            <a:ext cx="7146099" cy="1981200"/>
          </a:xfrm>
        </p:spPr>
        <p:txBody>
          <a:bodyPr anchor="ctr"/>
          <a:lstStyle>
            <a:lvl1pPr algn="l">
              <a:defRPr sz="7200">
                <a:latin typeface="Helvetica 35 Thin" pitchFamily="34" charset="0"/>
              </a:defRPr>
            </a:lvl1pPr>
          </a:lstStyle>
          <a:p>
            <a:r>
              <a:rPr lang="en-GB" noProof="0" dirty="0" smtClean="0"/>
              <a:t>thanks</a:t>
            </a:r>
            <a:endParaRPr lang="en-GB" noProof="0" dirty="0"/>
          </a:p>
        </p:txBody>
      </p:sp>
      <p:pic>
        <p:nvPicPr>
          <p:cNvPr id="4"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26648"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dirty="0" smtClean="0"/>
              <a:t>click to add title</a:t>
            </a:r>
            <a:endParaRPr lang="en-GB" noProof="0" dirty="0"/>
          </a:p>
        </p:txBody>
      </p:sp>
      <p:sp>
        <p:nvSpPr>
          <p:cNvPr id="6" name="Espace réservé du texte 4"/>
          <p:cNvSpPr>
            <a:spLocks noGrp="1"/>
          </p:cNvSpPr>
          <p:nvPr>
            <p:ph type="body" sz="quarter" idx="13" hasCustomPrompt="1"/>
          </p:nvPr>
        </p:nvSpPr>
        <p:spPr>
          <a:xfrm>
            <a:off x="990600" y="1828800"/>
            <a:ext cx="1440210" cy="373268"/>
          </a:xfrm>
        </p:spPr>
        <p:txBody>
          <a:bodyPr/>
          <a:lstStyle>
            <a:lvl1pPr marL="0" indent="0">
              <a:buNone/>
              <a:defRPr>
                <a:solidFill>
                  <a:srgbClr val="FF6600"/>
                </a:solidFill>
              </a:defRPr>
            </a:lvl1pPr>
          </a:lstStyle>
          <a:p>
            <a:pPr lvl="0"/>
            <a:r>
              <a:rPr lang="en-GB" noProof="0" smtClean="0">
                <a:solidFill>
                  <a:schemeClr val="tx2"/>
                </a:solidFill>
              </a:rPr>
              <a:t>section 1</a:t>
            </a:r>
            <a:endParaRPr lang="en-GB" noProof="0"/>
          </a:p>
        </p:txBody>
      </p:sp>
      <p:sp>
        <p:nvSpPr>
          <p:cNvPr id="7" name="Espace réservé du texte 4"/>
          <p:cNvSpPr>
            <a:spLocks noGrp="1"/>
          </p:cNvSpPr>
          <p:nvPr>
            <p:ph type="body" sz="quarter" idx="14" hasCustomPrompt="1"/>
          </p:nvPr>
        </p:nvSpPr>
        <p:spPr>
          <a:xfrm>
            <a:off x="990600" y="2259331"/>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2</a:t>
            </a:r>
            <a:endParaRPr lang="en-GB" noProof="0" dirty="0"/>
          </a:p>
        </p:txBody>
      </p:sp>
      <p:sp>
        <p:nvSpPr>
          <p:cNvPr id="8" name="Espace réservé du texte 4"/>
          <p:cNvSpPr>
            <a:spLocks noGrp="1"/>
          </p:cNvSpPr>
          <p:nvPr>
            <p:ph type="body" sz="quarter" idx="15" hasCustomPrompt="1"/>
          </p:nvPr>
        </p:nvSpPr>
        <p:spPr>
          <a:xfrm>
            <a:off x="990600" y="2689862"/>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3</a:t>
            </a:r>
            <a:endParaRPr lang="en-GB" noProof="0" dirty="0"/>
          </a:p>
        </p:txBody>
      </p:sp>
      <p:sp>
        <p:nvSpPr>
          <p:cNvPr id="9" name="Espace réservé du texte 4"/>
          <p:cNvSpPr>
            <a:spLocks noGrp="1"/>
          </p:cNvSpPr>
          <p:nvPr>
            <p:ph type="body" sz="quarter" idx="17" hasCustomPrompt="1"/>
          </p:nvPr>
        </p:nvSpPr>
        <p:spPr>
          <a:xfrm>
            <a:off x="990600" y="3120393"/>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4</a:t>
            </a:r>
            <a:endParaRPr lang="en-GB" noProof="0" dirty="0"/>
          </a:p>
        </p:txBody>
      </p:sp>
      <p:sp>
        <p:nvSpPr>
          <p:cNvPr id="10" name="Espace réservé du texte 4"/>
          <p:cNvSpPr>
            <a:spLocks noGrp="1"/>
          </p:cNvSpPr>
          <p:nvPr>
            <p:ph type="body" sz="quarter" idx="19" hasCustomPrompt="1"/>
          </p:nvPr>
        </p:nvSpPr>
        <p:spPr>
          <a:xfrm>
            <a:off x="990600" y="3550924"/>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5</a:t>
            </a:r>
            <a:endParaRPr lang="en-GB" noProof="0" dirty="0"/>
          </a:p>
        </p:txBody>
      </p:sp>
      <p:sp>
        <p:nvSpPr>
          <p:cNvPr id="11" name="Espace réservé du texte 4"/>
          <p:cNvSpPr>
            <a:spLocks noGrp="1"/>
          </p:cNvSpPr>
          <p:nvPr>
            <p:ph type="body" sz="quarter" idx="21" hasCustomPrompt="1"/>
          </p:nvPr>
        </p:nvSpPr>
        <p:spPr>
          <a:xfrm>
            <a:off x="990600" y="3981455"/>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6</a:t>
            </a:r>
            <a:endParaRPr lang="en-GB" noProof="0" dirty="0"/>
          </a:p>
        </p:txBody>
      </p:sp>
      <p:sp>
        <p:nvSpPr>
          <p:cNvPr id="12" name="Espace réservé du texte 4"/>
          <p:cNvSpPr>
            <a:spLocks noGrp="1"/>
          </p:cNvSpPr>
          <p:nvPr>
            <p:ph type="body" sz="quarter" idx="23" hasCustomPrompt="1"/>
          </p:nvPr>
        </p:nvSpPr>
        <p:spPr>
          <a:xfrm>
            <a:off x="2598122" y="1828800"/>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3" name="Espace réservé du texte 4"/>
          <p:cNvSpPr>
            <a:spLocks noGrp="1"/>
          </p:cNvSpPr>
          <p:nvPr>
            <p:ph type="body" sz="quarter" idx="24" hasCustomPrompt="1"/>
          </p:nvPr>
        </p:nvSpPr>
        <p:spPr>
          <a:xfrm>
            <a:off x="2598122" y="2259331"/>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4" name="Espace réservé du texte 4"/>
          <p:cNvSpPr>
            <a:spLocks noGrp="1"/>
          </p:cNvSpPr>
          <p:nvPr>
            <p:ph type="body" sz="quarter" idx="25" hasCustomPrompt="1"/>
          </p:nvPr>
        </p:nvSpPr>
        <p:spPr>
          <a:xfrm>
            <a:off x="2598122" y="3981455"/>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5" name="Espace réservé du texte 4"/>
          <p:cNvSpPr>
            <a:spLocks noGrp="1"/>
          </p:cNvSpPr>
          <p:nvPr>
            <p:ph type="body" sz="quarter" idx="26" hasCustomPrompt="1"/>
          </p:nvPr>
        </p:nvSpPr>
        <p:spPr>
          <a:xfrm>
            <a:off x="2598122" y="3550924"/>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6" name="Espace réservé du texte 4"/>
          <p:cNvSpPr>
            <a:spLocks noGrp="1"/>
          </p:cNvSpPr>
          <p:nvPr>
            <p:ph type="body" sz="quarter" idx="27" hasCustomPrompt="1"/>
          </p:nvPr>
        </p:nvSpPr>
        <p:spPr>
          <a:xfrm>
            <a:off x="2598122" y="3120393"/>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7" name="Espace réservé du texte 4"/>
          <p:cNvSpPr>
            <a:spLocks noGrp="1"/>
          </p:cNvSpPr>
          <p:nvPr>
            <p:ph type="body" sz="quarter" idx="28" hasCustomPrompt="1"/>
          </p:nvPr>
        </p:nvSpPr>
        <p:spPr>
          <a:xfrm>
            <a:off x="2598122" y="2689862"/>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8" name="Espace réservé du texte 4"/>
          <p:cNvSpPr>
            <a:spLocks noGrp="1"/>
          </p:cNvSpPr>
          <p:nvPr>
            <p:ph type="body" sz="quarter" idx="29" hasCustomPrompt="1"/>
          </p:nvPr>
        </p:nvSpPr>
        <p:spPr>
          <a:xfrm>
            <a:off x="990600" y="4411986"/>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7</a:t>
            </a:r>
            <a:endParaRPr lang="en-GB" noProof="0" dirty="0"/>
          </a:p>
        </p:txBody>
      </p:sp>
      <p:sp>
        <p:nvSpPr>
          <p:cNvPr id="19" name="Espace réservé du texte 4"/>
          <p:cNvSpPr>
            <a:spLocks noGrp="1"/>
          </p:cNvSpPr>
          <p:nvPr>
            <p:ph type="body" sz="quarter" idx="30" hasCustomPrompt="1"/>
          </p:nvPr>
        </p:nvSpPr>
        <p:spPr>
          <a:xfrm>
            <a:off x="990600" y="4842517"/>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8</a:t>
            </a:r>
            <a:endParaRPr lang="en-GB" noProof="0" dirty="0"/>
          </a:p>
        </p:txBody>
      </p:sp>
      <p:sp>
        <p:nvSpPr>
          <p:cNvPr id="20" name="Espace réservé du texte 4"/>
          <p:cNvSpPr>
            <a:spLocks noGrp="1"/>
          </p:cNvSpPr>
          <p:nvPr>
            <p:ph type="body" sz="quarter" idx="31" hasCustomPrompt="1"/>
          </p:nvPr>
        </p:nvSpPr>
        <p:spPr>
          <a:xfrm>
            <a:off x="990600" y="5273048"/>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9</a:t>
            </a:r>
            <a:endParaRPr lang="en-GB" noProof="0" dirty="0"/>
          </a:p>
        </p:txBody>
      </p:sp>
      <p:sp>
        <p:nvSpPr>
          <p:cNvPr id="23" name="Espace réservé du texte 4"/>
          <p:cNvSpPr>
            <a:spLocks noGrp="1"/>
          </p:cNvSpPr>
          <p:nvPr>
            <p:ph type="body" sz="quarter" idx="34" hasCustomPrompt="1"/>
          </p:nvPr>
        </p:nvSpPr>
        <p:spPr>
          <a:xfrm>
            <a:off x="2599604" y="5273048"/>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4" name="Espace réservé du texte 4"/>
          <p:cNvSpPr>
            <a:spLocks noGrp="1"/>
          </p:cNvSpPr>
          <p:nvPr>
            <p:ph type="body" sz="quarter" idx="35" hasCustomPrompt="1"/>
          </p:nvPr>
        </p:nvSpPr>
        <p:spPr>
          <a:xfrm>
            <a:off x="2599604" y="4411986"/>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5" name="Espace réservé du texte 4"/>
          <p:cNvSpPr>
            <a:spLocks noGrp="1"/>
          </p:cNvSpPr>
          <p:nvPr>
            <p:ph type="body" sz="quarter" idx="36" hasCustomPrompt="1"/>
          </p:nvPr>
        </p:nvSpPr>
        <p:spPr>
          <a:xfrm>
            <a:off x="2592861" y="4842517"/>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2" name="Espace réservé du numéro de diapositive 21"/>
          <p:cNvSpPr>
            <a:spLocks noGrp="1"/>
          </p:cNvSpPr>
          <p:nvPr>
            <p:ph type="sldNum" sz="quarter" idx="38"/>
          </p:nvPr>
        </p:nvSpPr>
        <p:spPr/>
        <p:txBody>
          <a:bodyPr/>
          <a:lstStyle/>
          <a:p>
            <a:fld id="{8F992528-4CE6-4B88-9A78-C82BCB90EE36}" type="slidenum">
              <a:rPr lang="en-US" smtClean="0"/>
              <a:t>‹N°›</a:t>
            </a:fld>
            <a:endParaRPr lang="en-US" dirty="0"/>
          </a:p>
        </p:txBody>
      </p:sp>
      <p:sp>
        <p:nvSpPr>
          <p:cNvPr id="2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171727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content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4" name="Espace réservé du contenu 2"/>
          <p:cNvSpPr>
            <a:spLocks noGrp="1"/>
          </p:cNvSpPr>
          <p:nvPr>
            <p:ph idx="1" hasCustomPrompt="1"/>
          </p:nvPr>
        </p:nvSpPr>
        <p:spPr>
          <a:xfrm>
            <a:off x="990600" y="1828801"/>
            <a:ext cx="7162800" cy="3809999"/>
          </a:xfrm>
        </p:spPr>
        <p:txBody>
          <a:bodyPr/>
          <a:lstStyle>
            <a:lvl1pPr>
              <a:spcAft>
                <a:spcPts val="600"/>
              </a:spcAft>
              <a:defRPr sz="1800" baseline="0">
                <a:solidFill>
                  <a:schemeClr val="tx1"/>
                </a:solidFill>
                <a:latin typeface="Helvetica 55 Roman" pitchFamily="34" charset="0"/>
              </a:defRPr>
            </a:lvl1pPr>
            <a:lvl2pPr>
              <a:spcAft>
                <a:spcPts val="600"/>
              </a:spcAft>
              <a:buFont typeface="Arial" charset="0"/>
              <a:buChar char="–"/>
              <a:defRPr sz="1600" baseline="0">
                <a:latin typeface="Helvetica 55 Roman" pitchFamily="34" charset="0"/>
              </a:defRPr>
            </a:lvl2pPr>
            <a:lvl3pPr>
              <a:spcAft>
                <a:spcPts val="600"/>
              </a:spcAft>
              <a:defRPr sz="1600">
                <a:latin typeface="Helvetica 55 Roman" pitchFamily="34" charset="0"/>
              </a:defRPr>
            </a:lvl3pPr>
            <a:lvl4pPr>
              <a:spcAft>
                <a:spcPts val="600"/>
              </a:spcAft>
              <a:defRPr sz="1600">
                <a:latin typeface="Helvetica 55 Roman" pitchFamily="34" charset="0"/>
              </a:defRPr>
            </a:lvl4pPr>
            <a:lvl5pPr>
              <a:spcAft>
                <a:spcPts val="600"/>
              </a:spcAft>
              <a:defRPr sz="1600" baseline="0">
                <a:latin typeface="Helvetica 55 Roman" pitchFamily="34" charset="0"/>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9" name="Espace réservé du numéro de diapositive 8"/>
          <p:cNvSpPr>
            <a:spLocks noGrp="1"/>
          </p:cNvSpPr>
          <p:nvPr>
            <p:ph type="sldNum" sz="quarter" idx="11"/>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03656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content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lang="en-GB" sz="2400" smtClean="0">
                <a:effectLst/>
              </a:defRPr>
            </a:lvl1pPr>
          </a:lstStyle>
          <a:p>
            <a:r>
              <a:rPr lang="en-GB" sz="2400" dirty="0" smtClean="0">
                <a:solidFill>
                  <a:srgbClr val="FF6600"/>
                </a:solidFill>
                <a:effectLst/>
                <a:latin typeface="Helvetica 65 Medium"/>
                <a:ea typeface="Calibri"/>
                <a:cs typeface="Arial"/>
              </a:rPr>
              <a:t>click to add title or to add a new slide, go home &gt; new slide &gt; (select from drop down menu)</a:t>
            </a:r>
            <a:endParaRPr lang="fr-FR" dirty="0"/>
          </a:p>
        </p:txBody>
      </p:sp>
      <p:sp>
        <p:nvSpPr>
          <p:cNvPr id="26" name="Espace réservé du contenu 2"/>
          <p:cNvSpPr>
            <a:spLocks noGrp="1"/>
          </p:cNvSpPr>
          <p:nvPr>
            <p:ph idx="1" hasCustomPrompt="1"/>
          </p:nvPr>
        </p:nvSpPr>
        <p:spPr>
          <a:xfrm>
            <a:off x="990600" y="1828801"/>
            <a:ext cx="7162800" cy="3809999"/>
          </a:xfrm>
        </p:spPr>
        <p:txBody>
          <a:bodyPr/>
          <a:lstStyle>
            <a:lvl1pPr>
              <a:defRPr lang="en-GB" sz="1800" smtClean="0">
                <a:effectLst/>
              </a:defRPr>
            </a:lvl1pPr>
            <a:lvl2pPr>
              <a:spcAft>
                <a:spcPct val="0"/>
              </a:spcAft>
              <a:buFont typeface="Arial" charset="0"/>
              <a:buChar char="–"/>
              <a:defRPr/>
            </a:lvl2pPr>
          </a:lstStyle>
          <a:p>
            <a:r>
              <a:rPr lang="en-GB" sz="1800" dirty="0" smtClean="0">
                <a:effectLst/>
                <a:latin typeface="Helvetica 55 Roman"/>
                <a:ea typeface="Calibri"/>
                <a:cs typeface="Arial"/>
              </a:rPr>
              <a:t>click to edit master text styles or select an icon below to add a table, chart, SmartArt, image or a video</a:t>
            </a:r>
            <a:endParaRPr lang="en-GB" noProof="0" dirty="0"/>
          </a:p>
        </p:txBody>
      </p:sp>
      <p:sp>
        <p:nvSpPr>
          <p:cNvPr id="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
        <p:nvSpPr>
          <p:cNvPr id="8" name="Espace réservé du numéro de diapositive 7"/>
          <p:cNvSpPr>
            <a:spLocks noGrp="1"/>
          </p:cNvSpPr>
          <p:nvPr>
            <p:ph type="sldNum" sz="quarter" idx="11"/>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64062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 sty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noProof="0" dirty="0" smtClean="0"/>
              <a:t>click to add title</a:t>
            </a:r>
            <a:endParaRPr lang="en-GB" noProof="0" dirty="0"/>
          </a:p>
        </p:txBody>
      </p:sp>
      <p:sp>
        <p:nvSpPr>
          <p:cNvPr id="5" name="Espace réservé du texte 6"/>
          <p:cNvSpPr>
            <a:spLocks noGrp="1"/>
          </p:cNvSpPr>
          <p:nvPr>
            <p:ph type="body" sz="quarter" idx="11" hasCustomPrompt="1"/>
          </p:nvPr>
        </p:nvSpPr>
        <p:spPr>
          <a:xfrm>
            <a:off x="990600" y="1828800"/>
            <a:ext cx="7162800" cy="3810000"/>
          </a:xfrm>
        </p:spPr>
        <p:txBody>
          <a:bodyPr/>
          <a:lstStyle>
            <a:lvl1pPr marL="0" marR="0" indent="0" algn="l" defTabSz="914400" rtl="0" eaLnBrk="1" fontAlgn="base" latinLnBrk="0" hangingPunct="1">
              <a:lnSpc>
                <a:spcPct val="100000"/>
              </a:lnSpc>
              <a:spcBef>
                <a:spcPct val="0"/>
              </a:spcBef>
              <a:spcAft>
                <a:spcPts val="250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p:txBody>
      </p:sp>
      <p:sp>
        <p:nvSpPr>
          <p:cNvPr id="7" name="Espace réservé du numéro de diapositive 6"/>
          <p:cNvSpPr>
            <a:spLocks noGrp="1"/>
          </p:cNvSpPr>
          <p:nvPr>
            <p:ph type="sldNum" sz="quarter" idx="13"/>
          </p:nvPr>
        </p:nvSpPr>
        <p:spPr/>
        <p:txBody>
          <a:bodyPr/>
          <a:lstStyle/>
          <a:p>
            <a:fld id="{006F55E9-623E-4DBC-9E26-01EDF81B239D}" type="slidenum">
              <a:rPr lang="en-US" smtClean="0"/>
              <a:pPr/>
              <a:t>‹N°›</a:t>
            </a:fld>
            <a:endParaRPr lang="en-US" dirty="0"/>
          </a:p>
        </p:txBody>
      </p:sp>
      <p:sp>
        <p:nvSpPr>
          <p:cNvPr id="8"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46678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3" name="Espace réservé du texte 6"/>
          <p:cNvSpPr>
            <a:spLocks noGrp="1"/>
          </p:cNvSpPr>
          <p:nvPr>
            <p:ph type="body" sz="quarter" idx="11" hasCustomPrompt="1"/>
          </p:nvPr>
        </p:nvSpPr>
        <p:spPr>
          <a:xfrm>
            <a:off x="990601" y="1828800"/>
            <a:ext cx="3352799" cy="3810000"/>
          </a:xfrm>
        </p:spPr>
        <p:txBody>
          <a:bodyPr/>
          <a:lstStyle>
            <a:lvl1pPr>
              <a:spcAft>
                <a:spcPts val="600"/>
              </a:spcAft>
              <a:defRPr sz="1800" baseline="0"/>
            </a:lvl1pPr>
          </a:lstStyle>
          <a:p>
            <a:pPr marL="185738" indent="-185738"/>
            <a:r>
              <a:rPr lang="en-GB" sz="1600" noProof="0" dirty="0" smtClean="0"/>
              <a:t>click to edit master text styles</a:t>
            </a:r>
          </a:p>
        </p:txBody>
      </p:sp>
      <p:sp>
        <p:nvSpPr>
          <p:cNvPr id="4" name="Espace réservé du texte 6"/>
          <p:cNvSpPr>
            <a:spLocks noGrp="1"/>
          </p:cNvSpPr>
          <p:nvPr>
            <p:ph type="body" sz="quarter" idx="12" hasCustomPrompt="1"/>
          </p:nvPr>
        </p:nvSpPr>
        <p:spPr>
          <a:xfrm>
            <a:off x="4800600" y="1828800"/>
            <a:ext cx="3352800" cy="3810000"/>
          </a:xfrm>
        </p:spPr>
        <p:txBody>
          <a:bodyPr/>
          <a:lstStyle>
            <a:lvl1pPr>
              <a:spcAft>
                <a:spcPts val="600"/>
              </a:spcAft>
              <a:defRPr sz="1800"/>
            </a:lvl1pPr>
          </a:lstStyle>
          <a:p>
            <a:pPr marL="185738" indent="-185738"/>
            <a:r>
              <a:rPr lang="en-GB" sz="1600" noProof="0" dirty="0" smtClean="0"/>
              <a:t>click to edit master text styles</a:t>
            </a:r>
          </a:p>
        </p:txBody>
      </p:sp>
      <p:sp>
        <p:nvSpPr>
          <p:cNvPr id="8" name="Espace réservé du numéro de diapositive 7"/>
          <p:cNvSpPr>
            <a:spLocks noGrp="1"/>
          </p:cNvSpPr>
          <p:nvPr>
            <p:ph type="sldNum" sz="quarter" idx="14"/>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90189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figures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3" name="Rectangle 8"/>
          <p:cNvSpPr>
            <a:spLocks noChangeArrowheads="1"/>
          </p:cNvSpPr>
          <p:nvPr userDrawn="1"/>
        </p:nvSpPr>
        <p:spPr bwMode="auto">
          <a:xfrm>
            <a:off x="1000897" y="183126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864498" y="2048678"/>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5" name="Rectangle 4"/>
          <p:cNvSpPr>
            <a:spLocks noChangeArrowheads="1"/>
          </p:cNvSpPr>
          <p:nvPr userDrawn="1"/>
        </p:nvSpPr>
        <p:spPr bwMode="auto">
          <a:xfrm>
            <a:off x="1000897" y="294053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864498" y="3200806"/>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7" name="Rectangle 6"/>
          <p:cNvSpPr>
            <a:spLocks noChangeArrowheads="1"/>
          </p:cNvSpPr>
          <p:nvPr userDrawn="1"/>
        </p:nvSpPr>
        <p:spPr bwMode="auto">
          <a:xfrm>
            <a:off x="1000897" y="411805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864498" y="4352934"/>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12" name="Espace réservé du numéro de diapositive 11"/>
          <p:cNvSpPr>
            <a:spLocks noGrp="1"/>
          </p:cNvSpPr>
          <p:nvPr>
            <p:ph type="sldNum" sz="quarter" idx="15"/>
          </p:nvPr>
        </p:nvSpPr>
        <p:spPr/>
        <p:txBody>
          <a:bodyPr/>
          <a:lstStyle/>
          <a:p>
            <a:fld id="{006F55E9-623E-4DBC-9E26-01EDF81B239D}" type="slidenum">
              <a:rPr lang="en-US" smtClean="0"/>
              <a:pPr/>
              <a:t>‹N°›</a:t>
            </a:fld>
            <a:endParaRPr lang="en-US" dirty="0"/>
          </a:p>
        </p:txBody>
      </p:sp>
      <p:sp>
        <p:nvSpPr>
          <p:cNvPr id="13"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96609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figure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8788" y="404813"/>
            <a:ext cx="7164611" cy="966787"/>
          </a:xfrm>
        </p:spPr>
        <p:txBody>
          <a:bodyPr/>
          <a:lstStyle>
            <a:lvl1pPr algn="l">
              <a:defRPr/>
            </a:lvl1pPr>
          </a:lstStyle>
          <a:p>
            <a:r>
              <a:rPr lang="en-GB" noProof="0" dirty="0" smtClean="0"/>
              <a:t>click to add title</a:t>
            </a:r>
            <a:endParaRPr lang="fr-FR" dirty="0"/>
          </a:p>
        </p:txBody>
      </p:sp>
      <p:sp>
        <p:nvSpPr>
          <p:cNvPr id="3" name="Espace réservé du texte 4"/>
          <p:cNvSpPr>
            <a:spLocks noGrp="1"/>
          </p:cNvSpPr>
          <p:nvPr>
            <p:ph type="body" sz="quarter" idx="11" hasCustomPrompt="1"/>
          </p:nvPr>
        </p:nvSpPr>
        <p:spPr>
          <a:xfrm>
            <a:off x="988790" y="1828800"/>
            <a:ext cx="7164610" cy="1295400"/>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baseline="0">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en-GB" noProof="0" dirty="0" smtClean="0">
                <a:latin typeface="Helvetica 55 Roman" pitchFamily="34" charset="0"/>
              </a:rPr>
              <a:t>click to edit master text styles</a:t>
            </a:r>
            <a:endParaRPr lang="en-GB" noProof="0"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5" name="Espace réservé du numéro de diapositive 14"/>
          <p:cNvSpPr>
            <a:spLocks noGrp="1"/>
          </p:cNvSpPr>
          <p:nvPr>
            <p:ph type="sldNum" sz="quarter" idx="21"/>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10997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figures 3">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13" name="Espace réservé du texte 7"/>
          <p:cNvSpPr>
            <a:spLocks noGrp="1"/>
          </p:cNvSpPr>
          <p:nvPr>
            <p:ph type="body" sz="quarter" idx="13" hasCustomPrompt="1"/>
          </p:nvPr>
        </p:nvSpPr>
        <p:spPr>
          <a:xfrm>
            <a:off x="1903592" y="33596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5" name="Espace réservé du texte 7"/>
          <p:cNvSpPr>
            <a:spLocks noGrp="1"/>
          </p:cNvSpPr>
          <p:nvPr>
            <p:ph type="body" sz="quarter" idx="15" hasCustomPrompt="1"/>
          </p:nvPr>
        </p:nvSpPr>
        <p:spPr>
          <a:xfrm>
            <a:off x="1903592" y="39692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7" name="Espace réservé du texte 7"/>
          <p:cNvSpPr>
            <a:spLocks noGrp="1"/>
          </p:cNvSpPr>
          <p:nvPr>
            <p:ph type="body" sz="quarter" idx="17" hasCustomPrompt="1"/>
          </p:nvPr>
        </p:nvSpPr>
        <p:spPr>
          <a:xfrm>
            <a:off x="1903592" y="458127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9" name="Espace réservé du texte 7"/>
          <p:cNvSpPr>
            <a:spLocks noGrp="1"/>
          </p:cNvSpPr>
          <p:nvPr>
            <p:ph type="body" sz="quarter" idx="19" hasCustomPrompt="1"/>
          </p:nvPr>
        </p:nvSpPr>
        <p:spPr>
          <a:xfrm>
            <a:off x="1903592" y="5229200"/>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20" name="Espace réservé du texte 13"/>
          <p:cNvSpPr>
            <a:spLocks noGrp="1"/>
          </p:cNvSpPr>
          <p:nvPr>
            <p:ph type="body" sz="quarter" idx="20" hasCustomPrompt="1"/>
          </p:nvPr>
        </p:nvSpPr>
        <p:spPr>
          <a:xfrm>
            <a:off x="990600" y="1828800"/>
            <a:ext cx="7162800" cy="1295400"/>
          </a:xfrm>
        </p:spPr>
        <p:txBody>
          <a:bodyPr>
            <a:normAutofit/>
          </a:bodyPr>
          <a:lstStyle>
            <a:lvl1pPr marL="0" marR="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sz="4800" baseline="0">
                <a:solidFill>
                  <a:schemeClr val="tx1"/>
                </a:solidFill>
                <a:latin typeface="Helvetica 35 Thin" pitchFamily="34" charset="0"/>
              </a:defRPr>
            </a:lvl1pPr>
          </a:lstStyle>
          <a:p>
            <a:pPr marL="0" marR="0" lvl="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a:pPr>
            <a:r>
              <a:rPr lang="en-GB" noProof="0" dirty="0" smtClean="0"/>
              <a:t>click to add subtitle</a:t>
            </a:r>
            <a:endParaRPr lang="en-GB" noProof="0" dirty="0"/>
          </a:p>
        </p:txBody>
      </p:sp>
      <p:sp>
        <p:nvSpPr>
          <p:cNvPr id="6" name="Espace réservé du texte 5"/>
          <p:cNvSpPr>
            <a:spLocks noGrp="1"/>
          </p:cNvSpPr>
          <p:nvPr>
            <p:ph type="body" sz="quarter" idx="21" hasCustomPrompt="1"/>
          </p:nvPr>
        </p:nvSpPr>
        <p:spPr>
          <a:xfrm>
            <a:off x="990599" y="3359627"/>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1" name="Espace réservé du texte 5"/>
          <p:cNvSpPr>
            <a:spLocks noGrp="1"/>
          </p:cNvSpPr>
          <p:nvPr>
            <p:ph type="body" sz="quarter" idx="22" hasCustomPrompt="1"/>
          </p:nvPr>
        </p:nvSpPr>
        <p:spPr>
          <a:xfrm>
            <a:off x="990599" y="396922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2" name="Espace réservé du texte 5"/>
          <p:cNvSpPr>
            <a:spLocks noGrp="1"/>
          </p:cNvSpPr>
          <p:nvPr>
            <p:ph type="body" sz="quarter" idx="23" hasCustomPrompt="1"/>
          </p:nvPr>
        </p:nvSpPr>
        <p:spPr>
          <a:xfrm>
            <a:off x="990599" y="458127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3" name="Espace réservé du texte 5"/>
          <p:cNvSpPr>
            <a:spLocks noGrp="1"/>
          </p:cNvSpPr>
          <p:nvPr>
            <p:ph type="body" sz="quarter" idx="24" hasCustomPrompt="1"/>
          </p:nvPr>
        </p:nvSpPr>
        <p:spPr>
          <a:xfrm>
            <a:off x="990599" y="5229200"/>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4" name="Espace réservé du numéro de diapositive 3"/>
          <p:cNvSpPr>
            <a:spLocks noGrp="1"/>
          </p:cNvSpPr>
          <p:nvPr>
            <p:ph type="sldNum" sz="quarter" idx="26"/>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417213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990600" y="404813"/>
            <a:ext cx="7162800" cy="96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smtClean="0"/>
              <a:t>click to add title</a:t>
            </a:r>
            <a:endParaRPr lang="fr-FR" dirty="0"/>
          </a:p>
        </p:txBody>
      </p:sp>
      <p:sp>
        <p:nvSpPr>
          <p:cNvPr id="3" name="Espace réservé du texte 2"/>
          <p:cNvSpPr>
            <a:spLocks noGrp="1"/>
          </p:cNvSpPr>
          <p:nvPr>
            <p:ph type="body" idx="1"/>
          </p:nvPr>
        </p:nvSpPr>
        <p:spPr>
          <a:xfrm>
            <a:off x="990600" y="1828801"/>
            <a:ext cx="7162800" cy="3810000"/>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en-GB" noProof="0" dirty="0" smtClean="0"/>
              <a:t>click to add subtitle</a:t>
            </a:r>
          </a:p>
          <a:p>
            <a:pPr lvl="1"/>
            <a:r>
              <a:rPr lang="en-GB" noProof="0" dirty="0" smtClean="0"/>
              <a:t>second level</a:t>
            </a:r>
          </a:p>
          <a:p>
            <a:pPr marL="1187450" lvl="2" indent="-228600" algn="l" rtl="0" eaLnBrk="1" fontAlgn="base" hangingPunct="1">
              <a:spcBef>
                <a:spcPct val="0"/>
              </a:spcBef>
              <a:spcAft>
                <a:spcPct val="25000"/>
              </a:spcAft>
              <a:buClr>
                <a:schemeClr val="tx1"/>
              </a:buClr>
              <a:buFont typeface="Helvetica 45 Light" pitchFamily="34" charset="0"/>
              <a:buChar char="–"/>
            </a:pPr>
            <a:r>
              <a:rPr lang="en-GB" noProof="0" dirty="0" smtClean="0"/>
              <a:t>third level</a:t>
            </a:r>
          </a:p>
          <a:p>
            <a:pPr marL="1606550" lvl="3" indent="-228600" algn="l" rtl="0" eaLnBrk="1" fontAlgn="base" hangingPunct="1">
              <a:spcBef>
                <a:spcPct val="0"/>
              </a:spcBef>
              <a:spcAft>
                <a:spcPct val="25000"/>
              </a:spcAft>
              <a:buClr>
                <a:schemeClr val="tx1"/>
              </a:buClr>
              <a:buFont typeface="Helvetica 45 Light" pitchFamily="34" charset="0"/>
              <a:buChar char="–"/>
            </a:pPr>
            <a:r>
              <a:rPr lang="en-GB" noProof="0" dirty="0" smtClean="0"/>
              <a:t>fourth level</a:t>
            </a:r>
          </a:p>
          <a:p>
            <a:pPr marL="2057400" lvl="4" indent="-228600" algn="l" rtl="0" eaLnBrk="1" fontAlgn="base" hangingPunct="1">
              <a:spcBef>
                <a:spcPct val="0"/>
              </a:spcBef>
              <a:spcAft>
                <a:spcPct val="25000"/>
              </a:spcAft>
              <a:buClr>
                <a:schemeClr val="tx1"/>
              </a:buClr>
              <a:buFont typeface="Helvetica 45 Light" pitchFamily="34" charset="0"/>
              <a:buChar char="–"/>
            </a:pPr>
            <a:r>
              <a:rPr lang="en-GB" noProof="0" dirty="0" smtClean="0"/>
              <a:t>fifth level</a:t>
            </a:r>
            <a:endParaRPr lang="en-GB" noProof="0" dirty="0"/>
          </a:p>
        </p:txBody>
      </p:sp>
      <p:sp>
        <p:nvSpPr>
          <p:cNvPr id="4" name="Espace réservé du pied de page 3"/>
          <p:cNvSpPr>
            <a:spLocks noGrp="1"/>
          </p:cNvSpPr>
          <p:nvPr>
            <p:ph type="ftr" sz="quarter" idx="3"/>
          </p:nvPr>
        </p:nvSpPr>
        <p:spPr>
          <a:xfrm>
            <a:off x="5076056" y="6624762"/>
            <a:ext cx="3456384" cy="188614"/>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dirty="0" smtClean="0"/>
              <a:t>IMS Roaming Architectures and LI</a:t>
            </a:r>
            <a:endParaRPr lang="en-US" dirty="0"/>
          </a:p>
        </p:txBody>
      </p:sp>
      <p:sp>
        <p:nvSpPr>
          <p:cNvPr id="6" name="Espace réservé du numéro de diapositive 5"/>
          <p:cNvSpPr>
            <a:spLocks noGrp="1"/>
          </p:cNvSpPr>
          <p:nvPr>
            <p:ph type="sldNum" sz="quarter" idx="4"/>
          </p:nvPr>
        </p:nvSpPr>
        <p:spPr>
          <a:xfrm>
            <a:off x="179512" y="6381329"/>
            <a:ext cx="477416" cy="216024"/>
          </a:xfrm>
          <a:prstGeom prst="rect">
            <a:avLst/>
          </a:prstGeom>
        </p:spPr>
        <p:txBody>
          <a:bodyPr vert="horz" lIns="91440" tIns="45720" rIns="91440" bIns="45720" rtlCol="0" anchor="ctr"/>
          <a:lstStyle>
            <a:lvl1pPr algn="r">
              <a:defRPr sz="1000">
                <a:solidFill>
                  <a:schemeClr val="tx1">
                    <a:tint val="75000"/>
                  </a:schemeClr>
                </a:solidFill>
              </a:defRPr>
            </a:lvl1p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1" r:id="rId4"/>
    <p:sldLayoutId id="2147483663" r:id="rId5"/>
    <p:sldLayoutId id="2147483665" r:id="rId6"/>
    <p:sldLayoutId id="2147483666" r:id="rId7"/>
    <p:sldLayoutId id="2147483667" r:id="rId8"/>
    <p:sldLayoutId id="2147483668" r:id="rId9"/>
    <p:sldLayoutId id="2147483672" r:id="rId10"/>
    <p:sldLayoutId id="2147483673" r:id="rId11"/>
    <p:sldLayoutId id="2147483671" r:id="rId12"/>
    <p:sldLayoutId id="2147483670" r:id="rId13"/>
    <p:sldLayoutId id="2147483674" r:id="rId14"/>
    <p:sldLayoutId id="2147483678"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0"/>
        </a:spcAft>
        <a:buClr>
          <a:srgbClr val="FF6600"/>
        </a:buClr>
        <a:buFont typeface="Wingdings" pitchFamily="2" charset="2"/>
        <a:buChar char="§"/>
        <a:defRPr lang="fr-FR" sz="1800" kern="1200" baseline="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spcAft>
          <a:spcPts val="600"/>
        </a:spcAft>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PowerPoint_Slide2.sld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ctrTitle"/>
          </p:nvPr>
        </p:nvSpPr>
        <p:spPr>
          <a:xfrm>
            <a:off x="1043608" y="2348880"/>
            <a:ext cx="7136049" cy="2016224"/>
          </a:xfrm>
        </p:spPr>
        <p:txBody>
          <a:bodyPr/>
          <a:lstStyle/>
          <a:p>
            <a:pPr algn="ct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smtClean="0">
                <a:latin typeface="Helvetica 45 Light" panose="020B0403020202020204" pitchFamily="34" charset="0"/>
              </a:rPr>
              <a:t>Discussion Paper:</a:t>
            </a:r>
            <a:br>
              <a:rPr lang="en-US" sz="3600" dirty="0" smtClean="0">
                <a:latin typeface="Helvetica 45 Light" panose="020B0403020202020204" pitchFamily="34" charset="0"/>
              </a:rPr>
            </a:br>
            <a:r>
              <a:rPr lang="en-US" sz="3600" dirty="0" smtClean="0">
                <a:latin typeface="Helvetica 45 Light" panose="020B0403020202020204" pitchFamily="34" charset="0"/>
              </a:rPr>
              <a:t>IMS Roaming &amp; Lawful Interception</a:t>
            </a:r>
            <a:br>
              <a:rPr lang="en-US" sz="3600" dirty="0" smtClean="0">
                <a:latin typeface="Helvetica 45 Light" panose="020B0403020202020204" pitchFamily="34" charset="0"/>
              </a:rPr>
            </a:br>
            <a:endParaRPr lang="en-GB" sz="4800" b="1" dirty="0">
              <a:latin typeface="Helvetica 45 Light" panose="020B0403020202020204" pitchFamily="34" charset="0"/>
            </a:endParaRPr>
          </a:p>
        </p:txBody>
      </p:sp>
      <p:sp>
        <p:nvSpPr>
          <p:cNvPr id="44" name="Subtitle 43"/>
          <p:cNvSpPr>
            <a:spLocks noGrp="1"/>
          </p:cNvSpPr>
          <p:nvPr>
            <p:ph type="subTitle" idx="1"/>
          </p:nvPr>
        </p:nvSpPr>
        <p:spPr>
          <a:xfrm>
            <a:off x="395536" y="5373216"/>
            <a:ext cx="5688631" cy="673224"/>
          </a:xfrm>
        </p:spPr>
        <p:txBody>
          <a:bodyPr>
            <a:noAutofit/>
          </a:bodyPr>
          <a:lstStyle/>
          <a:p>
            <a:r>
              <a:rPr lang="en-GB" sz="2800" dirty="0" smtClean="0">
                <a:latin typeface="+mn-lt"/>
              </a:rPr>
              <a:t>Orange Labs IMT/OLN</a:t>
            </a:r>
          </a:p>
          <a:p>
            <a:r>
              <a:rPr lang="en-GB" sz="2800" dirty="0" smtClean="0">
                <a:latin typeface="+mn-lt"/>
              </a:rPr>
              <a:t>Telecom Italia</a:t>
            </a:r>
          </a:p>
        </p:txBody>
      </p:sp>
      <p:sp>
        <p:nvSpPr>
          <p:cNvPr id="2" name="ZoneTexte 1"/>
          <p:cNvSpPr txBox="1"/>
          <p:nvPr/>
        </p:nvSpPr>
        <p:spPr>
          <a:xfrm>
            <a:off x="251520" y="332656"/>
            <a:ext cx="2310248" cy="1200329"/>
          </a:xfrm>
          <a:prstGeom prst="rect">
            <a:avLst/>
          </a:prstGeom>
          <a:noFill/>
        </p:spPr>
        <p:txBody>
          <a:bodyPr wrap="none" rtlCol="0">
            <a:spAutoFit/>
          </a:bodyPr>
          <a:lstStyle/>
          <a:p>
            <a:r>
              <a:rPr kumimoji="1" lang="en-US" dirty="0">
                <a:solidFill>
                  <a:schemeClr val="accent1"/>
                </a:solidFill>
              </a:rPr>
              <a:t>TSG SA WG3 #</a:t>
            </a:r>
            <a:r>
              <a:rPr lang="en-US" dirty="0">
                <a:solidFill>
                  <a:schemeClr val="accent1"/>
                </a:solidFill>
              </a:rPr>
              <a:t>57-LI</a:t>
            </a:r>
            <a:endParaRPr kumimoji="1" lang="en-US" dirty="0">
              <a:solidFill>
                <a:schemeClr val="accent1"/>
              </a:solidFill>
            </a:endParaRPr>
          </a:p>
          <a:p>
            <a:r>
              <a:rPr lang="en-US" dirty="0">
                <a:solidFill>
                  <a:schemeClr val="accent1"/>
                </a:solidFill>
              </a:rPr>
              <a:t>Nashville, USA</a:t>
            </a:r>
          </a:p>
          <a:p>
            <a:r>
              <a:rPr lang="en-US" dirty="0">
                <a:solidFill>
                  <a:schemeClr val="accent1"/>
                </a:solidFill>
              </a:rPr>
              <a:t>28-30 April 2015</a:t>
            </a:r>
            <a:endParaRPr kumimoji="1" lang="en-GB" dirty="0">
              <a:solidFill>
                <a:schemeClr val="accent1"/>
              </a:solidFill>
            </a:endParaRPr>
          </a:p>
          <a:p>
            <a:endParaRPr lang="fr-FR" dirty="0"/>
          </a:p>
        </p:txBody>
      </p:sp>
      <p:sp>
        <p:nvSpPr>
          <p:cNvPr id="5" name="ZoneTexte 4"/>
          <p:cNvSpPr txBox="1"/>
          <p:nvPr/>
        </p:nvSpPr>
        <p:spPr>
          <a:xfrm>
            <a:off x="7020272" y="9490"/>
            <a:ext cx="2016223" cy="923330"/>
          </a:xfrm>
          <a:prstGeom prst="rect">
            <a:avLst/>
          </a:prstGeom>
          <a:noFill/>
        </p:spPr>
        <p:txBody>
          <a:bodyPr wrap="square" rtlCol="0">
            <a:spAutoFit/>
          </a:bodyPr>
          <a:lstStyle/>
          <a:p>
            <a:r>
              <a:rPr kumimoji="1" lang="en-US" dirty="0" smtClean="0">
                <a:solidFill>
                  <a:schemeClr val="accent1"/>
                </a:solidFill>
              </a:rPr>
              <a:t>S3i150122</a:t>
            </a:r>
            <a:endParaRPr kumimoji="1" lang="en-US" dirty="0" smtClean="0">
              <a:solidFill>
                <a:schemeClr val="accent1"/>
              </a:solidFill>
            </a:endParaRPr>
          </a:p>
          <a:p>
            <a:r>
              <a:rPr lang="fr-FR" dirty="0" smtClean="0"/>
              <a:t>(</a:t>
            </a:r>
            <a:r>
              <a:rPr lang="fr-FR" dirty="0" err="1" smtClean="0"/>
              <a:t>previously</a:t>
            </a:r>
            <a:endParaRPr lang="fr-FR" dirty="0" smtClean="0"/>
          </a:p>
          <a:p>
            <a:r>
              <a:rPr lang="fr-FR" dirty="0" smtClean="0"/>
              <a:t>S3i150095 114)</a:t>
            </a:r>
            <a:endParaRPr kumimoji="1" lang="en-GB" dirty="0">
              <a:solidFill>
                <a:schemeClr val="accent1"/>
              </a:solidFill>
            </a:endParaRPr>
          </a:p>
        </p:txBody>
      </p:sp>
    </p:spTree>
    <p:extLst>
      <p:ext uri="{BB962C8B-B14F-4D97-AF65-F5344CB8AC3E}">
        <p14:creationId xmlns:p14="http://schemas.microsoft.com/office/powerpoint/2010/main" val="102831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9" name="Espace réservé du texte 8"/>
          <p:cNvSpPr>
            <a:spLocks noGrp="1"/>
          </p:cNvSpPr>
          <p:nvPr>
            <p:ph type="body" sz="quarter" idx="23"/>
          </p:nvPr>
        </p:nvSpPr>
        <p:spPr>
          <a:xfrm>
            <a:off x="2598122" y="2420888"/>
            <a:ext cx="5555278" cy="373268"/>
          </a:xfrm>
        </p:spPr>
        <p:txBody>
          <a:bodyPr/>
          <a:lstStyle/>
          <a:p>
            <a:r>
              <a:rPr lang="fr-FR" dirty="0" smtClean="0"/>
              <a:t>LBO </a:t>
            </a:r>
            <a:r>
              <a:rPr lang="fr-FR" dirty="0" err="1" smtClean="0"/>
              <a:t>with</a:t>
            </a:r>
            <a:r>
              <a:rPr lang="fr-FR" dirty="0" smtClean="0"/>
              <a:t> IMS Home </a:t>
            </a:r>
            <a:r>
              <a:rPr lang="fr-FR" dirty="0" err="1" smtClean="0"/>
              <a:t>Routed</a:t>
            </a:r>
            <a:r>
              <a:rPr lang="fr-FR" dirty="0" smtClean="0"/>
              <a:t> architecture</a:t>
            </a:r>
            <a:endParaRPr lang="fr-FR" dirty="0"/>
          </a:p>
        </p:txBody>
      </p:sp>
      <p:sp>
        <p:nvSpPr>
          <p:cNvPr id="10" name="Espace réservé du texte 9"/>
          <p:cNvSpPr>
            <a:spLocks noGrp="1"/>
          </p:cNvSpPr>
          <p:nvPr>
            <p:ph type="body" sz="quarter" idx="24"/>
          </p:nvPr>
        </p:nvSpPr>
        <p:spPr>
          <a:xfrm>
            <a:off x="2598122" y="2851419"/>
            <a:ext cx="5555278" cy="373268"/>
          </a:xfrm>
        </p:spPr>
        <p:txBody>
          <a:bodyPr/>
          <a:lstStyle/>
          <a:p>
            <a:r>
              <a:rPr lang="fr-FR" dirty="0" smtClean="0"/>
              <a:t>RAVEL architecture</a:t>
            </a:r>
            <a:endParaRPr lang="fr-FR" dirty="0"/>
          </a:p>
        </p:txBody>
      </p:sp>
      <p:sp>
        <p:nvSpPr>
          <p:cNvPr id="12" name="Espace réservé du texte 11"/>
          <p:cNvSpPr>
            <a:spLocks noGrp="1"/>
          </p:cNvSpPr>
          <p:nvPr>
            <p:ph type="body" sz="quarter" idx="26"/>
          </p:nvPr>
        </p:nvSpPr>
        <p:spPr>
          <a:xfrm>
            <a:off x="2598122" y="4143012"/>
            <a:ext cx="5555278" cy="373268"/>
          </a:xfrm>
        </p:spPr>
        <p:txBody>
          <a:bodyPr>
            <a:noAutofit/>
          </a:bodyPr>
          <a:lstStyle/>
          <a:p>
            <a:r>
              <a:rPr lang="fr-FR" dirty="0"/>
              <a:t>S8HR </a:t>
            </a:r>
            <a:r>
              <a:rPr lang="fr-FR" dirty="0" err="1"/>
              <a:t>without</a:t>
            </a:r>
            <a:r>
              <a:rPr lang="fr-FR" dirty="0"/>
              <a:t> </a:t>
            </a:r>
            <a:r>
              <a:rPr lang="fr-FR" dirty="0" err="1"/>
              <a:t>Confidentiality</a:t>
            </a:r>
            <a:r>
              <a:rPr lang="fr-FR" dirty="0"/>
              <a:t> </a:t>
            </a:r>
            <a:r>
              <a:rPr lang="fr-FR" dirty="0" smtClean="0"/>
              <a:t>Protection: </a:t>
            </a:r>
            <a:r>
              <a:rPr lang="fr-FR" dirty="0" err="1" smtClean="0"/>
              <a:t>Processing</a:t>
            </a:r>
            <a:r>
              <a:rPr lang="fr-FR" dirty="0" smtClean="0"/>
              <a:t> </a:t>
            </a:r>
            <a:r>
              <a:rPr lang="fr-FR" dirty="0" err="1" smtClean="0"/>
              <a:t>Raw</a:t>
            </a:r>
            <a:r>
              <a:rPr lang="fr-FR" dirty="0" smtClean="0"/>
              <a:t> Data?</a:t>
            </a:r>
            <a:endParaRPr lang="fr-FR" dirty="0"/>
          </a:p>
          <a:p>
            <a:endParaRPr lang="fr-FR" dirty="0"/>
          </a:p>
        </p:txBody>
      </p:sp>
      <p:sp>
        <p:nvSpPr>
          <p:cNvPr id="13" name="Espace réservé du texte 12"/>
          <p:cNvSpPr>
            <a:spLocks noGrp="1"/>
          </p:cNvSpPr>
          <p:nvPr>
            <p:ph type="body" sz="quarter" idx="27"/>
          </p:nvPr>
        </p:nvSpPr>
        <p:spPr>
          <a:xfrm>
            <a:off x="2598122" y="3712481"/>
            <a:ext cx="5555278" cy="373268"/>
          </a:xfrm>
        </p:spPr>
        <p:txBody>
          <a:bodyPr/>
          <a:lstStyle/>
          <a:p>
            <a:r>
              <a:rPr lang="fr-FR" dirty="0" smtClean="0"/>
              <a:t>S8HR </a:t>
            </a:r>
            <a:r>
              <a:rPr lang="fr-FR" dirty="0" err="1" smtClean="0"/>
              <a:t>without</a:t>
            </a:r>
            <a:r>
              <a:rPr lang="fr-FR" dirty="0" smtClean="0"/>
              <a:t> </a:t>
            </a:r>
            <a:r>
              <a:rPr lang="fr-FR" dirty="0" err="1" smtClean="0"/>
              <a:t>Confidentiality</a:t>
            </a:r>
            <a:r>
              <a:rPr lang="fr-FR" dirty="0" smtClean="0"/>
              <a:t> Protection</a:t>
            </a:r>
            <a:endParaRPr lang="fr-FR" dirty="0"/>
          </a:p>
        </p:txBody>
      </p:sp>
      <p:sp>
        <p:nvSpPr>
          <p:cNvPr id="14" name="Espace réservé du texte 13"/>
          <p:cNvSpPr>
            <a:spLocks noGrp="1"/>
          </p:cNvSpPr>
          <p:nvPr>
            <p:ph type="body" sz="quarter" idx="28"/>
          </p:nvPr>
        </p:nvSpPr>
        <p:spPr>
          <a:xfrm>
            <a:off x="2598122" y="3281950"/>
            <a:ext cx="5555278" cy="373268"/>
          </a:xfrm>
        </p:spPr>
        <p:txBody>
          <a:bodyPr/>
          <a:lstStyle/>
          <a:p>
            <a:r>
              <a:rPr lang="fr-FR" dirty="0" smtClean="0"/>
              <a:t>S8HR </a:t>
            </a:r>
            <a:r>
              <a:rPr lang="fr-FR" dirty="0" err="1" smtClean="0"/>
              <a:t>with</a:t>
            </a:r>
            <a:r>
              <a:rPr lang="fr-FR" dirty="0" smtClean="0"/>
              <a:t> </a:t>
            </a:r>
            <a:r>
              <a:rPr lang="fr-FR" dirty="0" err="1" smtClean="0"/>
              <a:t>Confidentiality</a:t>
            </a:r>
            <a:r>
              <a:rPr lang="fr-FR" dirty="0" smtClean="0"/>
              <a:t> Protection</a:t>
            </a:r>
            <a:endParaRPr lang="fr-FR" dirty="0"/>
          </a:p>
        </p:txBody>
      </p:sp>
      <p:sp>
        <p:nvSpPr>
          <p:cNvPr id="21" name="Espace réservé du pied de page 20"/>
          <p:cNvSpPr>
            <a:spLocks noGrp="1"/>
          </p:cNvSpPr>
          <p:nvPr>
            <p:ph type="ftr" sz="quarter" idx="10"/>
          </p:nvPr>
        </p:nvSpPr>
        <p:spPr/>
        <p:txBody>
          <a:bodyPr/>
          <a:lstStyle/>
          <a:p>
            <a:r>
              <a:rPr lang="en-US" smtClean="0"/>
              <a:t>IMS Roaming Architectures and LI</a:t>
            </a:r>
            <a:endParaRPr lang="en-US" dirty="0"/>
          </a:p>
        </p:txBody>
      </p:sp>
      <p:sp>
        <p:nvSpPr>
          <p:cNvPr id="3" name="Espace réservé du texte 2"/>
          <p:cNvSpPr>
            <a:spLocks noGrp="1"/>
          </p:cNvSpPr>
          <p:nvPr>
            <p:ph type="body" sz="quarter" idx="13"/>
          </p:nvPr>
        </p:nvSpPr>
        <p:spPr>
          <a:xfrm>
            <a:off x="990600" y="2420888"/>
            <a:ext cx="1440210" cy="373268"/>
          </a:xfrm>
        </p:spPr>
        <p:txBody>
          <a:bodyPr/>
          <a:lstStyle/>
          <a:p>
            <a:endParaRPr lang="fr-FR"/>
          </a:p>
        </p:txBody>
      </p:sp>
      <p:sp>
        <p:nvSpPr>
          <p:cNvPr id="4" name="Espace réservé du texte 3"/>
          <p:cNvSpPr>
            <a:spLocks noGrp="1"/>
          </p:cNvSpPr>
          <p:nvPr>
            <p:ph type="body" sz="quarter" idx="14"/>
          </p:nvPr>
        </p:nvSpPr>
        <p:spPr>
          <a:xfrm>
            <a:off x="990600" y="2851419"/>
            <a:ext cx="1440210" cy="373268"/>
          </a:xfrm>
        </p:spPr>
        <p:txBody>
          <a:bodyPr/>
          <a:lstStyle/>
          <a:p>
            <a:endParaRPr lang="fr-FR"/>
          </a:p>
        </p:txBody>
      </p:sp>
      <p:sp>
        <p:nvSpPr>
          <p:cNvPr id="5" name="Espace réservé du texte 4"/>
          <p:cNvSpPr>
            <a:spLocks noGrp="1"/>
          </p:cNvSpPr>
          <p:nvPr>
            <p:ph type="body" sz="quarter" idx="15"/>
          </p:nvPr>
        </p:nvSpPr>
        <p:spPr>
          <a:xfrm>
            <a:off x="990600" y="3281950"/>
            <a:ext cx="1440210" cy="373268"/>
          </a:xfrm>
        </p:spPr>
        <p:txBody>
          <a:bodyPr/>
          <a:lstStyle/>
          <a:p>
            <a:endParaRPr lang="fr-FR"/>
          </a:p>
        </p:txBody>
      </p:sp>
      <p:sp>
        <p:nvSpPr>
          <p:cNvPr id="6" name="Espace réservé du texte 5"/>
          <p:cNvSpPr>
            <a:spLocks noGrp="1"/>
          </p:cNvSpPr>
          <p:nvPr>
            <p:ph type="body" sz="quarter" idx="17"/>
          </p:nvPr>
        </p:nvSpPr>
        <p:spPr>
          <a:xfrm>
            <a:off x="990600" y="3712481"/>
            <a:ext cx="1440210" cy="373268"/>
          </a:xfrm>
        </p:spPr>
        <p:txBody>
          <a:bodyPr/>
          <a:lstStyle/>
          <a:p>
            <a:endParaRPr lang="fr-FR"/>
          </a:p>
        </p:txBody>
      </p:sp>
      <p:sp>
        <p:nvSpPr>
          <p:cNvPr id="7" name="Espace réservé du texte 6"/>
          <p:cNvSpPr>
            <a:spLocks noGrp="1"/>
          </p:cNvSpPr>
          <p:nvPr>
            <p:ph type="body" sz="quarter" idx="19"/>
          </p:nvPr>
        </p:nvSpPr>
        <p:spPr>
          <a:xfrm>
            <a:off x="990600" y="4143012"/>
            <a:ext cx="1440210" cy="373268"/>
          </a:xfrm>
        </p:spPr>
        <p:txBody>
          <a:bodyPr/>
          <a:lstStyle/>
          <a:p>
            <a:endParaRPr lang="fr-FR"/>
          </a:p>
        </p:txBody>
      </p:sp>
    </p:spTree>
    <p:extLst>
      <p:ext uri="{BB962C8B-B14F-4D97-AF65-F5344CB8AC3E}">
        <p14:creationId xmlns:p14="http://schemas.microsoft.com/office/powerpoint/2010/main" val="610887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942764" y="1149126"/>
            <a:ext cx="3309756" cy="5878532"/>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a:solidFill>
                  <a:srgbClr val="00B050"/>
                </a:solidFill>
              </a:rPr>
              <a:t>Lawful interception and </a:t>
            </a:r>
            <a:r>
              <a:rPr lang="en-US" sz="1400" dirty="0" smtClean="0">
                <a:solidFill>
                  <a:srgbClr val="00B050"/>
                </a:solidFill>
              </a:rPr>
              <a:t>Retained Data requirements were taken in account when defining 3GPP LBO.</a:t>
            </a:r>
          </a:p>
          <a:p>
            <a:pPr marL="285750" indent="-285750">
              <a:buClr>
                <a:schemeClr val="accent1"/>
              </a:buClr>
              <a:buFont typeface="Wingdings" panose="05000000000000000000" pitchFamily="2" charset="2"/>
              <a:buChar char="§"/>
            </a:pPr>
            <a:r>
              <a:rPr lang="en-US" sz="1400" dirty="0" smtClean="0">
                <a:solidFill>
                  <a:srgbClr val="00B050"/>
                </a:solidFill>
              </a:rPr>
              <a:t>Single Radio Voice Call Continuity: no issue for handling HO from PS to CS thanks to </a:t>
            </a:r>
            <a:r>
              <a:rPr lang="en-US" sz="1400" dirty="0" err="1" smtClean="0">
                <a:solidFill>
                  <a:srgbClr val="00B050"/>
                </a:solidFill>
              </a:rPr>
              <a:t>eSR</a:t>
            </a:r>
            <a:r>
              <a:rPr lang="en-US" sz="1400" dirty="0" smtClean="0">
                <a:solidFill>
                  <a:srgbClr val="00B050"/>
                </a:solidFill>
              </a:rPr>
              <a:t>-VCC.</a:t>
            </a: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LI in VPLMN and HPLMN</a:t>
            </a:r>
            <a:r>
              <a:rPr lang="en-US" sz="1400" dirty="0" smtClean="0">
                <a:solidFill>
                  <a:schemeClr val="accent1"/>
                </a:solidFill>
              </a:rPr>
              <a:t>:</a:t>
            </a:r>
          </a:p>
          <a:p>
            <a:pPr marL="742950" lvl="1" indent="-285750">
              <a:buClr>
                <a:schemeClr val="accent1"/>
              </a:buClr>
              <a:buFont typeface="Wingdings" panose="05000000000000000000" pitchFamily="2" charset="2"/>
              <a:buChar char="§"/>
            </a:pPr>
            <a:r>
              <a:rPr lang="en-US" sz="1400" dirty="0" smtClean="0">
                <a:solidFill>
                  <a:srgbClr val="FF0000"/>
                </a:solidFill>
              </a:rPr>
              <a:t>LBO allows for both cases efficient LI (IRI + CC) and DR:</a:t>
            </a:r>
          </a:p>
          <a:p>
            <a:pPr marL="742950" lvl="1" indent="-285750">
              <a:buClr>
                <a:schemeClr val="accent1"/>
              </a:buClr>
              <a:buFont typeface="Wingdings" panose="05000000000000000000" pitchFamily="2" charset="2"/>
              <a:buChar char="§"/>
            </a:pPr>
            <a:r>
              <a:rPr lang="en-US" sz="1400" dirty="0" smtClean="0"/>
              <a:t>LI:</a:t>
            </a:r>
          </a:p>
          <a:p>
            <a:pPr marL="1200150" lvl="2" indent="-285750">
              <a:buClr>
                <a:schemeClr val="accent1"/>
              </a:buClr>
              <a:buFont typeface="Wingdings" panose="05000000000000000000" pitchFamily="2" charset="2"/>
              <a:buChar char="§"/>
            </a:pPr>
            <a:r>
              <a:rPr lang="en-US" sz="1400" dirty="0" smtClean="0"/>
              <a:t>IRI: </a:t>
            </a:r>
            <a:r>
              <a:rPr lang="en-US" sz="1400" dirty="0" err="1" smtClean="0"/>
              <a:t>vPCSCF</a:t>
            </a:r>
            <a:r>
              <a:rPr lang="en-US" sz="1400" dirty="0" smtClean="0"/>
              <a:t>, </a:t>
            </a:r>
            <a:r>
              <a:rPr lang="en-US" sz="1400" dirty="0" err="1" smtClean="0"/>
              <a:t>vIBCF</a:t>
            </a:r>
            <a:r>
              <a:rPr lang="en-US" sz="1400" dirty="0" smtClean="0"/>
              <a:t>, </a:t>
            </a:r>
            <a:r>
              <a:rPr lang="en-US" sz="1400" dirty="0" err="1" smtClean="0"/>
              <a:t>hIBCF</a:t>
            </a:r>
            <a:r>
              <a:rPr lang="en-US" sz="1400" dirty="0" smtClean="0"/>
              <a:t>, </a:t>
            </a:r>
            <a:r>
              <a:rPr lang="en-US" sz="1400" dirty="0" err="1" smtClean="0"/>
              <a:t>hS</a:t>
            </a:r>
            <a:r>
              <a:rPr lang="en-US" sz="1400" dirty="0" smtClean="0"/>
              <a:t>-CSCF, AS</a:t>
            </a:r>
          </a:p>
          <a:p>
            <a:pPr marL="1200150" lvl="2" indent="-285750">
              <a:buClr>
                <a:schemeClr val="accent1"/>
              </a:buClr>
              <a:buFont typeface="Wingdings" panose="05000000000000000000" pitchFamily="2" charset="2"/>
              <a:buChar char="§"/>
            </a:pPr>
            <a:r>
              <a:rPr lang="en-US" sz="1400" dirty="0" smtClean="0"/>
              <a:t>CC: </a:t>
            </a:r>
            <a:r>
              <a:rPr lang="en-US" sz="1400" dirty="0" err="1" smtClean="0"/>
              <a:t>vPGW</a:t>
            </a:r>
            <a:r>
              <a:rPr lang="en-US" sz="1400" dirty="0" smtClean="0"/>
              <a:t>/</a:t>
            </a:r>
            <a:r>
              <a:rPr lang="en-US" sz="1400" dirty="0" err="1" smtClean="0"/>
              <a:t>vIMS</a:t>
            </a:r>
            <a:r>
              <a:rPr lang="en-US" sz="1400" dirty="0" smtClean="0"/>
              <a:t>-AGW, </a:t>
            </a:r>
            <a:r>
              <a:rPr lang="en-US" sz="1400" dirty="0" err="1" smtClean="0"/>
              <a:t>vTrGW</a:t>
            </a:r>
            <a:r>
              <a:rPr lang="en-US" sz="1400" dirty="0" smtClean="0"/>
              <a:t>, </a:t>
            </a:r>
            <a:r>
              <a:rPr lang="en-US" sz="1400" dirty="0" err="1" smtClean="0"/>
              <a:t>hTrGW</a:t>
            </a:r>
            <a:endParaRPr lang="en-US" sz="1400" dirty="0" smtClean="0"/>
          </a:p>
          <a:p>
            <a:pPr marL="742950" lvl="1" indent="-285750">
              <a:buClr>
                <a:schemeClr val="accent1"/>
              </a:buClr>
              <a:buFont typeface="Wingdings" panose="05000000000000000000" pitchFamily="2" charset="2"/>
              <a:buChar char="§"/>
            </a:pPr>
            <a:r>
              <a:rPr lang="en-US" sz="1400" dirty="0" smtClean="0"/>
              <a:t>DR is also available</a:t>
            </a:r>
          </a:p>
          <a:p>
            <a:pPr marL="742950" lvl="1"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Confidentiality Protection</a:t>
            </a:r>
            <a:r>
              <a:rPr lang="en-US" sz="1400" dirty="0" smtClean="0"/>
              <a:t>:</a:t>
            </a:r>
          </a:p>
          <a:p>
            <a:pPr lvl="1">
              <a:buClr>
                <a:schemeClr val="accent1"/>
              </a:buClr>
            </a:pPr>
            <a:r>
              <a:rPr lang="en-US" sz="1400" dirty="0" smtClean="0"/>
              <a:t>Even if </a:t>
            </a:r>
            <a:r>
              <a:rPr lang="en-US" sz="1400" dirty="0" smtClean="0">
                <a:solidFill>
                  <a:srgbClr val="FF0000"/>
                </a:solidFill>
              </a:rPr>
              <a:t>Encryption is used (in E2E or E2AE) mode</a:t>
            </a:r>
            <a:r>
              <a:rPr lang="en-US" sz="1400" dirty="0" smtClean="0"/>
              <a:t>, </a:t>
            </a:r>
            <a:r>
              <a:rPr lang="en-US" sz="1400" dirty="0">
                <a:solidFill>
                  <a:srgbClr val="FF0000"/>
                </a:solidFill>
              </a:rPr>
              <a:t>LBO architecture allows LI </a:t>
            </a:r>
            <a:r>
              <a:rPr lang="en-US" sz="1400" dirty="0" smtClean="0"/>
              <a:t>VPLMN (</a:t>
            </a:r>
            <a:r>
              <a:rPr lang="en-US" sz="1400" dirty="0" err="1" smtClean="0"/>
              <a:t>vP</a:t>
            </a:r>
            <a:r>
              <a:rPr lang="en-US" sz="1400" dirty="0" smtClean="0"/>
              <a:t>-CSCF, </a:t>
            </a:r>
            <a:r>
              <a:rPr lang="en-US" sz="1400" dirty="0" err="1" smtClean="0"/>
              <a:t>vIMS</a:t>
            </a:r>
            <a:r>
              <a:rPr lang="en-US" sz="1400" dirty="0" smtClean="0"/>
              <a:t>-AGW), HPLMN (</a:t>
            </a:r>
            <a:r>
              <a:rPr lang="en-US" sz="1400" dirty="0" err="1" smtClean="0"/>
              <a:t>hIBCF</a:t>
            </a:r>
            <a:r>
              <a:rPr lang="en-US" sz="1400" dirty="0" smtClean="0"/>
              <a:t>/</a:t>
            </a:r>
            <a:r>
              <a:rPr lang="en-US" sz="1400" dirty="0" err="1" smtClean="0"/>
              <a:t>hTrGW</a:t>
            </a:r>
            <a:r>
              <a:rPr lang="en-US" sz="1400" dirty="0" smtClean="0"/>
              <a:t>)</a:t>
            </a:r>
            <a:endParaRPr lang="en-US" sz="1400" b="1" dirty="0" smtClean="0">
              <a:solidFill>
                <a:srgbClr val="FF0000"/>
              </a:solidFill>
            </a:endParaRPr>
          </a:p>
          <a:p>
            <a:pPr marL="285750" indent="-285750">
              <a:buClr>
                <a:schemeClr val="accent1"/>
              </a:buClr>
              <a:buFont typeface="Wingdings" panose="05000000000000000000" pitchFamily="2" charset="2"/>
              <a:buChar char="§"/>
            </a:pPr>
            <a:endParaRPr lang="en-US" dirty="0" smtClean="0"/>
          </a:p>
          <a:p>
            <a:pPr marL="285750" indent="-285750">
              <a:buClr>
                <a:schemeClr val="accent1"/>
              </a:buClr>
              <a:buFont typeface="Wingdings" panose="05000000000000000000" pitchFamily="2" charset="2"/>
              <a:buChar char="§"/>
            </a:pPr>
            <a:endParaRPr lang="en-US" dirty="0"/>
          </a:p>
          <a:p>
            <a:endParaRPr lang="en-US" dirty="0"/>
          </a:p>
        </p:txBody>
      </p:sp>
      <p:sp>
        <p:nvSpPr>
          <p:cNvPr id="7"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9"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3</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99" y="1052736"/>
            <a:ext cx="5962161" cy="3713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3275856" y="4414586"/>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1" name="ZoneTexte 10"/>
          <p:cNvSpPr txBox="1"/>
          <p:nvPr/>
        </p:nvSpPr>
        <p:spPr>
          <a:xfrm>
            <a:off x="1403648" y="4414586"/>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2" name="ZoneTexte 11"/>
          <p:cNvSpPr txBox="1"/>
          <p:nvPr/>
        </p:nvSpPr>
        <p:spPr>
          <a:xfrm>
            <a:off x="1778974" y="1449707"/>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3" name="ZoneTexte 12"/>
          <p:cNvSpPr txBox="1"/>
          <p:nvPr/>
        </p:nvSpPr>
        <p:spPr>
          <a:xfrm>
            <a:off x="3003110" y="1462258"/>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4" name="Titre 3"/>
          <p:cNvSpPr>
            <a:spLocks noGrp="1"/>
          </p:cNvSpPr>
          <p:nvPr>
            <p:ph type="title"/>
          </p:nvPr>
        </p:nvSpPr>
        <p:spPr>
          <a:xfrm>
            <a:off x="429906" y="180726"/>
            <a:ext cx="8390566" cy="968400"/>
          </a:xfrm>
        </p:spPr>
        <p:txBody>
          <a:bodyPr/>
          <a:lstStyle/>
          <a:p>
            <a:r>
              <a:rPr lang="en-GB" dirty="0"/>
              <a:t>LBO with IMS Home Routed </a:t>
            </a:r>
            <a:r>
              <a:rPr lang="en-GB" dirty="0" smtClean="0"/>
              <a:t>architecture</a:t>
            </a:r>
            <a:br>
              <a:rPr lang="en-GB" dirty="0" smtClean="0"/>
            </a:br>
            <a:r>
              <a:rPr lang="en-US" sz="1600" b="1" dirty="0" smtClean="0"/>
              <a:t>(</a:t>
            </a:r>
            <a:r>
              <a:rPr lang="en-US" sz="1600" b="1" dirty="0" err="1" smtClean="0"/>
              <a:t>cf</a:t>
            </a:r>
            <a:r>
              <a:rPr lang="en-US" sz="1600" b="1" dirty="0" smtClean="0"/>
              <a:t> GSMA IR.65</a:t>
            </a:r>
            <a:r>
              <a:rPr lang="en-US" sz="1600" dirty="0" smtClean="0"/>
              <a:t> </a:t>
            </a:r>
            <a:r>
              <a:rPr lang="en-US" sz="1600" b="1" dirty="0"/>
              <a:t>Figure 2-5: Control and User Plane Routing – Home </a:t>
            </a:r>
            <a:r>
              <a:rPr lang="en-US" sz="1600" b="1" dirty="0" smtClean="0"/>
              <a:t>Routing)</a:t>
            </a:r>
            <a:endParaRPr lang="fr-FR" sz="1600" dirty="0"/>
          </a:p>
        </p:txBody>
      </p:sp>
      <p:sp>
        <p:nvSpPr>
          <p:cNvPr id="2" name="ZoneTexte 1"/>
          <p:cNvSpPr txBox="1"/>
          <p:nvPr/>
        </p:nvSpPr>
        <p:spPr>
          <a:xfrm>
            <a:off x="251520" y="5661248"/>
            <a:ext cx="5832648" cy="1169551"/>
          </a:xfrm>
          <a:prstGeom prst="rect">
            <a:avLst/>
          </a:prstGeom>
          <a:noFill/>
        </p:spPr>
        <p:txBody>
          <a:bodyPr wrap="square" rtlCol="0">
            <a:spAutoFit/>
          </a:bodyPr>
          <a:lstStyle/>
          <a:p>
            <a:r>
              <a:rPr lang="fr-FR" sz="1400" b="1" dirty="0" smtClean="0"/>
              <a:t>OMR</a:t>
            </a:r>
            <a:r>
              <a:rPr lang="fr-FR" sz="1400" dirty="0" smtClean="0"/>
              <a:t>: Optimal Media </a:t>
            </a:r>
            <a:r>
              <a:rPr lang="fr-FR" sz="1400" dirty="0" err="1" smtClean="0"/>
              <a:t>Routing</a:t>
            </a:r>
            <a:r>
              <a:rPr lang="fr-FR" sz="1400" dirty="0" smtClean="0"/>
              <a:t> (</a:t>
            </a:r>
            <a:r>
              <a:rPr lang="fr-FR" sz="1400" dirty="0" err="1" smtClean="0"/>
              <a:t>which</a:t>
            </a:r>
            <a:r>
              <a:rPr lang="fr-FR" sz="1400" dirty="0" smtClean="0"/>
              <a:t> if </a:t>
            </a:r>
            <a:r>
              <a:rPr lang="fr-FR" sz="1400" dirty="0" err="1" smtClean="0"/>
              <a:t>selected</a:t>
            </a:r>
            <a:r>
              <a:rPr lang="fr-FR" sz="1400" dirty="0" smtClean="0"/>
              <a:t> </a:t>
            </a:r>
            <a:r>
              <a:rPr lang="fr-FR" sz="1400" dirty="0" err="1" smtClean="0"/>
              <a:t>would</a:t>
            </a:r>
            <a:r>
              <a:rPr lang="fr-FR" sz="1400" dirty="0" smtClean="0"/>
              <a:t> have </a:t>
            </a:r>
            <a:r>
              <a:rPr lang="fr-FR" sz="1400" dirty="0" err="1" smtClean="0"/>
              <a:t>introduce</a:t>
            </a:r>
            <a:r>
              <a:rPr lang="fr-FR" sz="1400" dirty="0" smtClean="0"/>
              <a:t> LI issues) has been </a:t>
            </a:r>
            <a:r>
              <a:rPr lang="fr-FR" sz="1400" b="1" dirty="0" err="1" smtClean="0"/>
              <a:t>analyzed</a:t>
            </a:r>
            <a:r>
              <a:rPr lang="fr-FR" sz="1400" b="1" dirty="0" smtClean="0"/>
              <a:t> and  </a:t>
            </a:r>
            <a:r>
              <a:rPr lang="fr-FR" sz="1400" b="1" dirty="0" err="1" smtClean="0"/>
              <a:t>is</a:t>
            </a:r>
            <a:r>
              <a:rPr lang="fr-FR" sz="1400" b="1" dirty="0" smtClean="0"/>
              <a:t> </a:t>
            </a:r>
            <a:r>
              <a:rPr lang="fr-FR" sz="1400" b="1" dirty="0" err="1" smtClean="0"/>
              <a:t>currently</a:t>
            </a:r>
            <a:r>
              <a:rPr lang="fr-FR" sz="1400" b="1" dirty="0" smtClean="0"/>
              <a:t> </a:t>
            </a:r>
            <a:r>
              <a:rPr lang="fr-FR" sz="1400" b="1" dirty="0" err="1" smtClean="0"/>
              <a:t>abandonned</a:t>
            </a:r>
            <a:r>
              <a:rPr lang="fr-FR" sz="1400" b="1" dirty="0" smtClean="0"/>
              <a:t> by GSMA</a:t>
            </a:r>
            <a:r>
              <a:rPr lang="fr-FR" sz="1400" dirty="0" smtClean="0"/>
              <a:t>. </a:t>
            </a:r>
            <a:r>
              <a:rPr lang="fr-FR" sz="1400" b="1" dirty="0" smtClean="0"/>
              <a:t>REVOLVER  </a:t>
            </a:r>
            <a:r>
              <a:rPr lang="fr-FR" sz="1400" b="1" dirty="0" err="1" smtClean="0"/>
              <a:t>Study</a:t>
            </a:r>
            <a:r>
              <a:rPr lang="fr-FR" sz="1400" b="1" dirty="0" smtClean="0"/>
              <a:t>.</a:t>
            </a:r>
          </a:p>
          <a:p>
            <a:r>
              <a:rPr lang="fr-FR" sz="1400" dirty="0" smtClean="0"/>
              <a:t>GSMA </a:t>
            </a:r>
            <a:r>
              <a:rPr lang="fr-FR" sz="1400" dirty="0" err="1" smtClean="0"/>
              <a:t>Whitepaper</a:t>
            </a:r>
            <a:r>
              <a:rPr lang="fr-FR" sz="1400" dirty="0" smtClean="0"/>
              <a:t> REVOLVER – Network 2020: </a:t>
            </a:r>
            <a:r>
              <a:rPr lang="fr-FR" sz="1400" dirty="0" err="1" smtClean="0"/>
              <a:t>VoLTE</a:t>
            </a:r>
            <a:r>
              <a:rPr lang="fr-FR" sz="1400" dirty="0" smtClean="0"/>
              <a:t> </a:t>
            </a:r>
            <a:r>
              <a:rPr lang="fr-FR" sz="1400" dirty="0" err="1" smtClean="0"/>
              <a:t>Roaming</a:t>
            </a:r>
            <a:r>
              <a:rPr lang="fr-FR" sz="1400" dirty="0" smtClean="0"/>
              <a:t> </a:t>
            </a:r>
            <a:r>
              <a:rPr lang="fr-FR" sz="1400" dirty="0" err="1" smtClean="0"/>
              <a:t>Analysis</a:t>
            </a:r>
            <a:r>
              <a:rPr lang="fr-FR" sz="1400" dirty="0" smtClean="0"/>
              <a:t>. Not </a:t>
            </a:r>
            <a:r>
              <a:rPr lang="fr-FR" sz="1400" dirty="0" err="1" smtClean="0"/>
              <a:t>yet</a:t>
            </a:r>
            <a:r>
              <a:rPr lang="fr-FR" sz="1400" dirty="0" smtClean="0"/>
              <a:t> </a:t>
            </a:r>
            <a:r>
              <a:rPr lang="fr-FR" sz="1400" dirty="0" err="1" smtClean="0"/>
              <a:t>published</a:t>
            </a:r>
            <a:r>
              <a:rPr lang="fr-FR" sz="1400" dirty="0" smtClean="0"/>
              <a:t>.</a:t>
            </a:r>
            <a:endParaRPr lang="fr-FR" sz="1400" dirty="0"/>
          </a:p>
        </p:txBody>
      </p:sp>
      <p:sp>
        <p:nvSpPr>
          <p:cNvPr id="14" name="ZoneTexte 13"/>
          <p:cNvSpPr txBox="1"/>
          <p:nvPr/>
        </p:nvSpPr>
        <p:spPr>
          <a:xfrm>
            <a:off x="251520" y="5068465"/>
            <a:ext cx="3168352" cy="307777"/>
          </a:xfrm>
          <a:prstGeom prst="rect">
            <a:avLst/>
          </a:prstGeom>
          <a:noFill/>
        </p:spPr>
        <p:txBody>
          <a:bodyPr wrap="square" rtlCol="0">
            <a:spAutoFit/>
          </a:bodyPr>
          <a:lstStyle/>
          <a:p>
            <a:r>
              <a:rPr lang="fr-FR" sz="1400" b="1" dirty="0" err="1" smtClean="0">
                <a:solidFill>
                  <a:srgbClr val="7030A0"/>
                </a:solidFill>
              </a:rPr>
              <a:t>cf</a:t>
            </a:r>
            <a:r>
              <a:rPr lang="fr-FR" sz="1400" b="1" dirty="0" smtClean="0">
                <a:solidFill>
                  <a:srgbClr val="7030A0"/>
                </a:solidFill>
              </a:rPr>
              <a:t> 3GPP TS 23.228 + GSMA IR.65</a:t>
            </a:r>
            <a:endParaRPr lang="fr-FR" sz="1400" dirty="0">
              <a:solidFill>
                <a:srgbClr val="7030A0"/>
              </a:solidFill>
            </a:endParaRPr>
          </a:p>
        </p:txBody>
      </p:sp>
    </p:spTree>
    <p:extLst>
      <p:ext uri="{BB962C8B-B14F-4D97-AF65-F5344CB8AC3E}">
        <p14:creationId xmlns:p14="http://schemas.microsoft.com/office/powerpoint/2010/main" val="330954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4828" y="23664"/>
            <a:ext cx="8069659" cy="968400"/>
          </a:xfrm>
        </p:spPr>
        <p:txBody>
          <a:bodyPr/>
          <a:lstStyle/>
          <a:p>
            <a:r>
              <a:rPr lang="en-GB" dirty="0"/>
              <a:t>RAVEL </a:t>
            </a:r>
            <a:r>
              <a:rPr lang="en-GB" dirty="0" smtClean="0"/>
              <a:t>architecture (1/2)</a:t>
            </a:r>
            <a:r>
              <a:rPr lang="en-GB" sz="1800" dirty="0" smtClean="0"/>
              <a:t>(</a:t>
            </a:r>
            <a:r>
              <a:rPr lang="en-US" sz="1600" b="1" dirty="0" err="1" smtClean="0"/>
              <a:t>cf</a:t>
            </a:r>
            <a:r>
              <a:rPr lang="en-US" sz="1600" b="1" dirty="0" smtClean="0"/>
              <a:t> GSMA IR.65</a:t>
            </a:r>
            <a:r>
              <a:rPr lang="en-US" sz="1600" dirty="0" smtClean="0"/>
              <a:t> </a:t>
            </a:r>
            <a:r>
              <a:rPr lang="en-US" sz="1600" b="1" dirty="0"/>
              <a:t>Figure 2-4: Control and User Plane Routing – VPMN Routing )</a:t>
            </a:r>
            <a:endParaRPr lang="en-US" sz="1600" dirty="0">
              <a:solidFill>
                <a:schemeClr val="tx1"/>
              </a:solidFill>
              <a:latin typeface="+mn-lt"/>
            </a:endParaRPr>
          </a:p>
        </p:txBody>
      </p:sp>
      <p:sp>
        <p:nvSpPr>
          <p:cNvPr id="8" name="ZoneTexte 7"/>
          <p:cNvSpPr txBox="1"/>
          <p:nvPr/>
        </p:nvSpPr>
        <p:spPr>
          <a:xfrm>
            <a:off x="395536" y="620688"/>
            <a:ext cx="8612435" cy="1477328"/>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fr-FR" dirty="0" err="1" smtClean="0"/>
              <a:t>Only</a:t>
            </a:r>
            <a:r>
              <a:rPr lang="fr-FR" dirty="0" smtClean="0"/>
              <a:t> for </a:t>
            </a:r>
            <a:r>
              <a:rPr lang="fr-FR" dirty="0" err="1" smtClean="0"/>
              <a:t>originating</a:t>
            </a:r>
            <a:r>
              <a:rPr lang="fr-FR" dirty="0" smtClean="0"/>
              <a:t> calls (</a:t>
            </a:r>
            <a:r>
              <a:rPr lang="fr-FR" dirty="0" err="1" smtClean="0"/>
              <a:t>Terminating</a:t>
            </a:r>
            <a:r>
              <a:rPr lang="fr-FR" dirty="0" smtClean="0"/>
              <a:t> calls (media+ </a:t>
            </a:r>
            <a:r>
              <a:rPr lang="fr-FR" dirty="0" err="1" smtClean="0"/>
              <a:t>sig</a:t>
            </a:r>
            <a:r>
              <a:rPr lang="fr-FR" dirty="0" smtClean="0"/>
              <a:t>) transit </a:t>
            </a:r>
            <a:r>
              <a:rPr lang="fr-FR" dirty="0" err="1" smtClean="0"/>
              <a:t>through</a:t>
            </a:r>
            <a:r>
              <a:rPr lang="fr-FR" dirty="0" smtClean="0"/>
              <a:t> HPLMN)</a:t>
            </a:r>
          </a:p>
          <a:p>
            <a:pPr marL="285750" indent="-285750">
              <a:buClr>
                <a:schemeClr val="accent1"/>
              </a:buClr>
              <a:buFont typeface="Wingdings" panose="05000000000000000000" pitchFamily="2" charset="2"/>
              <a:buChar char="§"/>
            </a:pPr>
            <a:r>
              <a:rPr lang="fr-FR" dirty="0" err="1" smtClean="0"/>
              <a:t>Signalling</a:t>
            </a:r>
            <a:r>
              <a:rPr lang="fr-FR" dirty="0" smtClean="0"/>
              <a:t> transits </a:t>
            </a:r>
            <a:r>
              <a:rPr lang="fr-FR" dirty="0" err="1" smtClean="0"/>
              <a:t>through</a:t>
            </a:r>
            <a:r>
              <a:rPr lang="fr-FR" dirty="0" smtClean="0"/>
              <a:t> HPLMN. </a:t>
            </a:r>
            <a:r>
              <a:rPr lang="fr-FR" b="1" dirty="0" smtClean="0">
                <a:solidFill>
                  <a:srgbClr val="FF0000"/>
                </a:solidFill>
              </a:rPr>
              <a:t>HPLMN has </a:t>
            </a:r>
            <a:r>
              <a:rPr lang="fr-FR" b="1" dirty="0" err="1" smtClean="0">
                <a:solidFill>
                  <a:srgbClr val="FF0000"/>
                </a:solidFill>
              </a:rPr>
              <a:t>always</a:t>
            </a:r>
            <a:r>
              <a:rPr lang="fr-FR" b="1" dirty="0" smtClean="0">
                <a:solidFill>
                  <a:srgbClr val="FF0000"/>
                </a:solidFill>
              </a:rPr>
              <a:t> the control of the </a:t>
            </a:r>
            <a:r>
              <a:rPr lang="fr-FR" b="1" dirty="0" err="1" smtClean="0">
                <a:solidFill>
                  <a:srgbClr val="FF0000"/>
                </a:solidFill>
              </a:rPr>
              <a:t>routing</a:t>
            </a:r>
            <a:r>
              <a:rPr lang="fr-FR" b="1" dirty="0" smtClean="0">
                <a:solidFill>
                  <a:srgbClr val="FF0000"/>
                </a:solidFill>
              </a:rPr>
              <a:t> mode: i.e. to route or not the session back to VPLMN</a:t>
            </a:r>
            <a:r>
              <a:rPr lang="fr-FR" b="1" dirty="0">
                <a:solidFill>
                  <a:srgbClr val="FF0000"/>
                </a:solidFill>
              </a:rPr>
              <a:t>.</a:t>
            </a:r>
          </a:p>
          <a:p>
            <a:pPr marL="285750" indent="-285750">
              <a:buClr>
                <a:schemeClr val="accent1"/>
              </a:buClr>
              <a:buFont typeface="Wingdings" panose="05000000000000000000" pitchFamily="2" charset="2"/>
              <a:buChar char="§"/>
            </a:pPr>
            <a:r>
              <a:rPr lang="fr-FR" dirty="0" err="1" smtClean="0"/>
              <a:t>Example</a:t>
            </a:r>
            <a:r>
              <a:rPr lang="fr-FR" dirty="0" smtClean="0"/>
              <a:t> if HPLMN </a:t>
            </a:r>
            <a:r>
              <a:rPr lang="fr-FR" dirty="0" err="1" smtClean="0"/>
              <a:t>decides</a:t>
            </a:r>
            <a:r>
              <a:rPr lang="fr-FR" dirty="0" smtClean="0"/>
              <a:t> to route back to VPLMN:</a:t>
            </a:r>
          </a:p>
          <a:p>
            <a:endParaRPr lang="fr-FR" dirty="0"/>
          </a:p>
        </p:txBody>
      </p:sp>
      <p:sp>
        <p:nvSpPr>
          <p:cNvPr id="9" name="ZoneTexte 8"/>
          <p:cNvSpPr txBox="1"/>
          <p:nvPr/>
        </p:nvSpPr>
        <p:spPr>
          <a:xfrm>
            <a:off x="467544" y="4258256"/>
            <a:ext cx="1292293"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0" name="ZoneTexte 9"/>
          <p:cNvSpPr txBox="1"/>
          <p:nvPr/>
        </p:nvSpPr>
        <p:spPr>
          <a:xfrm>
            <a:off x="6998530" y="4258256"/>
            <a:ext cx="1339627"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1" name="ZoneTexte 10"/>
          <p:cNvSpPr txBox="1"/>
          <p:nvPr/>
        </p:nvSpPr>
        <p:spPr>
          <a:xfrm>
            <a:off x="7020272" y="2808804"/>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2" name="ZoneTexte 11"/>
          <p:cNvSpPr txBox="1"/>
          <p:nvPr/>
        </p:nvSpPr>
        <p:spPr>
          <a:xfrm>
            <a:off x="466453" y="3106128"/>
            <a:ext cx="1112781" cy="369332"/>
          </a:xfrm>
          <a:prstGeom prst="rect">
            <a:avLst/>
          </a:prstGeom>
          <a:noFill/>
          <a:ln>
            <a:solidFill>
              <a:srgbClr val="FF6600"/>
            </a:solidFill>
          </a:ln>
        </p:spPr>
        <p:txBody>
          <a:bodyPr wrap="square" rtlCol="0">
            <a:spAutoFit/>
          </a:bodyPr>
          <a:lstStyle/>
          <a:p>
            <a:pPr algn="ctr"/>
            <a:r>
              <a:rPr lang="fr-FR" dirty="0" smtClean="0">
                <a:solidFill>
                  <a:schemeClr val="accent1"/>
                </a:solidFill>
              </a:rPr>
              <a:t>LI: IRI</a:t>
            </a:r>
            <a:endParaRPr lang="fr-FR" dirty="0">
              <a:solidFill>
                <a:schemeClr val="accent1"/>
              </a:solidFill>
            </a:endParaRPr>
          </a:p>
        </p:txBody>
      </p:sp>
      <p:sp>
        <p:nvSpPr>
          <p:cNvPr id="13"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14"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4</a:t>
            </a:fld>
            <a:endParaRPr lang="en-US" dirty="0"/>
          </a:p>
        </p:txBody>
      </p:sp>
      <p:cxnSp>
        <p:nvCxnSpPr>
          <p:cNvPr id="15" name="Connecteur droit 14"/>
          <p:cNvCxnSpPr/>
          <p:nvPr/>
        </p:nvCxnSpPr>
        <p:spPr>
          <a:xfrm>
            <a:off x="3813051" y="6093296"/>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4644602" y="5877272"/>
            <a:ext cx="816249" cy="369332"/>
          </a:xfrm>
          <a:prstGeom prst="rect">
            <a:avLst/>
          </a:prstGeom>
          <a:noFill/>
        </p:spPr>
        <p:txBody>
          <a:bodyPr wrap="none" rtlCol="0">
            <a:spAutoFit/>
          </a:bodyPr>
          <a:lstStyle/>
          <a:p>
            <a:r>
              <a:rPr lang="fr-FR" dirty="0" smtClean="0"/>
              <a:t>media</a:t>
            </a:r>
            <a:endParaRPr lang="fr-FR" dirty="0"/>
          </a:p>
        </p:txBody>
      </p:sp>
      <p:cxnSp>
        <p:nvCxnSpPr>
          <p:cNvPr id="17" name="Connecteur droit avec flèche 16"/>
          <p:cNvCxnSpPr/>
          <p:nvPr/>
        </p:nvCxnSpPr>
        <p:spPr>
          <a:xfrm>
            <a:off x="3804667" y="6381328"/>
            <a:ext cx="720080" cy="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4572594" y="6156012"/>
            <a:ext cx="1151534" cy="369332"/>
          </a:xfrm>
          <a:prstGeom prst="rect">
            <a:avLst/>
          </a:prstGeom>
          <a:noFill/>
        </p:spPr>
        <p:txBody>
          <a:bodyPr wrap="none" rtlCol="0">
            <a:spAutoFit/>
          </a:bodyPr>
          <a:lstStyle/>
          <a:p>
            <a:r>
              <a:rPr lang="fr-FR" dirty="0" err="1" smtClean="0">
                <a:solidFill>
                  <a:srgbClr val="FF0000"/>
                </a:solidFill>
              </a:rPr>
              <a:t>signalling</a:t>
            </a:r>
            <a:endParaRPr lang="fr-FR" dirty="0">
              <a:solidFill>
                <a:srgbClr val="FF0000"/>
              </a:solidFill>
            </a:endParaRPr>
          </a:p>
        </p:txBody>
      </p:sp>
      <p:sp>
        <p:nvSpPr>
          <p:cNvPr id="19" name="ZoneTexte 18"/>
          <p:cNvSpPr txBox="1"/>
          <p:nvPr/>
        </p:nvSpPr>
        <p:spPr>
          <a:xfrm>
            <a:off x="0" y="5890964"/>
            <a:ext cx="3168352" cy="523220"/>
          </a:xfrm>
          <a:prstGeom prst="rect">
            <a:avLst/>
          </a:prstGeom>
          <a:noFill/>
        </p:spPr>
        <p:txBody>
          <a:bodyPr wrap="square" rtlCol="0">
            <a:spAutoFit/>
          </a:bodyPr>
          <a:lstStyle/>
          <a:p>
            <a:r>
              <a:rPr lang="fr-FR" sz="1400" b="1" dirty="0" err="1" smtClean="0">
                <a:solidFill>
                  <a:srgbClr val="7030A0"/>
                </a:solidFill>
              </a:rPr>
              <a:t>cf</a:t>
            </a:r>
            <a:r>
              <a:rPr lang="fr-FR" sz="1400" b="1" dirty="0" smtClean="0">
                <a:solidFill>
                  <a:srgbClr val="7030A0"/>
                </a:solidFill>
              </a:rPr>
              <a:t> 3GPP TS 23.228 + GSMA IR.65 </a:t>
            </a:r>
          </a:p>
          <a:p>
            <a:r>
              <a:rPr lang="fr-FR" sz="1400" b="1" dirty="0" smtClean="0">
                <a:solidFill>
                  <a:srgbClr val="7030A0"/>
                </a:solidFill>
              </a:rPr>
              <a:t>+</a:t>
            </a:r>
            <a:r>
              <a:rPr lang="fr-FR" sz="1400" b="1" dirty="0">
                <a:solidFill>
                  <a:srgbClr val="7030A0"/>
                </a:solidFill>
              </a:rPr>
              <a:t> </a:t>
            </a:r>
            <a:r>
              <a:rPr lang="fr-FR" sz="1400" b="1" dirty="0" smtClean="0">
                <a:solidFill>
                  <a:srgbClr val="7030A0"/>
                </a:solidFill>
              </a:rPr>
              <a:t>3GPP TR 23.850</a:t>
            </a:r>
            <a:endParaRPr lang="fr-FR" sz="1400" dirty="0">
              <a:solidFill>
                <a:srgbClr val="7030A0"/>
              </a:solidFill>
            </a:endParaRPr>
          </a:p>
        </p:txBody>
      </p:sp>
      <p:pic>
        <p:nvPicPr>
          <p:cNvPr id="20" name="Image 1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1772816"/>
            <a:ext cx="6336704" cy="4104456"/>
          </a:xfrm>
          <a:prstGeom prst="rect">
            <a:avLst/>
          </a:prstGeom>
          <a:noFill/>
        </p:spPr>
      </p:pic>
    </p:spTree>
    <p:extLst>
      <p:ext uri="{BB962C8B-B14F-4D97-AF65-F5344CB8AC3E}">
        <p14:creationId xmlns:p14="http://schemas.microsoft.com/office/powerpoint/2010/main" val="7803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7313" y="116632"/>
            <a:ext cx="7613848" cy="968400"/>
          </a:xfrm>
        </p:spPr>
        <p:txBody>
          <a:bodyPr/>
          <a:lstStyle/>
          <a:p>
            <a:r>
              <a:rPr lang="en-GB" dirty="0"/>
              <a:t>RAVEL </a:t>
            </a:r>
            <a:r>
              <a:rPr lang="en-GB" dirty="0" smtClean="0"/>
              <a:t>architecture (2/2) without routing back</a:t>
            </a:r>
            <a:endParaRPr lang="en-US" sz="2000" dirty="0">
              <a:solidFill>
                <a:schemeClr val="tx1"/>
              </a:solidFill>
              <a:latin typeface="+mn-lt"/>
            </a:endParaRPr>
          </a:p>
        </p:txBody>
      </p:sp>
      <p:sp>
        <p:nvSpPr>
          <p:cNvPr id="4" name="ZoneTexte 3"/>
          <p:cNvSpPr txBox="1"/>
          <p:nvPr/>
        </p:nvSpPr>
        <p:spPr>
          <a:xfrm>
            <a:off x="395536" y="548680"/>
            <a:ext cx="8612435" cy="923330"/>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fr-FR" dirty="0" err="1" smtClean="0"/>
              <a:t>Example</a:t>
            </a:r>
            <a:r>
              <a:rPr lang="fr-FR" dirty="0" smtClean="0"/>
              <a:t> if HPLMN </a:t>
            </a:r>
            <a:r>
              <a:rPr lang="fr-FR" b="1" dirty="0" err="1" smtClean="0"/>
              <a:t>decides</a:t>
            </a:r>
            <a:r>
              <a:rPr lang="fr-FR" b="1" dirty="0" smtClean="0"/>
              <a:t> not to route back to VPLMN </a:t>
            </a:r>
            <a:r>
              <a:rPr lang="fr-FR" dirty="0" smtClean="0"/>
              <a:t>(</a:t>
            </a:r>
            <a:r>
              <a:rPr lang="fr-FR" dirty="0" err="1" smtClean="0"/>
              <a:t>sig</a:t>
            </a:r>
            <a:r>
              <a:rPr lang="fr-FR" dirty="0" smtClean="0"/>
              <a:t> +media </a:t>
            </a:r>
            <a:r>
              <a:rPr lang="fr-FR" dirty="0" err="1" smtClean="0"/>
              <a:t>anchored</a:t>
            </a:r>
            <a:r>
              <a:rPr lang="fr-FR" dirty="0" smtClean="0"/>
              <a:t> in HPLMN):</a:t>
            </a:r>
          </a:p>
          <a:p>
            <a:endParaRPr lang="fr-FR" dirty="0"/>
          </a:p>
        </p:txBody>
      </p:sp>
      <p:sp>
        <p:nvSpPr>
          <p:cNvPr id="5" name="ZoneTexte 4"/>
          <p:cNvSpPr txBox="1"/>
          <p:nvPr/>
        </p:nvSpPr>
        <p:spPr>
          <a:xfrm>
            <a:off x="539552" y="2363867"/>
            <a:ext cx="1259631"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7" name="ZoneTexte 6"/>
          <p:cNvSpPr txBox="1"/>
          <p:nvPr/>
        </p:nvSpPr>
        <p:spPr>
          <a:xfrm>
            <a:off x="539552" y="3995772"/>
            <a:ext cx="129614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8" name="ZoneTexte 7"/>
          <p:cNvSpPr txBox="1"/>
          <p:nvPr/>
        </p:nvSpPr>
        <p:spPr>
          <a:xfrm>
            <a:off x="7175110" y="2380238"/>
            <a:ext cx="1440160"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9" name="ZoneTexte 8"/>
          <p:cNvSpPr txBox="1"/>
          <p:nvPr/>
        </p:nvSpPr>
        <p:spPr>
          <a:xfrm>
            <a:off x="7175110" y="3990726"/>
            <a:ext cx="1501346"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0"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11"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5</a:t>
            </a:fld>
            <a:endParaRPr lang="en-US" dirty="0"/>
          </a:p>
        </p:txBody>
      </p:sp>
      <p:pic>
        <p:nvPicPr>
          <p:cNvPr id="12" name="Image 1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585870"/>
            <a:ext cx="6480720" cy="4032448"/>
          </a:xfrm>
          <a:prstGeom prst="rect">
            <a:avLst/>
          </a:prstGeom>
          <a:noFill/>
        </p:spPr>
      </p:pic>
      <p:cxnSp>
        <p:nvCxnSpPr>
          <p:cNvPr id="13" name="Connecteur droit 12"/>
          <p:cNvCxnSpPr/>
          <p:nvPr/>
        </p:nvCxnSpPr>
        <p:spPr>
          <a:xfrm>
            <a:off x="3284240" y="5517232"/>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4115791" y="5301208"/>
            <a:ext cx="816249" cy="369332"/>
          </a:xfrm>
          <a:prstGeom prst="rect">
            <a:avLst/>
          </a:prstGeom>
          <a:noFill/>
        </p:spPr>
        <p:txBody>
          <a:bodyPr wrap="none" rtlCol="0">
            <a:spAutoFit/>
          </a:bodyPr>
          <a:lstStyle/>
          <a:p>
            <a:r>
              <a:rPr lang="fr-FR" dirty="0" smtClean="0"/>
              <a:t>media</a:t>
            </a:r>
            <a:endParaRPr lang="fr-FR" dirty="0"/>
          </a:p>
        </p:txBody>
      </p:sp>
      <p:cxnSp>
        <p:nvCxnSpPr>
          <p:cNvPr id="16" name="Connecteur droit avec flèche 15"/>
          <p:cNvCxnSpPr/>
          <p:nvPr/>
        </p:nvCxnSpPr>
        <p:spPr>
          <a:xfrm>
            <a:off x="3275856" y="5805264"/>
            <a:ext cx="720080" cy="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4043783" y="5579948"/>
            <a:ext cx="1151534" cy="369332"/>
          </a:xfrm>
          <a:prstGeom prst="rect">
            <a:avLst/>
          </a:prstGeom>
          <a:noFill/>
        </p:spPr>
        <p:txBody>
          <a:bodyPr wrap="none" rtlCol="0">
            <a:spAutoFit/>
          </a:bodyPr>
          <a:lstStyle/>
          <a:p>
            <a:r>
              <a:rPr lang="fr-FR" dirty="0" err="1" smtClean="0">
                <a:solidFill>
                  <a:srgbClr val="FF0000"/>
                </a:solidFill>
              </a:rPr>
              <a:t>signalling</a:t>
            </a:r>
            <a:endParaRPr lang="fr-FR" dirty="0">
              <a:solidFill>
                <a:srgbClr val="FF0000"/>
              </a:solidFill>
            </a:endParaRPr>
          </a:p>
        </p:txBody>
      </p:sp>
    </p:spTree>
    <p:extLst>
      <p:ext uri="{BB962C8B-B14F-4D97-AF65-F5344CB8AC3E}">
        <p14:creationId xmlns:p14="http://schemas.microsoft.com/office/powerpoint/2010/main" val="2080548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dirty="0" smtClean="0"/>
              <a:t>IMS Roaming Architectures and LI</a:t>
            </a:r>
            <a:endParaRPr lang="en-US" dirty="0"/>
          </a:p>
        </p:txBody>
      </p:sp>
      <p:sp>
        <p:nvSpPr>
          <p:cNvPr id="7" name="Rectangle 6"/>
          <p:cNvSpPr/>
          <p:nvPr/>
        </p:nvSpPr>
        <p:spPr>
          <a:xfrm>
            <a:off x="6517814" y="1340768"/>
            <a:ext cx="2626186" cy="5693866"/>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smtClean="0">
                <a:solidFill>
                  <a:srgbClr val="00B050"/>
                </a:solidFill>
              </a:rPr>
              <a:t>No impact on Home LEAs</a:t>
            </a:r>
          </a:p>
          <a:p>
            <a:pPr marL="285750" indent="-285750">
              <a:buClr>
                <a:schemeClr val="accent1"/>
              </a:buClr>
              <a:buFont typeface="Wingdings" panose="05000000000000000000" pitchFamily="2" charset="2"/>
              <a:buChar char="§"/>
            </a:pPr>
            <a:r>
              <a:rPr lang="en-US" sz="1400" dirty="0" smtClean="0"/>
              <a:t>For Visited LEAs, no useful CC, no IRI for IMS services (no available information related to the identities involved in the call)</a:t>
            </a:r>
          </a:p>
          <a:p>
            <a:pPr marL="285750" indent="-285750">
              <a:buClr>
                <a:schemeClr val="accent1"/>
              </a:buClr>
              <a:buFont typeface="Wingdings" panose="05000000000000000000" pitchFamily="2" charset="2"/>
              <a:buChar char="§"/>
            </a:pPr>
            <a:r>
              <a:rPr lang="en-US" sz="1400" dirty="0" smtClean="0"/>
              <a:t>A LI request related to a Roamer-In from Visited LEAs to Home LEAs is not acceptable</a:t>
            </a:r>
          </a:p>
          <a:p>
            <a:pPr marL="285750" indent="-285750">
              <a:buClr>
                <a:schemeClr val="accent1"/>
              </a:buClr>
              <a:buFont typeface="Wingdings" panose="05000000000000000000" pitchFamily="2" charset="2"/>
              <a:buChar char="§"/>
            </a:pPr>
            <a:r>
              <a:rPr lang="en-US" sz="1400" dirty="0" smtClean="0"/>
              <a:t>There is no feature on V-SGW to process SIP messages to prohibit encryption (sec-agree): and this solution would not be acceptable because Roaming-In user could detect a specific handling of his call.</a:t>
            </a:r>
          </a:p>
          <a:p>
            <a:pPr marL="285750"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b="1" dirty="0" smtClean="0">
                <a:solidFill>
                  <a:srgbClr val="FF0000"/>
                </a:solidFill>
              </a:rPr>
              <a:t>Conclusion: from LI (and Retained Data) point of view: not acceptable for Visited LEA</a:t>
            </a:r>
          </a:p>
          <a:p>
            <a:pPr marL="285750" indent="-285750">
              <a:buClr>
                <a:schemeClr val="accent1"/>
              </a:buClr>
              <a:buFont typeface="Wingdings" panose="05000000000000000000" pitchFamily="2" charset="2"/>
              <a:buChar char="§"/>
            </a:pPr>
            <a:endParaRPr lang="en-US" sz="1400" dirty="0"/>
          </a:p>
          <a:p>
            <a:endParaRPr lang="en-US" sz="1400" dirty="0"/>
          </a:p>
        </p:txBody>
      </p:sp>
      <p:sp>
        <p:nvSpPr>
          <p:cNvPr id="9" name="Titre 1"/>
          <p:cNvSpPr>
            <a:spLocks noGrp="1"/>
          </p:cNvSpPr>
          <p:nvPr>
            <p:ph type="title"/>
          </p:nvPr>
        </p:nvSpPr>
        <p:spPr>
          <a:xfrm>
            <a:off x="304859" y="188640"/>
            <a:ext cx="8839141" cy="982800"/>
          </a:xfrm>
        </p:spPr>
        <p:txBody>
          <a:bodyPr/>
          <a:lstStyle/>
          <a:p>
            <a:r>
              <a:rPr lang="en-US" dirty="0" smtClean="0"/>
              <a:t>S8HR with Confidentiality Protection 1/3 (</a:t>
            </a:r>
            <a:r>
              <a:rPr lang="en-US" dirty="0" err="1" smtClean="0"/>
              <a:t>signalling+media</a:t>
            </a:r>
            <a:r>
              <a:rPr lang="en-US" dirty="0" smtClean="0"/>
              <a:t> encrypted)</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6</a:t>
            </a:fld>
            <a:endParaRPr lang="en-US" dirty="0"/>
          </a:p>
        </p:txBody>
      </p:sp>
      <p:graphicFrame>
        <p:nvGraphicFramePr>
          <p:cNvPr id="2" name="Objet 1"/>
          <p:cNvGraphicFramePr>
            <a:graphicFrameLocks noChangeAspect="1"/>
          </p:cNvGraphicFramePr>
          <p:nvPr>
            <p:extLst>
              <p:ext uri="{D42A27DB-BD31-4B8C-83A1-F6EECF244321}">
                <p14:modId xmlns:p14="http://schemas.microsoft.com/office/powerpoint/2010/main" val="3906077817"/>
              </p:ext>
            </p:extLst>
          </p:nvPr>
        </p:nvGraphicFramePr>
        <p:xfrm>
          <a:off x="107504" y="1052736"/>
          <a:ext cx="7013575" cy="5264150"/>
        </p:xfrm>
        <a:graphic>
          <a:graphicData uri="http://schemas.openxmlformats.org/presentationml/2006/ole">
            <mc:AlternateContent xmlns:mc="http://schemas.openxmlformats.org/markup-compatibility/2006">
              <mc:Choice xmlns:v="urn:schemas-microsoft-com:vml" Requires="v">
                <p:oleObj spid="_x0000_s1058" name="Slide" r:id="rId3" imgW="7013609" imgH="5263942" progId="PowerPoint.Slide.12">
                  <p:embed/>
                </p:oleObj>
              </mc:Choice>
              <mc:Fallback>
                <p:oleObj name="Slide" r:id="rId3" imgW="7013609" imgH="5263942" progId="PowerPoint.Slide.12">
                  <p:embed/>
                  <p:pic>
                    <p:nvPicPr>
                      <p:cNvPr id="0" name=""/>
                      <p:cNvPicPr/>
                      <p:nvPr/>
                    </p:nvPicPr>
                    <p:blipFill>
                      <a:blip r:embed="rId4"/>
                      <a:stretch>
                        <a:fillRect/>
                      </a:stretch>
                    </p:blipFill>
                    <p:spPr>
                      <a:xfrm>
                        <a:off x="107504" y="1052736"/>
                        <a:ext cx="7013575" cy="5264150"/>
                      </a:xfrm>
                      <a:prstGeom prst="rect">
                        <a:avLst/>
                      </a:prstGeom>
                    </p:spPr>
                  </p:pic>
                </p:oleObj>
              </mc:Fallback>
            </mc:AlternateContent>
          </a:graphicData>
        </a:graphic>
      </p:graphicFrame>
      <p:sp>
        <p:nvSpPr>
          <p:cNvPr id="8" name="ZoneTexte 7"/>
          <p:cNvSpPr txBox="1"/>
          <p:nvPr/>
        </p:nvSpPr>
        <p:spPr>
          <a:xfrm>
            <a:off x="0" y="5805264"/>
            <a:ext cx="3168352" cy="523220"/>
          </a:xfrm>
          <a:prstGeom prst="rect">
            <a:avLst/>
          </a:prstGeom>
          <a:noFill/>
        </p:spPr>
        <p:txBody>
          <a:bodyPr wrap="square" rtlCol="0">
            <a:spAutoFit/>
          </a:bodyPr>
          <a:lstStyle/>
          <a:p>
            <a:r>
              <a:rPr lang="fr-FR" sz="1400" b="1" dirty="0" err="1" smtClean="0">
                <a:solidFill>
                  <a:srgbClr val="7030A0"/>
                </a:solidFill>
              </a:rPr>
              <a:t>cf</a:t>
            </a:r>
            <a:r>
              <a:rPr lang="fr-FR" sz="1400" b="1" dirty="0" smtClean="0">
                <a:solidFill>
                  <a:srgbClr val="7030A0"/>
                </a:solidFill>
              </a:rPr>
              <a:t> GSMA Network 2020 – REVOLVER</a:t>
            </a:r>
          </a:p>
          <a:p>
            <a:r>
              <a:rPr lang="fr-FR" sz="1400" b="1" dirty="0" err="1" smtClean="0">
                <a:solidFill>
                  <a:srgbClr val="7030A0"/>
                </a:solidFill>
              </a:rPr>
              <a:t>Whitepaper</a:t>
            </a:r>
            <a:r>
              <a:rPr lang="fr-FR" sz="1400" b="1" dirty="0" smtClean="0">
                <a:solidFill>
                  <a:srgbClr val="7030A0"/>
                </a:solidFill>
              </a:rPr>
              <a:t> (not </a:t>
            </a:r>
            <a:r>
              <a:rPr lang="fr-FR" sz="1400" b="1" dirty="0" err="1" smtClean="0">
                <a:solidFill>
                  <a:srgbClr val="7030A0"/>
                </a:solidFill>
              </a:rPr>
              <a:t>yet</a:t>
            </a:r>
            <a:r>
              <a:rPr lang="fr-FR" sz="1400" b="1" dirty="0" smtClean="0">
                <a:solidFill>
                  <a:srgbClr val="7030A0"/>
                </a:solidFill>
              </a:rPr>
              <a:t> </a:t>
            </a:r>
            <a:r>
              <a:rPr lang="fr-FR" sz="1400" b="1" dirty="0" err="1" smtClean="0">
                <a:solidFill>
                  <a:srgbClr val="7030A0"/>
                </a:solidFill>
              </a:rPr>
              <a:t>published</a:t>
            </a:r>
            <a:r>
              <a:rPr lang="fr-FR" sz="1400" b="1" dirty="0" smtClean="0">
                <a:solidFill>
                  <a:srgbClr val="7030A0"/>
                </a:solidFill>
              </a:rPr>
              <a:t>)</a:t>
            </a:r>
            <a:endParaRPr lang="fr-FR" sz="1400" dirty="0">
              <a:solidFill>
                <a:srgbClr val="7030A0"/>
              </a:solidFill>
            </a:endParaRPr>
          </a:p>
        </p:txBody>
      </p:sp>
    </p:spTree>
    <p:extLst>
      <p:ext uri="{BB962C8B-B14F-4D97-AF65-F5344CB8AC3E}">
        <p14:creationId xmlns:p14="http://schemas.microsoft.com/office/powerpoint/2010/main" val="205489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smtClean="0"/>
              <a:t>IMS Roaming Architectures and LI</a:t>
            </a:r>
            <a:endParaRPr lang="en-US" dirty="0"/>
          </a:p>
        </p:txBody>
      </p:sp>
      <p:sp>
        <p:nvSpPr>
          <p:cNvPr id="7" name="Rectangle 6"/>
          <p:cNvSpPr/>
          <p:nvPr/>
        </p:nvSpPr>
        <p:spPr>
          <a:xfrm>
            <a:off x="6454120" y="-27975"/>
            <a:ext cx="2626186" cy="7417415"/>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200" dirty="0" smtClean="0">
                <a:solidFill>
                  <a:srgbClr val="FF0000"/>
                </a:solidFill>
              </a:rPr>
              <a:t>Confidentiality Protection seems to be currently a need specially for Roaming-Out</a:t>
            </a:r>
          </a:p>
          <a:p>
            <a:pPr marL="285750" indent="-285750">
              <a:buClr>
                <a:schemeClr val="accent1"/>
              </a:buClr>
              <a:buFont typeface="Wingdings" panose="05000000000000000000" pitchFamily="2" charset="2"/>
              <a:buChar char="§"/>
            </a:pPr>
            <a:r>
              <a:rPr lang="en-US" sz="1200" dirty="0" smtClean="0"/>
              <a:t>S8HR without Confidentiality Protection would be deployed per </a:t>
            </a:r>
            <a:r>
              <a:rPr lang="en-US" sz="1200" dirty="0"/>
              <a:t>r</a:t>
            </a:r>
            <a:r>
              <a:rPr lang="en-US" sz="1200" dirty="0" smtClean="0"/>
              <a:t>oaming agreement:</a:t>
            </a:r>
          </a:p>
          <a:p>
            <a:pPr marL="742950" lvl="1" indent="-285750">
              <a:buClr>
                <a:schemeClr val="accent1"/>
              </a:buClr>
              <a:buFont typeface="Wingdings" panose="05000000000000000000" pitchFamily="2" charset="2"/>
              <a:buChar char="§"/>
            </a:pPr>
            <a:r>
              <a:rPr lang="en-US" sz="1200" dirty="0" smtClean="0"/>
              <a:t>How the technical implementation would be controlled by Agencies? </a:t>
            </a:r>
          </a:p>
          <a:p>
            <a:pPr marL="742950" lvl="1" indent="-285750">
              <a:buClr>
                <a:schemeClr val="accent1"/>
              </a:buClr>
              <a:buFont typeface="Wingdings" panose="05000000000000000000" pitchFamily="2" charset="2"/>
              <a:buChar char="§"/>
            </a:pPr>
            <a:r>
              <a:rPr lang="en-US" sz="1200" dirty="0" smtClean="0"/>
              <a:t>Risks of non compliant implementation:</a:t>
            </a:r>
          </a:p>
          <a:p>
            <a:pPr marL="1200150" lvl="2" indent="-285750">
              <a:buClr>
                <a:schemeClr val="accent1"/>
              </a:buClr>
              <a:buFont typeface="Wingdings" panose="05000000000000000000" pitchFamily="2" charset="2"/>
              <a:buChar char="§"/>
            </a:pPr>
            <a:r>
              <a:rPr lang="en-US" sz="1200" dirty="0" err="1" smtClean="0"/>
              <a:t>Powerfull</a:t>
            </a:r>
            <a:r>
              <a:rPr lang="en-US" sz="1200" dirty="0" smtClean="0"/>
              <a:t> CSP vs small CSP</a:t>
            </a:r>
          </a:p>
          <a:p>
            <a:pPr marL="1200150" lvl="2" indent="-285750">
              <a:buClr>
                <a:schemeClr val="accent1"/>
              </a:buClr>
              <a:buFont typeface="Wingdings" panose="05000000000000000000" pitchFamily="2" charset="2"/>
              <a:buChar char="§"/>
            </a:pPr>
            <a:r>
              <a:rPr lang="en-US" sz="1200" dirty="0" smtClean="0"/>
              <a:t>Simplicity of replicating technical configurations </a:t>
            </a:r>
            <a:r>
              <a:rPr lang="en-US" sz="1200" dirty="0"/>
              <a:t>(</a:t>
            </a:r>
            <a:r>
              <a:rPr lang="en-US" sz="1200" dirty="0" smtClean="0"/>
              <a:t>Engineering Rules) from another agreement.</a:t>
            </a:r>
          </a:p>
          <a:p>
            <a:pPr marL="1200150" lvl="2" indent="-285750">
              <a:buClr>
                <a:schemeClr val="accent1"/>
              </a:buClr>
              <a:buFont typeface="Wingdings" panose="05000000000000000000" pitchFamily="2" charset="2"/>
              <a:buChar char="§"/>
            </a:pPr>
            <a:r>
              <a:rPr lang="en-US" sz="1200" dirty="0" err="1" smtClean="0"/>
              <a:t>Mis</a:t>
            </a:r>
            <a:r>
              <a:rPr lang="en-US" sz="1200" dirty="0" smtClean="0"/>
              <a:t>-configuration</a:t>
            </a:r>
          </a:p>
          <a:p>
            <a:pPr marL="285750" indent="-285750">
              <a:buClr>
                <a:schemeClr val="accent1"/>
              </a:buClr>
              <a:buFont typeface="Wingdings" panose="05000000000000000000" pitchFamily="2" charset="2"/>
              <a:buChar char="§"/>
            </a:pPr>
            <a:r>
              <a:rPr lang="en-US" sz="1200" dirty="0" smtClean="0"/>
              <a:t>Only HPLMN (H-PCSCF analyzing sec-agree in SIP messages) can control the encryption.</a:t>
            </a:r>
          </a:p>
          <a:p>
            <a:pPr marL="285750" indent="-285750">
              <a:buClr>
                <a:schemeClr val="accent1"/>
              </a:buClr>
              <a:buFont typeface="Wingdings" panose="05000000000000000000" pitchFamily="2" charset="2"/>
              <a:buChar char="§"/>
            </a:pPr>
            <a:r>
              <a:rPr lang="en-US" sz="1200" dirty="0" smtClean="0">
                <a:solidFill>
                  <a:srgbClr val="FF0000"/>
                </a:solidFill>
              </a:rPr>
              <a:t>Currently no solution specified in  V-SGW can prevent the use of encryption in the context of an agreement of S8HR without Confidentiality Protection</a:t>
            </a:r>
          </a:p>
          <a:p>
            <a:pPr marL="285750" indent="-285750">
              <a:buClr>
                <a:schemeClr val="accent1"/>
              </a:buClr>
              <a:buFont typeface="Wingdings" panose="05000000000000000000" pitchFamily="2" charset="2"/>
              <a:buChar char="§"/>
            </a:pPr>
            <a:r>
              <a:rPr lang="en-US" sz="1200" dirty="0">
                <a:solidFill>
                  <a:srgbClr val="FF0000"/>
                </a:solidFill>
              </a:rPr>
              <a:t>I</a:t>
            </a:r>
            <a:r>
              <a:rPr lang="en-US" sz="1200" dirty="0" smtClean="0">
                <a:solidFill>
                  <a:srgbClr val="FF0000"/>
                </a:solidFill>
              </a:rPr>
              <a:t>f </a:t>
            </a:r>
            <a:r>
              <a:rPr lang="en-US" sz="1200" dirty="0">
                <a:solidFill>
                  <a:srgbClr val="FF0000"/>
                </a:solidFill>
              </a:rPr>
              <a:t>specified it would </a:t>
            </a:r>
            <a:r>
              <a:rPr lang="en-US" sz="1200" dirty="0" smtClean="0">
                <a:solidFill>
                  <a:srgbClr val="FF0000"/>
                </a:solidFill>
              </a:rPr>
              <a:t>require the SGW  </a:t>
            </a:r>
            <a:r>
              <a:rPr lang="en-US" sz="1200" dirty="0">
                <a:solidFill>
                  <a:srgbClr val="FF0000"/>
                </a:solidFill>
              </a:rPr>
              <a:t>to detect and process SIP messages through all </a:t>
            </a:r>
            <a:r>
              <a:rPr lang="en-US" sz="1200" dirty="0" smtClean="0">
                <a:solidFill>
                  <a:srgbClr val="FF0000"/>
                </a:solidFill>
              </a:rPr>
              <a:t>bearers! Seems impossible.</a:t>
            </a:r>
          </a:p>
          <a:p>
            <a:pPr>
              <a:buClr>
                <a:schemeClr val="accent1"/>
              </a:buClr>
            </a:pPr>
            <a:endParaRPr lang="en-US" sz="1100" dirty="0" smtClean="0"/>
          </a:p>
          <a:p>
            <a:pPr marL="285750" indent="-285750">
              <a:buClr>
                <a:schemeClr val="accent1"/>
              </a:buClr>
              <a:buFont typeface="Wingdings" panose="05000000000000000000" pitchFamily="2" charset="2"/>
              <a:buChar char="§"/>
            </a:pPr>
            <a:endParaRPr lang="en-US" sz="1100" dirty="0"/>
          </a:p>
          <a:p>
            <a:pPr marL="285750" indent="-285750">
              <a:buClr>
                <a:schemeClr val="accent1"/>
              </a:buClr>
              <a:buFont typeface="Wingdings" panose="05000000000000000000" pitchFamily="2" charset="2"/>
              <a:buChar char="§"/>
            </a:pPr>
            <a:endParaRPr lang="en-US" sz="1100" dirty="0"/>
          </a:p>
          <a:p>
            <a:endParaRPr lang="en-US" sz="1100" dirty="0"/>
          </a:p>
        </p:txBody>
      </p:sp>
      <p:sp>
        <p:nvSpPr>
          <p:cNvPr id="9" name="Titre 1"/>
          <p:cNvSpPr>
            <a:spLocks noGrp="1"/>
          </p:cNvSpPr>
          <p:nvPr>
            <p:ph type="title"/>
          </p:nvPr>
        </p:nvSpPr>
        <p:spPr>
          <a:xfrm>
            <a:off x="304859" y="188640"/>
            <a:ext cx="5851317" cy="982800"/>
          </a:xfrm>
        </p:spPr>
        <p:txBody>
          <a:bodyPr/>
          <a:lstStyle/>
          <a:p>
            <a:r>
              <a:rPr lang="en-US" dirty="0" smtClean="0"/>
              <a:t>S8HR without Confidentiality Protection 2/3 (</a:t>
            </a:r>
            <a:r>
              <a:rPr lang="en-US" dirty="0" err="1" smtClean="0"/>
              <a:t>signalling+media</a:t>
            </a:r>
            <a:r>
              <a:rPr lang="en-US" dirty="0" smtClean="0"/>
              <a:t>: in clear)</a:t>
            </a:r>
            <a:endParaRPr lang="en-US" dirty="0"/>
          </a:p>
        </p:txBody>
      </p:sp>
      <p:sp>
        <p:nvSpPr>
          <p:cNvPr id="8"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7</a:t>
            </a:fld>
            <a:endParaRPr lang="en-US" dirty="0"/>
          </a:p>
        </p:txBody>
      </p:sp>
      <p:graphicFrame>
        <p:nvGraphicFramePr>
          <p:cNvPr id="2" name="Objet 1"/>
          <p:cNvGraphicFramePr>
            <a:graphicFrameLocks noChangeAspect="1"/>
          </p:cNvGraphicFramePr>
          <p:nvPr>
            <p:extLst>
              <p:ext uri="{D42A27DB-BD31-4B8C-83A1-F6EECF244321}">
                <p14:modId xmlns:p14="http://schemas.microsoft.com/office/powerpoint/2010/main" val="994098464"/>
              </p:ext>
            </p:extLst>
          </p:nvPr>
        </p:nvGraphicFramePr>
        <p:xfrm>
          <a:off x="-36512" y="901154"/>
          <a:ext cx="7013575" cy="5264150"/>
        </p:xfrm>
        <a:graphic>
          <a:graphicData uri="http://schemas.openxmlformats.org/presentationml/2006/ole">
            <mc:AlternateContent xmlns:mc="http://schemas.openxmlformats.org/markup-compatibility/2006">
              <mc:Choice xmlns:v="urn:schemas-microsoft-com:vml" Requires="v">
                <p:oleObj spid="_x0000_s2080" name="Slide" r:id="rId3" imgW="7013609" imgH="5263942" progId="PowerPoint.Slide.12">
                  <p:embed/>
                </p:oleObj>
              </mc:Choice>
              <mc:Fallback>
                <p:oleObj name="Slide" r:id="rId3" imgW="7013609" imgH="5263942" progId="PowerPoint.Slide.12">
                  <p:embed/>
                  <p:pic>
                    <p:nvPicPr>
                      <p:cNvPr id="0" name=""/>
                      <p:cNvPicPr/>
                      <p:nvPr/>
                    </p:nvPicPr>
                    <p:blipFill>
                      <a:blip r:embed="rId4"/>
                      <a:stretch>
                        <a:fillRect/>
                      </a:stretch>
                    </p:blipFill>
                    <p:spPr>
                      <a:xfrm>
                        <a:off x="-36512" y="901154"/>
                        <a:ext cx="7013575" cy="5264150"/>
                      </a:xfrm>
                      <a:prstGeom prst="rect">
                        <a:avLst/>
                      </a:prstGeom>
                    </p:spPr>
                  </p:pic>
                </p:oleObj>
              </mc:Fallback>
            </mc:AlternateContent>
          </a:graphicData>
        </a:graphic>
      </p:graphicFrame>
    </p:spTree>
    <p:extLst>
      <p:ext uri="{BB962C8B-B14F-4D97-AF65-F5344CB8AC3E}">
        <p14:creationId xmlns:p14="http://schemas.microsoft.com/office/powerpoint/2010/main" val="316642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23664"/>
            <a:ext cx="7973888" cy="813048"/>
          </a:xfrm>
        </p:spPr>
        <p:txBody>
          <a:bodyPr/>
          <a:lstStyle/>
          <a:p>
            <a:r>
              <a:rPr lang="en-US" dirty="0"/>
              <a:t>S8HR without Confidentiality </a:t>
            </a:r>
            <a:r>
              <a:rPr lang="en-US" dirty="0" smtClean="0"/>
              <a:t>Protection: processing Raw Data 3/3 </a:t>
            </a:r>
            <a:r>
              <a:rPr lang="en-US" sz="2000" dirty="0" smtClean="0"/>
              <a:t>(</a:t>
            </a:r>
            <a:r>
              <a:rPr lang="en-US" sz="1600" i="1" dirty="0" smtClean="0"/>
              <a:t>forgetting </a:t>
            </a:r>
            <a:r>
              <a:rPr lang="en-US" sz="1600" i="1" dirty="0"/>
              <a:t>that VPLMN currently has no control over the </a:t>
            </a:r>
            <a:r>
              <a:rPr lang="en-US" sz="1600" i="1" dirty="0" smtClean="0"/>
              <a:t>encryption)</a:t>
            </a:r>
            <a:r>
              <a:rPr lang="en-US" sz="1800" i="1" dirty="0"/>
              <a:t/>
            </a:r>
            <a:br>
              <a:rPr lang="en-US" sz="1800" i="1" dirty="0"/>
            </a:br>
            <a:endParaRPr lang="en-US" dirty="0"/>
          </a:p>
        </p:txBody>
      </p:sp>
      <p:sp>
        <p:nvSpPr>
          <p:cNvPr id="3" name="Espace réservé du contenu 2"/>
          <p:cNvSpPr>
            <a:spLocks noGrp="1"/>
          </p:cNvSpPr>
          <p:nvPr>
            <p:ph idx="1"/>
          </p:nvPr>
        </p:nvSpPr>
        <p:spPr>
          <a:xfrm>
            <a:off x="755576" y="1196752"/>
            <a:ext cx="7848872" cy="5688632"/>
          </a:xfrm>
        </p:spPr>
        <p:txBody>
          <a:bodyPr>
            <a:normAutofit lnSpcReduction="10000"/>
          </a:bodyPr>
          <a:lstStyle/>
          <a:p>
            <a:r>
              <a:rPr lang="en-US" dirty="0" smtClean="0"/>
              <a:t>VPLMN CSP could forward to LEMF Raw Data to post process the unencrypted data:</a:t>
            </a:r>
          </a:p>
          <a:p>
            <a:pPr lvl="1"/>
            <a:r>
              <a:rPr lang="en-US" dirty="0" err="1" smtClean="0"/>
              <a:t>Signalling</a:t>
            </a:r>
            <a:r>
              <a:rPr lang="en-US" dirty="0" smtClean="0"/>
              <a:t> (SIP messages merged for </a:t>
            </a:r>
            <a:r>
              <a:rPr lang="en-US" dirty="0" err="1" smtClean="0"/>
              <a:t>VoLTE</a:t>
            </a:r>
            <a:r>
              <a:rPr lang="en-US" dirty="0" smtClean="0"/>
              <a:t>, RCS, </a:t>
            </a:r>
            <a:r>
              <a:rPr lang="en-US" dirty="0" err="1" smtClean="0"/>
              <a:t>ViLTE</a:t>
            </a:r>
            <a:r>
              <a:rPr lang="en-US" dirty="0" smtClean="0"/>
              <a:t>, </a:t>
            </a:r>
            <a:r>
              <a:rPr lang="en-US" dirty="0" err="1" smtClean="0"/>
              <a:t>signalling</a:t>
            </a:r>
            <a:r>
              <a:rPr lang="en-US" dirty="0" smtClean="0"/>
              <a:t>),</a:t>
            </a:r>
          </a:p>
          <a:p>
            <a:pPr lvl="1"/>
            <a:r>
              <a:rPr lang="en-US" dirty="0" smtClean="0"/>
              <a:t>and global Content of Communication (with different type of services).</a:t>
            </a:r>
          </a:p>
          <a:p>
            <a:pPr lvl="1"/>
            <a:endParaRPr lang="fr-FR" dirty="0"/>
          </a:p>
          <a:p>
            <a:pPr lvl="0"/>
            <a:r>
              <a:rPr lang="fr-FR" dirty="0" smtClean="0"/>
              <a:t>If VPLMN CSP has to </a:t>
            </a:r>
            <a:r>
              <a:rPr lang="fr-FR" dirty="0" err="1" smtClean="0"/>
              <a:t>deliver</a:t>
            </a:r>
            <a:r>
              <a:rPr lang="fr-FR" dirty="0" smtClean="0"/>
              <a:t> LI in real time for </a:t>
            </a:r>
            <a:r>
              <a:rPr lang="fr-FR" dirty="0" err="1" smtClean="0"/>
              <a:t>Separated</a:t>
            </a:r>
            <a:r>
              <a:rPr lang="fr-FR" dirty="0" smtClean="0"/>
              <a:t> Voice Service:</a:t>
            </a:r>
          </a:p>
          <a:p>
            <a:pPr lvl="1"/>
            <a:r>
              <a:rPr lang="en-US" dirty="0" smtClean="0"/>
              <a:t>33.107 should be updated to describe this new feature</a:t>
            </a:r>
          </a:p>
          <a:p>
            <a:pPr lvl="1"/>
            <a:r>
              <a:rPr lang="en-US" dirty="0" smtClean="0"/>
              <a:t>In the context of general deployment of high bandwidth technologies (4G, 4G+, 5G) in the context of incoming services in addition to </a:t>
            </a:r>
            <a:r>
              <a:rPr lang="en-US" dirty="0" err="1" smtClean="0"/>
              <a:t>VoLTE</a:t>
            </a:r>
            <a:r>
              <a:rPr lang="en-US" dirty="0" smtClean="0"/>
              <a:t> (RCS, </a:t>
            </a:r>
            <a:r>
              <a:rPr lang="en-US" dirty="0" err="1" smtClean="0"/>
              <a:t>ViLTE</a:t>
            </a:r>
            <a:r>
              <a:rPr lang="en-US" dirty="0" smtClean="0"/>
              <a:t> (with video up to 1Gbps)):</a:t>
            </a:r>
          </a:p>
          <a:p>
            <a:pPr marL="958850" lvl="2" indent="0">
              <a:buNone/>
            </a:pPr>
            <a:r>
              <a:rPr lang="en-US" dirty="0" smtClean="0"/>
              <a:t>LI Mediation Function Suppliers will have to demonstrate their capacity to process in real time:</a:t>
            </a:r>
          </a:p>
          <a:p>
            <a:pPr lvl="3"/>
            <a:r>
              <a:rPr lang="en-US" dirty="0" smtClean="0"/>
              <a:t>Centralization on a single equipment to perform HI2/HI3 for the same intercepted IMS service, + processing of IRIs from EPS</a:t>
            </a:r>
          </a:p>
          <a:p>
            <a:pPr lvl="3"/>
            <a:r>
              <a:rPr lang="en-US" dirty="0" smtClean="0"/>
              <a:t>Analysis of SIP Call Flow (discriminate services) in GTP-U, analysis in real time of GTP-C EPC IRI: extracting in particular location information (a new parameter would be required in 33.108 to transport a location not copied from PANI)</a:t>
            </a:r>
          </a:p>
          <a:p>
            <a:pPr lvl="3"/>
            <a:r>
              <a:rPr lang="en-US" dirty="0" smtClean="0"/>
              <a:t>Real time correlation of CC with SIP</a:t>
            </a:r>
          </a:p>
          <a:p>
            <a:pPr lvl="3"/>
            <a:r>
              <a:rPr lang="en-US" dirty="0"/>
              <a:t>G</a:t>
            </a:r>
            <a:r>
              <a:rPr lang="en-US" dirty="0" smtClean="0"/>
              <a:t>eneration of such IRI HI+CC</a:t>
            </a:r>
          </a:p>
          <a:p>
            <a:pPr marL="958850" lvl="2" indent="0">
              <a:buNone/>
            </a:pPr>
            <a:r>
              <a:rPr lang="en-US" dirty="0" smtClean="0"/>
              <a:t>Without impact on </a:t>
            </a:r>
            <a:r>
              <a:rPr lang="en-US" dirty="0" err="1" smtClean="0"/>
              <a:t>QoS</a:t>
            </a:r>
            <a:endParaRPr lang="en-US" dirty="0"/>
          </a:p>
        </p:txBody>
      </p:sp>
      <p:sp>
        <p:nvSpPr>
          <p:cNvPr id="5" name="Espace réservé du pied de page 3"/>
          <p:cNvSpPr>
            <a:spLocks noGrp="1"/>
          </p:cNvSpPr>
          <p:nvPr>
            <p:ph type="ftr" sz="quarter" idx="10"/>
          </p:nvPr>
        </p:nvSpPr>
        <p:spPr>
          <a:xfrm>
            <a:off x="4716016" y="6597352"/>
            <a:ext cx="3456384" cy="188614"/>
          </a:xfrm>
        </p:spPr>
        <p:txBody>
          <a:bodyPr/>
          <a:lstStyle/>
          <a:p>
            <a:r>
              <a:rPr lang="en-US" dirty="0" smtClean="0"/>
              <a:t>IMS Roaming Architectures and LI</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8</a:t>
            </a:fld>
            <a:endParaRPr lang="en-US" dirty="0"/>
          </a:p>
        </p:txBody>
      </p:sp>
    </p:spTree>
    <p:extLst>
      <p:ext uri="{BB962C8B-B14F-4D97-AF65-F5344CB8AC3E}">
        <p14:creationId xmlns:p14="http://schemas.microsoft.com/office/powerpoint/2010/main" val="88673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References</a:t>
            </a:r>
            <a:endParaRPr lang="fr-FR" dirty="0"/>
          </a:p>
        </p:txBody>
      </p:sp>
      <p:sp>
        <p:nvSpPr>
          <p:cNvPr id="3" name="Espace réservé du contenu 2"/>
          <p:cNvSpPr>
            <a:spLocks noGrp="1"/>
          </p:cNvSpPr>
          <p:nvPr>
            <p:ph idx="1"/>
          </p:nvPr>
        </p:nvSpPr>
        <p:spPr/>
        <p:txBody>
          <a:bodyPr/>
          <a:lstStyle/>
          <a:p>
            <a:r>
              <a:rPr lang="en-US" dirty="0" smtClean="0"/>
              <a:t>3GPP </a:t>
            </a:r>
            <a:r>
              <a:rPr lang="en-US" dirty="0"/>
              <a:t>TS 23.228, Rel-12, v12.5 - IP Multimedia Subsystem (IMS) Stage 2</a:t>
            </a:r>
            <a:r>
              <a:rPr lang="en-US" dirty="0" smtClean="0"/>
              <a:t>.</a:t>
            </a:r>
          </a:p>
          <a:p>
            <a:r>
              <a:rPr lang="en-US" dirty="0"/>
              <a:t>3GPP TR 23.850, Rel-11, v11.0.0 - Study on roaming architecture for voice over IP Multimedia Subsystem (IMS) with local breakout</a:t>
            </a:r>
            <a:r>
              <a:rPr lang="en-US" dirty="0" smtClean="0"/>
              <a:t>.</a:t>
            </a:r>
          </a:p>
          <a:p>
            <a:r>
              <a:rPr lang="en-US" dirty="0" smtClean="0">
                <a:latin typeface="+mj-lt"/>
              </a:rPr>
              <a:t>3GPP TR 29,949 Study </a:t>
            </a:r>
            <a:r>
              <a:rPr lang="en-US" dirty="0">
                <a:latin typeface="+mj-lt"/>
              </a:rPr>
              <a:t>on technical aspects on roaming end-to-end scenarios with Voice over LTE (</a:t>
            </a:r>
            <a:r>
              <a:rPr lang="en-US" dirty="0" err="1">
                <a:latin typeface="+mj-lt"/>
              </a:rPr>
              <a:t>VoLTE</a:t>
            </a:r>
            <a:r>
              <a:rPr lang="en-US" dirty="0">
                <a:latin typeface="+mj-lt"/>
              </a:rPr>
              <a:t>) IP Multimedia Subsystem (IMS) and other </a:t>
            </a:r>
            <a:r>
              <a:rPr lang="en-US" dirty="0" smtClean="0">
                <a:latin typeface="+mj-lt"/>
              </a:rPr>
              <a:t>networks</a:t>
            </a:r>
          </a:p>
          <a:p>
            <a:r>
              <a:rPr lang="en-US" dirty="0" smtClean="0">
                <a:latin typeface="+mj-lt"/>
              </a:rPr>
              <a:t>GMSA IR.65: IMS Roaming and Interworking Guidelines</a:t>
            </a:r>
          </a:p>
          <a:p>
            <a:r>
              <a:rPr lang="en-US" dirty="0"/>
              <a:t>GSMA Whitepaper REVOLVER – Network 2020: </a:t>
            </a:r>
            <a:r>
              <a:rPr lang="en-US" dirty="0" err="1"/>
              <a:t>VoLTE</a:t>
            </a:r>
            <a:r>
              <a:rPr lang="en-US" dirty="0"/>
              <a:t> Roaming </a:t>
            </a:r>
            <a:r>
              <a:rPr lang="en-US" dirty="0" smtClean="0"/>
              <a:t>Analysis: not published</a:t>
            </a:r>
            <a:endParaRPr lang="fr-FR" dirty="0"/>
          </a:p>
          <a:p>
            <a:endParaRPr lang="en-US" dirty="0">
              <a:latin typeface="+mj-lt"/>
            </a:endParaRPr>
          </a:p>
          <a:p>
            <a:pPr marL="0" indent="0" algn="r">
              <a:buNone/>
            </a:pPr>
            <a:endParaRPr lang="fr-FR" b="1" dirty="0">
              <a:latin typeface="Arial"/>
            </a:endParaRPr>
          </a:p>
          <a:p>
            <a:endParaRPr lang="fr-FR" dirty="0"/>
          </a:p>
        </p:txBody>
      </p:sp>
      <p:sp>
        <p:nvSpPr>
          <p:cNvPr id="4" name="Espace réservé du pied de page 3"/>
          <p:cNvSpPr>
            <a:spLocks noGrp="1"/>
          </p:cNvSpPr>
          <p:nvPr>
            <p:ph type="ftr" sz="quarter" idx="10"/>
          </p:nvPr>
        </p:nvSpPr>
        <p:spPr/>
        <p:txBody>
          <a:bodyPr/>
          <a:lstStyle/>
          <a:p>
            <a:r>
              <a:rPr lang="en-US" smtClean="0"/>
              <a:t>IMS Roaming Architectures and LI</a:t>
            </a:r>
            <a:endParaRPr lang="en-US" dirty="0"/>
          </a:p>
        </p:txBody>
      </p:sp>
    </p:spTree>
    <p:extLst>
      <p:ext uri="{BB962C8B-B14F-4D97-AF65-F5344CB8AC3E}">
        <p14:creationId xmlns:p14="http://schemas.microsoft.com/office/powerpoint/2010/main" val="380671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2328</TotalTime>
  <Words>978</Words>
  <Application>Microsoft Office PowerPoint</Application>
  <PresentationFormat>Affichage à l'écran (4:3)</PresentationFormat>
  <Paragraphs>114</Paragraphs>
  <Slides>9</Slides>
  <Notes>4</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9</vt:i4>
      </vt:variant>
    </vt:vector>
  </HeadingPairs>
  <TitlesOfParts>
    <vt:vector size="11" baseType="lpstr">
      <vt:lpstr>blank</vt:lpstr>
      <vt:lpstr>Slide</vt:lpstr>
      <vt:lpstr>       Discussion Paper: IMS Roaming &amp; Lawful Interception </vt:lpstr>
      <vt:lpstr>Agenda</vt:lpstr>
      <vt:lpstr>LBO with IMS Home Routed architecture (cf GSMA IR.65 Figure 2-5: Control and User Plane Routing – Home Routing)</vt:lpstr>
      <vt:lpstr>RAVEL architecture (1/2)(cf GSMA IR.65 Figure 2-4: Control and User Plane Routing – VPMN Routing )</vt:lpstr>
      <vt:lpstr>RAVEL architecture (2/2) without routing back</vt:lpstr>
      <vt:lpstr>S8HR with Confidentiality Protection 1/3 (signalling+media encrypted)</vt:lpstr>
      <vt:lpstr>S8HR without Confidentiality Protection 2/3 (signalling+media: in clear)</vt:lpstr>
      <vt:lpstr>S8HR without Confidentiality Protection: processing Raw Data 3/3 (forgetting that VPLMN currently has no control over the encryption) </vt:lpstr>
      <vt:lpstr>References</vt:lpstr>
    </vt:vector>
  </TitlesOfParts>
  <Company>Orange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VoLTE and IMS Services in Roaming</dc:title>
  <dc:creator>cedric.bonnet@orange.com</dc:creator>
  <cp:keywords>MCAS, IMS, VoLTE, Roaming, Services</cp:keywords>
  <cp:lastModifiedBy>THUAL Lionel IMT/OLN</cp:lastModifiedBy>
  <cp:revision>86</cp:revision>
  <cp:lastPrinted>2015-04-23T14:56:07Z</cp:lastPrinted>
  <dcterms:created xsi:type="dcterms:W3CDTF">2015-04-01T14:45:02Z</dcterms:created>
  <dcterms:modified xsi:type="dcterms:W3CDTF">2015-04-28T13:59:44Z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0.1-draft</vt:lpwstr>
  </property>
  <property fmtid="{D5CDD505-2E9C-101B-9397-08002B2CF9AE}" pid="3" name="date">
    <vt:lpwstr>01/04/2015</vt:lpwstr>
  </property>
  <property fmtid="{D5CDD505-2E9C-101B-9397-08002B2CF9AE}" pid="4" name="Author0">
    <vt:lpwstr>CBO</vt:lpwstr>
  </property>
  <property fmtid="{D5CDD505-2E9C-101B-9397-08002B2CF9AE}" pid="5" name="Language">
    <vt:lpwstr>EN</vt:lpwstr>
  </property>
  <property fmtid="{D5CDD505-2E9C-101B-9397-08002B2CF9AE}" pid="6" name="Description0">
    <vt:lpwstr>This document presents the MCAS study "Handling VoLTE and IMS Services in Roaming".</vt:lpwstr>
  </property>
</Properties>
</file>