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60" r:id="rId4"/>
    <p:sldId id="259" r:id="rId5"/>
    <p:sldId id="262" r:id="rId6"/>
    <p:sldId id="261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6A5"/>
    <a:srgbClr val="CECFCD"/>
    <a:srgbClr val="777877"/>
    <a:srgbClr val="EFEEED"/>
    <a:srgbClr val="505150"/>
    <a:srgbClr val="FFFFFF"/>
    <a:srgbClr val="141313"/>
    <a:srgbClr val="FFE100"/>
    <a:srgbClr val="FED517"/>
    <a:srgbClr val="231F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51" autoAdjust="0"/>
    <p:restoredTop sz="94590" autoAdjust="0"/>
  </p:normalViewPr>
  <p:slideViewPr>
    <p:cSldViewPr snapToGrid="0" snapToObjects="1" showGuides="1">
      <p:cViewPr>
        <p:scale>
          <a:sx n="75" d="100"/>
          <a:sy n="75" d="100"/>
        </p:scale>
        <p:origin x="-1434" y="-516"/>
      </p:cViewPr>
      <p:guideLst>
        <p:guide orient="horz" pos="2154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93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563D59-6714-F54F-8860-915DB83183C7}" type="datetimeFigureOut">
              <a:rPr lang="en-US" smtClean="0"/>
              <a:pPr/>
              <a:t>4/27/2015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40F05-6612-AD46-A34C-22B33C54C5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055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68E84-B427-481D-A294-BFD5B66079B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FED5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27113" y="2130425"/>
            <a:ext cx="7086600" cy="1470025"/>
          </a:xfrm>
        </p:spPr>
        <p:txBody>
          <a:bodyPr/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7113" y="3886200"/>
            <a:ext cx="7086600" cy="526367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rgbClr val="231F2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Sprint_Horizontal_One-color_allblack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65" y="4576205"/>
            <a:ext cx="1992852" cy="108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25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326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20763" y="2401684"/>
            <a:ext cx="7473950" cy="1089862"/>
          </a:xfrm>
        </p:spPr>
        <p:txBody>
          <a:bodyPr anchor="ctr"/>
          <a:lstStyle>
            <a:lvl1pPr algn="l">
              <a:defRPr sz="4000" b="1" cap="none">
                <a:solidFill>
                  <a:srgbClr val="FED51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5" name="Picture 4" descr="Sprint_Horizontal_yellow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51" y="6238779"/>
            <a:ext cx="1204551" cy="65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15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555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85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184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2325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6268776"/>
            <a:ext cx="9152141" cy="589224"/>
          </a:xfrm>
          <a:prstGeom prst="rect">
            <a:avLst/>
          </a:prstGeom>
          <a:solidFill>
            <a:srgbClr val="14131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Sprint_Horizontal_yellow.psd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51" y="6238779"/>
            <a:ext cx="1204551" cy="65366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8140700" y="6451600"/>
            <a:ext cx="9271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540AFD-9FC4-CA40-B287-5A3DFA329BF2}" type="slidenum">
              <a:rPr lang="en-US" sz="700" smtClean="0">
                <a:solidFill>
                  <a:schemeClr val="bg1"/>
                </a:solidFill>
              </a:rPr>
              <a:pPr algn="r"/>
              <a:t>‹#›</a:t>
            </a:fld>
            <a:endParaRPr lang="en-US" sz="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164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rgbClr val="141313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2400" b="0" i="0" kern="1200">
          <a:solidFill>
            <a:srgbClr val="231F20"/>
          </a:solidFill>
          <a:latin typeface="Helvetica"/>
          <a:ea typeface="+mn-ea"/>
          <a:cs typeface="Helvetica"/>
        </a:defRPr>
      </a:lvl1pPr>
      <a:lvl2pPr marL="800100" indent="-342900" algn="l" defTabSz="457200" rtl="0" eaLnBrk="1" latinLnBrk="0" hangingPunct="1">
        <a:lnSpc>
          <a:spcPct val="90000"/>
        </a:lnSpc>
        <a:spcBef>
          <a:spcPct val="20000"/>
        </a:spcBef>
        <a:buFont typeface="Lucida Grande"/>
        <a:buChar char="-"/>
        <a:defRPr sz="2000" b="0" i="0" kern="1200">
          <a:solidFill>
            <a:srgbClr val="231F20"/>
          </a:solidFill>
          <a:latin typeface="Helvetica"/>
          <a:ea typeface="+mn-ea"/>
          <a:cs typeface="Helvetica"/>
        </a:defRPr>
      </a:lvl2pPr>
      <a:lvl3pPr marL="1200150" indent="-28575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800" b="0" i="0" kern="1200">
          <a:solidFill>
            <a:srgbClr val="231F20"/>
          </a:solidFill>
          <a:latin typeface="Helvetica"/>
          <a:ea typeface="+mn-ea"/>
          <a:cs typeface="Helvetica"/>
        </a:defRPr>
      </a:lvl3pPr>
      <a:lvl4pPr marL="1657350" indent="-285750" algn="l" defTabSz="457200" rtl="0" eaLnBrk="1" latinLnBrk="0" hangingPunct="1">
        <a:lnSpc>
          <a:spcPct val="90000"/>
        </a:lnSpc>
        <a:spcBef>
          <a:spcPct val="20000"/>
        </a:spcBef>
        <a:buFont typeface="Lucida Grande"/>
        <a:buChar char="-"/>
        <a:defRPr sz="1600" b="0" i="0" kern="1200">
          <a:solidFill>
            <a:srgbClr val="231F20"/>
          </a:solidFill>
          <a:latin typeface="Helvetica"/>
          <a:ea typeface="+mn-ea"/>
          <a:cs typeface="Helvetica"/>
        </a:defRPr>
      </a:lvl4pPr>
      <a:lvl5pPr marL="2114550" indent="-28575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600" b="0" i="0" kern="1200">
          <a:solidFill>
            <a:srgbClr val="231F20"/>
          </a:solidFill>
          <a:latin typeface="Helvetica"/>
          <a:ea typeface="+mn-ea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gregory.schumacher@sprint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32948" y="1434538"/>
            <a:ext cx="7086600" cy="1470025"/>
          </a:xfrm>
        </p:spPr>
        <p:txBody>
          <a:bodyPr/>
          <a:lstStyle/>
          <a:p>
            <a:r>
              <a:rPr lang="en-US" sz="4000" dirty="0" smtClean="0"/>
              <a:t>Operational and service benefits of S8HR approach in roaming</a:t>
            </a:r>
            <a:endParaRPr lang="en-US" sz="4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032948" y="5655623"/>
            <a:ext cx="7086600" cy="526367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4/23/2015 Greg Schumacher, Sprint </a:t>
            </a:r>
            <a:r>
              <a:rPr lang="en-US" dirty="0" smtClean="0">
                <a:hlinkClick r:id="rId3"/>
              </a:rPr>
              <a:t>gregory.schumacher@sprint.com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54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v="urn:schemas-microsoft-com:mac:vml"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8HR vs LBO roaming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Comparison of S8 Home Routing vs Local </a:t>
            </a:r>
            <a:r>
              <a:rPr lang="en-US" dirty="0" err="1" smtClean="0"/>
              <a:t>BreakOut</a:t>
            </a:r>
            <a:r>
              <a:rPr lang="en-US" dirty="0" smtClean="0"/>
              <a:t> Routing for roaming scenarios</a:t>
            </a:r>
          </a:p>
          <a:p>
            <a:pPr lvl="1"/>
            <a:r>
              <a:rPr lang="en-US" dirty="0" smtClean="0"/>
              <a:t>S8HR provides a number of significant benefits for operators and users in roaming situations compared to LBO</a:t>
            </a:r>
          </a:p>
          <a:p>
            <a:pPr lvl="1"/>
            <a:r>
              <a:rPr lang="en-US" dirty="0" smtClean="0"/>
              <a:t>Operator benefits include:</a:t>
            </a:r>
          </a:p>
          <a:p>
            <a:pPr lvl="2"/>
            <a:r>
              <a:rPr lang="en-US" dirty="0" smtClean="0"/>
              <a:t>OPEX and CAPEX cost reduction</a:t>
            </a:r>
          </a:p>
          <a:p>
            <a:pPr lvl="2"/>
            <a:r>
              <a:rPr lang="en-US" dirty="0" smtClean="0"/>
              <a:t>increased service flexibility</a:t>
            </a:r>
          </a:p>
          <a:p>
            <a:pPr lvl="2"/>
            <a:r>
              <a:rPr lang="en-US" dirty="0" smtClean="0"/>
              <a:t>Interconnection simplification</a:t>
            </a:r>
          </a:p>
          <a:p>
            <a:pPr lvl="2"/>
            <a:r>
              <a:rPr lang="en-US" dirty="0" smtClean="0"/>
              <a:t>Faster time to market for services that are designed for home and roaming </a:t>
            </a:r>
            <a:r>
              <a:rPr lang="en-US" dirty="0" smtClean="0"/>
              <a:t>users</a:t>
            </a:r>
          </a:p>
          <a:p>
            <a:pPr lvl="2"/>
            <a:r>
              <a:rPr lang="en-US" dirty="0" smtClean="0"/>
              <a:t>Increased control of user experience</a:t>
            </a:r>
            <a:endParaRPr lang="en-US" dirty="0" smtClean="0"/>
          </a:p>
          <a:p>
            <a:pPr lvl="2"/>
            <a:r>
              <a:rPr lang="en-US" dirty="0" smtClean="0"/>
              <a:t>Reduced cyber attack surface</a:t>
            </a:r>
          </a:p>
          <a:p>
            <a:pPr lvl="1"/>
            <a:r>
              <a:rPr lang="en-US" dirty="0" smtClean="0"/>
              <a:t>User benefits</a:t>
            </a:r>
          </a:p>
          <a:p>
            <a:pPr lvl="2"/>
            <a:r>
              <a:rPr lang="en-US" dirty="0" smtClean="0"/>
              <a:t>Seamless and consistent services</a:t>
            </a:r>
          </a:p>
          <a:p>
            <a:pPr lvl="2"/>
            <a:r>
              <a:rPr lang="en-US" dirty="0" smtClean="0"/>
              <a:t>Increased services while roaming</a:t>
            </a:r>
          </a:p>
          <a:p>
            <a:pPr lvl="1"/>
            <a:r>
              <a:rPr lang="en-US" dirty="0" smtClean="0"/>
              <a:t>Based on the observation that the large majority of voice traffic is between the roaming user and the home country</a:t>
            </a:r>
          </a:p>
          <a:p>
            <a:r>
              <a:rPr lang="en-US" dirty="0" smtClean="0"/>
              <a:t>Following slides highlight specific scenarios where S8HR provides these benefits</a:t>
            </a:r>
          </a:p>
          <a:p>
            <a:pPr lvl="2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77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#1 – VPLMN only supports LTE data</a:t>
            </a: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994881"/>
              </p:ext>
            </p:extLst>
          </p:nvPr>
        </p:nvGraphicFramePr>
        <p:xfrm>
          <a:off x="1778000" y="2552700"/>
          <a:ext cx="5886450" cy="255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Visio" r:id="rId3" imgW="9630239" imgH="4201470" progId="Visio.Drawing.11">
                  <p:embed/>
                </p:oleObj>
              </mc:Choice>
              <mc:Fallback>
                <p:oleObj name="Visio" r:id="rId3" imgW="9630239" imgH="420147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2552700"/>
                        <a:ext cx="5886450" cy="2552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Explosion 2 4"/>
          <p:cNvSpPr/>
          <p:nvPr/>
        </p:nvSpPr>
        <p:spPr>
          <a:xfrm>
            <a:off x="1676400" y="2470150"/>
            <a:ext cx="1600200" cy="1612900"/>
          </a:xfrm>
          <a:prstGeom prst="irregularSeal2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 IMS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9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#1 – VPLMN only supports LTE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LBO routing requires that IMS service not be provided to the roaming user, requiring a fall back to CS.</a:t>
            </a:r>
          </a:p>
          <a:p>
            <a:pPr lvl="1"/>
            <a:r>
              <a:rPr lang="en-US" dirty="0" smtClean="0"/>
              <a:t>No home service capabilities except what is supported by the visited network in the CS domain</a:t>
            </a:r>
          </a:p>
          <a:p>
            <a:pPr lvl="1"/>
            <a:r>
              <a:rPr lang="en-US" dirty="0" smtClean="0"/>
              <a:t>Home network can’t control international </a:t>
            </a:r>
            <a:r>
              <a:rPr lang="en-US" dirty="0" err="1" smtClean="0"/>
              <a:t>trunking</a:t>
            </a:r>
            <a:r>
              <a:rPr lang="en-US" dirty="0" smtClean="0"/>
              <a:t> costs (NNI)</a:t>
            </a:r>
          </a:p>
          <a:p>
            <a:r>
              <a:rPr lang="en-US" dirty="0" smtClean="0"/>
              <a:t>S8HR routing offers</a:t>
            </a:r>
          </a:p>
          <a:p>
            <a:pPr lvl="1"/>
            <a:r>
              <a:rPr lang="en-US" dirty="0" smtClean="0"/>
              <a:t>Home operator controls </a:t>
            </a:r>
            <a:r>
              <a:rPr lang="en-US" dirty="0" err="1" smtClean="0"/>
              <a:t>trunking</a:t>
            </a:r>
            <a:r>
              <a:rPr lang="en-US" dirty="0" smtClean="0"/>
              <a:t> costs (NNI) and can be maintained in the IP domain</a:t>
            </a:r>
          </a:p>
          <a:p>
            <a:pPr lvl="1"/>
            <a:r>
              <a:rPr lang="en-US" dirty="0" smtClean="0"/>
              <a:t>All home services can be offered seamlessly to the roaming user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53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#2 simplification of integration and verification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994881"/>
              </p:ext>
            </p:extLst>
          </p:nvPr>
        </p:nvGraphicFramePr>
        <p:xfrm>
          <a:off x="1778000" y="2552700"/>
          <a:ext cx="5886450" cy="255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Visio" r:id="rId3" imgW="9630239" imgH="4201470" progId="Visio.Drawing.11">
                  <p:embed/>
                </p:oleObj>
              </mc:Choice>
              <mc:Fallback>
                <p:oleObj name="Visio" r:id="rId3" imgW="9630239" imgH="420147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2552700"/>
                        <a:ext cx="5886450" cy="255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loud 5"/>
          <p:cNvSpPr/>
          <p:nvPr/>
        </p:nvSpPr>
        <p:spPr>
          <a:xfrm>
            <a:off x="5041900" y="2387600"/>
            <a:ext cx="2273300" cy="1955800"/>
          </a:xfrm>
          <a:prstGeom prst="cloud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83300" y="33655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Oval Callout 7"/>
          <p:cNvSpPr/>
          <p:nvPr/>
        </p:nvSpPr>
        <p:spPr>
          <a:xfrm>
            <a:off x="6449296" y="996157"/>
            <a:ext cx="1148769" cy="842962"/>
          </a:xfrm>
          <a:prstGeom prst="wedgeEllipseCallout">
            <a:avLst>
              <a:gd name="adj1" fmla="val -39627"/>
              <a:gd name="adj2" fmla="val 122764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Home IMS</a:t>
            </a:r>
            <a:endParaRPr lang="en-US" dirty="0"/>
          </a:p>
        </p:txBody>
      </p:sp>
      <p:sp>
        <p:nvSpPr>
          <p:cNvPr id="9" name="Left-Right Arrow 8"/>
          <p:cNvSpPr/>
          <p:nvPr/>
        </p:nvSpPr>
        <p:spPr>
          <a:xfrm rot="20526418">
            <a:off x="2184400" y="3263900"/>
            <a:ext cx="2857500" cy="756166"/>
          </a:xfrm>
          <a:prstGeom prst="leftRightArrow">
            <a:avLst>
              <a:gd name="adj1" fmla="val 67932"/>
              <a:gd name="adj2" fmla="val 50000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Integration &amp; Verification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0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#2 simplification of integration and verification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LBO integration and verification requires</a:t>
            </a:r>
          </a:p>
          <a:p>
            <a:pPr lvl="1"/>
            <a:r>
              <a:rPr lang="en-US" dirty="0" smtClean="0"/>
              <a:t>Integration and verification with virtually every other operator individually, even with a </a:t>
            </a:r>
            <a:r>
              <a:rPr lang="en-US" dirty="0" err="1" smtClean="0"/>
              <a:t>hubbing</a:t>
            </a:r>
            <a:r>
              <a:rPr lang="en-US" dirty="0" smtClean="0"/>
              <a:t> function both for inbound and outbound roaming</a:t>
            </a:r>
          </a:p>
          <a:p>
            <a:pPr lvl="1"/>
            <a:r>
              <a:rPr lang="en-US" dirty="0" smtClean="0"/>
              <a:t>Large effort to verify UEs intended for international use will operate correctly with at least each major roaming partner</a:t>
            </a:r>
          </a:p>
          <a:p>
            <a:pPr lvl="1"/>
            <a:r>
              <a:rPr lang="en-US" dirty="0" smtClean="0"/>
              <a:t>Unclear what kind of support will be needed to support verification effort for roaming partners verifying inbound roaming operation</a:t>
            </a:r>
          </a:p>
          <a:p>
            <a:pPr lvl="1"/>
            <a:r>
              <a:rPr lang="en-US" dirty="0" smtClean="0"/>
              <a:t>Every time there is a IMS version change, new capability, new software load, new UE, significant re-integration and verification is likely to be required both for inbound and outbound roaming</a:t>
            </a:r>
          </a:p>
          <a:p>
            <a:pPr lvl="1"/>
            <a:r>
              <a:rPr lang="en-US" dirty="0" smtClean="0"/>
              <a:t>Likely to require significant special case software to handle IMS deployment differences with each roaming partner – IMS both network and UE deployments may become fragile</a:t>
            </a:r>
          </a:p>
          <a:p>
            <a:r>
              <a:rPr lang="en-US" dirty="0" smtClean="0"/>
              <a:t>S8HR has </a:t>
            </a:r>
            <a:r>
              <a:rPr lang="en-US" u="sng" dirty="0" smtClean="0"/>
              <a:t>no</a:t>
            </a:r>
            <a:r>
              <a:rPr lang="en-US" dirty="0" smtClean="0"/>
              <a:t> additional integration and verification effort</a:t>
            </a:r>
          </a:p>
          <a:p>
            <a:pPr lvl="1"/>
            <a:r>
              <a:rPr lang="en-US" dirty="0" smtClean="0"/>
              <a:t>Use of </a:t>
            </a:r>
            <a:r>
              <a:rPr lang="en-US" smtClean="0"/>
              <a:t>new </a:t>
            </a:r>
            <a:r>
              <a:rPr lang="en-US" smtClean="0"/>
              <a:t>UE models </a:t>
            </a:r>
            <a:r>
              <a:rPr lang="en-US" dirty="0" smtClean="0"/>
              <a:t>and IMS changes (network,  service, SW load, UE) will be integrated and verified for the home network and this will apply without additional work to S8HR roaming scenarios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55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#3 100% of home service availability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994881"/>
              </p:ext>
            </p:extLst>
          </p:nvPr>
        </p:nvGraphicFramePr>
        <p:xfrm>
          <a:off x="1778000" y="2552700"/>
          <a:ext cx="5886450" cy="255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Visio" r:id="rId3" imgW="9630239" imgH="4201470" progId="Visio.Drawing.11">
                  <p:embed/>
                </p:oleObj>
              </mc:Choice>
              <mc:Fallback>
                <p:oleObj name="Visio" r:id="rId3" imgW="9630239" imgH="420147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2552700"/>
                        <a:ext cx="5886450" cy="255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loud 3"/>
          <p:cNvSpPr/>
          <p:nvPr/>
        </p:nvSpPr>
        <p:spPr>
          <a:xfrm>
            <a:off x="5041900" y="2387600"/>
            <a:ext cx="2273300" cy="1955800"/>
          </a:xfrm>
          <a:prstGeom prst="cloud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Callout 4"/>
          <p:cNvSpPr/>
          <p:nvPr/>
        </p:nvSpPr>
        <p:spPr>
          <a:xfrm>
            <a:off x="6449296" y="996157"/>
            <a:ext cx="1148769" cy="842962"/>
          </a:xfrm>
          <a:prstGeom prst="wedgeEllipseCallout">
            <a:avLst>
              <a:gd name="adj1" fmla="val -39627"/>
              <a:gd name="adj2" fmla="val 122764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Home IMS</a:t>
            </a:r>
            <a:endParaRPr lang="en-US" dirty="0"/>
          </a:p>
        </p:txBody>
      </p:sp>
      <p:sp>
        <p:nvSpPr>
          <p:cNvPr id="7" name="Curved Up Ribbon 6"/>
          <p:cNvSpPr/>
          <p:nvPr/>
        </p:nvSpPr>
        <p:spPr>
          <a:xfrm>
            <a:off x="965200" y="1714500"/>
            <a:ext cx="2984500" cy="1676400"/>
          </a:xfrm>
          <a:prstGeom prst="ellipseRibbon2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100% of home IMS service available to roaming user</a:t>
            </a:r>
            <a:endParaRPr lang="en-US" dirty="0"/>
          </a:p>
        </p:txBody>
      </p:sp>
      <p:sp>
        <p:nvSpPr>
          <p:cNvPr id="8" name="Left-Right Arrow 7"/>
          <p:cNvSpPr/>
          <p:nvPr/>
        </p:nvSpPr>
        <p:spPr>
          <a:xfrm rot="20944172">
            <a:off x="2181284" y="2974022"/>
            <a:ext cx="2933700" cy="1540852"/>
          </a:xfrm>
          <a:prstGeom prst="left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Unmodified &amp; unfiltered IMS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14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#3 100% of home service availability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LBO limits IMS service offering due to IMS, SIP and media non-support and filtering by the serving network. </a:t>
            </a:r>
          </a:p>
          <a:p>
            <a:r>
              <a:rPr lang="en-US" dirty="0" smtClean="0"/>
              <a:t>LBO leads to limits on IMS services available to the roaming user to the </a:t>
            </a:r>
            <a:r>
              <a:rPr lang="en-US" i="1" dirty="0" smtClean="0"/>
              <a:t>Least Common Capability </a:t>
            </a:r>
            <a:r>
              <a:rPr lang="en-US" dirty="0" smtClean="0"/>
              <a:t>used by home and serving network including</a:t>
            </a:r>
          </a:p>
          <a:p>
            <a:pPr lvl="1"/>
            <a:r>
              <a:rPr lang="en-US" dirty="0" smtClean="0"/>
              <a:t>Codec usage</a:t>
            </a:r>
          </a:p>
          <a:p>
            <a:pPr lvl="1"/>
            <a:r>
              <a:rPr lang="en-US" dirty="0" smtClean="0"/>
              <a:t>SIP and IMS extensions</a:t>
            </a:r>
          </a:p>
          <a:p>
            <a:pPr lvl="1"/>
            <a:r>
              <a:rPr lang="en-US" dirty="0" smtClean="0"/>
              <a:t>3GPP and SIP optional capabilities</a:t>
            </a:r>
          </a:p>
          <a:p>
            <a:pPr lvl="1"/>
            <a:r>
              <a:rPr lang="en-US" dirty="0" smtClean="0"/>
              <a:t>Optional format of parameters</a:t>
            </a:r>
          </a:p>
          <a:p>
            <a:r>
              <a:rPr lang="en-US" dirty="0" smtClean="0"/>
              <a:t>For S8HR, IMS signaling and media is passed unmodified and unfiltered to the home IMS system</a:t>
            </a:r>
          </a:p>
          <a:p>
            <a:pPr lvl="1"/>
            <a:r>
              <a:rPr lang="en-US" dirty="0" smtClean="0"/>
              <a:t>100% of home IMS service availability while roaming (such as RCS)</a:t>
            </a:r>
          </a:p>
          <a:p>
            <a:pPr lvl="1"/>
            <a:r>
              <a:rPr lang="en-US" dirty="0" smtClean="0"/>
              <a:t>No effort required to identify </a:t>
            </a:r>
            <a:r>
              <a:rPr lang="en-US" i="1" dirty="0" smtClean="0"/>
              <a:t>Least Common Capability</a:t>
            </a:r>
            <a:r>
              <a:rPr lang="en-US" dirty="0" smtClean="0"/>
              <a:t> sets between operators</a:t>
            </a:r>
          </a:p>
          <a:p>
            <a:pPr lvl="1"/>
            <a:r>
              <a:rPr lang="en-US" dirty="0" smtClean="0"/>
              <a:t>No waiting for IMS or SIP capabilities to be deployed by roaming </a:t>
            </a:r>
            <a:r>
              <a:rPr lang="en-US" dirty="0" smtClean="0"/>
              <a:t>partners</a:t>
            </a:r>
          </a:p>
          <a:p>
            <a:pPr lvl="1"/>
            <a:r>
              <a:rPr lang="en-US" dirty="0" smtClean="0"/>
              <a:t>Only service specific </a:t>
            </a:r>
            <a:r>
              <a:rPr lang="en-US" dirty="0" err="1" smtClean="0"/>
              <a:t>QoS</a:t>
            </a:r>
            <a:r>
              <a:rPr lang="en-US" dirty="0" smtClean="0"/>
              <a:t> support is required in the serving network (existing EPC procedures)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06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Clear and significant service improvements for users in roaming scenarios - access full IMS experience of the home network</a:t>
            </a:r>
          </a:p>
          <a:p>
            <a:r>
              <a:rPr lang="en-US" dirty="0" smtClean="0"/>
              <a:t>Clear operational OPEX and CAPEX benefits to operators to simplify roaming interconnection setup and operation</a:t>
            </a:r>
          </a:p>
          <a:p>
            <a:r>
              <a:rPr lang="en-US" dirty="0" smtClean="0"/>
              <a:t>Faster time to market for services which provide services for the home and roaming user</a:t>
            </a:r>
          </a:p>
          <a:p>
            <a:r>
              <a:rPr lang="en-US" dirty="0" smtClean="0"/>
              <a:t>Sprint has not established a preference yet, but wants the flexibility to deploy S8HR for outbound and inbound roamers as broadly as practical based on business trade-offs of cost </a:t>
            </a:r>
            <a:r>
              <a:rPr lang="en-US" smtClean="0"/>
              <a:t>vs benefit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4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2193</TotalTime>
  <Words>654</Words>
  <Application>Microsoft Office PowerPoint</Application>
  <PresentationFormat>On-screen Show (4:3)</PresentationFormat>
  <Paragraphs>61</Paragraphs>
  <Slides>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Visio</vt:lpstr>
      <vt:lpstr>Operational and service benefits of S8HR approach in roaming</vt:lpstr>
      <vt:lpstr>S8HR vs LBO roaming</vt:lpstr>
      <vt:lpstr>#1 – VPLMN only supports LTE data</vt:lpstr>
      <vt:lpstr>#1 – VPLMN only supports LTE data</vt:lpstr>
      <vt:lpstr>#2 simplification of integration and verification</vt:lpstr>
      <vt:lpstr>#2 simplification of integration and verification</vt:lpstr>
      <vt:lpstr>#3 100% of home service availability</vt:lpstr>
      <vt:lpstr>#3 100% of home service availability</vt:lpstr>
      <vt:lpstr>Conclusions</vt:lpstr>
    </vt:vector>
  </TitlesOfParts>
  <Company>Publicis Groupe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SPRINT THE FIRST 100 DAYS</dc:title>
  <dc:creator>Publicis Groupe</dc:creator>
  <cp:lastModifiedBy>Greg Schumacher</cp:lastModifiedBy>
  <cp:revision>170</cp:revision>
  <cp:lastPrinted>2012-03-20T16:49:31Z</cp:lastPrinted>
  <dcterms:created xsi:type="dcterms:W3CDTF">2012-03-16T18:18:06Z</dcterms:created>
  <dcterms:modified xsi:type="dcterms:W3CDTF">2015-04-27T16:11:04Z</dcterms:modified>
</cp:coreProperties>
</file>