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18"/>
  </p:notesMasterIdLst>
  <p:handoutMasterIdLst>
    <p:handoutMasterId r:id="rId19"/>
  </p:handoutMasterIdLst>
  <p:sldIdLst>
    <p:sldId id="311" r:id="rId3"/>
    <p:sldId id="466" r:id="rId4"/>
    <p:sldId id="462" r:id="rId5"/>
    <p:sldId id="452" r:id="rId6"/>
    <p:sldId id="453" r:id="rId7"/>
    <p:sldId id="454" r:id="rId8"/>
    <p:sldId id="455" r:id="rId9"/>
    <p:sldId id="463" r:id="rId10"/>
    <p:sldId id="456" r:id="rId11"/>
    <p:sldId id="457" r:id="rId12"/>
    <p:sldId id="458" r:id="rId13"/>
    <p:sldId id="459" r:id="rId14"/>
    <p:sldId id="460" r:id="rId15"/>
    <p:sldId id="465" r:id="rId16"/>
    <p:sldId id="464" r:id="rId1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3478" autoAdjust="0"/>
  </p:normalViewPr>
  <p:slideViewPr>
    <p:cSldViewPr snapToGrid="0" snapToObjects="1">
      <p:cViewPr varScale="1">
        <p:scale>
          <a:sx n="97" d="100"/>
          <a:sy n="97" d="100"/>
        </p:scale>
        <p:origin x="-444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4/20/2015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9275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 dirty="0" err="1" smtClean="0"/>
              <a:t>Drawn</a:t>
            </a:r>
            <a:r>
              <a:rPr lang="pl-PL" dirty="0" smtClean="0"/>
              <a:t>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75437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/>
          <p:cNvSpPr/>
          <p:nvPr/>
        </p:nvSpPr>
        <p:spPr>
          <a:xfrm>
            <a:off x="402616" y="429768"/>
            <a:ext cx="8338779" cy="3716212"/>
          </a:xfrm>
          <a:prstGeom prst="round1Rect">
            <a:avLst>
              <a:gd name="adj" fmla="val 1097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550" tIns="36275" rIns="72550" bIns="36275" rtlCol="0" anchor="ctr"/>
          <a:lstStyle/>
          <a:p>
            <a:pPr algn="ctr" defTabSz="725507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18120" y="4713530"/>
            <a:ext cx="632066" cy="273843"/>
          </a:xfrm>
          <a:prstGeom prst="rect">
            <a:avLst/>
          </a:prstGeom>
        </p:spPr>
        <p:txBody>
          <a:bodyPr lIns="72558" tIns="36279" rIns="72558" bIns="36279"/>
          <a:lstStyle/>
          <a:p>
            <a:fld id="{1D8BD707-D9CF-40AE-B4C6-C98DA3205C0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4/20/2015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454" y="498915"/>
            <a:ext cx="7893748" cy="3639312"/>
          </a:xfrm>
        </p:spPr>
        <p:txBody>
          <a:bodyPr anchor="t"/>
          <a:lstStyle>
            <a:lvl1pPr algn="l">
              <a:defRPr sz="3600" b="0" cap="none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0092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18120" y="4713530"/>
            <a:ext cx="632066" cy="273843"/>
          </a:xfrm>
          <a:prstGeom prst="rect">
            <a:avLst/>
          </a:prstGeom>
        </p:spPr>
        <p:txBody>
          <a:bodyPr lIns="72558" tIns="36279" rIns="72558" bIns="36279"/>
          <a:lstStyle/>
          <a:p>
            <a:fld id="{1D8BD707-D9CF-40AE-B4C6-C98DA3205C0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4/20/2015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186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tx1"/>
                </a:solidFill>
                <a:cs typeface="Arial" panose="020B0604020202020204" pitchFamily="34" charset="0"/>
              </a:rPr>
              <a:pPr>
                <a:defRPr/>
              </a:pPr>
              <a:t>20/04/2015</a:t>
            </a:fld>
            <a:endParaRPr lang="en-GB" sz="8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tx1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 smtClean="0">
                <a:solidFill>
                  <a:schemeClr val="tx1"/>
                </a:solidFill>
                <a:latin typeface="+mn-lt"/>
                <a:cs typeface="Arial" charset="0"/>
              </a:rPr>
              <a:t>© Nokia 2015           </a:t>
            </a:r>
            <a:endParaRPr lang="en-GB" sz="8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7959725" y="4787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rgbClr val="002060"/>
                </a:solidFill>
                <a:latin typeface="Harlow Solid Italic" pitchFamily="82" charset="0"/>
              </a:rPr>
              <a:t>N.</a:t>
            </a:r>
            <a:r>
              <a:rPr lang="en-US" sz="1050" baseline="0" dirty="0" smtClean="0">
                <a:solidFill>
                  <a:srgbClr val="002060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rgbClr val="002060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7" r:id="rId4"/>
    <p:sldLayoutId id="2147483818" r:id="rId5"/>
    <p:sldLayoutId id="2147483819" r:id="rId6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cs typeface="Arial" panose="020B0604020202020204" pitchFamily="34" charset="0"/>
              </a:rPr>
              <a:pPr>
                <a:defRPr/>
              </a:pPr>
              <a:t>20/04/2015</a:t>
            </a:fld>
            <a:endParaRPr lang="en-GB" sz="800" dirty="0"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2015          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7959725" y="4787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latin typeface="Harlow Solid Italic" pitchFamily="82" charset="0"/>
              </a:rPr>
              <a:t>N.</a:t>
            </a:r>
            <a:r>
              <a:rPr lang="en-US" sz="1050" baseline="0" dirty="0" smtClean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180000"/>
            <a:ext cx="8243887" cy="2254250"/>
          </a:xfrm>
        </p:spPr>
        <p:txBody>
          <a:bodyPr/>
          <a:lstStyle/>
          <a:p>
            <a:pPr eaLnBrk="1" hangingPunct="1"/>
            <a:r>
              <a:rPr lang="en-GB" sz="32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Roaming Scenarios</a:t>
            </a:r>
          </a:p>
          <a:p>
            <a:pPr eaLnBrk="1" hangingPunct="1"/>
            <a:r>
              <a:rPr lang="en-GB" sz="3200" dirty="0" smtClean="0">
                <a:ea typeface="ヒラギノ角ゴ Pro W3"/>
                <a:cs typeface="ヒラギノ角ゴ Pro W3"/>
              </a:rPr>
              <a:t>[slides from </a:t>
            </a:r>
            <a:r>
              <a:rPr lang="en-GB" sz="3200" dirty="0" err="1" smtClean="0">
                <a:ea typeface="ヒラギノ角ゴ Pro W3"/>
                <a:cs typeface="ヒラギノ角ゴ Pro W3"/>
              </a:rPr>
              <a:t>SA3LI14_008</a:t>
            </a:r>
            <a:r>
              <a:rPr lang="en-GB" sz="3200" dirty="0" smtClean="0">
                <a:ea typeface="ヒラギノ角ゴ Pro W3"/>
                <a:cs typeface="ヒラギノ角ゴ Pro W3"/>
              </a:rPr>
              <a:t>]</a:t>
            </a:r>
            <a:endParaRPr lang="en-GB" sz="3200" dirty="0" smtClean="0">
              <a:latin typeface="Nokia Pure Headline Ultra Light" panose="020B0204020202020204" pitchFamily="34" charset="0"/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32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 </a:t>
            </a:r>
            <a:r>
              <a:rPr lang="en-GB" sz="24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513" y="3251200"/>
            <a:ext cx="8243887" cy="897467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 smtClean="0">
                <a:latin typeface="+mj-lt"/>
              </a:rPr>
              <a:t>Nagaraja (Nag) Rao </a:t>
            </a:r>
          </a:p>
          <a:p>
            <a:pPr eaLnBrk="1" hangingPunct="1">
              <a:defRPr/>
            </a:pPr>
            <a:r>
              <a:rPr lang="en-GB" sz="1800" dirty="0" smtClean="0">
                <a:latin typeface="+mj-lt"/>
              </a:rPr>
              <a:t>2015-04-28</a:t>
            </a:r>
            <a:endParaRPr lang="en-GB" sz="18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078706"/>
            <a:ext cx="8172450" cy="332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504424" cy="311789"/>
          </a:xfrm>
        </p:spPr>
        <p:txBody>
          <a:bodyPr/>
          <a:lstStyle/>
          <a:p>
            <a:r>
              <a:rPr lang="en-US" dirty="0" smtClean="0"/>
              <a:t>Inter-TSP Call Forwarding: IMS (inter-TSP)-to-IMS-to-IMS (inter-TSP)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2464594" y="3371851"/>
            <a:ext cx="1500188" cy="700087"/>
          </a:xfrm>
          <a:prstGeom prst="wedgeRoundRectCallout">
            <a:avLst>
              <a:gd name="adj1" fmla="val -8644"/>
              <a:gd name="adj2" fmla="val 80434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Voice media is not reasonably available in Home TSP’s network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799" y="935832"/>
            <a:ext cx="77438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504424" cy="311789"/>
          </a:xfrm>
        </p:spPr>
        <p:txBody>
          <a:bodyPr/>
          <a:lstStyle/>
          <a:p>
            <a:r>
              <a:rPr lang="en-US" dirty="0" smtClean="0"/>
              <a:t>Inter-TSP Call Forwarding: IMS(intra-TSP)-to-IMS-to-IMS(inter-TSP)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504424" cy="311789"/>
          </a:xfrm>
        </p:spPr>
        <p:txBody>
          <a:bodyPr/>
          <a:lstStyle/>
          <a:p>
            <a:r>
              <a:rPr lang="en-US" sz="1600" dirty="0" smtClean="0"/>
              <a:t>Inter-TSP Call Forwarding: CS(inter-TSP)-to-IMS-to-IMS(inter-TSP)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888" y="880782"/>
            <a:ext cx="7442948" cy="352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353" y="961231"/>
            <a:ext cx="7691718" cy="346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504424" cy="311789"/>
          </a:xfrm>
        </p:spPr>
        <p:txBody>
          <a:bodyPr/>
          <a:lstStyle/>
          <a:p>
            <a:r>
              <a:rPr lang="en-US" sz="1600" dirty="0" smtClean="0"/>
              <a:t>Inter-TSP Call Forwarding: IMS(IMS Roaming)-to-IMS-to-IMS(inter-TSP)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5122069" y="3436144"/>
            <a:ext cx="1500188" cy="700087"/>
          </a:xfrm>
          <a:prstGeom prst="wedgeRoundRectCallout">
            <a:avLst>
              <a:gd name="adj1" fmla="val -8644"/>
              <a:gd name="adj2" fmla="val 80434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Voice media is not reasonably available in Home TSP’s network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560233"/>
            <a:ext cx="8671808" cy="399602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r>
              <a:rPr lang="en-GB" sz="2000" dirty="0" smtClean="0"/>
              <a:t>Generalized Implementation: Case 4 – an example of </a:t>
            </a:r>
            <a:r>
              <a:rPr lang="en-GB" sz="2000" dirty="0" err="1" smtClean="0"/>
              <a:t>WebRTC</a:t>
            </a:r>
            <a:endParaRPr lang="en-US" sz="2000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20" y="718457"/>
            <a:ext cx="8085800" cy="355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/>
          <p:nvPr/>
        </p:nvSpPr>
        <p:spPr>
          <a:xfrm>
            <a:off x="1079930" y="3243264"/>
            <a:ext cx="1500188" cy="700087"/>
          </a:xfrm>
          <a:prstGeom prst="wedgeRoundRectCallout">
            <a:avLst>
              <a:gd name="adj1" fmla="val 134770"/>
              <a:gd name="adj2" fmla="val -182045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1079930" y="3243264"/>
            <a:ext cx="1676333" cy="1034822"/>
          </a:xfrm>
          <a:prstGeom prst="wedgeRoundRectCallout">
            <a:avLst>
              <a:gd name="adj1" fmla="val 45562"/>
              <a:gd name="adj2" fmla="val -140278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Interception at these points cannot be done since encryption keys cannot be made available with </a:t>
            </a:r>
            <a:r>
              <a:rPr lang="en-US" sz="1050" dirty="0" err="1" smtClean="0"/>
              <a:t>SRTP</a:t>
            </a:r>
            <a:r>
              <a:rPr lang="en-US" sz="1050" dirty="0" smtClean="0"/>
              <a:t>/</a:t>
            </a:r>
            <a:r>
              <a:rPr lang="en-US" sz="1050" dirty="0" err="1" smtClean="0"/>
              <a:t>DTLS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 smtClean="0">
                <a:latin typeface="Arial"/>
                <a:cs typeface="Arial"/>
              </a:rPr>
              <a:t>Summary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922" y="424545"/>
            <a:ext cx="8626603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lvl="1" indent="-284163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 err="1" smtClean="0">
                <a:sym typeface="Wingdings" pitchFamily="2" charset="2"/>
              </a:rPr>
              <a:t>VPLMN</a:t>
            </a:r>
            <a:r>
              <a:rPr lang="en-US" sz="1200" dirty="0" smtClean="0">
                <a:sym typeface="Wingdings" pitchFamily="2" charset="2"/>
              </a:rPr>
              <a:t> can provide interception capabilities for an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-based VoIP only if there is </a:t>
            </a:r>
            <a:r>
              <a:rPr lang="en-US" sz="1200" dirty="0" smtClean="0">
                <a:sym typeface="Wingdings" pitchFamily="2" charset="2"/>
              </a:rPr>
              <a:t>an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 </a:t>
            </a:r>
            <a:r>
              <a:rPr lang="en-US" sz="1200" dirty="0" smtClean="0">
                <a:sym typeface="Wingdings" pitchFamily="2" charset="2"/>
              </a:rPr>
              <a:t>roaming. With just the access roaming, the interception </a:t>
            </a:r>
            <a:r>
              <a:rPr lang="en-US" sz="1200" dirty="0" smtClean="0">
                <a:sym typeface="Wingdings" pitchFamily="2" charset="2"/>
              </a:rPr>
              <a:t>based on the current specifications (3GPP TS 33.107, TS 33.108) is </a:t>
            </a:r>
            <a:r>
              <a:rPr lang="en-US" sz="1200" dirty="0" smtClean="0">
                <a:sym typeface="Wingdings" pitchFamily="2" charset="2"/>
              </a:rPr>
              <a:t>not possible since none of the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 nodes or </a:t>
            </a:r>
            <a:r>
              <a:rPr lang="en-US" sz="1200" dirty="0" smtClean="0">
                <a:sym typeface="Wingdings" pitchFamily="2" charset="2"/>
              </a:rPr>
              <a:t>f </a:t>
            </a:r>
            <a:r>
              <a:rPr lang="en-US" sz="1200" dirty="0" smtClean="0">
                <a:sym typeface="Wingdings" pitchFamily="2" charset="2"/>
              </a:rPr>
              <a:t>the media nodes that can provide CC Intercept Function </a:t>
            </a:r>
            <a:r>
              <a:rPr lang="en-US" sz="1200" dirty="0" smtClean="0">
                <a:sym typeface="Wingdings" pitchFamily="2" charset="2"/>
              </a:rPr>
              <a:t>reside </a:t>
            </a:r>
            <a:r>
              <a:rPr lang="en-US" sz="1200" dirty="0" smtClean="0">
                <a:sym typeface="Wingdings" pitchFamily="2" charset="2"/>
              </a:rPr>
              <a:t>in </a:t>
            </a:r>
            <a:r>
              <a:rPr lang="en-US" sz="1200" dirty="0" err="1" smtClean="0">
                <a:sym typeface="Wingdings" pitchFamily="2" charset="2"/>
              </a:rPr>
              <a:t>VPLMN</a:t>
            </a:r>
            <a:r>
              <a:rPr lang="en-US" sz="1200" dirty="0" smtClean="0">
                <a:sym typeface="Wingdings" pitchFamily="2" charset="2"/>
              </a:rPr>
              <a:t>.  </a:t>
            </a:r>
          </a:p>
          <a:p>
            <a:pPr marL="284163" lvl="1" indent="-284163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Even with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 </a:t>
            </a:r>
            <a:r>
              <a:rPr lang="en-US" sz="1200" dirty="0" smtClean="0">
                <a:sym typeface="Wingdings" pitchFamily="2" charset="2"/>
              </a:rPr>
              <a:t>roaming, sometimes, media of </a:t>
            </a:r>
            <a:r>
              <a:rPr lang="en-US" sz="1200" dirty="0" smtClean="0">
                <a:sym typeface="Wingdings" pitchFamily="2" charset="2"/>
              </a:rPr>
              <a:t>an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-based VoIP session may not come to the </a:t>
            </a:r>
            <a:r>
              <a:rPr lang="en-US" sz="1200" dirty="0" err="1" smtClean="0">
                <a:sym typeface="Wingdings" pitchFamily="2" charset="2"/>
              </a:rPr>
              <a:t>HPLMN</a:t>
            </a:r>
            <a:r>
              <a:rPr lang="en-US" sz="1200" dirty="0" smtClean="0">
                <a:sym typeface="Wingdings" pitchFamily="2" charset="2"/>
              </a:rPr>
              <a:t> and in that case CC interception in </a:t>
            </a:r>
            <a:r>
              <a:rPr lang="en-US" sz="1200" dirty="0" err="1" smtClean="0">
                <a:sym typeface="Wingdings" pitchFamily="2" charset="2"/>
              </a:rPr>
              <a:t>HPLMN</a:t>
            </a:r>
            <a:r>
              <a:rPr lang="en-US" sz="1200" dirty="0" smtClean="0">
                <a:sym typeface="Wingdings" pitchFamily="2" charset="2"/>
              </a:rPr>
              <a:t> is not possible. </a:t>
            </a:r>
          </a:p>
          <a:p>
            <a:pPr marL="284163" lvl="1" indent="-284163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In </a:t>
            </a:r>
            <a:r>
              <a:rPr lang="en-US" sz="1200" dirty="0" err="1" smtClean="0">
                <a:sym typeface="Wingdings" pitchFamily="2" charset="2"/>
              </a:rPr>
              <a:t>WTSC</a:t>
            </a:r>
            <a:r>
              <a:rPr lang="en-US" sz="1200" dirty="0" smtClean="0">
                <a:sym typeface="Wingdings" pitchFamily="2" charset="2"/>
              </a:rPr>
              <a:t>-LI, the Implementation Guidelines to </a:t>
            </a:r>
            <a:r>
              <a:rPr lang="en-US" sz="1200" dirty="0" err="1" smtClean="0">
                <a:sym typeface="Wingdings" pitchFamily="2" charset="2"/>
              </a:rPr>
              <a:t>ATIS</a:t>
            </a:r>
            <a:r>
              <a:rPr lang="en-US" sz="1200" dirty="0" smtClean="0">
                <a:sym typeface="Wingdings" pitchFamily="2" charset="2"/>
              </a:rPr>
              <a:t>-0700005 which houses almost all of the diagrams from </a:t>
            </a:r>
            <a:r>
              <a:rPr lang="en-US" sz="1200" dirty="0" err="1" smtClean="0">
                <a:sym typeface="Wingdings" pitchFamily="2" charset="2"/>
              </a:rPr>
              <a:t>SA3LI14_008</a:t>
            </a:r>
            <a:r>
              <a:rPr lang="en-US" sz="1200" dirty="0" smtClean="0">
                <a:sym typeface="Wingdings" pitchFamily="2" charset="2"/>
              </a:rPr>
              <a:t> has the following </a:t>
            </a:r>
            <a:r>
              <a:rPr lang="en-US" sz="1200" dirty="0" smtClean="0">
                <a:sym typeface="Wingdings" pitchFamily="2" charset="2"/>
              </a:rPr>
              <a:t>description fo</a:t>
            </a:r>
            <a:r>
              <a:rPr lang="en-US" sz="1200" dirty="0" smtClean="0">
                <a:sym typeface="Wingdings" pitchFamily="2" charset="2"/>
              </a:rPr>
              <a:t>r the scenario shown in </a:t>
            </a:r>
            <a:r>
              <a:rPr lang="en-US" sz="1200" dirty="0" err="1" smtClean="0">
                <a:sym typeface="Wingdings" pitchFamily="2" charset="2"/>
              </a:rPr>
              <a:t>Slide#9</a:t>
            </a:r>
            <a:r>
              <a:rPr lang="en-US" sz="1200" dirty="0" smtClean="0">
                <a:sym typeface="Wingdings" pitchFamily="2" charset="2"/>
              </a:rPr>
              <a:t>:</a:t>
            </a:r>
            <a:r>
              <a:rPr lang="en-US" sz="1200" dirty="0" smtClean="0">
                <a:sym typeface="Wingdings" pitchFamily="2" charset="2"/>
              </a:rPr>
              <a:t> </a:t>
            </a:r>
            <a:endParaRPr lang="en-US" sz="1200" dirty="0" smtClean="0">
              <a:sym typeface="Wingdings" pitchFamily="2" charset="2"/>
            </a:endParaRPr>
          </a:p>
          <a:p>
            <a:pPr marL="457200">
              <a:lnSpc>
                <a:spcPts val="1400"/>
              </a:lnSpc>
            </a:pPr>
            <a:r>
              <a:rPr lang="en-US" sz="1050" b="1" i="1" dirty="0" err="1" smtClean="0">
                <a:solidFill>
                  <a:srgbClr val="7030A0"/>
                </a:solidFill>
              </a:rPr>
              <a:t>4.x5</a:t>
            </a:r>
            <a:r>
              <a:rPr lang="en-US" sz="1050" b="1" i="1" dirty="0" smtClean="0">
                <a:solidFill>
                  <a:srgbClr val="7030A0"/>
                </a:solidFill>
              </a:rPr>
              <a:t> Problematic Scenarios  </a:t>
            </a:r>
          </a:p>
          <a:p>
            <a:pPr marL="457200">
              <a:lnSpc>
                <a:spcPts val="1400"/>
              </a:lnSpc>
            </a:pPr>
            <a:r>
              <a:rPr lang="en-US" sz="1050" dirty="0" smtClean="0">
                <a:solidFill>
                  <a:srgbClr val="7030A0"/>
                </a:solidFill>
              </a:rPr>
              <a:t>This clause presents certain scenarios of VoIP deployment where the TSP served with the intercept order may not have access to the CC or may to employ unconventional methods.   </a:t>
            </a:r>
          </a:p>
          <a:p>
            <a:pPr marL="457200">
              <a:lnSpc>
                <a:spcPts val="1400"/>
              </a:lnSpc>
            </a:pPr>
            <a:r>
              <a:rPr lang="en-US" sz="1050" b="1" dirty="0" err="1" smtClean="0">
                <a:solidFill>
                  <a:srgbClr val="7030A0"/>
                </a:solidFill>
              </a:rPr>
              <a:t>4.x5.y1</a:t>
            </a:r>
            <a:r>
              <a:rPr lang="en-US" sz="1050" b="1" dirty="0" smtClean="0">
                <a:solidFill>
                  <a:srgbClr val="7030A0"/>
                </a:solidFill>
              </a:rPr>
              <a:t> Call Origination from Roaming Intercept Subject, Termination to Roaming </a:t>
            </a:r>
            <a:r>
              <a:rPr lang="en-US" sz="1050" b="1" dirty="0" err="1" smtClean="0">
                <a:solidFill>
                  <a:srgbClr val="7030A0"/>
                </a:solidFill>
              </a:rPr>
              <a:t>IMS</a:t>
            </a:r>
            <a:r>
              <a:rPr lang="en-US" sz="1050" b="1" dirty="0" smtClean="0">
                <a:solidFill>
                  <a:srgbClr val="7030A0"/>
                </a:solidFill>
              </a:rPr>
              <a:t> User</a:t>
            </a:r>
          </a:p>
          <a:p>
            <a:pPr marL="457200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050" dirty="0" smtClean="0">
                <a:solidFill>
                  <a:srgbClr val="7030A0"/>
                </a:solidFill>
              </a:rPr>
              <a:t>In this example, the calling and called users are served by the same visited TSP, and a particular deployment may not bring the CC to the home network. Note that such a scenario can happen even if the two visited </a:t>
            </a:r>
            <a:r>
              <a:rPr lang="en-US" sz="1050" dirty="0" err="1" smtClean="0">
                <a:solidFill>
                  <a:srgbClr val="7030A0"/>
                </a:solidFill>
              </a:rPr>
              <a:t>TSPs</a:t>
            </a:r>
            <a:r>
              <a:rPr lang="en-US" sz="1050" dirty="0" smtClean="0">
                <a:solidFill>
                  <a:srgbClr val="7030A0"/>
                </a:solidFill>
              </a:rPr>
              <a:t> are different. </a:t>
            </a:r>
          </a:p>
          <a:p>
            <a:pPr lvl="1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050" dirty="0" smtClean="0">
                <a:solidFill>
                  <a:srgbClr val="7030A0"/>
                </a:solidFill>
              </a:rPr>
              <a:t>The </a:t>
            </a:r>
            <a:r>
              <a:rPr lang="en-US" sz="1050" dirty="0" err="1" smtClean="0">
                <a:solidFill>
                  <a:srgbClr val="7030A0"/>
                </a:solidFill>
              </a:rPr>
              <a:t>CII</a:t>
            </a:r>
            <a:r>
              <a:rPr lang="en-US" sz="1050" dirty="0" smtClean="0">
                <a:solidFill>
                  <a:srgbClr val="7030A0"/>
                </a:solidFill>
              </a:rPr>
              <a:t> interception is done at the S-</a:t>
            </a:r>
            <a:r>
              <a:rPr lang="en-US" sz="1050" dirty="0" err="1" smtClean="0">
                <a:solidFill>
                  <a:srgbClr val="7030A0"/>
                </a:solidFill>
              </a:rPr>
              <a:t>CSCF</a:t>
            </a:r>
            <a:r>
              <a:rPr lang="en-US" sz="1050" dirty="0" smtClean="0">
                <a:solidFill>
                  <a:srgbClr val="7030A0"/>
                </a:solidFill>
              </a:rPr>
              <a:t> or the AS that serves the intercept subject in the home network.  The home TSP does not have access to the CC and therefore, the CC interception is not possible.</a:t>
            </a:r>
          </a:p>
          <a:p>
            <a:pPr lvl="1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050" dirty="0" smtClean="0">
                <a:solidFill>
                  <a:srgbClr val="7030A0"/>
                </a:solidFill>
              </a:rPr>
              <a:t> In this situation, the home TSP is expected to send a LAES: CC Unavailable message to the LEA if the intercept order requires the interception of CC.  </a:t>
            </a:r>
          </a:p>
          <a:p>
            <a:pPr lvl="1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050" dirty="0" smtClean="0">
                <a:solidFill>
                  <a:srgbClr val="7030A0"/>
                </a:solidFill>
              </a:rPr>
              <a:t>However, the CC interception in the home TSP is possible if the network topology for such call scenario (independent of lawful interception) happens to be the one shown in clause </a:t>
            </a:r>
            <a:r>
              <a:rPr lang="en-US" sz="1050" dirty="0" err="1" smtClean="0">
                <a:solidFill>
                  <a:srgbClr val="7030A0"/>
                </a:solidFill>
              </a:rPr>
              <a:t>4.x4.y1.z3</a:t>
            </a:r>
            <a:r>
              <a:rPr lang="en-US" sz="1050" dirty="0" smtClean="0">
                <a:solidFill>
                  <a:srgbClr val="7030A0"/>
                </a:solidFill>
              </a:rPr>
              <a:t> (figure </a:t>
            </a:r>
            <a:r>
              <a:rPr lang="en-US" sz="1050" dirty="0" err="1" smtClean="0">
                <a:solidFill>
                  <a:srgbClr val="7030A0"/>
                </a:solidFill>
              </a:rPr>
              <a:t>x24</a:t>
            </a:r>
            <a:r>
              <a:rPr lang="en-US" sz="1050" dirty="0" smtClean="0">
                <a:solidFill>
                  <a:srgbClr val="7030A0"/>
                </a:solidFill>
              </a:rPr>
              <a:t>).   </a:t>
            </a:r>
          </a:p>
          <a:p>
            <a:pPr marL="284163" lvl="1" indent="-284163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The scenarios identified here are just examples. There are other cases which may have similar affect</a:t>
            </a:r>
            <a:r>
              <a:rPr lang="en-US" sz="1400" dirty="0" smtClean="0">
                <a:sym typeface="Wingdings" pitchFamily="2" charset="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 smtClean="0">
                <a:latin typeface="Arial"/>
                <a:cs typeface="Arial"/>
              </a:rPr>
              <a:t>Introduction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7624" y="356558"/>
            <a:ext cx="8626603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  <a:tabLst>
                <a:tab pos="973138" algn="l"/>
              </a:tabLst>
            </a:pPr>
            <a:r>
              <a:rPr lang="en-US" sz="1200" dirty="0" smtClean="0">
                <a:sym typeface="Wingdings" pitchFamily="2" charset="2"/>
              </a:rPr>
              <a:t>During the </a:t>
            </a:r>
            <a:r>
              <a:rPr lang="en-US" sz="1200" dirty="0" err="1" smtClean="0">
                <a:sym typeface="Wingdings" pitchFamily="2" charset="2"/>
              </a:rPr>
              <a:t>SA3LI#52</a:t>
            </a:r>
            <a:r>
              <a:rPr lang="en-US" sz="1200" dirty="0" smtClean="0">
                <a:sym typeface="Wingdings" pitchFamily="2" charset="2"/>
              </a:rPr>
              <a:t> (Sophia </a:t>
            </a:r>
            <a:r>
              <a:rPr lang="en-US" sz="1200" dirty="0" err="1" smtClean="0">
                <a:sym typeface="Wingdings" pitchFamily="2" charset="2"/>
              </a:rPr>
              <a:t>Antipolis</a:t>
            </a:r>
            <a:r>
              <a:rPr lang="en-US" sz="1200" dirty="0" smtClean="0">
                <a:sym typeface="Wingdings" pitchFamily="2" charset="2"/>
              </a:rPr>
              <a:t>, FR), a presentation was made identifying various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-based VoIP scenarios.</a:t>
            </a: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  <a:tabLst>
                <a:tab pos="973138" algn="l"/>
              </a:tabLst>
            </a:pPr>
            <a:r>
              <a:rPr lang="en-US" sz="1200" dirty="0" smtClean="0">
                <a:sym typeface="Wingdings" pitchFamily="2" charset="2"/>
              </a:rPr>
              <a:t>That scenarios included:</a:t>
            </a: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Examples of originating calls from the Target</a:t>
            </a: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Examples of terminating calls to the target</a:t>
            </a: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Examples of intra-</a:t>
            </a:r>
            <a:r>
              <a:rPr lang="en-US" sz="1100" dirty="0" err="1" smtClean="0">
                <a:sym typeface="Wingdings" pitchFamily="2" charset="2"/>
              </a:rPr>
              <a:t>CSP</a:t>
            </a:r>
            <a:r>
              <a:rPr lang="en-US" sz="1100" dirty="0" smtClean="0">
                <a:sym typeface="Wingdings" pitchFamily="2" charset="2"/>
              </a:rPr>
              <a:t> and inter-</a:t>
            </a:r>
            <a:r>
              <a:rPr lang="en-US" sz="1100" dirty="0" err="1" smtClean="0">
                <a:sym typeface="Wingdings" pitchFamily="2" charset="2"/>
              </a:rPr>
              <a:t>CSP</a:t>
            </a:r>
            <a:r>
              <a:rPr lang="en-US" sz="1100" dirty="0" smtClean="0">
                <a:sym typeface="Wingdings" pitchFamily="2" charset="2"/>
              </a:rPr>
              <a:t> call forwarding</a:t>
            </a: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Examples of </a:t>
            </a:r>
            <a:r>
              <a:rPr lang="en-US" sz="1100" dirty="0" err="1" smtClean="0">
                <a:sym typeface="Wingdings" pitchFamily="2" charset="2"/>
              </a:rPr>
              <a:t>IMS</a:t>
            </a:r>
            <a:r>
              <a:rPr lang="en-US" sz="1100" dirty="0" smtClean="0">
                <a:sym typeface="Wingdings" pitchFamily="2" charset="2"/>
              </a:rPr>
              <a:t> roaming with the interception at the </a:t>
            </a:r>
            <a:r>
              <a:rPr lang="en-US" sz="1100" dirty="0" err="1" smtClean="0">
                <a:sym typeface="Wingdings" pitchFamily="2" charset="2"/>
              </a:rPr>
              <a:t>HPLMN</a:t>
            </a:r>
            <a:endParaRPr lang="en-US" sz="1100" dirty="0" smtClean="0">
              <a:sym typeface="Wingdings" pitchFamily="2" charset="2"/>
            </a:endParaRP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Examples of </a:t>
            </a:r>
            <a:r>
              <a:rPr lang="en-US" sz="1100" dirty="0" err="1" smtClean="0">
                <a:sym typeface="Wingdings" pitchFamily="2" charset="2"/>
              </a:rPr>
              <a:t>IMS</a:t>
            </a:r>
            <a:r>
              <a:rPr lang="en-US" sz="1100" dirty="0" smtClean="0">
                <a:sym typeface="Wingdings" pitchFamily="2" charset="2"/>
              </a:rPr>
              <a:t> roaming with the interception at the </a:t>
            </a:r>
            <a:r>
              <a:rPr lang="en-US" sz="1100" dirty="0" err="1" smtClean="0">
                <a:sym typeface="Wingdings" pitchFamily="2" charset="2"/>
              </a:rPr>
              <a:t>VPLMN</a:t>
            </a:r>
            <a:endParaRPr lang="en-US" sz="1100" dirty="0" smtClean="0">
              <a:sym typeface="Wingdings" pitchFamily="2" charset="2"/>
            </a:endParaRP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Problematic scenarios where the content interception cannot be done in the </a:t>
            </a:r>
            <a:r>
              <a:rPr lang="en-US" sz="1100" dirty="0" err="1" smtClean="0">
                <a:sym typeface="Wingdings" pitchFamily="2" charset="2"/>
              </a:rPr>
              <a:t>HPLMN</a:t>
            </a:r>
            <a:endParaRPr lang="en-US" sz="1100" dirty="0" smtClean="0">
              <a:sym typeface="Wingdings" pitchFamily="2" charset="2"/>
            </a:endParaRP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Those presentations assumed that for non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 roaming scenario, the interception of VoIP call in </a:t>
            </a:r>
            <a:r>
              <a:rPr lang="en-US" sz="1200" dirty="0" err="1" smtClean="0">
                <a:sym typeface="Wingdings" pitchFamily="2" charset="2"/>
              </a:rPr>
              <a:t>VPLMN</a:t>
            </a:r>
            <a:r>
              <a:rPr lang="en-US" sz="1200" dirty="0" smtClean="0">
                <a:sym typeface="Wingdings" pitchFamily="2" charset="2"/>
              </a:rPr>
              <a:t> was not a scenario that required any analysis and therefore, was not included in the presentation. </a:t>
            </a: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For discussion purpose:</a:t>
            </a: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err="1" smtClean="0">
                <a:sym typeface="Wingdings" pitchFamily="2" charset="2"/>
              </a:rPr>
              <a:t>IMS</a:t>
            </a:r>
            <a:r>
              <a:rPr lang="en-US" sz="1100" dirty="0" smtClean="0">
                <a:sym typeface="Wingdings" pitchFamily="2" charset="2"/>
              </a:rPr>
              <a:t> roaming is same as </a:t>
            </a:r>
            <a:r>
              <a:rPr lang="en-US" sz="1100" dirty="0" err="1" smtClean="0">
                <a:sym typeface="Wingdings" pitchFamily="2" charset="2"/>
              </a:rPr>
              <a:t>LBO</a:t>
            </a:r>
            <a:endParaRPr lang="en-US" sz="1100" dirty="0" smtClean="0">
              <a:sym typeface="Wingdings" pitchFamily="2" charset="2"/>
            </a:endParaRPr>
          </a:p>
          <a:p>
            <a:pPr marL="741363" lvl="2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100" dirty="0" smtClean="0">
                <a:sym typeface="Wingdings" pitchFamily="2" charset="2"/>
              </a:rPr>
              <a:t>Non </a:t>
            </a:r>
            <a:r>
              <a:rPr lang="en-US" sz="1100" dirty="0" err="1" smtClean="0">
                <a:sym typeface="Wingdings" pitchFamily="2" charset="2"/>
              </a:rPr>
              <a:t>IMS</a:t>
            </a:r>
            <a:r>
              <a:rPr lang="en-US" sz="1100" dirty="0" smtClean="0">
                <a:sym typeface="Wingdings" pitchFamily="2" charset="2"/>
              </a:rPr>
              <a:t> roaming is same as </a:t>
            </a:r>
            <a:r>
              <a:rPr lang="en-US" sz="1100" dirty="0" err="1" smtClean="0">
                <a:sym typeface="Wingdings" pitchFamily="2" charset="2"/>
              </a:rPr>
              <a:t>S8HR</a:t>
            </a:r>
            <a:r>
              <a:rPr lang="en-US" sz="1100" dirty="0" smtClean="0">
                <a:sym typeface="Wingdings" pitchFamily="2" charset="2"/>
              </a:rPr>
              <a:t>.</a:t>
            </a: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There may be additional scenarios that are very similar to the problematic scenarios presented. </a:t>
            </a: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r>
              <a:rPr lang="en-US" sz="1200" dirty="0" smtClean="0">
                <a:sym typeface="Wingdings" pitchFamily="2" charset="2"/>
              </a:rPr>
              <a:t>With the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-based VoIP changes specified in 3GPP TS 33.107, TS 33.108, interception of </a:t>
            </a:r>
            <a:r>
              <a:rPr lang="en-US" sz="1200" dirty="0" err="1" smtClean="0">
                <a:sym typeface="Wingdings" pitchFamily="2" charset="2"/>
              </a:rPr>
              <a:t>IRI</a:t>
            </a:r>
            <a:r>
              <a:rPr lang="en-US" sz="1200" dirty="0" smtClean="0">
                <a:sym typeface="Wingdings" pitchFamily="2" charset="2"/>
              </a:rPr>
              <a:t> is done at S-</a:t>
            </a:r>
            <a:r>
              <a:rPr lang="en-US" sz="1200" dirty="0" err="1" smtClean="0">
                <a:sym typeface="Wingdings" pitchFamily="2" charset="2"/>
              </a:rPr>
              <a:t>CSCF</a:t>
            </a:r>
            <a:r>
              <a:rPr lang="en-US" sz="1200" dirty="0" smtClean="0">
                <a:sym typeface="Wingdings" pitchFamily="2" charset="2"/>
              </a:rPr>
              <a:t>, AS and P-</a:t>
            </a:r>
            <a:r>
              <a:rPr lang="en-US" sz="1200" dirty="0" err="1" smtClean="0">
                <a:sym typeface="Wingdings" pitchFamily="2" charset="2"/>
              </a:rPr>
              <a:t>CSCF</a:t>
            </a:r>
            <a:r>
              <a:rPr lang="en-US" sz="1200" dirty="0" smtClean="0">
                <a:sym typeface="Wingdings" pitchFamily="2" charset="2"/>
              </a:rPr>
              <a:t> (optional) and the interception of CC is done at </a:t>
            </a:r>
            <a:r>
              <a:rPr lang="en-US" sz="1200" dirty="0" err="1" smtClean="0">
                <a:sym typeface="Wingdings" pitchFamily="2" charset="2"/>
              </a:rPr>
              <a:t>PDN-GW</a:t>
            </a:r>
            <a:r>
              <a:rPr lang="en-US" sz="1200" dirty="0" smtClean="0">
                <a:sym typeface="Wingdings" pitchFamily="2" charset="2"/>
              </a:rPr>
              <a:t>/</a:t>
            </a:r>
            <a:r>
              <a:rPr lang="en-US" sz="1200" dirty="0" err="1" smtClean="0">
                <a:sym typeface="Wingdings" pitchFamily="2" charset="2"/>
              </a:rPr>
              <a:t>GGSN</a:t>
            </a:r>
            <a:r>
              <a:rPr lang="en-US" sz="1200" dirty="0" smtClean="0">
                <a:sym typeface="Wingdings" pitchFamily="2" charset="2"/>
              </a:rPr>
              <a:t>, </a:t>
            </a:r>
            <a:r>
              <a:rPr lang="en-US" sz="1200" dirty="0" err="1" smtClean="0">
                <a:sym typeface="Wingdings" pitchFamily="2" charset="2"/>
              </a:rPr>
              <a:t>IMS-AGW</a:t>
            </a:r>
            <a:r>
              <a:rPr lang="en-US" sz="1200" dirty="0" smtClean="0">
                <a:sym typeface="Wingdings" pitchFamily="2" charset="2"/>
              </a:rPr>
              <a:t>, </a:t>
            </a:r>
            <a:r>
              <a:rPr lang="en-US" sz="1200" dirty="0" err="1" smtClean="0">
                <a:sym typeface="Wingdings" pitchFamily="2" charset="2"/>
              </a:rPr>
              <a:t>TrGW</a:t>
            </a:r>
            <a:r>
              <a:rPr lang="en-US" sz="1200" dirty="0" smtClean="0">
                <a:sym typeface="Wingdings" pitchFamily="2" charset="2"/>
              </a:rPr>
              <a:t>, IM-</a:t>
            </a:r>
            <a:r>
              <a:rPr lang="en-US" sz="1200" dirty="0" err="1" smtClean="0">
                <a:sym typeface="Wingdings" pitchFamily="2" charset="2"/>
              </a:rPr>
              <a:t>MGW</a:t>
            </a:r>
            <a:r>
              <a:rPr lang="en-US" sz="1200" dirty="0" smtClean="0">
                <a:sym typeface="Wingdings" pitchFamily="2" charset="2"/>
              </a:rPr>
              <a:t>, </a:t>
            </a:r>
            <a:r>
              <a:rPr lang="en-US" sz="1200" dirty="0" err="1" smtClean="0">
                <a:sym typeface="Wingdings" pitchFamily="2" charset="2"/>
              </a:rPr>
              <a:t>MRF</a:t>
            </a:r>
            <a:r>
              <a:rPr lang="en-US" sz="1200" dirty="0" smtClean="0">
                <a:sym typeface="Wingdings" pitchFamily="2" charset="2"/>
              </a:rPr>
              <a:t>. Therefore, the interception of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-based VoIP session (</a:t>
            </a:r>
            <a:r>
              <a:rPr lang="en-US" sz="1200" dirty="0" err="1" smtClean="0">
                <a:sym typeface="Wingdings" pitchFamily="2" charset="2"/>
              </a:rPr>
              <a:t>IRI</a:t>
            </a:r>
            <a:r>
              <a:rPr lang="en-US" sz="1200" dirty="0" smtClean="0">
                <a:sym typeface="Wingdings" pitchFamily="2" charset="2"/>
              </a:rPr>
              <a:t> or CC) at </a:t>
            </a:r>
            <a:r>
              <a:rPr lang="en-US" sz="1200" dirty="0" err="1" smtClean="0">
                <a:sym typeface="Wingdings" pitchFamily="2" charset="2"/>
              </a:rPr>
              <a:t>VPLMN</a:t>
            </a:r>
            <a:r>
              <a:rPr lang="en-US" sz="1200" dirty="0" smtClean="0">
                <a:sym typeface="Wingdings" pitchFamily="2" charset="2"/>
              </a:rPr>
              <a:t> is not specified for non </a:t>
            </a:r>
            <a:r>
              <a:rPr lang="en-US" sz="1200" dirty="0" err="1" smtClean="0">
                <a:sym typeface="Wingdings" pitchFamily="2" charset="2"/>
              </a:rPr>
              <a:t>IMS</a:t>
            </a:r>
            <a:r>
              <a:rPr lang="en-US" sz="1200" dirty="0" smtClean="0">
                <a:sym typeface="Wingdings" pitchFamily="2" charset="2"/>
              </a:rPr>
              <a:t> roaming scenarios since none of these network nodes exist in the </a:t>
            </a:r>
            <a:r>
              <a:rPr lang="en-US" sz="1200" dirty="0" err="1" smtClean="0">
                <a:sym typeface="Wingdings" pitchFamily="2" charset="2"/>
              </a:rPr>
              <a:t>VPLMN</a:t>
            </a:r>
            <a:r>
              <a:rPr lang="en-US" sz="1200" dirty="0" smtClean="0">
                <a:sym typeface="Wingdings" pitchFamily="2" charset="2"/>
              </a:rPr>
              <a:t>. </a:t>
            </a: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endParaRPr lang="en-US" sz="1200" dirty="0" smtClean="0">
              <a:sym typeface="Wingdings" pitchFamily="2" charset="2"/>
            </a:endParaRP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endParaRPr lang="en-US" sz="1200" dirty="0" smtClean="0">
              <a:sym typeface="Wingdings" pitchFamily="2" charset="2"/>
            </a:endParaRPr>
          </a:p>
          <a:p>
            <a:pPr marL="284163" lvl="1" indent="-284163">
              <a:lnSpc>
                <a:spcPts val="1800"/>
              </a:lnSpc>
              <a:buFont typeface="Arial" pitchFamily="34" charset="0"/>
              <a:buChar char="•"/>
            </a:pPr>
            <a:endParaRPr lang="en-US" sz="1400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Interception in </a:t>
            </a:r>
            <a:r>
              <a:rPr lang="en-US" dirty="0" err="1" smtClean="0"/>
              <a:t>VPLMN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561574" cy="311789"/>
          </a:xfrm>
        </p:spPr>
        <p:txBody>
          <a:bodyPr/>
          <a:lstStyle/>
          <a:p>
            <a:r>
              <a:rPr lang="en-US" dirty="0" smtClean="0"/>
              <a:t>Call Origination from Intercept Subject: IP-CAN Provides the CC Interception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Drawn by N. Ra</a:t>
            </a:r>
            <a:r>
              <a:rPr lang="en-US" smtClean="0"/>
              <a:t>o</a:t>
            </a:r>
            <a:endParaRPr lang="pl-PL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760" y="1008544"/>
            <a:ext cx="7846546" cy="334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Drawn by N. Ra</a:t>
            </a:r>
            <a:r>
              <a:rPr lang="en-US" smtClean="0"/>
              <a:t>o</a:t>
            </a:r>
            <a:endParaRPr lang="pl-PL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8119" y="279249"/>
            <a:ext cx="8647665" cy="311789"/>
          </a:xfrm>
        </p:spPr>
        <p:txBody>
          <a:bodyPr/>
          <a:lstStyle/>
          <a:p>
            <a:r>
              <a:rPr lang="en-US" dirty="0" smtClean="0"/>
              <a:t>Call Origination from Intercept Subject: IMS-AGW Provides the CC Interception</a:t>
            </a:r>
            <a:endParaRPr lang="en-US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418" y="880783"/>
            <a:ext cx="7684994" cy="35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Drawn by N. Ra</a:t>
            </a:r>
            <a:r>
              <a:rPr lang="en-US" smtClean="0"/>
              <a:t>o</a:t>
            </a:r>
            <a:endParaRPr lang="pl-PL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Termination to Intercept Subject: IP-CAN Provides the CC Interception</a:t>
            </a:r>
            <a:endParaRPr lang="en-US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247" y="914400"/>
            <a:ext cx="7678271" cy="346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Drawn by N. Ra</a:t>
            </a:r>
            <a:r>
              <a:rPr lang="en-US" smtClean="0"/>
              <a:t>o</a:t>
            </a:r>
            <a:endParaRPr lang="pl-PL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8119" y="279249"/>
            <a:ext cx="8525855" cy="311789"/>
          </a:xfrm>
        </p:spPr>
        <p:txBody>
          <a:bodyPr/>
          <a:lstStyle/>
          <a:p>
            <a:r>
              <a:rPr lang="en-US" dirty="0" smtClean="0"/>
              <a:t>Call Termination to Intercept Subject: IMS-AGW Provides the CC Interception</a:t>
            </a:r>
            <a:endParaRPr lang="en-US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948018"/>
            <a:ext cx="7516906" cy="345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Problematic Scenarios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1469" y="800100"/>
            <a:ext cx="8458200" cy="37719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422" y="930275"/>
            <a:ext cx="7814633" cy="346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504424" cy="311789"/>
          </a:xfrm>
        </p:spPr>
        <p:txBody>
          <a:bodyPr/>
          <a:lstStyle/>
          <a:p>
            <a:r>
              <a:rPr lang="en-US" dirty="0" smtClean="0"/>
              <a:t>Call Origination from IMS Roaming Intercept Subject to IMS Roaming User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3836193" y="3593308"/>
            <a:ext cx="1500188" cy="700087"/>
          </a:xfrm>
          <a:prstGeom prst="wedgeRoundRectCallout">
            <a:avLst>
              <a:gd name="adj1" fmla="val -77692"/>
              <a:gd name="adj2" fmla="val -75689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Voice media is not reasonably available in Home TSP’s network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Master White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788</Words>
  <Application>Microsoft Office PowerPoint</Application>
  <PresentationFormat>On-screen Show (16:9)</PresentationFormat>
  <Paragraphs>67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Nokia Master White Background</vt:lpstr>
      <vt:lpstr>Nokia Master Blue Background</vt:lpstr>
      <vt:lpstr>Slide 1</vt:lpstr>
      <vt:lpstr>Slide 2</vt:lpstr>
      <vt:lpstr>Interception in VPLMN </vt:lpstr>
      <vt:lpstr>Call Origination from Intercept Subject: IP-CAN Provides the CC Interception</vt:lpstr>
      <vt:lpstr>Call Origination from Intercept Subject: IMS-AGW Provides the CC Interception</vt:lpstr>
      <vt:lpstr>Call Termination to Intercept Subject: IP-CAN Provides the CC Interception</vt:lpstr>
      <vt:lpstr>Call Termination to Intercept Subject: IMS-AGW Provides the CC Interception</vt:lpstr>
      <vt:lpstr>Problematic Scenarios</vt:lpstr>
      <vt:lpstr>Call Origination from IMS Roaming Intercept Subject to IMS Roaming User</vt:lpstr>
      <vt:lpstr>Inter-TSP Call Forwarding: IMS (inter-TSP)-to-IMS-to-IMS (inter-TSP)</vt:lpstr>
      <vt:lpstr>Inter-TSP Call Forwarding: IMS(intra-TSP)-to-IMS-to-IMS(inter-TSP)</vt:lpstr>
      <vt:lpstr>Inter-TSP Call Forwarding: CS(inter-TSP)-to-IMS-to-IMS(inter-TSP)</vt:lpstr>
      <vt:lpstr>Inter-TSP Call Forwarding: IMS(IMS Roaming)-to-IMS-to-IMS(inter-TSP)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2015-04-20T21:39:25Z</dcterms:modified>
</cp:coreProperties>
</file>