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8"/>
  </p:notesMasterIdLst>
  <p:handoutMasterIdLst>
    <p:handoutMasterId r:id="rId9"/>
  </p:handoutMasterIdLst>
  <p:sldIdLst>
    <p:sldId id="311" r:id="rId3"/>
    <p:sldId id="448" r:id="rId4"/>
    <p:sldId id="449" r:id="rId5"/>
    <p:sldId id="450" r:id="rId6"/>
    <p:sldId id="451" r:id="rId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3478" autoAdjust="0"/>
  </p:normalViewPr>
  <p:slideViewPr>
    <p:cSldViewPr snapToGrid="0" snapToObjects="1">
      <p:cViewPr varScale="1">
        <p:scale>
          <a:sx n="97" d="100"/>
          <a:sy n="97" d="100"/>
        </p:scale>
        <p:origin x="-444" y="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4/20/2015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9275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18120" y="4713530"/>
            <a:ext cx="632066" cy="273843"/>
          </a:xfrm>
          <a:prstGeom prst="rect">
            <a:avLst/>
          </a:prstGeom>
        </p:spPr>
        <p:txBody>
          <a:bodyPr lIns="72558" tIns="36279" rIns="72558" bIns="36279"/>
          <a:lstStyle/>
          <a:p>
            <a:fld id="{1D8BD707-D9CF-40AE-B4C6-C98DA3205C0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4/20/2015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86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tx1"/>
                </a:solidFill>
                <a:cs typeface="Arial" panose="020B0604020202020204" pitchFamily="34" charset="0"/>
              </a:rPr>
              <a:pPr>
                <a:defRPr/>
              </a:pPr>
              <a:t>20/04/2015</a:t>
            </a:fld>
            <a:endParaRPr lang="en-GB" sz="8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tx1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 smtClean="0">
                <a:solidFill>
                  <a:schemeClr val="tx1"/>
                </a:solidFill>
                <a:latin typeface="+mn-lt"/>
                <a:cs typeface="Arial" charset="0"/>
              </a:rPr>
              <a:t>© Nokia 2015           </a:t>
            </a:r>
            <a:endParaRPr lang="en-GB" sz="8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7959725" y="4787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rgbClr val="002060"/>
                </a:solidFill>
                <a:latin typeface="Harlow Solid Italic" pitchFamily="82" charset="0"/>
              </a:rPr>
              <a:t>N.</a:t>
            </a:r>
            <a:r>
              <a:rPr lang="en-US" sz="1050" baseline="0" dirty="0" smtClean="0">
                <a:solidFill>
                  <a:srgbClr val="002060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rgbClr val="002060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6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cs typeface="Arial" panose="020B0604020202020204" pitchFamily="34" charset="0"/>
              </a:rPr>
              <a:pPr>
                <a:defRPr/>
              </a:pPr>
              <a:t>20/04/2015</a:t>
            </a:fld>
            <a:endParaRPr lang="en-GB" sz="800" dirty="0"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2015          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7959725" y="4787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latin typeface="Harlow Solid Italic" pitchFamily="82" charset="0"/>
              </a:rPr>
              <a:t>N.</a:t>
            </a:r>
            <a:r>
              <a:rPr lang="en-US" sz="1050" baseline="0" dirty="0" smtClean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180000"/>
            <a:ext cx="8243887" cy="2254250"/>
          </a:xfrm>
        </p:spPr>
        <p:txBody>
          <a:bodyPr/>
          <a:lstStyle/>
          <a:p>
            <a:pPr eaLnBrk="1" hangingPunct="1"/>
            <a:r>
              <a:rPr lang="en-GB" sz="32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Possible Gaps in the procedures related to the interception of encrypted media</a:t>
            </a:r>
            <a:endParaRPr lang="en-GB" sz="3200" dirty="0" smtClean="0">
              <a:latin typeface="Nokia Pure Headline Ultra Light" panose="020B0204020202020204" pitchFamily="34" charset="0"/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32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 </a:t>
            </a:r>
            <a:r>
              <a:rPr lang="en-GB" sz="24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513" y="3251200"/>
            <a:ext cx="8243887" cy="897467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 smtClean="0">
                <a:latin typeface="+mj-lt"/>
              </a:rPr>
              <a:t>Nagaraja (Nag) Rao </a:t>
            </a:r>
          </a:p>
          <a:p>
            <a:pPr eaLnBrk="1" hangingPunct="1">
              <a:defRPr/>
            </a:pPr>
            <a:r>
              <a:rPr lang="en-GB" sz="1800" dirty="0" smtClean="0">
                <a:latin typeface="+mj-lt"/>
              </a:rPr>
              <a:t>2015-04-28</a:t>
            </a:r>
            <a:endParaRPr lang="en-GB" sz="18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570520" y="1971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Interception of encrypted media, delivery in encrypted form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520" y="836022"/>
            <a:ext cx="8046611" cy="351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570520" y="1971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Interception of encrypted media, delivery in decrypted form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20" y="933995"/>
            <a:ext cx="8177240" cy="3376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570520" y="1971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Interception of e2ae media, interception and delivery in decrypted form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20" y="947057"/>
            <a:ext cx="7863731" cy="334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0707" y="718458"/>
            <a:ext cx="4218819" cy="326571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570520" y="1971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Discussion 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369526" y="197169"/>
            <a:ext cx="4669978" cy="4289921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Facts: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CC is in encrypted form.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CC Intercept Function intercepts and delivers the CC to DF3 in an encrypted form.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DF2 delivers the encryption keys to DF3.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DF2 does not deliver the encryption keys to LEMF. 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DF3 shall deliver the CC to the LEMF in a decrypted form.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Timings: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CC Intercept Function starts delivering the encrypted CC to DF3 at T1.  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DF3 starts receiving the encrypted CC at T1. 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DF3 receives the encryption keys at T2.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DF3 and LEMF behaviors from T1 to T2: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Should DF3 deliver the CC in an encrypted form?   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If yes, how does the LEMF interpret the CC without the encryption keys? 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If not, how can the DF3 know whether or not it is going receive encryption keys?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Or, should it be such that DF2 always deliver the encryption keys to LEMF?</a:t>
            </a:r>
          </a:p>
          <a:p>
            <a:pPr marL="6270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050" dirty="0" smtClean="0">
                <a:solidFill>
                  <a:schemeClr val="tx1"/>
                </a:solidFill>
              </a:rPr>
              <a:t>If yes, how does the LEMF know whether or not the CC is encrypted?</a:t>
            </a: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217" y="924378"/>
            <a:ext cx="3794646" cy="287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Master White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221</Words>
  <Application>Microsoft Office PowerPoint</Application>
  <PresentationFormat>On-screen Show (16:9)</PresentationFormat>
  <Paragraphs>27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Nokia Master White Background</vt:lpstr>
      <vt:lpstr>Nokia Master Blue Background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2015-04-20T15:51:12Z</dcterms:modified>
</cp:coreProperties>
</file>