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98" r:id="rId2"/>
  </p:sldMasterIdLst>
  <p:notesMasterIdLst>
    <p:notesMasterId r:id="rId21"/>
  </p:notesMasterIdLst>
  <p:handoutMasterIdLst>
    <p:handoutMasterId r:id="rId22"/>
  </p:handoutMasterIdLst>
  <p:sldIdLst>
    <p:sldId id="311" r:id="rId3"/>
    <p:sldId id="461" r:id="rId4"/>
    <p:sldId id="439" r:id="rId5"/>
    <p:sldId id="446" r:id="rId6"/>
    <p:sldId id="503" r:id="rId7"/>
    <p:sldId id="448" r:id="rId8"/>
    <p:sldId id="450" r:id="rId9"/>
    <p:sldId id="440" r:id="rId10"/>
    <p:sldId id="508" r:id="rId11"/>
    <p:sldId id="509" r:id="rId12"/>
    <p:sldId id="504" r:id="rId13"/>
    <p:sldId id="422" r:id="rId14"/>
    <p:sldId id="454" r:id="rId15"/>
    <p:sldId id="506" r:id="rId16"/>
    <p:sldId id="507" r:id="rId17"/>
    <p:sldId id="427" r:id="rId18"/>
    <p:sldId id="430" r:id="rId19"/>
    <p:sldId id="459" r:id="rId20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3478" autoAdjust="0"/>
  </p:normalViewPr>
  <p:slideViewPr>
    <p:cSldViewPr snapToGrid="0" snapToObjects="1">
      <p:cViewPr varScale="1">
        <p:scale>
          <a:sx n="97" d="100"/>
          <a:sy n="97" d="100"/>
        </p:scale>
        <p:origin x="-444" y="2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2" d="100"/>
          <a:sy n="92" d="100"/>
        </p:scale>
        <p:origin x="3732" y="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4/20/2015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19275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/>
          <p:cNvSpPr/>
          <p:nvPr/>
        </p:nvSpPr>
        <p:spPr>
          <a:xfrm>
            <a:off x="402616" y="429768"/>
            <a:ext cx="8338779" cy="3716212"/>
          </a:xfrm>
          <a:prstGeom prst="round1Rect">
            <a:avLst>
              <a:gd name="adj" fmla="val 1097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550" tIns="36275" rIns="72550" bIns="36275" rtlCol="0" anchor="ctr"/>
          <a:lstStyle/>
          <a:p>
            <a:pPr algn="ctr" defTabSz="725507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18120" y="4713530"/>
            <a:ext cx="632066" cy="273843"/>
          </a:xfrm>
          <a:prstGeom prst="rect">
            <a:avLst/>
          </a:prstGeom>
        </p:spPr>
        <p:txBody>
          <a:bodyPr lIns="72558" tIns="36279" rIns="72558" bIns="36279"/>
          <a:lstStyle/>
          <a:p>
            <a:fld id="{1D8BD707-D9CF-40AE-B4C6-C98DA3205C0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4/20/2015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4454" y="498915"/>
            <a:ext cx="7893748" cy="3639312"/>
          </a:xfrm>
        </p:spPr>
        <p:txBody>
          <a:bodyPr anchor="t"/>
          <a:lstStyle>
            <a:lvl1pPr algn="l">
              <a:defRPr sz="3600" b="0" cap="none">
                <a:solidFill>
                  <a:schemeClr val="bg2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009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18120" y="4713530"/>
            <a:ext cx="632066" cy="273843"/>
          </a:xfrm>
          <a:prstGeom prst="rect">
            <a:avLst/>
          </a:prstGeom>
        </p:spPr>
        <p:txBody>
          <a:bodyPr lIns="72558" tIns="36279" rIns="72558" bIns="36279"/>
          <a:lstStyle/>
          <a:p>
            <a:fld id="{1D8BD707-D9CF-40AE-B4C6-C98DA3205C0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4/20/2015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186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tx1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440000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tx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rgbClr val="002060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rgbClr val="002060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rgbClr val="002060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3" r:id="rId4"/>
    <p:sldLayoutId id="2147483816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cs typeface="Arial" panose="020B0604020202020204" pitchFamily="34" charset="0"/>
              </a:rPr>
              <a:pPr>
                <a:defRPr/>
              </a:pPr>
              <a:t>20/04/2015</a:t>
            </a:fld>
            <a:endParaRPr lang="en-GB" sz="800" dirty="0"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14400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pt-BR" sz="80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2015           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7959725" y="4787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bg1"/>
                </a:solidFill>
                <a:latin typeface="Harlow Solid Italic" pitchFamily="82" charset="0"/>
              </a:rPr>
              <a:t>N.</a:t>
            </a:r>
            <a:r>
              <a:rPr lang="en-US" sz="1050" baseline="0" dirty="0" smtClean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105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513" y="180000"/>
            <a:ext cx="8243887" cy="2254250"/>
          </a:xfrm>
        </p:spPr>
        <p:txBody>
          <a:bodyPr/>
          <a:lstStyle/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CC Interception – Encryption, Transcoding</a:t>
            </a:r>
          </a:p>
          <a:p>
            <a:pPr eaLnBrk="1" hangingPunct="1"/>
            <a:r>
              <a:rPr lang="en-GB" sz="32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 </a:t>
            </a:r>
            <a:r>
              <a:rPr lang="en-GB" sz="2400" dirty="0" smtClean="0">
                <a:latin typeface="Nokia Pure Headline Ultra Light" panose="020B0204020202020204" pitchFamily="34" charset="0"/>
                <a:ea typeface="ヒラギノ角ゴ Pro W3"/>
                <a:cs typeface="ヒラギノ角ゴ Pro W3"/>
              </a:rPr>
              <a:t>[IMS-based VoIP]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513" y="3251200"/>
            <a:ext cx="8243887" cy="897467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Nagaraja (Nag) Rao </a:t>
            </a:r>
          </a:p>
          <a:p>
            <a:pPr eaLnBrk="1" hangingPunct="1">
              <a:defRPr/>
            </a:pPr>
            <a:r>
              <a:rPr lang="en-GB" sz="1800" dirty="0" smtClean="0">
                <a:latin typeface="+mj-lt"/>
              </a:rPr>
              <a:t>2015-04-23</a:t>
            </a:r>
            <a:endParaRPr lang="en-GB" sz="1800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60019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CC Interception – </a:t>
            </a:r>
            <a:r>
              <a:rPr lang="en-GB" dirty="0" err="1" smtClean="0">
                <a:ea typeface="+mj-ea"/>
                <a:cs typeface="Arial"/>
              </a:rPr>
              <a:t>Transcoded</a:t>
            </a:r>
            <a:r>
              <a:rPr lang="en-GB" dirty="0" smtClean="0">
                <a:ea typeface="+mj-ea"/>
                <a:cs typeface="Arial"/>
              </a:rPr>
              <a:t> Media with </a:t>
            </a:r>
            <a:r>
              <a:rPr lang="en-GB" dirty="0" err="1" smtClean="0">
                <a:ea typeface="+mj-ea"/>
                <a:cs typeface="Arial"/>
              </a:rPr>
              <a:t>e2ae</a:t>
            </a:r>
            <a:r>
              <a:rPr lang="en-GB" dirty="0" smtClean="0">
                <a:ea typeface="+mj-ea"/>
                <a:cs typeface="Arial"/>
              </a:rPr>
              <a:t> encryption [</a:t>
            </a:r>
            <a:r>
              <a:rPr lang="en-GB" dirty="0" err="1" smtClean="0">
                <a:ea typeface="+mj-ea"/>
                <a:cs typeface="Arial"/>
              </a:rPr>
              <a:t>HI3</a:t>
            </a:r>
            <a:r>
              <a:rPr lang="en-GB" dirty="0" smtClean="0">
                <a:ea typeface="+mj-ea"/>
                <a:cs typeface="Arial"/>
              </a:rPr>
              <a:t>: decrypted</a:t>
            </a:r>
            <a:r>
              <a:rPr lang="en-GB" dirty="0" smtClean="0">
                <a:ea typeface="+mj-ea"/>
                <a:cs typeface="Arial"/>
              </a:rPr>
              <a:t>]</a:t>
            </a:r>
          </a:p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- scenario 2</a:t>
            </a:r>
            <a:r>
              <a:rPr lang="en-GB" dirty="0" smtClean="0">
                <a:ea typeface="+mj-ea"/>
                <a:cs typeface="Arial"/>
              </a:rPr>
              <a:t>  </a:t>
            </a:r>
            <a:endParaRPr lang="en-US" sz="1400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19" y="868679"/>
            <a:ext cx="5420977" cy="351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Codec information known to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does not match to the codec information associated with the intercepted CC delivered to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 for Case 1 and case 2. 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delivers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to the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Interception of </a:t>
            </a:r>
            <a:r>
              <a:rPr lang="en-US" sz="1200" dirty="0" err="1" smtClean="0">
                <a:solidFill>
                  <a:schemeClr val="tx1"/>
                </a:solidFill>
              </a:rPr>
              <a:t>IRI</a:t>
            </a:r>
            <a:r>
              <a:rPr lang="en-US" sz="1200" dirty="0" smtClean="0">
                <a:solidFill>
                  <a:schemeClr val="tx1"/>
                </a:solidFill>
              </a:rPr>
              <a:t> at the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is optional (not conditional).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not deliver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 for Case 1 and case 2. 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50324" y="379903"/>
            <a:ext cx="947695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Problem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Interception of Transcoded Media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560233"/>
            <a:ext cx="6001908" cy="39960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r>
              <a:rPr lang="en-GB" sz="2000" dirty="0" smtClean="0"/>
              <a:t>Transcoded Media with no encryption  </a:t>
            </a:r>
            <a:endParaRPr lang="en-US" sz="20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702473"/>
            <a:ext cx="5460166" cy="367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all three cases.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Case 1 &amp; Case 2 and optionally, for Case 3.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Always use Case 3 (i.e., Case 1 &amp; Case 2 do not apply).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(when received) for its handling. 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84118" y="375567"/>
            <a:ext cx="2383986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Implementation Choices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560233"/>
            <a:ext cx="6001908" cy="39960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r>
              <a:rPr lang="en-GB" sz="2000" dirty="0" smtClean="0"/>
              <a:t>Transcoded Media with </a:t>
            </a:r>
            <a:r>
              <a:rPr lang="en-GB" sz="2000" dirty="0" err="1" smtClean="0"/>
              <a:t>e2ae</a:t>
            </a:r>
            <a:r>
              <a:rPr lang="en-GB" sz="2000" dirty="0" smtClean="0"/>
              <a:t> encryption – CC delivery in decrypted form  </a:t>
            </a:r>
            <a:endParaRPr lang="en-US" sz="20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461" y="848360"/>
            <a:ext cx="5603481" cy="351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and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Case 1 and Case 2 and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without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for Case 3.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and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Case 1 &amp; Case 2 and optionally,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without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for Case 3.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Always use Case 3 (i.e., Case 1 &amp; Case 2 do not apply).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(when received) for its handling.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not deliver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 to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84118" y="375567"/>
            <a:ext cx="2383986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Implementation Choices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30" y="560233"/>
            <a:ext cx="6001908" cy="39960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r>
              <a:rPr lang="en-GB" sz="2000" dirty="0" err="1" smtClean="0"/>
              <a:t>Transcoded</a:t>
            </a:r>
            <a:r>
              <a:rPr lang="en-GB" sz="2000" dirty="0" smtClean="0"/>
              <a:t> Media – </a:t>
            </a:r>
            <a:r>
              <a:rPr lang="en-GB" sz="2000" dirty="0" err="1" smtClean="0"/>
              <a:t>e2e</a:t>
            </a:r>
            <a:r>
              <a:rPr lang="en-GB" sz="2000" dirty="0" smtClean="0"/>
              <a:t> hop-by-hop encryption [</a:t>
            </a:r>
            <a:r>
              <a:rPr lang="en-GB" sz="2000" dirty="0" err="1" smtClean="0"/>
              <a:t>HI3</a:t>
            </a:r>
            <a:r>
              <a:rPr lang="en-GB" sz="2000" dirty="0" smtClean="0"/>
              <a:t>: decrypted]  </a:t>
            </a:r>
            <a:endParaRPr lang="en-US" sz="20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and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all three cases.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 and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Case 1 &amp; Case 2 and optionally, for Case 3.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Always use Case 3 (i.e., Case 1 &amp; Case 2 do not apply).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(when received) for its handling.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not deliver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 to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9269" y="685800"/>
            <a:ext cx="5068387" cy="36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384118" y="375567"/>
            <a:ext cx="2383986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Implementation Choices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560233"/>
            <a:ext cx="6001908" cy="399602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r>
              <a:rPr lang="en-GB" sz="2000" dirty="0" smtClean="0"/>
              <a:t>Interception at </a:t>
            </a:r>
            <a:r>
              <a:rPr lang="en-GB" sz="2000" dirty="0" err="1" smtClean="0"/>
              <a:t>TrGW</a:t>
            </a:r>
            <a:endParaRPr lang="en-US" sz="2000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783772"/>
            <a:ext cx="5415533" cy="3513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</a:t>
            </a:r>
            <a:r>
              <a:rPr lang="en-US" sz="1200" dirty="0" err="1" smtClean="0">
                <a:solidFill>
                  <a:schemeClr val="tx1"/>
                </a:solidFill>
              </a:rPr>
              <a:t>IBCF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both cases.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</a:t>
            </a:r>
            <a:r>
              <a:rPr lang="en-US" sz="1200" dirty="0" err="1" smtClean="0">
                <a:solidFill>
                  <a:schemeClr val="tx1"/>
                </a:solidFill>
              </a:rPr>
              <a:t>IBCF</a:t>
            </a:r>
            <a:r>
              <a:rPr lang="en-US" sz="1200" dirty="0" smtClean="0">
                <a:solidFill>
                  <a:schemeClr val="tx1"/>
                </a:solidFill>
              </a:rPr>
              <a:t> send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(codec information]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for Case 2 and optionally, for Case 1.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Always use Case 1 (i.e., Case 2 does not apply).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</a:t>
            </a:r>
            <a:r>
              <a:rPr lang="en-US" sz="1200" dirty="0" err="1" smtClean="0">
                <a:solidFill>
                  <a:schemeClr val="tx1"/>
                </a:solidFill>
              </a:rPr>
              <a:t>IBCF</a:t>
            </a:r>
            <a:r>
              <a:rPr lang="en-US" sz="1200" dirty="0" smtClean="0">
                <a:solidFill>
                  <a:schemeClr val="tx1"/>
                </a:solidFill>
              </a:rPr>
              <a:t> (when received) for its handling. 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84118" y="375567"/>
            <a:ext cx="2383986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Implementation Choices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</a:t>
            </a:r>
            <a:br>
              <a:rPr lang="en-US" dirty="0" smtClean="0"/>
            </a:b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15537" y="684330"/>
            <a:ext cx="4741818" cy="390073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sz="2000" dirty="0" smtClean="0"/>
              <a:t>Generalized Approach</a:t>
            </a:r>
            <a:endParaRPr lang="en-US" sz="1900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957355" y="273786"/>
            <a:ext cx="4066872" cy="4311277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CC Intercept Triggering Function is aware how the CC interception is done and therefore, knows about the media information associated with the intercepted CC that is delivered to the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may not always aware of the media information associated with the intercepted CC that is delivered to the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Implementation choices:</a:t>
            </a:r>
          </a:p>
          <a:p>
            <a:pPr marL="3984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Always let the CC Intercept Triggering Function send the media information including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 (if applicable) to the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and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that for its handling.   </a:t>
            </a:r>
          </a:p>
          <a:p>
            <a:pPr marL="3984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the CC Interception Triggering Function send the media information (including the </a:t>
            </a:r>
            <a:r>
              <a:rPr lang="en-US" sz="1200" dirty="0" err="1" smtClean="0">
                <a:solidFill>
                  <a:schemeClr val="tx1"/>
                </a:solidFill>
              </a:rPr>
              <a:t>SDES</a:t>
            </a:r>
            <a:r>
              <a:rPr lang="en-US" sz="1200" dirty="0" smtClean="0">
                <a:solidFill>
                  <a:schemeClr val="tx1"/>
                </a:solidFill>
              </a:rPr>
              <a:t> keys) only when the information to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is different, and optionally, in the other cases. </a:t>
            </a: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shall use the information received from the CC Interception Triggering Function (if received). </a:t>
            </a:r>
          </a:p>
          <a:p>
            <a:pPr marL="3984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Let only the option where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is aware of the media information be used for CC interception. </a:t>
            </a:r>
          </a:p>
          <a:p>
            <a:pPr marL="3984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398463" lvl="2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838" y="176499"/>
            <a:ext cx="947695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Concept</a:t>
            </a:r>
            <a:endParaRPr lang="en-US" sz="1600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19" y="933993"/>
            <a:ext cx="4251851" cy="344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US" b="1" dirty="0" smtClean="0">
                <a:latin typeface="Arial"/>
                <a:cs typeface="Arial"/>
              </a:rPr>
              <a:t>Summary</a:t>
            </a:r>
            <a:endParaRPr lang="en-US" b="1" dirty="0"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923" y="424545"/>
            <a:ext cx="856782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4163" lvl="1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Problem:</a:t>
            </a:r>
          </a:p>
          <a:p>
            <a:pPr marL="741363" lvl="2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When transcoding is involved, the media information provided by S-CSCF to the DF2 may not match to the media information associated with the CC delivered to the </a:t>
            </a:r>
            <a:r>
              <a:rPr lang="en-US" sz="1400" dirty="0" err="1" smtClean="0">
                <a:sym typeface="Wingdings" pitchFamily="2" charset="2"/>
              </a:rPr>
              <a:t>LEMF</a:t>
            </a:r>
            <a:r>
              <a:rPr lang="en-US" sz="1400" dirty="0" smtClean="0">
                <a:sym typeface="Wingdings" pitchFamily="2" charset="2"/>
              </a:rPr>
              <a:t>. </a:t>
            </a:r>
          </a:p>
          <a:p>
            <a:pPr marL="284163" lvl="1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Proposal (options):  </a:t>
            </a:r>
          </a:p>
          <a:p>
            <a:pPr marL="741363" lvl="2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When the transcoding is involved, the CC Intercept Triggering Function shall supply the media information to the </a:t>
            </a:r>
            <a:r>
              <a:rPr lang="en-US" sz="1400" dirty="0" err="1" smtClean="0">
                <a:sym typeface="Wingdings" pitchFamily="2" charset="2"/>
              </a:rPr>
              <a:t>DF2</a:t>
            </a:r>
            <a:r>
              <a:rPr lang="en-US" sz="1400" dirty="0" smtClean="0">
                <a:sym typeface="Wingdings" pitchFamily="2" charset="2"/>
              </a:rPr>
              <a:t> for reporting purposes when it is aware that the media information known to the </a:t>
            </a:r>
            <a:r>
              <a:rPr lang="en-US" sz="1400" dirty="0" err="1" smtClean="0">
                <a:sym typeface="Wingdings" pitchFamily="2" charset="2"/>
              </a:rPr>
              <a:t>IRI</a:t>
            </a:r>
            <a:r>
              <a:rPr lang="en-US" sz="1400" dirty="0" smtClean="0">
                <a:sym typeface="Wingdings" pitchFamily="2" charset="2"/>
              </a:rPr>
              <a:t> ICE (i.e., S-</a:t>
            </a:r>
            <a:r>
              <a:rPr lang="en-US" sz="1400" dirty="0" err="1" smtClean="0">
                <a:sym typeface="Wingdings" pitchFamily="2" charset="2"/>
              </a:rPr>
              <a:t>CSCF</a:t>
            </a:r>
            <a:r>
              <a:rPr lang="en-US" sz="1400" dirty="0" smtClean="0">
                <a:sym typeface="Wingdings" pitchFamily="2" charset="2"/>
              </a:rPr>
              <a:t>) does not match to the intercepted CC, and optionally for the case when the media information known to the </a:t>
            </a:r>
            <a:r>
              <a:rPr lang="en-US" sz="1400" dirty="0" err="1" smtClean="0">
                <a:sym typeface="Wingdings" pitchFamily="2" charset="2"/>
              </a:rPr>
              <a:t>IRI</a:t>
            </a:r>
            <a:r>
              <a:rPr lang="en-US" sz="1400" dirty="0" smtClean="0">
                <a:sym typeface="Wingdings" pitchFamily="2" charset="2"/>
              </a:rPr>
              <a:t> ICE (i.e., S-</a:t>
            </a:r>
            <a:r>
              <a:rPr lang="en-US" sz="1400" dirty="0" err="1" smtClean="0">
                <a:sym typeface="Wingdings" pitchFamily="2" charset="2"/>
              </a:rPr>
              <a:t>CSCF</a:t>
            </a:r>
            <a:r>
              <a:rPr lang="en-US" sz="1400" dirty="0" smtClean="0">
                <a:sym typeface="Wingdings" pitchFamily="2" charset="2"/>
              </a:rPr>
              <a:t>) matches to the intercepted CC.  </a:t>
            </a:r>
          </a:p>
          <a:p>
            <a:pPr marL="741363" lvl="2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When the </a:t>
            </a:r>
            <a:r>
              <a:rPr lang="en-US" sz="1400" dirty="0" err="1" smtClean="0">
                <a:sym typeface="Wingdings" pitchFamily="2" charset="2"/>
              </a:rPr>
              <a:t>transcoding</a:t>
            </a:r>
            <a:r>
              <a:rPr lang="en-US" sz="1400" dirty="0" smtClean="0">
                <a:sym typeface="Wingdings" pitchFamily="2" charset="2"/>
              </a:rPr>
              <a:t> is involved, the CC Intercept Triggering Function  shall always supply the media information to the </a:t>
            </a:r>
            <a:r>
              <a:rPr lang="en-US" sz="1400" dirty="0" err="1" smtClean="0">
                <a:sym typeface="Wingdings" pitchFamily="2" charset="2"/>
              </a:rPr>
              <a:t>DF2</a:t>
            </a:r>
            <a:r>
              <a:rPr lang="en-US" sz="1400" dirty="0" smtClean="0">
                <a:sym typeface="Wingdings" pitchFamily="2" charset="2"/>
              </a:rPr>
              <a:t> for reporting purposes independent of the CC interception points within the CC Intercept Function.  </a:t>
            </a:r>
          </a:p>
          <a:p>
            <a:pPr marL="741363" lvl="2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As a general rule, it can be such that CC Intercept Triggering Function sends the media information to the DF2 for reporting purposes independent of whether </a:t>
            </a:r>
            <a:r>
              <a:rPr lang="en-US" sz="1400" dirty="0" err="1" smtClean="0">
                <a:sym typeface="Wingdings" pitchFamily="2" charset="2"/>
              </a:rPr>
              <a:t>transcoding</a:t>
            </a:r>
            <a:r>
              <a:rPr lang="en-US" sz="1400" dirty="0" smtClean="0">
                <a:sym typeface="Wingdings" pitchFamily="2" charset="2"/>
              </a:rPr>
              <a:t> is involved or not.</a:t>
            </a:r>
          </a:p>
          <a:p>
            <a:pPr marL="741363" lvl="2" indent="-284163">
              <a:lnSpc>
                <a:spcPts val="2200"/>
              </a:lnSpc>
              <a:buFont typeface="Arial" pitchFamily="34" charset="0"/>
              <a:buChar char="•"/>
            </a:pPr>
            <a:r>
              <a:rPr lang="en-US" sz="1400" dirty="0" smtClean="0">
                <a:sym typeface="Wingdings" pitchFamily="2" charset="2"/>
              </a:rPr>
              <a:t>The same rules should apply for the delivery of </a:t>
            </a:r>
            <a:r>
              <a:rPr lang="en-US" sz="1400" dirty="0" err="1" smtClean="0">
                <a:sym typeface="Wingdings" pitchFamily="2" charset="2"/>
              </a:rPr>
              <a:t>SDES</a:t>
            </a:r>
            <a:r>
              <a:rPr lang="en-US" sz="1400" dirty="0" smtClean="0">
                <a:sym typeface="Wingdings" pitchFamily="2" charset="2"/>
              </a:rPr>
              <a:t> Keys to the </a:t>
            </a:r>
            <a:r>
              <a:rPr lang="en-US" sz="1400" dirty="0" err="1" smtClean="0">
                <a:sym typeface="Wingdings" pitchFamily="2" charset="2"/>
              </a:rPr>
              <a:t>DF2</a:t>
            </a:r>
            <a:r>
              <a:rPr lang="en-US" sz="1400" dirty="0" smtClean="0">
                <a:sym typeface="Wingdings" pitchFamily="2" charset="2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4244954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402183" y="718457"/>
            <a:ext cx="4526280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/>
              <a:t>Concept of IMS VoIP Interception (Source: </a:t>
            </a:r>
            <a:r>
              <a:rPr lang="en-GB" dirty="0" err="1" smtClean="0"/>
              <a:t>3GPP</a:t>
            </a:r>
            <a:r>
              <a:rPr lang="en-GB" dirty="0" smtClean="0"/>
              <a:t> TS 33.107)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724988" y="1031966"/>
          <a:ext cx="3474721" cy="2932612"/>
        </p:xfrm>
        <a:graphic>
          <a:graphicData uri="http://schemas.openxmlformats.org/presentationml/2006/ole">
            <p:oleObj spid="_x0000_s21505" name="Visio" r:id="rId3" imgW="8119332" imgH="4053456" progId="Visio.Drawing.11">
              <p:embed/>
            </p:oleObj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565470" y="953588"/>
          <a:ext cx="4199708" cy="3226525"/>
        </p:xfrm>
        <a:graphic>
          <a:graphicData uri="http://schemas.openxmlformats.org/presentationml/2006/ole">
            <p:oleObj spid="_x0000_s21507" name="Visio" r:id="rId4" imgW="7615140" imgH="3741063" progId="Visio.Drawing.11">
              <p:embed/>
            </p:oleObj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6433457" y="1724297"/>
            <a:ext cx="13063" cy="1678577"/>
          </a:xfrm>
          <a:prstGeom prst="straightConnector1">
            <a:avLst/>
          </a:prstGeom>
          <a:ln w="19050" cmpd="sng">
            <a:solidFill>
              <a:schemeClr val="accent3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799548" y="2397034"/>
            <a:ext cx="1293944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200" dirty="0" smtClean="0"/>
              <a:t>Encryption Keys</a:t>
            </a:r>
          </a:p>
          <a:p>
            <a:pPr algn="ctr"/>
            <a:r>
              <a:rPr lang="en-US" sz="1200" dirty="0" smtClean="0"/>
              <a:t> (if needed)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120" y="955375"/>
            <a:ext cx="8184013" cy="342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CC Interception – no encryption in the </a:t>
            </a:r>
            <a:r>
              <a:rPr lang="en-GB" dirty="0" smtClean="0">
                <a:ea typeface="+mj-ea"/>
                <a:cs typeface="Arial"/>
              </a:rPr>
              <a:t>media</a:t>
            </a:r>
          </a:p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- as defined today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4580950" y="3474720"/>
            <a:ext cx="2442750" cy="672737"/>
          </a:xfrm>
          <a:prstGeom prst="wedgeRoundRectCallout">
            <a:avLst>
              <a:gd name="adj1" fmla="val 61414"/>
              <a:gd name="adj2" fmla="val -20468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IRI that contains the </a:t>
            </a:r>
            <a:r>
              <a:rPr lang="en-US" sz="1000" dirty="0" err="1" smtClean="0">
                <a:solidFill>
                  <a:schemeClr val="bg1"/>
                </a:solidFill>
              </a:rPr>
              <a:t>SDP</a:t>
            </a:r>
            <a:r>
              <a:rPr lang="en-US" sz="1000" dirty="0" smtClean="0">
                <a:solidFill>
                  <a:schemeClr val="bg1"/>
                </a:solidFill>
              </a:rPr>
              <a:t> comes from S-CSCF to the </a:t>
            </a:r>
            <a:r>
              <a:rPr lang="en-US" sz="1000" dirty="0" err="1" smtClean="0">
                <a:solidFill>
                  <a:schemeClr val="bg1"/>
                </a:solidFill>
              </a:rPr>
              <a:t>DF2</a:t>
            </a:r>
            <a:r>
              <a:rPr lang="en-US" sz="1000" dirty="0" smtClean="0">
                <a:solidFill>
                  <a:schemeClr val="bg1"/>
                </a:solidFill>
              </a:rPr>
              <a:t>, </a:t>
            </a:r>
            <a:r>
              <a:rPr lang="en-US" sz="1000" u="sng" dirty="0" smtClean="0">
                <a:solidFill>
                  <a:schemeClr val="bg1"/>
                </a:solidFill>
              </a:rPr>
              <a:t>or optionally</a:t>
            </a:r>
            <a:r>
              <a:rPr lang="en-US" sz="1000" dirty="0" smtClean="0">
                <a:solidFill>
                  <a:schemeClr val="bg1"/>
                </a:solidFill>
              </a:rPr>
              <a:t>, from the P-</a:t>
            </a:r>
            <a:r>
              <a:rPr lang="en-US" sz="1000" dirty="0" err="1" smtClean="0">
                <a:solidFill>
                  <a:schemeClr val="bg1"/>
                </a:solidFill>
              </a:rPr>
              <a:t>CSCF</a:t>
            </a:r>
            <a:r>
              <a:rPr lang="en-US" sz="1000" dirty="0" smtClean="0">
                <a:solidFill>
                  <a:schemeClr val="bg1"/>
                </a:solidFill>
              </a:rPr>
              <a:t> to the </a:t>
            </a:r>
            <a:r>
              <a:rPr lang="en-US" sz="1000" dirty="0" err="1" smtClean="0">
                <a:solidFill>
                  <a:schemeClr val="bg1"/>
                </a:solidFill>
              </a:rPr>
              <a:t>DF2</a:t>
            </a:r>
            <a:r>
              <a:rPr lang="en-US" sz="1000" dirty="0" smtClean="0">
                <a:solidFill>
                  <a:schemeClr val="bg1"/>
                </a:solidFill>
              </a:rPr>
              <a:t> .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4580950" y="3474720"/>
            <a:ext cx="2442750" cy="672737"/>
          </a:xfrm>
          <a:prstGeom prst="wedgeRoundRectCallout">
            <a:avLst>
              <a:gd name="adj1" fmla="val 89786"/>
              <a:gd name="adj2" fmla="val 17935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IRI that contains the </a:t>
            </a:r>
            <a:r>
              <a:rPr lang="en-US" sz="1000" dirty="0" err="1" smtClean="0">
                <a:solidFill>
                  <a:schemeClr val="bg1"/>
                </a:solidFill>
              </a:rPr>
              <a:t>SDP</a:t>
            </a:r>
            <a:r>
              <a:rPr lang="en-US" sz="1000" dirty="0" smtClean="0">
                <a:solidFill>
                  <a:schemeClr val="bg1"/>
                </a:solidFill>
              </a:rPr>
              <a:t> comes from S-CSCF to the </a:t>
            </a:r>
            <a:r>
              <a:rPr lang="en-US" sz="1000" dirty="0" err="1" smtClean="0">
                <a:solidFill>
                  <a:schemeClr val="bg1"/>
                </a:solidFill>
              </a:rPr>
              <a:t>DF2</a:t>
            </a:r>
            <a:r>
              <a:rPr lang="en-US" sz="1000" dirty="0" smtClean="0">
                <a:solidFill>
                  <a:schemeClr val="bg1"/>
                </a:solidFill>
              </a:rPr>
              <a:t>, </a:t>
            </a:r>
            <a:r>
              <a:rPr lang="en-US" sz="1000" u="sng" dirty="0" smtClean="0">
                <a:solidFill>
                  <a:schemeClr val="bg1"/>
                </a:solidFill>
              </a:rPr>
              <a:t>or optionally</a:t>
            </a:r>
            <a:r>
              <a:rPr lang="en-US" sz="1000" dirty="0" smtClean="0">
                <a:solidFill>
                  <a:schemeClr val="bg1"/>
                </a:solidFill>
              </a:rPr>
              <a:t>, from the P-</a:t>
            </a:r>
            <a:r>
              <a:rPr lang="en-US" sz="1000" dirty="0" err="1" smtClean="0">
                <a:solidFill>
                  <a:schemeClr val="bg1"/>
                </a:solidFill>
              </a:rPr>
              <a:t>CSCF</a:t>
            </a:r>
            <a:r>
              <a:rPr lang="en-US" sz="1000" dirty="0" smtClean="0">
                <a:solidFill>
                  <a:schemeClr val="bg1"/>
                </a:solidFill>
              </a:rPr>
              <a:t> to the </a:t>
            </a:r>
            <a:r>
              <a:rPr lang="en-US" sz="1000" dirty="0" err="1" smtClean="0">
                <a:solidFill>
                  <a:schemeClr val="bg1"/>
                </a:solidFill>
              </a:rPr>
              <a:t>DF2</a:t>
            </a:r>
            <a:r>
              <a:rPr lang="en-US" sz="1000" dirty="0" smtClean="0">
                <a:solidFill>
                  <a:schemeClr val="bg1"/>
                </a:solidFill>
              </a:rPr>
              <a:t>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424" y="1046709"/>
            <a:ext cx="7870370" cy="31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CC Interception – e2e Encryption [</a:t>
            </a:r>
            <a:r>
              <a:rPr lang="en-GB" dirty="0" err="1" smtClean="0">
                <a:ea typeface="+mj-ea"/>
                <a:cs typeface="Arial"/>
              </a:rPr>
              <a:t>SDES</a:t>
            </a:r>
            <a:r>
              <a:rPr lang="en-GB" dirty="0" smtClean="0">
                <a:ea typeface="+mj-ea"/>
                <a:cs typeface="Arial"/>
              </a:rPr>
              <a:t>] – CC Delivery in encrypted </a:t>
            </a:r>
            <a:r>
              <a:rPr lang="en-GB" dirty="0" smtClean="0">
                <a:ea typeface="+mj-ea"/>
                <a:cs typeface="Arial"/>
              </a:rPr>
              <a:t>form</a:t>
            </a:r>
          </a:p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cs typeface="Arial"/>
              </a:rPr>
              <a:t>- as defined today</a:t>
            </a:r>
            <a:endParaRPr lang="en-US" b="1" dirty="0" smtClean="0">
              <a:solidFill>
                <a:schemeClr val="bg2"/>
              </a:solidFill>
              <a:latin typeface="Arial"/>
              <a:cs typeface="Arial"/>
            </a:endParaRPr>
          </a:p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  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4761412" y="1626326"/>
            <a:ext cx="2122713" cy="470263"/>
          </a:xfrm>
          <a:prstGeom prst="wedgeRoundRectCallout">
            <a:avLst>
              <a:gd name="adj1" fmla="val 69756"/>
              <a:gd name="adj2" fmla="val 26738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For SDES based encryption, SDP carries the </a:t>
            </a:r>
            <a:r>
              <a:rPr lang="en-US" sz="1000" dirty="0" err="1" smtClean="0">
                <a:solidFill>
                  <a:schemeClr val="bg1"/>
                </a:solidFill>
              </a:rPr>
              <a:t>SDES</a:t>
            </a:r>
            <a:r>
              <a:rPr lang="en-US" sz="1000" dirty="0" smtClean="0">
                <a:solidFill>
                  <a:schemeClr val="bg1"/>
                </a:solidFill>
              </a:rPr>
              <a:t> keys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5146766" y="2625634"/>
            <a:ext cx="1979023" cy="855617"/>
          </a:xfrm>
          <a:prstGeom prst="wedgeRoundRectCallout">
            <a:avLst>
              <a:gd name="adj1" fmla="val 54297"/>
              <a:gd name="adj2" fmla="val 65148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lnSpc>
                <a:spcPts val="13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When the CC is delivered in an encrypted form the </a:t>
            </a:r>
            <a:r>
              <a:rPr lang="en-US" sz="1000" dirty="0" err="1" smtClean="0">
                <a:solidFill>
                  <a:schemeClr val="bg1"/>
                </a:solidFill>
              </a:rPr>
              <a:t>SDES</a:t>
            </a:r>
            <a:r>
              <a:rPr lang="en-US" sz="1000" dirty="0" smtClean="0">
                <a:solidFill>
                  <a:schemeClr val="bg1"/>
                </a:solidFill>
              </a:rPr>
              <a:t> Keys are also delivered to the </a:t>
            </a:r>
            <a:r>
              <a:rPr lang="en-US" sz="1000" dirty="0" err="1" smtClean="0">
                <a:solidFill>
                  <a:schemeClr val="bg1"/>
                </a:solidFill>
              </a:rPr>
              <a:t>LEMF</a:t>
            </a:r>
            <a:r>
              <a:rPr lang="en-US" sz="1000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4761412" y="1626326"/>
            <a:ext cx="2122713" cy="470263"/>
          </a:xfrm>
          <a:prstGeom prst="wedgeRoundRectCallout">
            <a:avLst>
              <a:gd name="adj1" fmla="val 4525"/>
              <a:gd name="adj2" fmla="val -109373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For SDES based encryption, SDP carries the </a:t>
            </a:r>
            <a:r>
              <a:rPr lang="en-US" sz="1000" dirty="0" err="1" smtClean="0">
                <a:solidFill>
                  <a:schemeClr val="bg1"/>
                </a:solidFill>
              </a:rPr>
              <a:t>SDES</a:t>
            </a:r>
            <a:r>
              <a:rPr lang="en-US" sz="1000" dirty="0" smtClean="0">
                <a:solidFill>
                  <a:schemeClr val="bg1"/>
                </a:solidFill>
              </a:rPr>
              <a:t> keys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462" y="841621"/>
            <a:ext cx="8033549" cy="3619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4460967" y="3533503"/>
            <a:ext cx="2606040" cy="672737"/>
          </a:xfrm>
          <a:prstGeom prst="wedgeRoundRectCallout">
            <a:avLst>
              <a:gd name="adj1" fmla="val 66905"/>
              <a:gd name="adj2" fmla="val -14609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lnSpc>
                <a:spcPts val="13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solidFill>
                  <a:schemeClr val="bg1"/>
                </a:solidFill>
              </a:rPr>
              <a:t>When the CC is delivered in a decrypted form to the </a:t>
            </a:r>
            <a:r>
              <a:rPr lang="en-US" sz="1000" dirty="0" err="1" smtClean="0">
                <a:solidFill>
                  <a:schemeClr val="bg1"/>
                </a:solidFill>
              </a:rPr>
              <a:t>LEMF</a:t>
            </a:r>
            <a:r>
              <a:rPr lang="en-US" sz="1000" dirty="0" smtClean="0">
                <a:solidFill>
                  <a:schemeClr val="bg1"/>
                </a:solidFill>
              </a:rPr>
              <a:t>, does the DF2 remove the </a:t>
            </a:r>
            <a:r>
              <a:rPr lang="en-US" sz="1000" dirty="0" err="1" smtClean="0">
                <a:solidFill>
                  <a:schemeClr val="bg1"/>
                </a:solidFill>
              </a:rPr>
              <a:t>SDES</a:t>
            </a:r>
            <a:r>
              <a:rPr lang="en-US" sz="1000" dirty="0" smtClean="0">
                <a:solidFill>
                  <a:schemeClr val="bg1"/>
                </a:solidFill>
              </a:rPr>
              <a:t> keys from the IRI? It should.</a:t>
            </a: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537893" y="60018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CC Interception – e2e Encryption [</a:t>
            </a:r>
            <a:r>
              <a:rPr lang="en-GB" dirty="0" err="1" smtClean="0">
                <a:ea typeface="+mj-ea"/>
                <a:cs typeface="Arial"/>
              </a:rPr>
              <a:t>SDES</a:t>
            </a:r>
            <a:r>
              <a:rPr lang="en-GB" dirty="0" smtClean="0">
                <a:ea typeface="+mj-ea"/>
                <a:cs typeface="Arial"/>
              </a:rPr>
              <a:t>] – CC Delivery in decrypted </a:t>
            </a:r>
            <a:r>
              <a:rPr lang="en-GB" dirty="0" smtClean="0">
                <a:ea typeface="+mj-ea"/>
                <a:cs typeface="Arial"/>
              </a:rPr>
              <a:t>form</a:t>
            </a:r>
          </a:p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cs typeface="Arial"/>
              </a:rPr>
              <a:t>- as defined today</a:t>
            </a:r>
            <a:endParaRPr lang="en-US" b="1" dirty="0" smtClean="0">
              <a:solidFill>
                <a:schemeClr val="bg2"/>
              </a:solidFill>
              <a:latin typeface="Arial"/>
              <a:cs typeface="Arial"/>
            </a:endParaRPr>
          </a:p>
          <a:p>
            <a:pPr defTabSz="362753" fontAlgn="auto">
              <a:spcAft>
                <a:spcPts val="0"/>
              </a:spcAft>
              <a:defRPr/>
            </a:pPr>
            <a:r>
              <a:rPr lang="en-GB" dirty="0" smtClean="0">
                <a:ea typeface="+mj-ea"/>
                <a:cs typeface="Arial"/>
              </a:rPr>
              <a:t>  </a:t>
            </a:r>
            <a:endParaRPr lang="en-US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87451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311789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CC Interception – </a:t>
            </a:r>
            <a:r>
              <a:rPr lang="en-GB" dirty="0" err="1" smtClean="0">
                <a:ea typeface="+mj-ea"/>
                <a:cs typeface="Arial"/>
              </a:rPr>
              <a:t>e2ae</a:t>
            </a:r>
            <a:r>
              <a:rPr lang="en-GB" dirty="0" smtClean="0">
                <a:ea typeface="+mj-ea"/>
                <a:cs typeface="Arial"/>
              </a:rPr>
              <a:t> Encryption – CC delivery in decrypted </a:t>
            </a:r>
            <a:r>
              <a:rPr lang="en-GB" dirty="0" smtClean="0">
                <a:ea typeface="+mj-ea"/>
                <a:cs typeface="Arial"/>
              </a:rPr>
              <a:t>form</a:t>
            </a:r>
          </a:p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cs typeface="Arial"/>
              </a:rPr>
              <a:t>- as defined today</a:t>
            </a:r>
            <a:endParaRPr lang="en-US" b="1" dirty="0" smtClean="0">
              <a:solidFill>
                <a:schemeClr val="bg2"/>
              </a:solidFill>
              <a:latin typeface="Arial"/>
              <a:cs typeface="Arial"/>
            </a:endParaRPr>
          </a:p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 </a:t>
            </a:r>
            <a:r>
              <a:rPr lang="en-GB" sz="1400" dirty="0" smtClean="0">
                <a:ea typeface="+mj-ea"/>
                <a:cs typeface="Arial"/>
              </a:rPr>
              <a:t> </a:t>
            </a:r>
            <a:endParaRPr lang="en-US" sz="1400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703" y="888274"/>
            <a:ext cx="7746274" cy="352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ular Callout 9"/>
          <p:cNvSpPr/>
          <p:nvPr/>
        </p:nvSpPr>
        <p:spPr>
          <a:xfrm>
            <a:off x="4519740" y="1479368"/>
            <a:ext cx="1476112" cy="359229"/>
          </a:xfrm>
          <a:prstGeom prst="wedgeRoundRectCallout">
            <a:avLst>
              <a:gd name="adj1" fmla="val 82143"/>
              <a:gd name="adj2" fmla="val 49643"/>
              <a:gd name="adj3" fmla="val 16667"/>
            </a:avLst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100" dirty="0" smtClean="0">
                <a:solidFill>
                  <a:schemeClr val="bg1"/>
                </a:solidFill>
              </a:rPr>
              <a:t>Recent Change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Transcoded</a:t>
            </a:r>
            <a:r>
              <a:rPr lang="en-US" dirty="0" smtClean="0"/>
              <a:t> Media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57229" y="718457"/>
            <a:ext cx="6001908" cy="383780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2558" tIns="36279" rIns="72558" bIns="36279" rtlCol="0" anchor="ctr"/>
          <a:lstStyle/>
          <a:p>
            <a:pPr algn="ctr"/>
            <a:endParaRPr lang="en-US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18120" y="44769"/>
            <a:ext cx="8606107" cy="641031"/>
          </a:xfrm>
          <a:prstGeom prst="rect">
            <a:avLst/>
          </a:prstGeom>
        </p:spPr>
        <p:txBody>
          <a:bodyPr lIns="72558" tIns="36279" rIns="72558" bIns="36279"/>
          <a:lstStyle/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CC Interception – </a:t>
            </a:r>
            <a:r>
              <a:rPr lang="en-GB" dirty="0" err="1" smtClean="0">
                <a:ea typeface="+mj-ea"/>
                <a:cs typeface="Arial"/>
              </a:rPr>
              <a:t>Transcoded</a:t>
            </a:r>
            <a:r>
              <a:rPr lang="en-GB" dirty="0" smtClean="0">
                <a:ea typeface="+mj-ea"/>
                <a:cs typeface="Arial"/>
              </a:rPr>
              <a:t> Media – no </a:t>
            </a:r>
            <a:r>
              <a:rPr lang="en-GB" dirty="0" smtClean="0">
                <a:ea typeface="+mj-ea"/>
                <a:cs typeface="Arial"/>
              </a:rPr>
              <a:t>encryption</a:t>
            </a:r>
          </a:p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dirty="0" smtClean="0">
                <a:ea typeface="+mj-ea"/>
                <a:cs typeface="Arial"/>
              </a:rPr>
              <a:t>- scenario 1</a:t>
            </a:r>
            <a:endParaRPr lang="en-GB" dirty="0" smtClean="0">
              <a:ea typeface="+mj-ea"/>
              <a:cs typeface="Arial"/>
            </a:endParaRPr>
          </a:p>
          <a:p>
            <a:pPr defTabSz="362753" fontAlgn="auto">
              <a:spcAft>
                <a:spcPts val="0"/>
              </a:spcAft>
              <a:tabLst>
                <a:tab pos="973138" algn="l"/>
              </a:tabLst>
              <a:defRPr/>
            </a:pPr>
            <a:r>
              <a:rPr lang="en-GB" sz="1400" b="1" dirty="0" smtClean="0">
                <a:solidFill>
                  <a:schemeClr val="bg2"/>
                </a:solidFill>
                <a:latin typeface="Arial"/>
                <a:ea typeface="+mj-ea"/>
                <a:cs typeface="Arial"/>
              </a:rPr>
              <a:t>-</a:t>
            </a:r>
            <a:endParaRPr lang="en-US" sz="1400" b="1" dirty="0">
              <a:solidFill>
                <a:schemeClr val="bg2"/>
              </a:solidFill>
              <a:latin typeface="Arial"/>
              <a:ea typeface="+mj-ea"/>
              <a:cs typeface="Arial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39" y="881743"/>
            <a:ext cx="5199017" cy="350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6159137" y="685800"/>
            <a:ext cx="2865090" cy="3870460"/>
          </a:xfrm>
          <a:prstGeom prst="wedgeRoundRectCallout">
            <a:avLst>
              <a:gd name="adj1" fmla="val 15860"/>
              <a:gd name="adj2" fmla="val 127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tIns="90000" bIns="90000" rtlCol="0" anchor="t" anchorCtr="0"/>
          <a:lstStyle/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Codec information known to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does not match to the codec information associated with the intercepted CC delivered to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 for Case 1 and case 2.  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err="1" smtClean="0">
                <a:solidFill>
                  <a:schemeClr val="tx1"/>
                </a:solidFill>
              </a:rPr>
              <a:t>DF2</a:t>
            </a:r>
            <a:r>
              <a:rPr lang="en-US" sz="1200" dirty="0" smtClean="0">
                <a:solidFill>
                  <a:schemeClr val="tx1"/>
                </a:solidFill>
              </a:rPr>
              <a:t> delivers the </a:t>
            </a:r>
            <a:r>
              <a:rPr lang="en-US" sz="1200" dirty="0" err="1" smtClean="0">
                <a:solidFill>
                  <a:schemeClr val="tx1"/>
                </a:solidFill>
              </a:rPr>
              <a:t>SDP</a:t>
            </a:r>
            <a:r>
              <a:rPr lang="en-US" sz="1200" dirty="0" smtClean="0">
                <a:solidFill>
                  <a:schemeClr val="tx1"/>
                </a:solidFill>
              </a:rPr>
              <a:t> received from the S-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to the </a:t>
            </a:r>
            <a:r>
              <a:rPr lang="en-US" sz="1200" dirty="0" err="1" smtClean="0">
                <a:solidFill>
                  <a:schemeClr val="tx1"/>
                </a:solidFill>
              </a:rPr>
              <a:t>LEMF</a:t>
            </a:r>
            <a:r>
              <a:rPr lang="en-US" sz="1200" dirty="0" smtClean="0">
                <a:solidFill>
                  <a:schemeClr val="tx1"/>
                </a:solidFill>
              </a:rPr>
              <a:t>. </a:t>
            </a:r>
          </a:p>
          <a:p>
            <a:pPr marL="169863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Interception of </a:t>
            </a:r>
            <a:r>
              <a:rPr lang="en-US" sz="1200" dirty="0" err="1" smtClean="0">
                <a:solidFill>
                  <a:schemeClr val="tx1"/>
                </a:solidFill>
              </a:rPr>
              <a:t>IRI</a:t>
            </a:r>
            <a:r>
              <a:rPr lang="en-US" sz="1200" dirty="0" smtClean="0">
                <a:solidFill>
                  <a:schemeClr val="tx1"/>
                </a:solidFill>
              </a:rPr>
              <a:t> at the P-</a:t>
            </a:r>
            <a:r>
              <a:rPr lang="en-US" sz="1200" dirty="0" err="1" smtClean="0">
                <a:solidFill>
                  <a:schemeClr val="tx1"/>
                </a:solidFill>
              </a:rPr>
              <a:t>CSCF</a:t>
            </a:r>
            <a:r>
              <a:rPr lang="en-US" sz="1200" dirty="0" smtClean="0">
                <a:solidFill>
                  <a:schemeClr val="tx1"/>
                </a:solidFill>
              </a:rPr>
              <a:t> is optional (not conditional). </a:t>
            </a:r>
          </a:p>
          <a:p>
            <a:pPr marL="228600" lvl="1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  <a:p>
            <a:pPr marL="169863" indent="-169863" algn="just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1200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50324" y="379903"/>
            <a:ext cx="947695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Problem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Nokia Master White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Guidelines v27 Correct logo size and position</Template>
  <TotalTime>0</TotalTime>
  <Words>1110</Words>
  <Application>Microsoft Office PowerPoint</Application>
  <PresentationFormat>On-screen Show (16:9)</PresentationFormat>
  <Paragraphs>97</Paragraphs>
  <Slides>18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Nokia Master White Background</vt:lpstr>
      <vt:lpstr>Nokia Master Blue Background</vt:lpstr>
      <vt:lpstr>Visio</vt:lpstr>
      <vt:lpstr>Slide 1</vt:lpstr>
      <vt:lpstr>Background   </vt:lpstr>
      <vt:lpstr>Slide 3</vt:lpstr>
      <vt:lpstr>Slide 4</vt:lpstr>
      <vt:lpstr>Slide 5</vt:lpstr>
      <vt:lpstr>Slide 6</vt:lpstr>
      <vt:lpstr>Slide 7</vt:lpstr>
      <vt:lpstr>Transcoded Media  </vt:lpstr>
      <vt:lpstr>Slide 9</vt:lpstr>
      <vt:lpstr>Slide 10</vt:lpstr>
      <vt:lpstr>Interception of Transcoded Media  </vt:lpstr>
      <vt:lpstr>Slide 12</vt:lpstr>
      <vt:lpstr>Slide 13</vt:lpstr>
      <vt:lpstr>Slide 14</vt:lpstr>
      <vt:lpstr>Slide 15</vt:lpstr>
      <vt:lpstr>Generalization 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2014-02-20T12:44:48Z</dcterms:created>
  <dcterms:modified xsi:type="dcterms:W3CDTF">2015-04-20T15:23:02Z</dcterms:modified>
</cp:coreProperties>
</file>