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58" r:id="rId4"/>
    <p:sldId id="259" r:id="rId5"/>
    <p:sldId id="282" r:id="rId6"/>
    <p:sldId id="280" r:id="rId7"/>
    <p:sldId id="281" r:id="rId8"/>
    <p:sldId id="279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35" autoAdjust="0"/>
    <p:restoredTop sz="94660"/>
  </p:normalViewPr>
  <p:slideViewPr>
    <p:cSldViewPr showGuides="1">
      <p:cViewPr varScale="1">
        <p:scale>
          <a:sx n="72" d="100"/>
          <a:sy n="72" d="100"/>
        </p:scale>
        <p:origin x="765" y="33"/>
      </p:cViewPr>
      <p:guideLst>
        <p:guide orient="horz" pos="22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GB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56C41-B742-4866-BD81-78E8DD7C3CE8}" type="datetimeFigureOut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GB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58E27-0C15-45F5-A01F-D54D0F23F2FB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3932581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en-GB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D24FF-C5F1-432C-99AE-688869C70D3A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2797346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F9B1F-8698-4601-90EF-FA372DC63494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992374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6C960-1902-4F57-98FE-455665D4F845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036545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BD422-97B1-40A2-A10C-C615AD3186FB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3268972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44393-C3B5-4ED0-9BB4-F3F2A5428460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633266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5DFC-9BBB-4005-B420-9776A0B38236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375418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168B2-45F5-4F77-ADAA-38BE8CB4251D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4163100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A8DF4-A547-4786-B16F-2EFDFD09F6DC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27355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3535A-BDA0-4D73-97D6-B493608A3BF0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82277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D5BBF-F7F9-4747-9D50-8DBA6F7BBA88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2401567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GB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BA16E-F612-4E01-B8B8-33B01ECF5F68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GB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0281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en-GB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en-GB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8C146-B855-4F81-B8FF-5630C6276985}" type="datetime1">
              <a:rPr kumimoji="1" lang="en-GB" smtClean="0"/>
              <a:t>20/04/2015</a:t>
            </a:fld>
            <a:endParaRPr kumimoji="1" lang="en-GB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GB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A12B7-7D25-4173-A58F-539FBEA49022}" type="slidenum">
              <a:rPr kumimoji="1" lang="en-GB" smtClean="0"/>
              <a:t>‹Nr.›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41604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dirty="0" smtClean="0"/>
              <a:t>Discussion on </a:t>
            </a:r>
            <a:br>
              <a:rPr kumimoji="1" lang="en-US" dirty="0" smtClean="0"/>
            </a:br>
            <a:r>
              <a:rPr kumimoji="1" lang="en-US" dirty="0" smtClean="0"/>
              <a:t>S8HR </a:t>
            </a:r>
            <a:r>
              <a:rPr kumimoji="1" lang="en-US" dirty="0" err="1" smtClean="0"/>
              <a:t>VoLTE</a:t>
            </a:r>
            <a:r>
              <a:rPr kumimoji="1" lang="en-US" dirty="0" smtClean="0"/>
              <a:t> Roaming</a:t>
            </a:r>
            <a:endParaRPr kumimoji="1" lang="en-GB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dirty="0" smtClean="0"/>
              <a:t>NTT DOCOMO</a:t>
            </a:r>
            <a:endParaRPr kumimoji="1" lang="en-GB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1</a:t>
            </a:fld>
            <a:endParaRPr kumimoji="1" lang="en-GB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51520" y="260648"/>
            <a:ext cx="19843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dirty="0" smtClean="0"/>
              <a:t>TSG SA WG3 #</a:t>
            </a:r>
            <a:r>
              <a:rPr lang="en-US" dirty="0" smtClean="0"/>
              <a:t>57-LI</a:t>
            </a:r>
            <a:endParaRPr kumimoji="1" lang="en-US" dirty="0" smtClean="0"/>
          </a:p>
          <a:p>
            <a:r>
              <a:rPr lang="en-US" dirty="0" smtClean="0"/>
              <a:t>Nashville, USA</a:t>
            </a:r>
          </a:p>
          <a:p>
            <a:r>
              <a:rPr lang="en-US" dirty="0" smtClean="0"/>
              <a:t>28-30 April 2015</a:t>
            </a:r>
            <a:endParaRPr kumimoji="1" lang="en-GB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740352" y="324653"/>
            <a:ext cx="1162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dirty="0" smtClean="0"/>
              <a:t>S3i150091</a:t>
            </a:r>
            <a:endParaRPr kumimoji="1" lang="en-GB" dirty="0"/>
          </a:p>
        </p:txBody>
      </p:sp>
    </p:spTree>
    <p:extLst>
      <p:ext uri="{BB962C8B-B14F-4D97-AF65-F5344CB8AC3E}">
        <p14:creationId xmlns:p14="http://schemas.microsoft.com/office/powerpoint/2010/main" val="1279896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[Pre-read] LS-in’s related to this paper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S3i150080: LS from CT3 (SA3)  </a:t>
            </a:r>
          </a:p>
          <a:p>
            <a:r>
              <a:rPr lang="en-US" altLang="ja-JP" dirty="0" smtClean="0"/>
              <a:t>S3i150079: LS from GSMA PSMC</a:t>
            </a:r>
          </a:p>
          <a:p>
            <a:r>
              <a:rPr lang="en-US" altLang="ja-JP" dirty="0" smtClean="0"/>
              <a:t>S3i150080: LS from GSMA Networks Group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2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3751551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dirty="0" err="1" smtClean="0"/>
              <a:t>VoLTE</a:t>
            </a:r>
            <a:r>
              <a:rPr kumimoji="1" lang="en-US" dirty="0" smtClean="0"/>
              <a:t> Roaming: Latest Status in GSMA</a:t>
            </a:r>
            <a:endParaRPr kumimoji="1" lang="en-GB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5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Ongoing discussion on </a:t>
            </a:r>
            <a:r>
              <a:rPr lang="en-US" dirty="0" err="1" smtClean="0"/>
              <a:t>VoLTE</a:t>
            </a:r>
            <a:r>
              <a:rPr lang="en-US" dirty="0" smtClean="0"/>
              <a:t> roaming architecture in GSMA</a:t>
            </a:r>
          </a:p>
          <a:p>
            <a:pPr lvl="1"/>
            <a:r>
              <a:rPr lang="en-US" b="1" dirty="0" smtClean="0">
                <a:solidFill>
                  <a:schemeClr val="tx2"/>
                </a:solidFill>
              </a:rPr>
              <a:t>LBO (RAVEL)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vs </a:t>
            </a:r>
            <a:r>
              <a:rPr lang="en-US" b="1" dirty="0" smtClean="0">
                <a:solidFill>
                  <a:srgbClr val="FF0000"/>
                </a:solidFill>
              </a:rPr>
              <a:t>S8HR (new)</a:t>
            </a:r>
            <a:endParaRPr kumimoji="1" lang="en-US" b="1" dirty="0">
              <a:solidFill>
                <a:srgbClr val="FF0000"/>
              </a:solidFill>
            </a:endParaRPr>
          </a:p>
          <a:p>
            <a:r>
              <a:rPr lang="en-US" dirty="0" smtClean="0"/>
              <a:t>GSMA endorsed S8HR as a </a:t>
            </a:r>
            <a:r>
              <a:rPr lang="en-US" dirty="0" smtClean="0"/>
              <a:t>candidate</a:t>
            </a:r>
          </a:p>
          <a:p>
            <a:pPr lvl="1"/>
            <a:r>
              <a:rPr lang="en-US" dirty="0" smtClean="0"/>
              <a:t>Open </a:t>
            </a:r>
            <a:r>
              <a:rPr lang="en-US" dirty="0"/>
              <a:t>i</a:t>
            </a:r>
            <a:r>
              <a:rPr lang="en-US" dirty="0" smtClean="0"/>
              <a:t>ssues </a:t>
            </a:r>
            <a:r>
              <a:rPr lang="en-US" dirty="0" smtClean="0"/>
              <a:t>are described in LS from GSMA Networks Group</a:t>
            </a:r>
            <a:endParaRPr lang="en-US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395536" y="4029215"/>
            <a:ext cx="3956658" cy="1920065"/>
            <a:chOff x="257654" y="4650808"/>
            <a:chExt cx="3956658" cy="1920065"/>
          </a:xfrm>
        </p:grpSpPr>
        <p:sp>
          <p:nvSpPr>
            <p:cNvPr id="5" name="AutoShape 55"/>
            <p:cNvSpPr>
              <a:spLocks noChangeArrowheads="1"/>
            </p:cNvSpPr>
            <p:nvPr/>
          </p:nvSpPr>
          <p:spPr bwMode="auto">
            <a:xfrm>
              <a:off x="259270" y="4650808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6" name="AutoShape 56"/>
            <p:cNvSpPr>
              <a:spLocks noChangeArrowheads="1"/>
            </p:cNvSpPr>
            <p:nvPr/>
          </p:nvSpPr>
          <p:spPr bwMode="auto">
            <a:xfrm>
              <a:off x="2602580" y="4650808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7" name="AutoShape 57"/>
            <p:cNvSpPr>
              <a:spLocks noChangeArrowheads="1"/>
            </p:cNvSpPr>
            <p:nvPr/>
          </p:nvSpPr>
          <p:spPr bwMode="auto">
            <a:xfrm>
              <a:off x="2602580" y="5689849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8" name="AutoShape 58"/>
            <p:cNvSpPr>
              <a:spLocks noChangeArrowheads="1"/>
            </p:cNvSpPr>
            <p:nvPr/>
          </p:nvSpPr>
          <p:spPr bwMode="auto">
            <a:xfrm>
              <a:off x="259270" y="5691340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9" name="Text Box 59"/>
            <p:cNvSpPr txBox="1">
              <a:spLocks noChangeArrowheads="1"/>
            </p:cNvSpPr>
            <p:nvPr/>
          </p:nvSpPr>
          <p:spPr bwMode="auto">
            <a:xfrm>
              <a:off x="331942" y="4723852"/>
              <a:ext cx="758969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 dirty="0">
                  <a:cs typeface="Arial" pitchFamily="34" charset="0"/>
                </a:rPr>
                <a:t>O-HPMN</a:t>
              </a:r>
            </a:p>
          </p:txBody>
        </p:sp>
        <p:sp>
          <p:nvSpPr>
            <p:cNvPr id="10" name="Text Box 60"/>
            <p:cNvSpPr txBox="1">
              <a:spLocks noChangeArrowheads="1"/>
            </p:cNvSpPr>
            <p:nvPr/>
          </p:nvSpPr>
          <p:spPr bwMode="auto">
            <a:xfrm>
              <a:off x="3272790" y="4656770"/>
              <a:ext cx="726937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>
                  <a:cs typeface="Arial" pitchFamily="34" charset="0"/>
                </a:rPr>
                <a:t>T-HPMN</a:t>
              </a:r>
            </a:p>
          </p:txBody>
        </p:sp>
        <p:sp>
          <p:nvSpPr>
            <p:cNvPr id="11" name="Text Box 61"/>
            <p:cNvSpPr txBox="1">
              <a:spLocks noChangeArrowheads="1"/>
            </p:cNvSpPr>
            <p:nvPr/>
          </p:nvSpPr>
          <p:spPr bwMode="auto">
            <a:xfrm>
              <a:off x="2602579" y="6307012"/>
              <a:ext cx="719409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>
                  <a:cs typeface="Arial" pitchFamily="34" charset="0"/>
                </a:rPr>
                <a:t>T-VPMN</a:t>
              </a:r>
            </a:p>
          </p:txBody>
        </p:sp>
        <p:sp>
          <p:nvSpPr>
            <p:cNvPr id="12" name="Text Box 62"/>
            <p:cNvSpPr txBox="1">
              <a:spLocks noChangeArrowheads="1"/>
            </p:cNvSpPr>
            <p:nvPr/>
          </p:nvSpPr>
          <p:spPr bwMode="auto">
            <a:xfrm>
              <a:off x="257654" y="6307012"/>
              <a:ext cx="751442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>
                  <a:cs typeface="Arial" pitchFamily="34" charset="0"/>
                </a:rPr>
                <a:t>O-VPMN</a:t>
              </a:r>
            </a:p>
          </p:txBody>
        </p:sp>
        <p:sp>
          <p:nvSpPr>
            <p:cNvPr id="13" name="Rectangle 63"/>
            <p:cNvSpPr>
              <a:spLocks noChangeArrowheads="1"/>
            </p:cNvSpPr>
            <p:nvPr/>
          </p:nvSpPr>
          <p:spPr bwMode="auto">
            <a:xfrm>
              <a:off x="771212" y="5259026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>
                  <a:cs typeface="Arial" pitchFamily="34" charset="0"/>
                </a:rPr>
                <a:t>SCSCF</a:t>
              </a:r>
            </a:p>
          </p:txBody>
        </p:sp>
        <p:sp>
          <p:nvSpPr>
            <p:cNvPr id="14" name="Rectangle 64"/>
            <p:cNvSpPr>
              <a:spLocks noChangeArrowheads="1"/>
            </p:cNvSpPr>
            <p:nvPr/>
          </p:nvSpPr>
          <p:spPr bwMode="auto">
            <a:xfrm>
              <a:off x="771212" y="5759913"/>
              <a:ext cx="586232" cy="2027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>
                  <a:cs typeface="Arial" pitchFamily="34" charset="0"/>
                </a:rPr>
                <a:t>PCSCF</a:t>
              </a:r>
            </a:p>
          </p:txBody>
        </p:sp>
        <p:sp>
          <p:nvSpPr>
            <p:cNvPr id="15" name="Rectangle 65"/>
            <p:cNvSpPr>
              <a:spLocks noChangeArrowheads="1"/>
            </p:cNvSpPr>
            <p:nvPr/>
          </p:nvSpPr>
          <p:spPr bwMode="auto">
            <a:xfrm>
              <a:off x="3335773" y="5259026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>
                  <a:cs typeface="Arial" pitchFamily="34" charset="0"/>
                </a:rPr>
                <a:t>SCSCF</a:t>
              </a:r>
            </a:p>
          </p:txBody>
        </p:sp>
        <p:sp>
          <p:nvSpPr>
            <p:cNvPr id="16" name="Rectangle 66"/>
            <p:cNvSpPr>
              <a:spLocks noChangeArrowheads="1"/>
            </p:cNvSpPr>
            <p:nvPr/>
          </p:nvSpPr>
          <p:spPr bwMode="auto">
            <a:xfrm>
              <a:off x="3335773" y="5759913"/>
              <a:ext cx="586232" cy="2027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>
                  <a:cs typeface="Arial" pitchFamily="34" charset="0"/>
                </a:rPr>
                <a:t>PCSCF</a:t>
              </a:r>
            </a:p>
          </p:txBody>
        </p:sp>
        <p:pic>
          <p:nvPicPr>
            <p:cNvPr id="17" name="Picture 67" descr="M10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7809" y="6165393"/>
              <a:ext cx="188950" cy="338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8" descr="M10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5407" y="6165393"/>
              <a:ext cx="188951" cy="338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Line 69"/>
            <p:cNvSpPr>
              <a:spLocks noChangeShapeType="1"/>
            </p:cNvSpPr>
            <p:nvPr/>
          </p:nvSpPr>
          <p:spPr bwMode="auto">
            <a:xfrm flipH="1">
              <a:off x="1357443" y="5488600"/>
              <a:ext cx="219635" cy="8124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0" name="Line 71"/>
            <p:cNvSpPr>
              <a:spLocks noChangeShapeType="1"/>
            </p:cNvSpPr>
            <p:nvPr/>
          </p:nvSpPr>
          <p:spPr bwMode="auto">
            <a:xfrm flipH="1">
              <a:off x="1210482" y="5393192"/>
              <a:ext cx="241760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1" name="AutoShape 73"/>
            <p:cNvSpPr>
              <a:spLocks noChangeArrowheads="1"/>
            </p:cNvSpPr>
            <p:nvPr/>
          </p:nvSpPr>
          <p:spPr bwMode="auto">
            <a:xfrm>
              <a:off x="2602579" y="4650808"/>
              <a:ext cx="439269" cy="336906"/>
            </a:xfrm>
            <a:prstGeom prst="can">
              <a:avLst>
                <a:gd name="adj" fmla="val 250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800" u="none">
                  <a:cs typeface="Arial" pitchFamily="34" charset="0"/>
                </a:rPr>
                <a:t>HSS</a:t>
              </a:r>
            </a:p>
          </p:txBody>
        </p:sp>
        <p:sp>
          <p:nvSpPr>
            <p:cNvPr id="22" name="Line 74"/>
            <p:cNvSpPr>
              <a:spLocks noChangeShapeType="1"/>
            </p:cNvSpPr>
            <p:nvPr/>
          </p:nvSpPr>
          <p:spPr bwMode="auto">
            <a:xfrm flipH="1" flipV="1">
              <a:off x="3041849" y="4920630"/>
              <a:ext cx="366597" cy="338397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sysDot"/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3" name="Line 90"/>
            <p:cNvSpPr>
              <a:spLocks noChangeShapeType="1"/>
            </p:cNvSpPr>
            <p:nvPr/>
          </p:nvSpPr>
          <p:spPr bwMode="auto">
            <a:xfrm>
              <a:off x="1577079" y="5488599"/>
              <a:ext cx="161173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4" name="Line 91"/>
            <p:cNvSpPr>
              <a:spLocks noChangeShapeType="1"/>
            </p:cNvSpPr>
            <p:nvPr/>
          </p:nvSpPr>
          <p:spPr bwMode="auto">
            <a:xfrm flipH="1" flipV="1">
              <a:off x="3188811" y="5488600"/>
              <a:ext cx="219635" cy="8124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5" name="Line 72"/>
            <p:cNvSpPr>
              <a:spLocks noChangeShapeType="1"/>
            </p:cNvSpPr>
            <p:nvPr/>
          </p:nvSpPr>
          <p:spPr bwMode="auto">
            <a:xfrm>
              <a:off x="3628080" y="5354434"/>
              <a:ext cx="8177" cy="97304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6" name="Line 70"/>
            <p:cNvSpPr>
              <a:spLocks noChangeShapeType="1"/>
            </p:cNvSpPr>
            <p:nvPr/>
          </p:nvSpPr>
          <p:spPr bwMode="auto">
            <a:xfrm flipH="1" flipV="1">
              <a:off x="1210482" y="5421515"/>
              <a:ext cx="21802" cy="90596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27" name="グループ化 26"/>
          <p:cNvGrpSpPr/>
          <p:nvPr/>
        </p:nvGrpSpPr>
        <p:grpSpPr>
          <a:xfrm>
            <a:off x="4635587" y="4005064"/>
            <a:ext cx="3955043" cy="1944216"/>
            <a:chOff x="4969410" y="4617132"/>
            <a:chExt cx="3955043" cy="1944216"/>
          </a:xfrm>
        </p:grpSpPr>
        <p:sp>
          <p:nvSpPr>
            <p:cNvPr id="28" name="AutoShape 25"/>
            <p:cNvSpPr>
              <a:spLocks noChangeArrowheads="1"/>
            </p:cNvSpPr>
            <p:nvPr/>
          </p:nvSpPr>
          <p:spPr bwMode="auto">
            <a:xfrm>
              <a:off x="4969410" y="4637574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29" name="AutoShape 26"/>
            <p:cNvSpPr>
              <a:spLocks noChangeArrowheads="1"/>
            </p:cNvSpPr>
            <p:nvPr/>
          </p:nvSpPr>
          <p:spPr bwMode="auto">
            <a:xfrm>
              <a:off x="7312721" y="4637574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30" name="AutoShape 27"/>
            <p:cNvSpPr>
              <a:spLocks noChangeArrowheads="1"/>
            </p:cNvSpPr>
            <p:nvPr/>
          </p:nvSpPr>
          <p:spPr bwMode="auto">
            <a:xfrm>
              <a:off x="7312721" y="5678106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31" name="AutoShape 28"/>
            <p:cNvSpPr>
              <a:spLocks noChangeArrowheads="1"/>
            </p:cNvSpPr>
            <p:nvPr/>
          </p:nvSpPr>
          <p:spPr bwMode="auto">
            <a:xfrm>
              <a:off x="4969410" y="5679597"/>
              <a:ext cx="1611732" cy="879533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ja-JP" altLang="ja-JP"/>
            </a:p>
          </p:txBody>
        </p:sp>
        <p:sp>
          <p:nvSpPr>
            <p:cNvPr id="32" name="Text Box 111"/>
            <p:cNvSpPr txBox="1">
              <a:spLocks noChangeArrowheads="1"/>
            </p:cNvSpPr>
            <p:nvPr/>
          </p:nvSpPr>
          <p:spPr bwMode="auto">
            <a:xfrm>
              <a:off x="5046927" y="4617132"/>
              <a:ext cx="758969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 dirty="0">
                  <a:cs typeface="Arial" pitchFamily="34" charset="0"/>
                </a:rPr>
                <a:t>O-HPMN</a:t>
              </a:r>
            </a:p>
          </p:txBody>
        </p:sp>
        <p:sp>
          <p:nvSpPr>
            <p:cNvPr id="33" name="Text Box 112"/>
            <p:cNvSpPr txBox="1">
              <a:spLocks noChangeArrowheads="1"/>
            </p:cNvSpPr>
            <p:nvPr/>
          </p:nvSpPr>
          <p:spPr bwMode="auto">
            <a:xfrm>
              <a:off x="7987775" y="4624561"/>
              <a:ext cx="726937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 dirty="0">
                  <a:cs typeface="Arial" pitchFamily="34" charset="0"/>
                </a:rPr>
                <a:t>T-HPMN</a:t>
              </a:r>
            </a:p>
          </p:txBody>
        </p:sp>
        <p:sp>
          <p:nvSpPr>
            <p:cNvPr id="34" name="Text Box 113"/>
            <p:cNvSpPr txBox="1">
              <a:spLocks noChangeArrowheads="1"/>
            </p:cNvSpPr>
            <p:nvPr/>
          </p:nvSpPr>
          <p:spPr bwMode="auto">
            <a:xfrm>
              <a:off x="7317564" y="6301233"/>
              <a:ext cx="719409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 dirty="0">
                  <a:cs typeface="Arial" pitchFamily="34" charset="0"/>
                </a:rPr>
                <a:t>T-VPMN</a:t>
              </a:r>
            </a:p>
          </p:txBody>
        </p:sp>
        <p:sp>
          <p:nvSpPr>
            <p:cNvPr id="35" name="Text Box 114"/>
            <p:cNvSpPr txBox="1">
              <a:spLocks noChangeArrowheads="1"/>
            </p:cNvSpPr>
            <p:nvPr/>
          </p:nvSpPr>
          <p:spPr bwMode="auto">
            <a:xfrm>
              <a:off x="4972639" y="6301233"/>
              <a:ext cx="751442" cy="260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>
                <a:buFont typeface="Arial" pitchFamily="34" charset="0"/>
                <a:defRPr sz="1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GB" altLang="ja-JP" sz="1200" u="none">
                  <a:cs typeface="Arial" pitchFamily="34" charset="0"/>
                </a:rPr>
                <a:t>O-VPMN</a:t>
              </a:r>
            </a:p>
          </p:txBody>
        </p:sp>
        <p:sp>
          <p:nvSpPr>
            <p:cNvPr id="36" name="Rectangle 63"/>
            <p:cNvSpPr>
              <a:spLocks noChangeArrowheads="1"/>
            </p:cNvSpPr>
            <p:nvPr/>
          </p:nvSpPr>
          <p:spPr bwMode="auto">
            <a:xfrm>
              <a:off x="5438342" y="4869160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 dirty="0">
                  <a:cs typeface="Arial" pitchFamily="34" charset="0"/>
                </a:rPr>
                <a:t>SCSCF</a:t>
              </a:r>
            </a:p>
          </p:txBody>
        </p:sp>
        <p:sp>
          <p:nvSpPr>
            <p:cNvPr id="37" name="Rectangle 64"/>
            <p:cNvSpPr>
              <a:spLocks noChangeArrowheads="1"/>
            </p:cNvSpPr>
            <p:nvPr/>
          </p:nvSpPr>
          <p:spPr bwMode="auto">
            <a:xfrm>
              <a:off x="5441629" y="5072748"/>
              <a:ext cx="586232" cy="2027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 dirty="0">
                  <a:cs typeface="Arial" pitchFamily="34" charset="0"/>
                </a:rPr>
                <a:t>PCSCF</a:t>
              </a:r>
            </a:p>
          </p:txBody>
        </p:sp>
        <p:sp>
          <p:nvSpPr>
            <p:cNvPr id="38" name="Rectangle 65"/>
            <p:cNvSpPr>
              <a:spLocks noChangeArrowheads="1"/>
            </p:cNvSpPr>
            <p:nvPr/>
          </p:nvSpPr>
          <p:spPr bwMode="auto">
            <a:xfrm>
              <a:off x="8032717" y="4869160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 dirty="0">
                  <a:cs typeface="Arial" pitchFamily="34" charset="0"/>
                </a:rPr>
                <a:t>SCSCF</a:t>
              </a:r>
            </a:p>
          </p:txBody>
        </p:sp>
        <p:sp>
          <p:nvSpPr>
            <p:cNvPr id="39" name="Rectangle 66"/>
            <p:cNvSpPr>
              <a:spLocks noChangeArrowheads="1"/>
            </p:cNvSpPr>
            <p:nvPr/>
          </p:nvSpPr>
          <p:spPr bwMode="auto">
            <a:xfrm>
              <a:off x="8032717" y="5055453"/>
              <a:ext cx="586232" cy="20274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GB" altLang="ja-JP" sz="1200" u="none" dirty="0">
                  <a:cs typeface="Arial" pitchFamily="34" charset="0"/>
                </a:rPr>
                <a:t>PCSCF</a:t>
              </a:r>
            </a:p>
          </p:txBody>
        </p:sp>
        <p:pic>
          <p:nvPicPr>
            <p:cNvPr id="40" name="Picture 67" descr="M10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4753" y="6155142"/>
              <a:ext cx="188950" cy="338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8" descr="M10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221" y="6114123"/>
              <a:ext cx="188951" cy="338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Line 69"/>
            <p:cNvSpPr>
              <a:spLocks noChangeShapeType="1"/>
            </p:cNvSpPr>
            <p:nvPr/>
          </p:nvSpPr>
          <p:spPr bwMode="auto">
            <a:xfrm flipH="1">
              <a:off x="6054386" y="5098733"/>
              <a:ext cx="219637" cy="101680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" name="Line 71"/>
            <p:cNvSpPr>
              <a:spLocks noChangeShapeType="1"/>
            </p:cNvSpPr>
            <p:nvPr/>
          </p:nvSpPr>
          <p:spPr bwMode="auto">
            <a:xfrm flipH="1">
              <a:off x="5907426" y="5003326"/>
              <a:ext cx="241760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4" name="Line 90"/>
            <p:cNvSpPr>
              <a:spLocks noChangeShapeType="1"/>
            </p:cNvSpPr>
            <p:nvPr/>
          </p:nvSpPr>
          <p:spPr bwMode="auto">
            <a:xfrm>
              <a:off x="6274024" y="5098733"/>
              <a:ext cx="161173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" name="Line 91"/>
            <p:cNvSpPr>
              <a:spLocks noChangeShapeType="1"/>
            </p:cNvSpPr>
            <p:nvPr/>
          </p:nvSpPr>
          <p:spPr bwMode="auto">
            <a:xfrm flipH="1" flipV="1">
              <a:off x="7885752" y="5098733"/>
              <a:ext cx="219635" cy="101680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5438350" y="5704472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 u="none" dirty="0" smtClean="0">
                  <a:cs typeface="Arial" pitchFamily="34" charset="0"/>
                </a:rPr>
                <a:t>S-GW</a:t>
              </a:r>
              <a:endParaRPr lang="en-GB" altLang="ja-JP" sz="1200" u="none" dirty="0">
                <a:cs typeface="Arial" pitchFamily="34" charset="0"/>
              </a:endParaRPr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5438350" y="5344181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 u="none" dirty="0" smtClean="0">
                  <a:cs typeface="Arial" pitchFamily="34" charset="0"/>
                </a:rPr>
                <a:t>P-GW</a:t>
              </a:r>
              <a:endParaRPr lang="en-GB" altLang="ja-JP" sz="1200" u="none" dirty="0">
                <a:cs typeface="Arial" pitchFamily="34" charset="0"/>
              </a:endParaRPr>
            </a:p>
          </p:txBody>
        </p:sp>
        <p:sp>
          <p:nvSpPr>
            <p:cNvPr id="48" name="Line 70"/>
            <p:cNvSpPr>
              <a:spLocks noChangeShapeType="1"/>
            </p:cNvSpPr>
            <p:nvPr/>
          </p:nvSpPr>
          <p:spPr bwMode="auto">
            <a:xfrm flipV="1">
              <a:off x="5907426" y="5236000"/>
              <a:ext cx="0" cy="852057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8049044" y="5725372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 u="none" dirty="0" smtClean="0">
                  <a:cs typeface="Arial" pitchFamily="34" charset="0"/>
                </a:rPr>
                <a:t>S-GW</a:t>
              </a:r>
              <a:endParaRPr lang="en-GB" altLang="ja-JP" sz="1200" u="none" dirty="0">
                <a:cs typeface="Arial" pitchFamily="34" charset="0"/>
              </a:endParaRPr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8049044" y="5365081"/>
              <a:ext cx="586232" cy="20274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ja-JP" sz="1200" u="none" dirty="0" smtClean="0">
                  <a:cs typeface="Arial" pitchFamily="34" charset="0"/>
                </a:rPr>
                <a:t>P-GW</a:t>
              </a:r>
              <a:endParaRPr lang="en-GB" altLang="ja-JP" sz="1200" u="none" dirty="0">
                <a:cs typeface="Arial" pitchFamily="34" charset="0"/>
              </a:endParaRPr>
            </a:p>
          </p:txBody>
        </p:sp>
        <p:sp>
          <p:nvSpPr>
            <p:cNvPr id="51" name="Line 72"/>
            <p:cNvSpPr>
              <a:spLocks noChangeShapeType="1"/>
            </p:cNvSpPr>
            <p:nvPr/>
          </p:nvSpPr>
          <p:spPr bwMode="auto">
            <a:xfrm flipH="1">
              <a:off x="8325026" y="5168919"/>
              <a:ext cx="0" cy="94520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2" name="Rectangle 44"/>
          <p:cNvSpPr>
            <a:spLocks noChangeArrowheads="1"/>
          </p:cNvSpPr>
          <p:nvPr/>
        </p:nvSpPr>
        <p:spPr bwMode="auto">
          <a:xfrm>
            <a:off x="886439" y="5289971"/>
            <a:ext cx="586232" cy="2027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1200" u="none" dirty="0" smtClean="0">
                <a:cs typeface="Arial" pitchFamily="34" charset="0"/>
              </a:rPr>
              <a:t>P/S-GW</a:t>
            </a:r>
            <a:endParaRPr lang="en-GB" altLang="ja-JP" sz="1200" u="none" dirty="0">
              <a:cs typeface="Arial" pitchFamily="34" charset="0"/>
            </a:endParaRPr>
          </a:p>
        </p:txBody>
      </p:sp>
      <p:sp>
        <p:nvSpPr>
          <p:cNvPr id="53" name="Rectangle 44"/>
          <p:cNvSpPr>
            <a:spLocks noChangeArrowheads="1"/>
          </p:cNvSpPr>
          <p:nvPr/>
        </p:nvSpPr>
        <p:spPr bwMode="auto">
          <a:xfrm>
            <a:off x="3463213" y="5289971"/>
            <a:ext cx="586232" cy="20274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1200" u="none" dirty="0" smtClean="0">
                <a:cs typeface="Arial" pitchFamily="34" charset="0"/>
              </a:rPr>
              <a:t>P/S-GW</a:t>
            </a:r>
            <a:endParaRPr lang="en-GB" altLang="ja-JP" sz="1200" u="none" dirty="0">
              <a:cs typeface="Arial" pitchFamily="34" charset="0"/>
            </a:endParaRPr>
          </a:p>
        </p:txBody>
      </p:sp>
      <p:sp>
        <p:nvSpPr>
          <p:cNvPr id="54" name="Rectangle 119"/>
          <p:cNvSpPr>
            <a:spLocks noChangeArrowheads="1"/>
          </p:cNvSpPr>
          <p:nvPr/>
        </p:nvSpPr>
        <p:spPr bwMode="auto">
          <a:xfrm>
            <a:off x="1527441" y="5256430"/>
            <a:ext cx="586231" cy="269822"/>
          </a:xfrm>
          <a:prstGeom prst="rect">
            <a:avLst/>
          </a:prstGeom>
          <a:solidFill>
            <a:schemeClr val="bg1"/>
          </a:solidFill>
          <a:ln w="9525">
            <a:solidFill>
              <a:srgbClr val="99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altLang="ja-JP" sz="1400" b="1" u="none" dirty="0" smtClean="0">
                <a:solidFill>
                  <a:srgbClr val="996600"/>
                </a:solidFill>
                <a:cs typeface="Arial" pitchFamily="34" charset="0"/>
              </a:rPr>
              <a:t>TRF</a:t>
            </a:r>
            <a:endParaRPr lang="en-GB" altLang="ja-JP" sz="1400" b="1" u="none" dirty="0">
              <a:solidFill>
                <a:srgbClr val="996600"/>
              </a:solidFill>
              <a:cs typeface="Arial" pitchFamily="34" charset="0"/>
            </a:endParaRPr>
          </a:p>
        </p:txBody>
      </p:sp>
      <p:sp>
        <p:nvSpPr>
          <p:cNvPr id="55" name="Line 92"/>
          <p:cNvSpPr>
            <a:spLocks noChangeShapeType="1"/>
          </p:cNvSpPr>
          <p:nvPr/>
        </p:nvSpPr>
        <p:spPr bwMode="auto">
          <a:xfrm>
            <a:off x="3505052" y="4873855"/>
            <a:ext cx="72673" cy="74387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6" name="Line 85"/>
          <p:cNvSpPr>
            <a:spLocks noChangeShapeType="1"/>
          </p:cNvSpPr>
          <p:nvPr/>
        </p:nvSpPr>
        <p:spPr bwMode="auto">
          <a:xfrm flipH="1">
            <a:off x="1526723" y="4873856"/>
            <a:ext cx="1978329" cy="67679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7" name="Line 102"/>
          <p:cNvSpPr>
            <a:spLocks noChangeShapeType="1"/>
          </p:cNvSpPr>
          <p:nvPr/>
        </p:nvSpPr>
        <p:spPr bwMode="auto">
          <a:xfrm flipH="1">
            <a:off x="1893320" y="4739690"/>
            <a:ext cx="1904040" cy="472562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8" name="Line 103"/>
          <p:cNvSpPr>
            <a:spLocks noChangeShapeType="1"/>
          </p:cNvSpPr>
          <p:nvPr/>
        </p:nvSpPr>
        <p:spPr bwMode="auto">
          <a:xfrm flipH="1" flipV="1">
            <a:off x="1370166" y="4850205"/>
            <a:ext cx="513558" cy="338396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1" name="正方形/長方形 60"/>
          <p:cNvSpPr/>
          <p:nvPr/>
        </p:nvSpPr>
        <p:spPr>
          <a:xfrm>
            <a:off x="397152" y="3675023"/>
            <a:ext cx="1423404" cy="2160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LBO (RAVEL)</a:t>
            </a:r>
            <a:endParaRPr kumimoji="1" lang="en-GB" b="1" dirty="0">
              <a:solidFill>
                <a:schemeClr val="tx2"/>
              </a:solidFill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4638816" y="3675023"/>
            <a:ext cx="1423404" cy="2160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S8HR (new)</a:t>
            </a:r>
            <a:endParaRPr kumimoji="1" lang="en-GB" b="1" dirty="0">
              <a:solidFill>
                <a:srgbClr val="FF0000"/>
              </a:solidFill>
            </a:endParaRPr>
          </a:p>
        </p:txBody>
      </p:sp>
      <p:sp>
        <p:nvSpPr>
          <p:cNvPr id="63" name="スライド番号プレースホルダー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3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49837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dirty="0" smtClean="0"/>
              <a:t>S8HR Overview</a:t>
            </a:r>
            <a:endParaRPr kumimoji="1"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477438"/>
              </p:ext>
            </p:extLst>
          </p:nvPr>
        </p:nvGraphicFramePr>
        <p:xfrm>
          <a:off x="467544" y="1412776"/>
          <a:ext cx="8302414" cy="36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Visio" r:id="rId3" imgW="9630239" imgH="4201470" progId="Visio.Drawing.11">
                  <p:embed/>
                </p:oleObj>
              </mc:Choice>
              <mc:Fallback>
                <p:oleObj name="Visio" r:id="rId3" imgW="9630239" imgH="42014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412776"/>
                        <a:ext cx="8302414" cy="3600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/>
          <p:cNvSpPr txBox="1"/>
          <p:nvPr/>
        </p:nvSpPr>
        <p:spPr>
          <a:xfrm>
            <a:off x="323528" y="5445224"/>
            <a:ext cx="86135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All IMS entities are in HPLMN</a:t>
            </a:r>
          </a:p>
          <a:p>
            <a:pPr marL="285750" indent="-285750">
              <a:buFontTx/>
              <a:buChar char="-"/>
            </a:pPr>
            <a:r>
              <a:rPr kumimoji="1" lang="en-US" dirty="0" smtClean="0"/>
              <a:t>S8 interface is used as inter-PLMN interface for </a:t>
            </a:r>
            <a:r>
              <a:rPr kumimoji="1" lang="en-US" dirty="0" err="1" smtClean="0"/>
              <a:t>VoLTE</a:t>
            </a:r>
            <a:endParaRPr kumimoji="1"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Assumed that UE is based on GSMA PRD IR.92 (same UE can be used for LBO and S8HR)</a:t>
            </a:r>
            <a:endParaRPr kumimoji="1" lang="en-US" dirty="0" smtClean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4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26053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Analysis</a:t>
            </a:r>
            <a:br>
              <a:rPr kumimoji="1" lang="en-US" altLang="ja-JP" dirty="0" smtClean="0"/>
            </a:br>
            <a:r>
              <a:rPr lang="en-US" altLang="ja-JP" dirty="0" smtClean="0"/>
              <a:t>GSMA LS says….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ja-JP" dirty="0"/>
              <a:t>Visited operators in jurisdictions needing to enforce LI on inbound roamers can mandate no encryption on IMS voice in roaming agreements.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No problem with LI in HPLMN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LI in VPLMN is the focus</a:t>
            </a:r>
          </a:p>
          <a:p>
            <a:pPr lvl="1"/>
            <a:r>
              <a:rPr lang="en-US" altLang="ja-JP" dirty="0" smtClean="0"/>
              <a:t>there may be regulatory requirements in some regions that require this function.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5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620741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Analysis: </a:t>
            </a:r>
            <a:br>
              <a:rPr lang="en-US" altLang="ja-JP" dirty="0" smtClean="0"/>
            </a:br>
            <a:r>
              <a:rPr lang="en-US" altLang="ja-JP" dirty="0" smtClean="0"/>
              <a:t>Current LI Requirements: 33.106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ja-JP" dirty="0"/>
              <a:t>Section </a:t>
            </a:r>
            <a:r>
              <a:rPr lang="en-US" altLang="ja-JP" dirty="0" smtClean="0"/>
              <a:t>4:</a:t>
            </a:r>
            <a:endParaRPr lang="ja-JP" altLang="ja-JP" dirty="0"/>
          </a:p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“Requirements unique to a specific region are not addressed”</a:t>
            </a:r>
            <a:endParaRPr lang="ja-JP" altLang="ja-JP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ja-JP" altLang="ja-JP" dirty="0"/>
          </a:p>
          <a:p>
            <a:pPr marL="0" indent="0">
              <a:buNone/>
            </a:pPr>
            <a:r>
              <a:rPr lang="en-US" altLang="ja-JP" dirty="0"/>
              <a:t>Section </a:t>
            </a:r>
            <a:r>
              <a:rPr lang="en-US" altLang="ja-JP" dirty="0" smtClean="0"/>
              <a:t>5.1.2:</a:t>
            </a:r>
            <a:endParaRPr lang="ja-JP" altLang="ja-JP" dirty="0"/>
          </a:p>
          <a:p>
            <a:pPr marL="0" indent="0">
              <a:buNone/>
            </a:pPr>
            <a:r>
              <a:rPr lang="en-US" altLang="ja-JP" dirty="0"/>
              <a:t>“When encryption is provided and managed by </a:t>
            </a:r>
            <a:r>
              <a:rPr lang="en-US" altLang="ja-JP" b="1" dirty="0"/>
              <a:t>the network</a:t>
            </a:r>
            <a:r>
              <a:rPr lang="en-US" altLang="ja-JP" dirty="0"/>
              <a:t>, it shall be a </a:t>
            </a:r>
            <a:r>
              <a:rPr lang="en-US" altLang="ja-JP" dirty="0">
                <a:solidFill>
                  <a:srgbClr val="FF0000"/>
                </a:solidFill>
              </a:rPr>
              <a:t>national option </a:t>
            </a:r>
            <a:r>
              <a:rPr lang="en-US" altLang="ja-JP" dirty="0"/>
              <a:t>as to whether </a:t>
            </a:r>
            <a:r>
              <a:rPr lang="en-US" altLang="ja-JP" b="1" dirty="0"/>
              <a:t>the network </a:t>
            </a:r>
            <a:r>
              <a:rPr lang="en-US" altLang="ja-JP" dirty="0"/>
              <a:t>provides the intercepted communication to the LEA decrypted, or encrypted with key and </a:t>
            </a:r>
            <a:r>
              <a:rPr lang="en-US" altLang="ja-JP" dirty="0" smtClean="0"/>
              <a:t>additional </a:t>
            </a:r>
            <a:r>
              <a:rPr lang="en-US" altLang="ja-JP" dirty="0"/>
              <a:t>information to make decryption possible.”</a:t>
            </a:r>
            <a:endParaRPr lang="ja-JP" altLang="ja-JP" dirty="0"/>
          </a:p>
          <a:p>
            <a:pPr marL="0" indent="0">
              <a:buNone/>
            </a:pPr>
            <a:endParaRPr lang="ja-JP" altLang="ja-JP" dirty="0"/>
          </a:p>
          <a:p>
            <a:pPr marL="0" indent="0">
              <a:buNone/>
            </a:pPr>
            <a:r>
              <a:rPr lang="en-US" altLang="ja-JP" dirty="0"/>
              <a:t>Section </a:t>
            </a:r>
            <a:r>
              <a:rPr lang="en-US" altLang="ja-JP" dirty="0" smtClean="0"/>
              <a:t>5.1.4:</a:t>
            </a:r>
            <a:endParaRPr lang="ja-JP" altLang="ja-JP" dirty="0"/>
          </a:p>
          <a:p>
            <a:pPr marL="0" indent="0">
              <a:buNone/>
            </a:pPr>
            <a:r>
              <a:rPr lang="en-US" altLang="ja-JP" dirty="0"/>
              <a:t>“</a:t>
            </a:r>
            <a:r>
              <a:rPr lang="en-US" altLang="ja-JP" dirty="0">
                <a:solidFill>
                  <a:srgbClr val="FF0000"/>
                </a:solidFill>
              </a:rPr>
              <a:t>The visited network shall intercept only those services that the visited network provides to the target</a:t>
            </a:r>
            <a:r>
              <a:rPr lang="en-US" altLang="ja-JP" dirty="0"/>
              <a:t>. Furthermore, the visited network shall not be required to intercept services executed by the home network”</a:t>
            </a:r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6</a:t>
            </a:fld>
            <a:endParaRPr kumimoji="1" lang="en-GB"/>
          </a:p>
        </p:txBody>
      </p:sp>
      <p:sp>
        <p:nvSpPr>
          <p:cNvPr id="5" name="正方形/長方形 4"/>
          <p:cNvSpPr/>
          <p:nvPr/>
        </p:nvSpPr>
        <p:spPr>
          <a:xfrm>
            <a:off x="323528" y="6095037"/>
            <a:ext cx="813690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ja-JP" dirty="0"/>
              <a:t>Current specifications say LI is not needed for S8HR VoLTE </a:t>
            </a:r>
            <a:r>
              <a:rPr lang="en-US" altLang="ja-JP" dirty="0" smtClean="0"/>
              <a:t>Roaming.</a:t>
            </a:r>
          </a:p>
          <a:p>
            <a:pPr algn="ctr"/>
            <a:r>
              <a:rPr lang="en-US" altLang="ja-JP" dirty="0" smtClean="0"/>
              <a:t>With </a:t>
            </a:r>
            <a:r>
              <a:rPr lang="en-US" altLang="ja-JP" dirty="0"/>
              <a:t>S8HR, VoLTE is service provided by HPLMN</a:t>
            </a:r>
          </a:p>
        </p:txBody>
      </p:sp>
    </p:spTree>
    <p:extLst>
      <p:ext uri="{BB962C8B-B14F-4D97-AF65-F5344CB8AC3E}">
        <p14:creationId xmlns:p14="http://schemas.microsoft.com/office/powerpoint/2010/main" val="1415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400600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Alt.1) No update needed</a:t>
            </a:r>
          </a:p>
          <a:p>
            <a:pPr lvl="1"/>
            <a:r>
              <a:rPr lang="en-US" altLang="ja-JP" dirty="0" smtClean="0"/>
              <a:t>Inform SA plenary that LI in VPLMN is not needed, as per the existing standards</a:t>
            </a:r>
            <a:r>
              <a:rPr kumimoji="1" lang="en-US" altLang="ja-JP" dirty="0" smtClean="0"/>
              <a:t> </a:t>
            </a:r>
          </a:p>
          <a:p>
            <a:pPr lvl="1"/>
            <a:r>
              <a:rPr lang="en-US" altLang="ja-JP" dirty="0" smtClean="0"/>
              <a:t>3GPP does not address specific regional requirements</a:t>
            </a:r>
            <a:endParaRPr kumimoji="1" lang="en-US" altLang="ja-JP" dirty="0" smtClean="0"/>
          </a:p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Alt.2) Reject S8HR, concede to OTT services</a:t>
            </a:r>
          </a:p>
          <a:p>
            <a:pPr lvl="1"/>
            <a:r>
              <a:rPr lang="en-US" altLang="ja-JP" dirty="0" smtClean="0"/>
              <a:t>OTT can provide better security</a:t>
            </a:r>
          </a:p>
          <a:p>
            <a:pPr lvl="1"/>
            <a:r>
              <a:rPr lang="en-US" altLang="ja-JP" dirty="0" smtClean="0"/>
              <a:t>HTTPS is becoming norm – voice traffic can hide anyways.</a:t>
            </a:r>
          </a:p>
          <a:p>
            <a:pPr lvl="1"/>
            <a:r>
              <a:rPr lang="en-US" altLang="ja-JP" dirty="0" smtClean="0"/>
              <a:t>Cheaper alternatives everywhere; voice roaming in its legacy form (LBO) will not survive the competition.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Alt.3) Study the S8HR Solution</a:t>
            </a:r>
          </a:p>
          <a:p>
            <a:pPr lvl="1"/>
            <a:r>
              <a:rPr lang="en-US" altLang="ja-JP" dirty="0" smtClean="0"/>
              <a:t>Study whether regional requirements are met</a:t>
            </a:r>
            <a:r>
              <a:rPr lang="en-US" altLang="ja-JP" dirty="0"/>
              <a:t> </a:t>
            </a:r>
            <a:r>
              <a:rPr lang="en-US" altLang="ja-JP" dirty="0" smtClean="0"/>
              <a:t>when not applying encryption on U-plane.</a:t>
            </a:r>
          </a:p>
          <a:p>
            <a:pPr lvl="1"/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7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1026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Discussion: Cont’d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5069160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b="1" dirty="0" smtClean="0"/>
              <a:t>Situation in SA2</a:t>
            </a:r>
          </a:p>
          <a:p>
            <a:pPr lvl="1"/>
            <a:r>
              <a:rPr kumimoji="1" lang="en-US" altLang="ja-JP" dirty="0" smtClean="0"/>
              <a:t>SA2#108 agreed to NOT directly send any LS back to GSMA</a:t>
            </a:r>
            <a:r>
              <a:rPr lang="en-US" altLang="ja-JP" dirty="0" smtClean="0"/>
              <a:t>. </a:t>
            </a:r>
          </a:p>
          <a:p>
            <a:pPr lvl="1"/>
            <a:r>
              <a:rPr lang="en-US" altLang="ja-JP" dirty="0" smtClean="0"/>
              <a:t>TSG SA will be asked to send one single LS, consolidating inputs from </a:t>
            </a:r>
            <a:r>
              <a:rPr lang="en-US" altLang="ja-JP" smtClean="0"/>
              <a:t>WGs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SA2 will create a new Study Item.</a:t>
            </a:r>
          </a:p>
          <a:p>
            <a:pPr lvl="1"/>
            <a:endParaRPr lang="en-US" altLang="ja-JP" dirty="0"/>
          </a:p>
          <a:p>
            <a:r>
              <a:rPr lang="en-US" altLang="ja-JP" b="1" dirty="0" smtClean="0"/>
              <a:t>Proposal:</a:t>
            </a:r>
          </a:p>
          <a:p>
            <a:pPr lvl="1"/>
            <a:r>
              <a:rPr lang="en-US" altLang="ja-JP" b="1" dirty="0" smtClean="0"/>
              <a:t>No </a:t>
            </a:r>
            <a:r>
              <a:rPr lang="en-US" altLang="ja-JP" b="1" dirty="0" smtClean="0"/>
              <a:t>LS to GSMA </a:t>
            </a:r>
            <a:r>
              <a:rPr lang="en-US" altLang="ja-JP" b="1" dirty="0" smtClean="0"/>
              <a:t>from this meeting – TSG SA to consolidate input.</a:t>
            </a:r>
          </a:p>
          <a:p>
            <a:pPr lvl="1"/>
            <a:r>
              <a:rPr lang="en-US" altLang="ja-JP" dirty="0" smtClean="0"/>
              <a:t>Contents to be included in the SA3-LI Report to TSG SA</a:t>
            </a:r>
            <a:endParaRPr lang="en-US" altLang="ja-JP" dirty="0"/>
          </a:p>
          <a:p>
            <a:pPr lvl="2"/>
            <a:r>
              <a:rPr lang="en-US" altLang="ja-JP" dirty="0" smtClean="0"/>
              <a:t>Alt 1 or Alt 2 or Alt 3: TBD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A12B7-7D25-4173-A58F-539FBEA49022}" type="slidenum">
              <a:rPr kumimoji="1" lang="en-GB" smtClean="0"/>
              <a:t>8</a:t>
            </a:fld>
            <a:endParaRPr kumimoji="1" lang="en-GB"/>
          </a:p>
        </p:txBody>
      </p:sp>
    </p:spTree>
    <p:extLst>
      <p:ext uri="{BB962C8B-B14F-4D97-AF65-F5344CB8AC3E}">
        <p14:creationId xmlns:p14="http://schemas.microsoft.com/office/powerpoint/2010/main" val="71138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</Words>
  <Application>Microsoft Office PowerPoint</Application>
  <PresentationFormat>Bildschirmpräsentation (4:3)</PresentationFormat>
  <Paragraphs>93</Paragraphs>
  <Slides>8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Calibri</vt:lpstr>
      <vt:lpstr>Office ​​テーマ</vt:lpstr>
      <vt:lpstr>Visio</vt:lpstr>
      <vt:lpstr>Discussion on  S8HR VoLTE Roaming</vt:lpstr>
      <vt:lpstr>[Pre-read] LS-in’s related to this paper</vt:lpstr>
      <vt:lpstr>VoLTE Roaming: Latest Status in GSMA</vt:lpstr>
      <vt:lpstr>S8HR Overview</vt:lpstr>
      <vt:lpstr>Analysis GSMA LS says….</vt:lpstr>
      <vt:lpstr>Analysis:  Current LI Requirements: 33.106</vt:lpstr>
      <vt:lpstr>Discussion</vt:lpstr>
      <vt:lpstr>Discussion: Cont’d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Itsuma Tanaka</dc:creator>
  <cp:lastModifiedBy>DCM</cp:lastModifiedBy>
  <cp:revision>59</cp:revision>
  <dcterms:created xsi:type="dcterms:W3CDTF">2015-04-01T01:16:41Z</dcterms:created>
  <dcterms:modified xsi:type="dcterms:W3CDTF">2015-04-20T08:15:02Z</dcterms:modified>
</cp:coreProperties>
</file>