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58">
  <p:sldMasterIdLst>
    <p:sldMasterId id="2147483664" r:id="rId4"/>
  </p:sldMasterIdLst>
  <p:notesMasterIdLst>
    <p:notesMasterId r:id="rId28"/>
  </p:notesMasterIdLst>
  <p:sldIdLst>
    <p:sldId id="256" r:id="rId5"/>
    <p:sldId id="257" r:id="rId6"/>
    <p:sldId id="273" r:id="rId7"/>
    <p:sldId id="265" r:id="rId8"/>
    <p:sldId id="282" r:id="rId9"/>
    <p:sldId id="284" r:id="rId10"/>
    <p:sldId id="267" r:id="rId11"/>
    <p:sldId id="261" r:id="rId12"/>
    <p:sldId id="292" r:id="rId13"/>
    <p:sldId id="310" r:id="rId14"/>
    <p:sldId id="307" r:id="rId15"/>
    <p:sldId id="308" r:id="rId16"/>
    <p:sldId id="286" r:id="rId17"/>
    <p:sldId id="316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17" r:id="rId26"/>
    <p:sldId id="318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A436"/>
    <a:srgbClr val="F36C21"/>
    <a:srgbClr val="716C6B"/>
    <a:srgbClr val="00AEEF"/>
    <a:srgbClr val="D94D20"/>
    <a:srgbClr val="6C6864"/>
    <a:srgbClr val="63615D"/>
    <a:srgbClr val="54524E"/>
    <a:srgbClr val="0087C3"/>
    <a:srgbClr val="C6D7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14" autoAdjust="0"/>
    <p:restoredTop sz="94660"/>
  </p:normalViewPr>
  <p:slideViewPr>
    <p:cSldViewPr snapToObjects="1">
      <p:cViewPr>
        <p:scale>
          <a:sx n="70" d="100"/>
          <a:sy n="70" d="100"/>
        </p:scale>
        <p:origin x="-1500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91834-3F34-4B40-8735-EA115B05FDDA}" type="datetimeFigureOut">
              <a:rPr lang="en-US" smtClean="0"/>
              <a:pPr/>
              <a:t>2/5/2014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F7F6D-8A3B-DB4E-AE49-8696C0E84EF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454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2802" y="274638"/>
            <a:ext cx="8470198" cy="563562"/>
          </a:xfrm>
        </p:spPr>
        <p:txBody>
          <a:bodyPr/>
          <a:lstStyle>
            <a:lvl1pPr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4876800"/>
          </a:xfr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  <a:lvl2pPr>
              <a:defRPr b="0" i="0">
                <a:latin typeface="Arial"/>
                <a:cs typeface="Arial"/>
              </a:defRPr>
            </a:lvl2pPr>
            <a:lvl3pPr>
              <a:defRPr b="0" i="0">
                <a:latin typeface="Arial"/>
                <a:cs typeface="Arial"/>
              </a:defRPr>
            </a:lvl3pPr>
            <a:lvl4pPr>
              <a:defRPr b="0" i="0">
                <a:latin typeface="Arial"/>
                <a:cs typeface="Arial"/>
              </a:defRPr>
            </a:lvl4pPr>
            <a:lvl5pPr>
              <a:defRPr b="0" i="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1219200"/>
          </a:xfrm>
        </p:spPr>
        <p:txBody>
          <a:bodyPr/>
          <a:lstStyle>
            <a:lvl1pPr>
              <a:buFontTx/>
              <a:buNone/>
              <a:defRPr b="0" i="0">
                <a:latin typeface="Arial"/>
                <a:cs typeface="Arial"/>
              </a:defRPr>
            </a:lvl1pPr>
            <a:lvl2pPr>
              <a:defRPr b="0" i="0">
                <a:latin typeface="Arial"/>
                <a:cs typeface="Arial"/>
              </a:defRPr>
            </a:lvl2pPr>
            <a:lvl3pPr>
              <a:defRPr b="0" i="0">
                <a:latin typeface="Arial"/>
                <a:cs typeface="Arial"/>
              </a:defRPr>
            </a:lvl3pPr>
            <a:lvl4pPr>
              <a:defRPr b="0" i="0">
                <a:latin typeface="Arial"/>
                <a:cs typeface="Arial"/>
              </a:defRPr>
            </a:lvl4pPr>
            <a:lvl5pPr>
              <a:defRPr b="0" i="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81000" y="2590800"/>
            <a:ext cx="8229600" cy="3657600"/>
          </a:xfr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  <a:lvl2pPr>
              <a:defRPr b="0" i="0">
                <a:latin typeface="Arial"/>
                <a:cs typeface="Arial"/>
              </a:defRPr>
            </a:lvl2pPr>
            <a:lvl3pPr>
              <a:defRPr b="0" i="0">
                <a:latin typeface="Arial"/>
                <a:cs typeface="Arial"/>
              </a:defRPr>
            </a:lvl3pPr>
            <a:lvl4pPr>
              <a:defRPr b="0" i="0">
                <a:latin typeface="Arial"/>
                <a:cs typeface="Arial"/>
              </a:defRPr>
            </a:lvl4pPr>
            <a:lvl5pPr>
              <a:defRPr b="0" i="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525963"/>
          </a:xfrm>
        </p:spPr>
        <p:txBody>
          <a:bodyPr/>
          <a:lstStyle>
            <a:lvl1pPr>
              <a:defRPr sz="2800" b="0" i="0">
                <a:latin typeface="Arial"/>
                <a:cs typeface="Arial"/>
              </a:defRPr>
            </a:lvl1pPr>
            <a:lvl2pPr>
              <a:defRPr sz="24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"/>
                <a:cs typeface="Arial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525963"/>
          </a:xfrm>
        </p:spPr>
        <p:txBody>
          <a:bodyPr/>
          <a:lstStyle>
            <a:lvl1pPr>
              <a:defRPr sz="2800" b="0" i="0">
                <a:latin typeface="Arial"/>
                <a:cs typeface="Arial"/>
              </a:defRPr>
            </a:lvl1pPr>
            <a:lvl2pPr>
              <a:defRPr sz="24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"/>
                <a:cs typeface="Arial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92802" y="274638"/>
            <a:ext cx="8470198" cy="563562"/>
          </a:xfrm>
        </p:spPr>
        <p:txBody>
          <a:bodyPr/>
          <a:lstStyle>
            <a:lvl1pPr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2802" y="274638"/>
            <a:ext cx="8470198" cy="563562"/>
          </a:xfrm>
        </p:spPr>
        <p:txBody>
          <a:bodyPr/>
          <a:lstStyle>
            <a:lvl1pPr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9672" y="274638"/>
            <a:ext cx="8229600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371600"/>
            <a:ext cx="8229600" cy="4754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98446"/>
          </a:xfrm>
          <a:prstGeom prst="rect">
            <a:avLst/>
          </a:prstGeom>
          <a:solidFill>
            <a:srgbClr val="716C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16C6B"/>
              </a:solidFill>
            </a:endParaRPr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228600" y="64770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44A436"/>
                </a:solidFill>
                <a:latin typeface="Arial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D5CFB-22F2-3C47-9198-8923B31E7A3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AEE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826C4-8F01-4C64-AE1E-249FE434752C}" type="datetimeFigureOut">
              <a:rPr lang="en-US" smtClean="0"/>
              <a:t>2/5/2014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69" r:id="rId3"/>
    <p:sldLayoutId id="2147483668" r:id="rId4"/>
    <p:sldLayoutId id="2147483670" r:id="rId5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2600" b="1" kern="1200" cap="none">
          <a:solidFill>
            <a:srgbClr val="F36C21"/>
          </a:solidFill>
          <a:latin typeface="Arial"/>
          <a:ea typeface="+mj-ea"/>
          <a:cs typeface="Arial"/>
        </a:defRPr>
      </a:lvl1pPr>
    </p:titleStyle>
    <p:bodyStyle>
      <a:lvl1pPr marL="341313" indent="-341313" algn="l" defTabSz="457200" rtl="0" eaLnBrk="1" latinLnBrk="0" hangingPunct="1">
        <a:spcBef>
          <a:spcPct val="20000"/>
        </a:spcBef>
        <a:buClr>
          <a:srgbClr val="00B0F0"/>
        </a:buClr>
        <a:buSzPct val="120000"/>
        <a:buFont typeface="Arial" pitchFamily="34" charset="0"/>
        <a:buChar char="•"/>
        <a:tabLst/>
        <a:defRPr sz="2600" b="0" i="0" kern="1200">
          <a:solidFill>
            <a:srgbClr val="716C6B"/>
          </a:solidFill>
          <a:latin typeface="Arial"/>
          <a:ea typeface="+mn-ea"/>
          <a:cs typeface="Arial"/>
        </a:defRPr>
      </a:lvl1pPr>
      <a:lvl2pPr marL="573088" indent="-231775" algn="l" defTabSz="457200" rtl="0" eaLnBrk="1" latinLnBrk="0" hangingPunct="1">
        <a:spcBef>
          <a:spcPts val="300"/>
        </a:spcBef>
        <a:buClr>
          <a:srgbClr val="00B0F0"/>
        </a:buClr>
        <a:buFont typeface="Arial" pitchFamily="34" charset="0"/>
        <a:buChar char="•"/>
        <a:defRPr sz="2400" b="0" i="0" kern="1200">
          <a:solidFill>
            <a:srgbClr val="716C6B"/>
          </a:solidFill>
          <a:latin typeface="Arial"/>
          <a:ea typeface="+mn-ea"/>
          <a:cs typeface="Arial"/>
        </a:defRPr>
      </a:lvl2pPr>
      <a:lvl3pPr marL="682625" indent="-109538" algn="l" defTabSz="457200" rtl="0" eaLnBrk="1" latinLnBrk="0" hangingPunct="1">
        <a:spcBef>
          <a:spcPts val="0"/>
        </a:spcBef>
        <a:buClr>
          <a:schemeClr val="tx1">
            <a:lumMod val="50000"/>
            <a:lumOff val="50000"/>
          </a:schemeClr>
        </a:buClr>
        <a:buFont typeface="Arial"/>
        <a:buChar char="•"/>
        <a:defRPr sz="2000" b="0" i="0" kern="1200">
          <a:solidFill>
            <a:srgbClr val="716C6B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–"/>
        <a:defRPr sz="1800" b="0" i="0" kern="1200">
          <a:solidFill>
            <a:srgbClr val="716C6B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»"/>
        <a:defRPr sz="1600" b="0" i="0" kern="1200">
          <a:solidFill>
            <a:srgbClr val="716C6B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0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1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152400"/>
            <a:ext cx="8839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 SA WG3LI (Security) Meeting #</a:t>
            </a:r>
            <a:r>
              <a:rPr lang="en-GB" b="1" smtClean="0"/>
              <a:t>52                          </a:t>
            </a:r>
            <a:r>
              <a:rPr lang="en-GB" b="1" dirty="0"/>
              <a:t>	</a:t>
            </a:r>
            <a:r>
              <a:rPr lang="en-GB" b="1" smtClean="0"/>
              <a:t>                          </a:t>
            </a:r>
            <a:r>
              <a:rPr lang="en-GB" b="1" smtClean="0"/>
              <a:t>SA3LI14_028r2</a:t>
            </a:r>
            <a:endParaRPr lang="en-US" b="1" dirty="0"/>
          </a:p>
          <a:p>
            <a:r>
              <a:rPr lang="en-GB" b="1" dirty="0"/>
              <a:t>4-6 February 2014; France(ETSI) 		</a:t>
            </a:r>
            <a:endParaRPr lang="en-US" b="1" dirty="0"/>
          </a:p>
          <a:p>
            <a:r>
              <a:rPr lang="en-GB" b="1" dirty="0"/>
              <a:t>	</a:t>
            </a:r>
            <a:endParaRPr lang="en-US" dirty="0"/>
          </a:p>
          <a:p>
            <a:r>
              <a:rPr lang="en-GB" b="1" dirty="0"/>
              <a:t>Source:	</a:t>
            </a:r>
            <a:r>
              <a:rPr lang="en-GB" b="1" dirty="0" smtClean="0"/>
              <a:t>		</a:t>
            </a:r>
            <a:r>
              <a:rPr lang="en-GB" b="1" dirty="0" err="1" smtClean="0"/>
              <a:t>Interdigital</a:t>
            </a:r>
            <a:endParaRPr lang="en-US" dirty="0"/>
          </a:p>
          <a:p>
            <a:r>
              <a:rPr lang="en-GB" b="1" dirty="0"/>
              <a:t>Title:	</a:t>
            </a:r>
            <a:r>
              <a:rPr lang="en-GB" b="1" dirty="0" smtClean="0"/>
              <a:t>		</a:t>
            </a:r>
            <a:r>
              <a:rPr lang="en-US" b="1" dirty="0"/>
              <a:t>LI considerations for offload </a:t>
            </a:r>
            <a:r>
              <a:rPr lang="en-US" b="1" dirty="0" smtClean="0"/>
              <a:t>scenarios</a:t>
            </a:r>
          </a:p>
          <a:p>
            <a:r>
              <a:rPr lang="en-GB" b="1" dirty="0" smtClean="0"/>
              <a:t>Document </a:t>
            </a:r>
            <a:r>
              <a:rPr lang="en-GB" b="1" dirty="0"/>
              <a:t>for:	Discussion</a:t>
            </a:r>
            <a:endParaRPr lang="en-US" dirty="0"/>
          </a:p>
          <a:p>
            <a:r>
              <a:rPr lang="en-GB" b="1" dirty="0"/>
              <a:t>Agenda Item:	</a:t>
            </a:r>
            <a:endParaRPr lang="en-US" dirty="0"/>
          </a:p>
          <a:p>
            <a:r>
              <a:rPr lang="en-GB" b="1" dirty="0"/>
              <a:t>Work Item / Release:	</a:t>
            </a:r>
            <a:endParaRPr lang="en-GB" b="1" dirty="0" smtClean="0"/>
          </a:p>
          <a:p>
            <a:endParaRPr lang="en-GB" b="1" i="1" dirty="0"/>
          </a:p>
          <a:p>
            <a:r>
              <a:rPr lang="en-GB" i="1" dirty="0" smtClean="0"/>
              <a:t>Abstract </a:t>
            </a:r>
            <a:r>
              <a:rPr lang="en-GB" i="1" dirty="0"/>
              <a:t>of the contribution:</a:t>
            </a:r>
            <a:endParaRPr lang="en-US" dirty="0"/>
          </a:p>
          <a:p>
            <a:r>
              <a:rPr lang="en-US" dirty="0"/>
              <a:t>This presentation attempts to define a new problem space </a:t>
            </a:r>
            <a:r>
              <a:rPr lang="en-US" dirty="0" smtClean="0"/>
              <a:t>and to </a:t>
            </a:r>
            <a:r>
              <a:rPr lang="en-US" dirty="0"/>
              <a:t>propose </a:t>
            </a:r>
            <a:r>
              <a:rPr lang="en-US" dirty="0" smtClean="0"/>
              <a:t>solutions </a:t>
            </a:r>
            <a:r>
              <a:rPr lang="en-US" dirty="0"/>
              <a:t>for LI in traffic offload </a:t>
            </a:r>
            <a:r>
              <a:rPr lang="en-US" dirty="0" smtClean="0"/>
              <a:t>scenarios.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Solution </a:t>
            </a:r>
            <a:r>
              <a:rPr lang="en-US" dirty="0" smtClean="0"/>
              <a:t>2: </a:t>
            </a:r>
            <a:r>
              <a:rPr lang="en-US" dirty="0"/>
              <a:t>ISP-Cellular I</a:t>
            </a:r>
            <a:r>
              <a:rPr lang="en-US" dirty="0" smtClean="0"/>
              <a:t>nterfaces</a:t>
            </a:r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7" name="Rectangle 6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6511880"/>
              </p:ext>
            </p:extLst>
          </p:nvPr>
        </p:nvGraphicFramePr>
        <p:xfrm>
          <a:off x="388937" y="876300"/>
          <a:ext cx="8374063" cy="54235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8" name="Visio" r:id="rId3" imgW="9913309" imgH="7057683" progId="Visio.Drawing.11">
                  <p:embed/>
                </p:oleObj>
              </mc:Choice>
              <mc:Fallback>
                <p:oleObj name="Visio" r:id="rId3" imgW="9913309" imgH="7057683" progId="Visio.Drawing.11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937" y="876300"/>
                        <a:ext cx="8374063" cy="54235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207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Solution 2: Offload </a:t>
            </a:r>
            <a:r>
              <a:rPr lang="en-US" dirty="0" smtClean="0"/>
              <a:t>Data Path</a:t>
            </a:r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7335046"/>
              </p:ext>
            </p:extLst>
          </p:nvPr>
        </p:nvGraphicFramePr>
        <p:xfrm>
          <a:off x="457200" y="838200"/>
          <a:ext cx="8250598" cy="548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4" name="Visio" r:id="rId3" imgW="9913309" imgH="6465989" progId="Visio.Drawing.11">
                  <p:embed/>
                </p:oleObj>
              </mc:Choice>
              <mc:Fallback>
                <p:oleObj name="Visio" r:id="rId3" imgW="9913309" imgH="6465989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838200"/>
                        <a:ext cx="8250598" cy="5486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2077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Solution 2: LI </a:t>
            </a:r>
            <a:r>
              <a:rPr lang="en-US" dirty="0" smtClean="0"/>
              <a:t>of Offloaded Data</a:t>
            </a:r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1384527"/>
              </p:ext>
            </p:extLst>
          </p:nvPr>
        </p:nvGraphicFramePr>
        <p:xfrm>
          <a:off x="381000" y="870857"/>
          <a:ext cx="8289507" cy="53013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5" name="Visio" r:id="rId3" imgW="9913309" imgH="6762106" progId="Visio.Drawing.11">
                  <p:embed/>
                </p:oleObj>
              </mc:Choice>
              <mc:Fallback>
                <p:oleObj name="Visio" r:id="rId3" imgW="9913309" imgH="6762106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870857"/>
                        <a:ext cx="8289507" cy="53013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20777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Offload scenarios present challenge to traditional LI methods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LI might impede deployment of Small Cells in operators’ networks 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Traditional LI architecture has to expand to allow LI in offload scenarios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OUTTAKES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68672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trike="sngStrike" dirty="0" smtClean="0"/>
              <a:t>Key LI Requirements </a:t>
            </a:r>
            <a:br>
              <a:rPr lang="en-US" strike="sngStrike" dirty="0" smtClean="0"/>
            </a:br>
            <a:r>
              <a:rPr lang="en-US" strike="sngStrike" dirty="0" smtClean="0"/>
              <a:t>(pasted from 3GPP LI specifications)</a:t>
            </a:r>
            <a:endParaRPr lang="en-US" strike="sngStrike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371600"/>
            <a:ext cx="7781925" cy="4876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Target of surveillance is not to know they are the target of surveillance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Identity of those under surveillance is not to be public, only authorized personnel have this info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Surveillance enabled/disabled immediately upon receipt of the warrant from a law enforcement agency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Support two types of surveillance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Event only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Event and data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If data is encrypted, the network provides a means to decrypt the data (if available)</a:t>
            </a:r>
          </a:p>
        </p:txBody>
      </p:sp>
    </p:spTree>
    <p:extLst>
      <p:ext uri="{BB962C8B-B14F-4D97-AF65-F5344CB8AC3E}">
        <p14:creationId xmlns:p14="http://schemas.microsoft.com/office/powerpoint/2010/main" val="17846646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trike="sngStrike" dirty="0" smtClean="0"/>
              <a:t>Cellular Networks - Introduction</a:t>
            </a:r>
            <a:endParaRPr lang="en-US" strike="sngStrike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Current cellular networks typically funnel all data through a “core network”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This makes LI “easy” since there is a focal point in the core network that allows for meeting LI requirements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This focal point is within the core network, allowing for the surveillance to be done discretely, i.e. without tipping off the subject of surveillance</a:t>
            </a:r>
          </a:p>
          <a:p>
            <a:endParaRPr lang="en-US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4036312"/>
            <a:ext cx="5924550" cy="221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241271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trike="sngStrike" dirty="0" smtClean="0"/>
              <a:t>Current Core Network LI Topology (I)</a:t>
            </a:r>
            <a:endParaRPr lang="en-US" strike="sngStrike" dirty="0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9697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2898825"/>
              </p:ext>
            </p:extLst>
          </p:nvPr>
        </p:nvGraphicFramePr>
        <p:xfrm>
          <a:off x="292802" y="838200"/>
          <a:ext cx="8449101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0" name="Visio" r:id="rId3" imgW="8541739" imgH="5798443" progId="Visio.Drawing.11">
                  <p:embed/>
                </p:oleObj>
              </mc:Choice>
              <mc:Fallback>
                <p:oleObj name="Visio" r:id="rId3" imgW="8541739" imgH="5798443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02" y="838200"/>
                        <a:ext cx="8449101" cy="525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42986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trike="sngStrike" dirty="0" smtClean="0"/>
              <a:t>Current Core Network LI (II)</a:t>
            </a:r>
            <a:endParaRPr lang="en-US" strike="sngStrike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Operators have many nodes in the mobile core network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Each node performs a different function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LI Functional node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Interfaces to law enforcement agencies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Interfaces to other nodes in the core network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Acts as a gateway between law enforcement agencies and core network nodes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Intercepting Control Elements (ICE)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Control plane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Intercepting Network Elements (INE)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Data plane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8030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92802" y="311032"/>
            <a:ext cx="8470198" cy="563562"/>
          </a:xfrm>
        </p:spPr>
        <p:txBody>
          <a:bodyPr/>
          <a:lstStyle/>
          <a:p>
            <a:r>
              <a:rPr lang="en-US" strike="sngStrike" dirty="0" smtClean="0"/>
              <a:t>Current Core Network LI Topology (III)</a:t>
            </a:r>
            <a:endParaRPr lang="en-US" strike="sngStrike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292802" y="990600"/>
          <a:ext cx="8338141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4" name="Visio" r:id="rId3" imgW="8370369" imgH="3634339" progId="Visio.Drawing.11">
                  <p:embed/>
                </p:oleObj>
              </mc:Choice>
              <mc:Fallback>
                <p:oleObj name="Visio" r:id="rId3" imgW="8370369" imgH="3634339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02" y="990600"/>
                        <a:ext cx="8338141" cy="525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9913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Key LI </a:t>
            </a:r>
            <a:r>
              <a:rPr lang="en-US" dirty="0" smtClean="0"/>
              <a:t>requirements – in the Outtakes section</a:t>
            </a: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Selected IP Traffic Offload (SIPTO) and Local IP Access (LIPA)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Proposed Solutions</a:t>
            </a:r>
          </a:p>
          <a:p>
            <a:pPr marL="798513" lvl="1" indent="-45720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/>
              <a:t>Extending LI interfaces to local node</a:t>
            </a:r>
          </a:p>
          <a:p>
            <a:pPr marL="798513" lvl="1" indent="-45720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/>
              <a:t>Extending LI interfaces to ISP hosting local node backhaul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trike="sngStrike" dirty="0" smtClean="0"/>
              <a:t>Current Core Network LI (IV)</a:t>
            </a:r>
            <a:endParaRPr lang="en-US" strike="sngStrike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There are 3 defined handover interfaces (HI) that a cellular operator is required to support to a law enforcement agency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HI1 – Administration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Allows law enforcement agency to deliver an electronic warrant, enable or disable surveillance, and query the cellular network as to the status of surveillance of a target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HI2 – Intercept Related Information (IRI)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Allows cellular network to inform law enforcement when a target has connected/disconnected to the network and other events related to the target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HI3 – Content of Communication (CC)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Allows cellular network to forward copies of the actual data packets sent to and by a target of surveillance.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3963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trike="sngStrike" dirty="0" smtClean="0"/>
              <a:t>Current Core Network LI (V)</a:t>
            </a:r>
            <a:endParaRPr lang="en-US" strike="sngStrike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Defined interfaces between LI Function and ICE and INE nodes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X1-1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Interface to allow LI Function to command INE and ICE nodes to enable or disable surveillance of a particular user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X2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Interface to allow INE and ICE nodes to send IRI event data to the LI Function in the core network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X3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Interface to allow INE nodes to send CC data to the LI Function in the core network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These interfaces are located </a:t>
            </a:r>
            <a:r>
              <a:rPr lang="en-US" b="1" i="1" dirty="0" smtClean="0"/>
              <a:t>within</a:t>
            </a:r>
            <a:r>
              <a:rPr lang="en-US" dirty="0" smtClean="0"/>
              <a:t> the core network and do not travel </a:t>
            </a:r>
            <a:r>
              <a:rPr lang="en-US" b="1" i="1" dirty="0" smtClean="0"/>
              <a:t>outside</a:t>
            </a:r>
            <a:r>
              <a:rPr lang="en-US" dirty="0" smtClean="0"/>
              <a:t> the core network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At least not currently</a:t>
            </a:r>
          </a:p>
          <a:p>
            <a:pPr lvl="1">
              <a:lnSpc>
                <a:spcPct val="90000"/>
              </a:lnSpc>
            </a:pPr>
            <a:endParaRPr lang="en-US" dirty="0" smtClean="0"/>
          </a:p>
          <a:p>
            <a:pPr lvl="1">
              <a:lnSpc>
                <a:spcPct val="90000"/>
              </a:lnSpc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1457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Outtakes: Solution 2 Alternative – Adding LGW to ISP</a:t>
            </a:r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093642"/>
              </p:ext>
            </p:extLst>
          </p:nvPr>
        </p:nvGraphicFramePr>
        <p:xfrm>
          <a:off x="292802" y="859971"/>
          <a:ext cx="8393998" cy="5432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7" name="Visio" r:id="rId3" imgW="10009329" imgH="7057702" progId="Visio.Drawing.11">
                  <p:embed/>
                </p:oleObj>
              </mc:Choice>
              <mc:Fallback>
                <p:oleObj name="Visio" r:id="rId3" imgW="10009329" imgH="705770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02" y="859971"/>
                        <a:ext cx="8393998" cy="54322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54003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Outtakes: Solution 2 Alternative – Adding LGW to ISP</a:t>
            </a:r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455986"/>
              </p:ext>
            </p:extLst>
          </p:nvPr>
        </p:nvGraphicFramePr>
        <p:xfrm>
          <a:off x="457200" y="838199"/>
          <a:ext cx="8229600" cy="5564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1" name="Visio" r:id="rId3" imgW="10009329" imgH="7057702" progId="Visio.Drawing.11">
                  <p:embed/>
                </p:oleObj>
              </mc:Choice>
              <mc:Fallback>
                <p:oleObj name="Visio" r:id="rId3" imgW="10009329" imgH="705770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838199"/>
                        <a:ext cx="8229600" cy="55647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9747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SIPTO and LIPA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3886200"/>
            <a:ext cx="8382000" cy="2590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/>
              <a:t>Done at a HeNB or SCGW (Small </a:t>
            </a:r>
            <a:r>
              <a:rPr lang="en-US" sz="2400" dirty="0"/>
              <a:t>C</a:t>
            </a:r>
            <a:r>
              <a:rPr lang="en-US" sz="2400" dirty="0" smtClean="0"/>
              <a:t>ell GW)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Local IP Access Traffic (LIPA)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Traffic routed between two local users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Selected IP Traffic Offload (SIPTO)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Traffic routed between a cellular device and an application server on public Internet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LI is a problem that must be solved</a:t>
            </a: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990600"/>
            <a:ext cx="673475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92802" y="274638"/>
            <a:ext cx="8698798" cy="563562"/>
          </a:xfrm>
        </p:spPr>
        <p:txBody>
          <a:bodyPr/>
          <a:lstStyle/>
          <a:p>
            <a:r>
              <a:rPr lang="en-US" dirty="0" smtClean="0"/>
              <a:t>Proposed Solution 1 for LI of LIPA and SIPTO: Outline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Add </a:t>
            </a:r>
            <a:r>
              <a:rPr lang="en-US" dirty="0" smtClean="0"/>
              <a:t>an </a:t>
            </a:r>
            <a:r>
              <a:rPr lang="en-US" dirty="0" smtClean="0"/>
              <a:t>LI Function to the HeNB and/or the Small Cell Gateway (SCGW)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Extend the existing X1-1, X2, and X3 interfaces from within the core network to the HeNB/SCGW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HeNB/SCGW becomes INE/ICE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Use existing secure tunnel between HeNB/SCGW and mobile core network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IPSec tunnel to SeGW at edge of mobile core network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 1 LI Topology</a:t>
            </a:r>
            <a:endParaRPr lang="en-US" dirty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0721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853651"/>
              </p:ext>
            </p:extLst>
          </p:nvPr>
        </p:nvGraphicFramePr>
        <p:xfrm>
          <a:off x="457200" y="838200"/>
          <a:ext cx="8128368" cy="541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0" name="Visio" r:id="rId3" imgW="8427284" imgH="5494498" progId="Visio.Drawing.11">
                  <p:embed/>
                </p:oleObj>
              </mc:Choice>
              <mc:Fallback>
                <p:oleObj name="Visio" r:id="rId3" imgW="8427284" imgH="5494498" progId="Visio.Drawing.11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838200"/>
                        <a:ext cx="8128368" cy="541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Connector 2"/>
          <p:cNvCxnSpPr/>
          <p:nvPr/>
        </p:nvCxnSpPr>
        <p:spPr>
          <a:xfrm>
            <a:off x="292802" y="5410200"/>
            <a:ext cx="469198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066800" y="5193268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Local traffic (LIPA)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292802" y="5715000"/>
            <a:ext cx="469198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78798" y="5498068"/>
            <a:ext cx="2457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Offloaded traffic (SIPTO)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292802" y="6019800"/>
            <a:ext cx="469198" cy="0"/>
          </a:xfrm>
          <a:prstGeom prst="line">
            <a:avLst/>
          </a:prstGeom>
          <a:ln w="76200">
            <a:solidFill>
              <a:srgbClr val="44A43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90796" y="5802868"/>
            <a:ext cx="1230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 Interface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 1LI Topology - Detailed</a:t>
            </a:r>
            <a:endParaRPr lang="en-US" dirty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277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1814787"/>
              </p:ext>
            </p:extLst>
          </p:nvPr>
        </p:nvGraphicFramePr>
        <p:xfrm>
          <a:off x="367145" y="838200"/>
          <a:ext cx="8395855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50" name="Visio" r:id="rId3" imgW="7055714" imgH="3322612" progId="Visio.Drawing.11">
                  <p:embed/>
                </p:oleObj>
              </mc:Choice>
              <mc:Fallback>
                <p:oleObj name="Visio" r:id="rId3" imgW="7055714" imgH="3322612" progId="Visio.Drawing.11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145" y="838200"/>
                        <a:ext cx="8395855" cy="525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1: Steps needed: Discovery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The HeNB/SCGW and LI Functions within the mobile core network will have to discover each other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The LI Functions could be provisioned with the ID of the HeNBs/SCGWs attached to the core network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The LI Functions would then be discovering the HeNBs/SCGWs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The HeNBs/SCGWs could be provisioned with the ID of the LI Functions within the core network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Since the LI Functions are more under the control of the network operator, having the LI Functions discover the HeNBs/SCGWs is a better option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</a:t>
            </a:r>
            <a:r>
              <a:rPr lang="en-US" dirty="0" smtClean="0"/>
              <a:t>1: Steps </a:t>
            </a:r>
            <a:r>
              <a:rPr lang="en-US" dirty="0"/>
              <a:t>needed: Authentication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After discovery, the HeNB/SCGW and LI Function must perform some type of mutual authentication, which ensures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o</a:t>
            </a:r>
            <a:r>
              <a:rPr lang="en-US" dirty="0" smtClean="0"/>
              <a:t>nly trusted entities are accessing the LI Function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o</a:t>
            </a:r>
            <a:r>
              <a:rPr lang="en-US" dirty="0" smtClean="0"/>
              <a:t>nly the trusted LI Function is communication with a HeNB/SCGW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HeNB/SCGW requires use of TEE (Trusted </a:t>
            </a:r>
            <a:r>
              <a:rPr lang="en-US" dirty="0" smtClean="0"/>
              <a:t>Execution</a:t>
            </a:r>
            <a:r>
              <a:rPr lang="en-US" dirty="0" smtClean="0"/>
              <a:t> </a:t>
            </a:r>
            <a:r>
              <a:rPr lang="en-US" dirty="0" smtClean="0"/>
              <a:t>Environment)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a</a:t>
            </a:r>
            <a:r>
              <a:rPr lang="en-US" dirty="0" smtClean="0"/>
              <a:t>llows for authentication information to be kept private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a</a:t>
            </a:r>
            <a:r>
              <a:rPr lang="en-US" dirty="0" smtClean="0"/>
              <a:t>llows for the security of the LI information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HeNB/SCGW may also use a Hosting Party Module (UICC) to authenticate to the core network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</a:t>
            </a:r>
            <a:r>
              <a:rPr lang="en-US" dirty="0" smtClean="0"/>
              <a:t>an also be reused to authenticate to the LI Function in the core network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92802" y="274638"/>
            <a:ext cx="8698798" cy="563562"/>
          </a:xfrm>
        </p:spPr>
        <p:txBody>
          <a:bodyPr/>
          <a:lstStyle/>
          <a:p>
            <a:r>
              <a:rPr lang="en-US" dirty="0" smtClean="0"/>
              <a:t>Proposed Solution </a:t>
            </a:r>
            <a:r>
              <a:rPr lang="en-US" dirty="0"/>
              <a:t>2</a:t>
            </a:r>
            <a:r>
              <a:rPr lang="en-US" dirty="0" smtClean="0"/>
              <a:t> for LI of LIPA and SIPTO: Outline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Perform LIPA and SIPTO within ISP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Add a LI Function to an ISP that is servicing the HeNB and/or the SCGW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Extend the existing X1-1, X2, and X3 interfaces from within the core network to the HeNB/SCGW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 smtClean="0"/>
              <a:t>ISPs usually have </a:t>
            </a:r>
            <a:r>
              <a:rPr lang="en-US" dirty="0" smtClean="0"/>
              <a:t>an </a:t>
            </a:r>
            <a:r>
              <a:rPr lang="en-US" dirty="0" smtClean="0"/>
              <a:t>LI Node that supports LI functions required for ISPs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l</a:t>
            </a:r>
            <a:r>
              <a:rPr lang="en-US" dirty="0" smtClean="0"/>
              <a:t>ocated outside of local network which lowers probability of target learning they are subject of surveillance</a:t>
            </a:r>
          </a:p>
        </p:txBody>
      </p:sp>
    </p:spTree>
    <p:extLst>
      <p:ext uri="{BB962C8B-B14F-4D97-AF65-F5344CB8AC3E}">
        <p14:creationId xmlns:p14="http://schemas.microsoft.com/office/powerpoint/2010/main" val="799361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">
      <a:dk1>
        <a:sysClr val="windowText" lastClr="000000"/>
      </a:dk1>
      <a:lt1>
        <a:sysClr val="window" lastClr="FFFFFF"/>
      </a:lt1>
      <a:dk2>
        <a:srgbClr val="1F497D"/>
      </a:dk2>
      <a:lt2>
        <a:srgbClr val="FFFFFF"/>
      </a:lt2>
      <a:accent1>
        <a:srgbClr val="D94D20"/>
      </a:accent1>
      <a:accent2>
        <a:srgbClr val="54524E"/>
      </a:accent2>
      <a:accent3>
        <a:srgbClr val="009EEA"/>
      </a:accent3>
      <a:accent4>
        <a:srgbClr val="BEB1AD"/>
      </a:accent4>
      <a:accent5>
        <a:srgbClr val="9ABD61"/>
      </a:accent5>
      <a:accent6>
        <a:srgbClr val="ABABA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7E5B7B99B1F9E44A0E0E8F35F63D231" ma:contentTypeVersion="8" ma:contentTypeDescription="Create a new document." ma:contentTypeScope="" ma:versionID="552be44e7d81e3eee3ff56a892fa8e23">
  <xsd:schema xmlns:xsd="http://www.w3.org/2001/XMLSchema" xmlns:p="http://schemas.microsoft.com/office/2006/metadata/properties" targetNamespace="http://schemas.microsoft.com/office/2006/metadata/properties" ma:root="true" ma:fieldsID="253be5e76df3fc0064ff73c53d07fa9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B8809F7-13BA-41E6-B800-D9B9A710F8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97755A8B-04C8-4131-A0B3-79C640392FF3}">
  <ds:schemaRefs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01E55F1-0F71-4CA7-BC3D-3567FF4BB34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15270</TotalTime>
  <Words>976</Words>
  <Application>Microsoft Office PowerPoint</Application>
  <PresentationFormat>On-screen Show (4:3)</PresentationFormat>
  <Paragraphs>110</Paragraphs>
  <Slides>23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Office Theme</vt:lpstr>
      <vt:lpstr>Visio</vt:lpstr>
      <vt:lpstr>PowerPoint Presentation</vt:lpstr>
      <vt:lpstr>Overview</vt:lpstr>
      <vt:lpstr>SIPTO and LIPA </vt:lpstr>
      <vt:lpstr>Proposed Solution 1 for LI of LIPA and SIPTO: Outline</vt:lpstr>
      <vt:lpstr>Proposed Solution 1 LI Topology</vt:lpstr>
      <vt:lpstr>Proposed Solution 1LI Topology - Detailed</vt:lpstr>
      <vt:lpstr>Solution 1: Steps needed: Discovery</vt:lpstr>
      <vt:lpstr>Solution 1: Steps needed: Authentication</vt:lpstr>
      <vt:lpstr>Proposed Solution 2 for LI of LIPA and SIPTO: Outline</vt:lpstr>
      <vt:lpstr>Proposed Solution 2: ISP-Cellular Interfaces</vt:lpstr>
      <vt:lpstr>Proposed Solution 2: Offload Data Path</vt:lpstr>
      <vt:lpstr>Proposed Solution 2: LI of Offloaded Data</vt:lpstr>
      <vt:lpstr>Conclusion</vt:lpstr>
      <vt:lpstr>OUTTAKES</vt:lpstr>
      <vt:lpstr>Key LI Requirements  (pasted from 3GPP LI specifications)</vt:lpstr>
      <vt:lpstr>Cellular Networks - Introduction</vt:lpstr>
      <vt:lpstr>Current Core Network LI Topology (I)</vt:lpstr>
      <vt:lpstr>Current Core Network LI (II)</vt:lpstr>
      <vt:lpstr>Current Core Network LI Topology (III)</vt:lpstr>
      <vt:lpstr>Current Core Network LI (IV)</vt:lpstr>
      <vt:lpstr>Current Core Network LI (V)</vt:lpstr>
      <vt:lpstr>Outtakes: Solution 2 Alternative – Adding LGW to ISP</vt:lpstr>
      <vt:lpstr>Outtakes: Solution 2 Alternative – Adding LGW to ISP</vt:lpstr>
    </vt:vector>
  </TitlesOfParts>
  <Company>Garfield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External Public Presentation Template</dc:title>
  <dc:subject>InterDigital External Public Template</dc:subject>
  <dc:creator>David Lachowicz</dc:creator>
  <cp:keywords>DocNum:9048</cp:keywords>
  <dc:description>Jack Indekeu provided/approved update 5/14/12 (work done by outside supplier).
Rev F</dc:description>
  <cp:lastModifiedBy>Brusilovsky, Alec - 2013-12-02</cp:lastModifiedBy>
  <cp:revision>212</cp:revision>
  <dcterms:created xsi:type="dcterms:W3CDTF">2012-05-10T18:03:06Z</dcterms:created>
  <dcterms:modified xsi:type="dcterms:W3CDTF">2014-02-05T13:24:53Z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0x01010067E5B7B99B1F9E44A0E0E8F35F63D231</vt:lpwstr>
  </property>
  <property fmtid="{D5CDD505-2E9C-101B-9397-08002B2CF9AE}" pid="3" name="Document Number">
    <vt:lpwstr>9048</vt:lpwstr>
  </property>
  <property fmtid="{D5CDD505-2E9C-101B-9397-08002B2CF9AE}" pid="4" name="Document Type">
    <vt:lpwstr>Template</vt:lpwstr>
  </property>
  <property fmtid="{D5CDD505-2E9C-101B-9397-08002B2CF9AE}" pid="5" name="Dept">
    <vt:lpwstr>Public Relations and Corporate Communications</vt:lpwstr>
  </property>
</Properties>
</file>