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8">
  <p:sldMasterIdLst>
    <p:sldMasterId id="2147483664" r:id="rId4"/>
  </p:sldMasterIdLst>
  <p:notesMasterIdLst>
    <p:notesMasterId r:id="rId28"/>
  </p:notesMasterIdLst>
  <p:sldIdLst>
    <p:sldId id="256" r:id="rId5"/>
    <p:sldId id="257" r:id="rId6"/>
    <p:sldId id="277" r:id="rId7"/>
    <p:sldId id="268" r:id="rId8"/>
    <p:sldId id="281" r:id="rId9"/>
    <p:sldId id="275" r:id="rId10"/>
    <p:sldId id="283" r:id="rId11"/>
    <p:sldId id="264" r:id="rId12"/>
    <p:sldId id="276" r:id="rId13"/>
    <p:sldId id="273" r:id="rId14"/>
    <p:sldId id="265" r:id="rId15"/>
    <p:sldId id="282" r:id="rId16"/>
    <p:sldId id="284" r:id="rId17"/>
    <p:sldId id="267" r:id="rId18"/>
    <p:sldId id="261" r:id="rId19"/>
    <p:sldId id="292" r:id="rId20"/>
    <p:sldId id="310" r:id="rId21"/>
    <p:sldId id="307" r:id="rId22"/>
    <p:sldId id="308" r:id="rId23"/>
    <p:sldId id="286" r:id="rId24"/>
    <p:sldId id="316" r:id="rId25"/>
    <p:sldId id="317" r:id="rId26"/>
    <p:sldId id="31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436"/>
    <a:srgbClr val="F36C21"/>
    <a:srgbClr val="716C6B"/>
    <a:srgbClr val="00AEEF"/>
    <a:srgbClr val="D94D20"/>
    <a:srgbClr val="6C6864"/>
    <a:srgbClr val="63615D"/>
    <a:srgbClr val="54524E"/>
    <a:srgbClr val="0087C3"/>
    <a:srgbClr val="C6D7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14" autoAdjust="0"/>
    <p:restoredTop sz="94660"/>
  </p:normalViewPr>
  <p:slideViewPr>
    <p:cSldViewPr snapToObjects="1">
      <p:cViewPr>
        <p:scale>
          <a:sx n="70" d="100"/>
          <a:sy n="70" d="100"/>
        </p:scale>
        <p:origin x="-150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834-3F34-4B40-8735-EA115B05FDDA}" type="datetimeFigureOut">
              <a:rPr lang="en-US" smtClean="0"/>
              <a:pPr/>
              <a:t>1/30/2014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F7F6D-8A3B-DB4E-AE49-8696C0E84E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5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1219200"/>
          </a:xfrm>
        </p:spPr>
        <p:txBody>
          <a:bodyPr/>
          <a:lstStyle>
            <a:lvl1pPr>
              <a:buFontTx/>
              <a:buNone/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1000" y="2590800"/>
            <a:ext cx="8229600" cy="36576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672" y="274638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8446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2286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826C4-8F01-4C64-AE1E-249FE434752C}" type="datetimeFigureOut">
              <a:rPr lang="en-US" smtClean="0"/>
              <a:t>1/31/2014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9" r:id="rId3"/>
    <p:sldLayoutId id="2147483668" r:id="rId4"/>
    <p:sldLayoutId id="2147483670" r:id="rId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1" kern="1200" cap="none">
          <a:solidFill>
            <a:srgbClr val="F36C2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00B0F0"/>
        </a:buClr>
        <a:buSzPct val="120000"/>
        <a:buFont typeface="Arial" pitchFamily="34" charset="0"/>
        <a:buChar char="•"/>
        <a:tabLst/>
        <a:defRPr sz="2600" b="0" i="0" kern="1200">
          <a:solidFill>
            <a:srgbClr val="716C6B"/>
          </a:solidFill>
          <a:latin typeface="Arial"/>
          <a:ea typeface="+mn-ea"/>
          <a:cs typeface="Arial"/>
        </a:defRPr>
      </a:lvl1pPr>
      <a:lvl2pPr marL="573088" indent="-231775" algn="l" defTabSz="457200" rtl="0" eaLnBrk="1" latinLnBrk="0" hangingPunct="1">
        <a:spcBef>
          <a:spcPts val="300"/>
        </a:spcBef>
        <a:buClr>
          <a:srgbClr val="00B0F0"/>
        </a:buClr>
        <a:buFont typeface="Arial" pitchFamily="34" charset="0"/>
        <a:buChar char="•"/>
        <a:defRPr sz="2400" b="0" i="0" kern="1200">
          <a:solidFill>
            <a:srgbClr val="716C6B"/>
          </a:solidFill>
          <a:latin typeface="Arial"/>
          <a:ea typeface="+mn-ea"/>
          <a:cs typeface="Arial"/>
        </a:defRPr>
      </a:lvl2pPr>
      <a:lvl3pPr marL="682625" indent="-109538" algn="l" defTabSz="457200" rtl="0" eaLnBrk="1" latinLnBrk="0" hangingPunct="1">
        <a:spcBef>
          <a:spcPts val="0"/>
        </a:spcBef>
        <a:buClr>
          <a:schemeClr val="tx1">
            <a:lumMod val="50000"/>
            <a:lumOff val="50000"/>
          </a:schemeClr>
        </a:buClr>
        <a:buFont typeface="Arial"/>
        <a:buChar char="•"/>
        <a:defRPr sz="2000" b="0" i="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b="0" i="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b="0" i="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SA WG3LI (Security) Meeting #</a:t>
            </a:r>
            <a:r>
              <a:rPr lang="en-GB" b="1" dirty="0" smtClean="0"/>
              <a:t>52                               </a:t>
            </a:r>
            <a:r>
              <a:rPr lang="en-GB" b="1" dirty="0"/>
              <a:t>	</a:t>
            </a:r>
            <a:r>
              <a:rPr lang="en-GB" b="1" dirty="0" smtClean="0"/>
              <a:t>                          SA3LI14_028</a:t>
            </a:r>
            <a:endParaRPr lang="en-US" b="1" dirty="0"/>
          </a:p>
          <a:p>
            <a:r>
              <a:rPr lang="en-GB" b="1" dirty="0"/>
              <a:t>4-6 February 2014; France(ETSI) 		</a:t>
            </a:r>
            <a:endParaRPr lang="en-US" b="1" dirty="0"/>
          </a:p>
          <a:p>
            <a:r>
              <a:rPr lang="en-GB" b="1" dirty="0"/>
              <a:t>	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	</a:t>
            </a:r>
            <a:r>
              <a:rPr lang="en-GB" b="1" dirty="0" err="1" smtClean="0"/>
              <a:t>Interdigital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GB" b="1" dirty="0" smtClean="0"/>
              <a:t>		</a:t>
            </a:r>
            <a:r>
              <a:rPr lang="en-US" b="1" dirty="0"/>
              <a:t>LI considerations for offload </a:t>
            </a:r>
            <a:r>
              <a:rPr lang="en-US" b="1" dirty="0" smtClean="0"/>
              <a:t>scenarios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Discussion</a:t>
            </a:r>
            <a:endParaRPr lang="en-US" dirty="0"/>
          </a:p>
          <a:p>
            <a:r>
              <a:rPr lang="en-GB" b="1" dirty="0"/>
              <a:t>Agenda Item:	</a:t>
            </a:r>
            <a:endParaRPr lang="en-US" dirty="0"/>
          </a:p>
          <a:p>
            <a:r>
              <a:rPr lang="en-GB" b="1" dirty="0"/>
              <a:t>Work Item / Release:	</a:t>
            </a:r>
            <a:endParaRPr lang="en-GB" b="1" dirty="0" smtClean="0"/>
          </a:p>
          <a:p>
            <a:endParaRPr lang="en-GB" b="1" i="1" dirty="0"/>
          </a:p>
          <a:p>
            <a:r>
              <a:rPr lang="en-GB" i="1" dirty="0" smtClean="0"/>
              <a:t>Abstract </a:t>
            </a:r>
            <a:r>
              <a:rPr lang="en-GB" i="1" dirty="0"/>
              <a:t>of the contribution:</a:t>
            </a:r>
            <a:endParaRPr lang="en-US" dirty="0"/>
          </a:p>
          <a:p>
            <a:r>
              <a:rPr lang="en-US" dirty="0"/>
              <a:t>This presentation attempts to define a new problem space </a:t>
            </a:r>
            <a:r>
              <a:rPr lang="en-US" dirty="0" smtClean="0"/>
              <a:t>and to </a:t>
            </a:r>
            <a:r>
              <a:rPr lang="en-US" dirty="0"/>
              <a:t>propose </a:t>
            </a:r>
            <a:r>
              <a:rPr lang="en-US" dirty="0" smtClean="0"/>
              <a:t>solutions </a:t>
            </a:r>
            <a:r>
              <a:rPr lang="en-US" dirty="0"/>
              <a:t>for LI in traffic offload </a:t>
            </a:r>
            <a:r>
              <a:rPr lang="en-US" dirty="0" smtClean="0"/>
              <a:t>scenarios.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SIPTO and LIPA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3886200"/>
            <a:ext cx="8382000" cy="259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Done at a HeNB or </a:t>
            </a:r>
            <a:r>
              <a:rPr lang="en-US" sz="2400" dirty="0" smtClean="0"/>
              <a:t>SCGW (Small </a:t>
            </a:r>
            <a:r>
              <a:rPr lang="en-US" sz="2400" dirty="0"/>
              <a:t>C</a:t>
            </a:r>
            <a:r>
              <a:rPr lang="en-US" sz="2400" dirty="0" smtClean="0"/>
              <a:t>ell GW)</a:t>
            </a: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Local IP Access Traffic (LIPA)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two local users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Selected IP Traffic Offload (SIPTO)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a cellular device and an application server on public Internet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LI </a:t>
            </a:r>
            <a:r>
              <a:rPr lang="en-US" sz="2400" dirty="0" smtClean="0"/>
              <a:t>is a problem that must be solved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0600"/>
            <a:ext cx="673475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1 for LI of LIPA and </a:t>
            </a:r>
            <a:r>
              <a:rPr lang="en-US" dirty="0" smtClean="0"/>
              <a:t>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Add a LI Function to the HeNB and/or the Small Cell Gateway (SCGW)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HeNB/SCGW becomes INE/ICE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existing secure tunnel between HeNB/SCGW and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IPSec tunnel to SeGW at edge of mobile core network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 smtClean="0"/>
              <a:t>Solution 1 LI </a:t>
            </a:r>
            <a:r>
              <a:rPr lang="en-US" dirty="0" smtClean="0"/>
              <a:t>Topology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853651"/>
              </p:ext>
            </p:extLst>
          </p:nvPr>
        </p:nvGraphicFramePr>
        <p:xfrm>
          <a:off x="457200" y="838200"/>
          <a:ext cx="8128368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7" name="Visio" r:id="rId3" imgW="8427284" imgH="5494498" progId="Visio.Drawing.11">
                  <p:embed/>
                </p:oleObj>
              </mc:Choice>
              <mc:Fallback>
                <p:oleObj name="Visio" r:id="rId3" imgW="8427284" imgH="549449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128368" cy="541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292802" y="5410200"/>
            <a:ext cx="46919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66800" y="5193268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Local traffic (LIPA)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92802" y="5715000"/>
            <a:ext cx="469198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8798" y="5498068"/>
            <a:ext cx="2457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Offloaded traffic (SIPTO)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92802" y="6019800"/>
            <a:ext cx="469198" cy="0"/>
          </a:xfrm>
          <a:prstGeom prst="line">
            <a:avLst/>
          </a:prstGeom>
          <a:ln w="76200">
            <a:solidFill>
              <a:srgbClr val="44A4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90796" y="5802868"/>
            <a:ext cx="12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 Interface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 smtClean="0"/>
              <a:t>Solution 1LI </a:t>
            </a:r>
            <a:r>
              <a:rPr lang="en-US" dirty="0" smtClean="0"/>
              <a:t>Topology - Detailed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814787"/>
              </p:ext>
            </p:extLst>
          </p:nvPr>
        </p:nvGraphicFramePr>
        <p:xfrm>
          <a:off x="367145" y="838200"/>
          <a:ext cx="839585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7" name="Visio" r:id="rId3" imgW="7055714" imgH="3322612" progId="Visio.Drawing.11">
                  <p:embed/>
                </p:oleObj>
              </mc:Choice>
              <mc:Fallback>
                <p:oleObj name="Visio" r:id="rId3" imgW="7055714" imgH="3322612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45" y="838200"/>
                        <a:ext cx="8395855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</a:t>
            </a:r>
            <a:r>
              <a:rPr lang="en-US" dirty="0" smtClean="0"/>
              <a:t>1: </a:t>
            </a:r>
            <a:r>
              <a:rPr lang="en-US" dirty="0" smtClean="0"/>
              <a:t>Steps needed: Discovery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 HeNB/SCGW and LI Functions within the mobile core network will have to discover each other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LI Functions could be provisioned with the ID of the HeNBs/SCGWs attached to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LI Functions would then be discovering the HeNBs/SCGWs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HeNBs/SCGWs could be provisioned with the ID of the LI Functions within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Since the LI Functions are more under the control of the network operator, having the LI Functions discover the HeNBs/SCGWs is a better option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</a:t>
            </a:r>
            <a:r>
              <a:rPr lang="en-US" dirty="0" smtClean="0"/>
              <a:t>1: Steps </a:t>
            </a:r>
            <a:r>
              <a:rPr lang="en-US" dirty="0"/>
              <a:t>needed: Authentication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After discovery, the HeNB/SCGW and LI Function must perform some type of mutual authentication, </a:t>
            </a:r>
            <a:r>
              <a:rPr lang="en-US" dirty="0" smtClean="0"/>
              <a:t>which ensures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</a:t>
            </a:r>
            <a:r>
              <a:rPr lang="en-US" dirty="0" smtClean="0"/>
              <a:t>trusted entities are accessing the LI Function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</a:t>
            </a:r>
            <a:r>
              <a:rPr lang="en-US" dirty="0" smtClean="0"/>
              <a:t>the trusted LI Function is communication with a HeNB/SCGW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requires use of </a:t>
            </a:r>
            <a:r>
              <a:rPr lang="en-US" dirty="0" smtClean="0"/>
              <a:t>TEE (Trusted </a:t>
            </a:r>
            <a:r>
              <a:rPr lang="en-US" dirty="0" smtClean="0"/>
              <a:t>Environment </a:t>
            </a:r>
            <a:r>
              <a:rPr lang="en-US" dirty="0" smtClean="0"/>
              <a:t>Environment) 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</a:t>
            </a:r>
            <a:r>
              <a:rPr lang="en-US" dirty="0" smtClean="0"/>
              <a:t>for authentication information to be kept private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</a:t>
            </a:r>
            <a:r>
              <a:rPr lang="en-US" dirty="0" smtClean="0"/>
              <a:t>for the security of the LI information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may also use a Hosting Party </a:t>
            </a:r>
            <a:r>
              <a:rPr lang="en-US" dirty="0" smtClean="0"/>
              <a:t>Module (UICC) </a:t>
            </a:r>
            <a:r>
              <a:rPr lang="en-US" dirty="0" smtClean="0"/>
              <a:t>to authenticate to the core network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</a:t>
            </a:r>
            <a:r>
              <a:rPr lang="en-US" dirty="0" smtClean="0"/>
              <a:t>an </a:t>
            </a:r>
            <a:r>
              <a:rPr lang="en-US" dirty="0" smtClean="0"/>
              <a:t>also be reused to authenticate to the LI Function in the core network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</a:t>
            </a:r>
            <a:r>
              <a:rPr lang="en-US" dirty="0"/>
              <a:t>2</a:t>
            </a:r>
            <a:r>
              <a:rPr lang="en-US" dirty="0" smtClean="0"/>
              <a:t> for LI of LIPA and </a:t>
            </a:r>
            <a:r>
              <a:rPr lang="en-US" dirty="0" smtClean="0"/>
              <a:t>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Perform LIPA and SIPTO within ISP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Add a LI Function to an ISP that is servicing the HeNB and/or the 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ISPs usually have a LI Node that supports LI functions required </a:t>
            </a:r>
            <a:r>
              <a:rPr lang="en-US" dirty="0" smtClean="0"/>
              <a:t>for</a:t>
            </a:r>
            <a:r>
              <a:rPr lang="en-US" dirty="0" smtClean="0"/>
              <a:t> </a:t>
            </a:r>
            <a:r>
              <a:rPr lang="en-US" dirty="0" smtClean="0"/>
              <a:t>ISPs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</a:t>
            </a:r>
            <a:r>
              <a:rPr lang="en-US" dirty="0" smtClean="0"/>
              <a:t>ocated o</a:t>
            </a:r>
            <a:r>
              <a:rPr lang="en-US" dirty="0" smtClean="0"/>
              <a:t>utside </a:t>
            </a:r>
            <a:r>
              <a:rPr lang="en-US" dirty="0" smtClean="0"/>
              <a:t>of local network which lowers probability of target learning they are subject of surveillance</a:t>
            </a:r>
          </a:p>
        </p:txBody>
      </p:sp>
    </p:spTree>
    <p:extLst>
      <p:ext uri="{BB962C8B-B14F-4D97-AF65-F5344CB8AC3E}">
        <p14:creationId xmlns:p14="http://schemas.microsoft.com/office/powerpoint/2010/main" val="79936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</a:t>
            </a:r>
            <a:r>
              <a:rPr lang="en-US" dirty="0" smtClean="0"/>
              <a:t>2: </a:t>
            </a:r>
            <a:r>
              <a:rPr lang="en-US" dirty="0"/>
              <a:t>ISP-Cellular </a:t>
            </a:r>
            <a:r>
              <a:rPr lang="en-US" dirty="0"/>
              <a:t>I</a:t>
            </a:r>
            <a:r>
              <a:rPr lang="en-US" dirty="0" smtClean="0"/>
              <a:t>nterfaces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511880"/>
              </p:ext>
            </p:extLst>
          </p:nvPr>
        </p:nvGraphicFramePr>
        <p:xfrm>
          <a:off x="388937" y="876300"/>
          <a:ext cx="8374063" cy="5423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5" name="Visio" r:id="rId3" imgW="9913309" imgH="7057683" progId="Visio.Drawing.11">
                  <p:embed/>
                </p:oleObj>
              </mc:Choice>
              <mc:Fallback>
                <p:oleObj name="Visio" r:id="rId3" imgW="9913309" imgH="7057683" progId="Visio.Drawing.11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7" y="876300"/>
                        <a:ext cx="8374063" cy="54235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Offload </a:t>
            </a:r>
            <a:r>
              <a:rPr lang="en-US" dirty="0" smtClean="0"/>
              <a:t>Data Path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335046"/>
              </p:ext>
            </p:extLst>
          </p:nvPr>
        </p:nvGraphicFramePr>
        <p:xfrm>
          <a:off x="457200" y="838200"/>
          <a:ext cx="8250598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1" name="Visio" r:id="rId3" imgW="9913309" imgH="6465989" progId="Visio.Drawing.11">
                  <p:embed/>
                </p:oleObj>
              </mc:Choice>
              <mc:Fallback>
                <p:oleObj name="Visio" r:id="rId3" imgW="9913309" imgH="64659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250598" cy="5486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LI </a:t>
            </a:r>
            <a:r>
              <a:rPr lang="en-US" dirty="0" smtClean="0"/>
              <a:t>of Offloaded Data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384527"/>
              </p:ext>
            </p:extLst>
          </p:nvPr>
        </p:nvGraphicFramePr>
        <p:xfrm>
          <a:off x="381000" y="870857"/>
          <a:ext cx="8289507" cy="5301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2" name="Visio" r:id="rId3" imgW="9913309" imgH="6762106" progId="Visio.Drawing.11">
                  <p:embed/>
                </p:oleObj>
              </mc:Choice>
              <mc:Fallback>
                <p:oleObj name="Visio" r:id="rId3" imgW="9913309" imgH="676210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70857"/>
                        <a:ext cx="8289507" cy="5301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Key LI requirements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Selected </a:t>
            </a:r>
            <a:r>
              <a:rPr lang="en-US" dirty="0" smtClean="0"/>
              <a:t>IP Traffic Offload (SIPTO) and Local IP Access (LIPA)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Proposed Solutions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Extending LI interfaces to local node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Extending LI interfaces to ISP hosting local node backhaul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Using a Bloom Filter to exchange IDs between Admin Function and local node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Offload scenarios present challenge to traditional LI methods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might impede deployment of Small Cells in operators’ networks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Traditional LI architecture has to expand to allow LI in offload scenarios</a:t>
            </a:r>
            <a:endParaRPr 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867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</a:t>
            </a:r>
            <a:r>
              <a:rPr lang="en-US" dirty="0" smtClean="0"/>
              <a:t>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093642"/>
              </p:ext>
            </p:extLst>
          </p:nvPr>
        </p:nvGraphicFramePr>
        <p:xfrm>
          <a:off x="292802" y="859971"/>
          <a:ext cx="8393998" cy="5432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59971"/>
                        <a:ext cx="8393998" cy="5432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400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</a:t>
            </a:r>
            <a:r>
              <a:rPr lang="en-US" dirty="0" smtClean="0"/>
              <a:t>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55986"/>
              </p:ext>
            </p:extLst>
          </p:nvPr>
        </p:nvGraphicFramePr>
        <p:xfrm>
          <a:off x="457200" y="838199"/>
          <a:ext cx="8229600" cy="5564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199"/>
                        <a:ext cx="8229600" cy="55647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974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LI </a:t>
            </a:r>
            <a:r>
              <a:rPr lang="en-US" dirty="0" smtClean="0"/>
              <a:t>Requirements </a:t>
            </a:r>
            <a:br>
              <a:rPr lang="en-US" dirty="0" smtClean="0"/>
            </a:br>
            <a:r>
              <a:rPr lang="en-US" dirty="0" smtClean="0"/>
              <a:t>(pasted from 3GPP LI specifications)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371600"/>
            <a:ext cx="7781925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Target of surveillance is not to know they are the target of surveillance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Identity of those under surveillance is not to be public, only authorized personnel have this info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Surveillance enabled/disabled immediately upon receipt of the warrant from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Support two types of surveillance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only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and data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If data is encrypted, the network provides a means to decrypt the data (if available)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Networks - 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Current cellular networks typically funnel all data through a “core network”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makes LI “easy” since there is a focal point in the core network that allows for meeting LI requirements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focal point is within the core network, allowing for the surveillance to be done discretely, i.e. without tipping off the subject of surveillance</a:t>
            </a:r>
          </a:p>
          <a:p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036312"/>
            <a:ext cx="5924550" cy="221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</a:t>
            </a:r>
            <a:r>
              <a:rPr lang="en-US" dirty="0" smtClean="0"/>
              <a:t>Topology (I)</a:t>
            </a:r>
            <a:endParaRPr 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292802" y="838200"/>
          <a:ext cx="844910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2" name="Visio" r:id="rId3" imgW="8541636" imgH="5798619" progId="Visio.Drawing.11">
                  <p:embed/>
                </p:oleObj>
              </mc:Choice>
              <mc:Fallback>
                <p:oleObj name="Visio" r:id="rId3" imgW="8541636" imgH="5798619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38200"/>
                        <a:ext cx="844910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</a:t>
            </a:r>
            <a:r>
              <a:rPr lang="en-US" dirty="0" smtClean="0"/>
              <a:t>LI (II)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Operators have many nodes in the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Each node performs a different function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Functional node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law enforcement agencies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other nodes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Acts as a gateway between law enforcement agencies and core network nodes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Control Elements (ICE)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Control plane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Network Elements (INE)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Data plane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</a:t>
            </a:r>
            <a:r>
              <a:rPr lang="en-US" dirty="0" smtClean="0"/>
              <a:t>Topology (III)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292802" y="990600"/>
          <a:ext cx="833814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0" name="Visio" r:id="rId3" imgW="8370369" imgH="3634339" progId="Visio.Drawing.11">
                  <p:embed/>
                </p:oleObj>
              </mc:Choice>
              <mc:Fallback>
                <p:oleObj name="Visio" r:id="rId3" imgW="8370369" imgH="3634339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990600"/>
                        <a:ext cx="833814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</a:t>
            </a:r>
            <a:r>
              <a:rPr lang="en-US" dirty="0" smtClean="0"/>
              <a:t>LI (IV)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There are 3 defined handover interfaces (HI) that a cellular operator is required to support to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HI1 – Administration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law enforcement agency to deliver an electronic warrant, enable or disable surveillance, and query the cellular network as to the status of surveillance of a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HI2 – Intercept Related Information (IRI)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inform law enforcement when a target has connected/disconnected to the network and other events related to the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HI3 – Content of Communication (CC)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forward copies of the actual data packets sent to and by a target of surveillance.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</a:t>
            </a:r>
            <a:r>
              <a:rPr lang="en-US" dirty="0" smtClean="0"/>
              <a:t>LI (V)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Defined interfaces between LI Function and ICE and INE nodes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X1-1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LI Function to command INE and ICE nodes to enable or disable surveillance of a particular user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X2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and ICE nodes to send IRI event data to the LI Function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X3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nodes to send CC data to the LI Function 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These interfaces are located </a:t>
            </a:r>
            <a:r>
              <a:rPr lang="en-US" b="1" i="1" dirty="0" smtClean="0"/>
              <a:t>within</a:t>
            </a:r>
            <a:r>
              <a:rPr lang="en-US" dirty="0" smtClean="0"/>
              <a:t> the core network and do not travel </a:t>
            </a:r>
            <a:r>
              <a:rPr lang="en-US" b="1" i="1" dirty="0" smtClean="0"/>
              <a:t>outside</a:t>
            </a:r>
            <a:r>
              <a:rPr lang="en-US" dirty="0" smtClean="0"/>
              <a:t>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At least not currently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D94D20"/>
      </a:accent1>
      <a:accent2>
        <a:srgbClr val="54524E"/>
      </a:accent2>
      <a:accent3>
        <a:srgbClr val="009EEA"/>
      </a:accent3>
      <a:accent4>
        <a:srgbClr val="BEB1AD"/>
      </a:accent4>
      <a:accent5>
        <a:srgbClr val="9ABD61"/>
      </a:accent5>
      <a:accent6>
        <a:srgbClr val="ABABA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E5B7B99B1F9E44A0E0E8F35F63D231" ma:contentTypeVersion="8" ma:contentTypeDescription="Create a new document." ma:contentTypeScope="" ma:versionID="552be44e7d81e3eee3ff56a892fa8e23">
  <xsd:schema xmlns:xsd="http://www.w3.org/2001/XMLSchema" xmlns:p="http://schemas.microsoft.com/office/2006/metadata/properties" targetNamespace="http://schemas.microsoft.com/office/2006/metadata/properties" ma:root="true" ma:fieldsID="253be5e76df3fc0064ff73c53d07fa9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8809F7-13BA-41E6-B800-D9B9A710F8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7755A8B-04C8-4131-A0B3-79C640392FF3}">
  <ds:schemaRefs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01E55F1-0F71-4CA7-BC3D-3567FF4BB3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15245</TotalTime>
  <Words>984</Words>
  <Application>Microsoft Office PowerPoint</Application>
  <PresentationFormat>On-screen Show (4:3)</PresentationFormat>
  <Paragraphs>111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Visio</vt:lpstr>
      <vt:lpstr>Microsoft Visio Drawing</vt:lpstr>
      <vt:lpstr>PowerPoint Presentation</vt:lpstr>
      <vt:lpstr>Overview</vt:lpstr>
      <vt:lpstr>Key LI Requirements  (pasted from 3GPP LI specifications)</vt:lpstr>
      <vt:lpstr>Cellular Networks - Introduction</vt:lpstr>
      <vt:lpstr>Current Core Network LI Topology (I)</vt:lpstr>
      <vt:lpstr>Current Core Network LI (II)</vt:lpstr>
      <vt:lpstr>Current Core Network LI Topology (III)</vt:lpstr>
      <vt:lpstr>Current Core Network LI (IV)</vt:lpstr>
      <vt:lpstr>Current Core Network LI (V)</vt:lpstr>
      <vt:lpstr>SIPTO and LIPA </vt:lpstr>
      <vt:lpstr>Proposed Solution 1 for LI of LIPA and SIPTO: Outline</vt:lpstr>
      <vt:lpstr>Proposed Solution 1 LI Topology</vt:lpstr>
      <vt:lpstr>Proposed Solution 1LI Topology - Detailed</vt:lpstr>
      <vt:lpstr>Solution 1: Steps needed: Discovery</vt:lpstr>
      <vt:lpstr>Solution 1: Steps needed: Authentication</vt:lpstr>
      <vt:lpstr>Proposed Solution 2 for LI of LIPA and SIPTO: Outline</vt:lpstr>
      <vt:lpstr>Proposed Solution 2: ISP-Cellular Interfaces</vt:lpstr>
      <vt:lpstr>Proposed Solution 2: Offload Data Path</vt:lpstr>
      <vt:lpstr>Proposed Solution 2: LI of Offloaded Data</vt:lpstr>
      <vt:lpstr>Conclusion</vt:lpstr>
      <vt:lpstr>OUTTAKES</vt:lpstr>
      <vt:lpstr>Outtakes: Solution 2 Alternative – Adding LGW to ISP</vt:lpstr>
      <vt:lpstr>Outtakes: Solution 2 Alternative – Adding LGW to ISP</vt:lpstr>
    </vt:vector>
  </TitlesOfParts>
  <Company>Garfield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Public Presentation Template</dc:title>
  <dc:subject>InterDigital External Public Template</dc:subject>
  <dc:creator>David Lachowicz</dc:creator>
  <cp:keywords>DocNum:9048</cp:keywords>
  <dc:description>Jack Indekeu provided/approved update 5/14/12 (work done by outside supplier).
Rev F</dc:description>
  <cp:lastModifiedBy>Brusilovsky, Alec - 2013-12-02</cp:lastModifiedBy>
  <cp:revision>209</cp:revision>
  <dcterms:created xsi:type="dcterms:W3CDTF">2012-05-10T18:03:06Z</dcterms:created>
  <dcterms:modified xsi:type="dcterms:W3CDTF">2014-01-31T20:15:14Z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0x01010067E5B7B99B1F9E44A0E0E8F35F63D231</vt:lpwstr>
  </property>
  <property fmtid="{D5CDD505-2E9C-101B-9397-08002B2CF9AE}" pid="3" name="Document Number">
    <vt:lpwstr>9048</vt:lpwstr>
  </property>
  <property fmtid="{D5CDD505-2E9C-101B-9397-08002B2CF9AE}" pid="4" name="Document Type">
    <vt:lpwstr>Template</vt:lpwstr>
  </property>
  <property fmtid="{D5CDD505-2E9C-101B-9397-08002B2CF9AE}" pid="5" name="Dept">
    <vt:lpwstr>Public Relations and Corporate Communications</vt:lpwstr>
  </property>
</Properties>
</file>