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7" r:id="rId2"/>
    <p:sldId id="271" r:id="rId3"/>
    <p:sldId id="267" r:id="rId4"/>
    <p:sldId id="268" r:id="rId5"/>
    <p:sldId id="269" r:id="rId6"/>
    <p:sldId id="272" r:id="rId7"/>
    <p:sldId id="273" r:id="rId8"/>
    <p:sldId id="270" r:id="rId9"/>
    <p:sldId id="274" r:id="rId10"/>
    <p:sldId id="275" r:id="rId11"/>
    <p:sldId id="278" r:id="rId12"/>
    <p:sldId id="279" r:id="rId13"/>
    <p:sldId id="281" r:id="rId14"/>
    <p:sldId id="284" r:id="rId15"/>
    <p:sldId id="282" r:id="rId16"/>
    <p:sldId id="285" r:id="rId17"/>
    <p:sldId id="276" r:id="rId18"/>
    <p:sldId id="277" r:id="rId19"/>
    <p:sldId id="283" r:id="rId20"/>
    <p:sldId id="286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A6A5"/>
    <a:srgbClr val="CECFCD"/>
    <a:srgbClr val="777877"/>
    <a:srgbClr val="EFEEED"/>
    <a:srgbClr val="505150"/>
    <a:srgbClr val="FFFFFF"/>
    <a:srgbClr val="141313"/>
    <a:srgbClr val="FFE100"/>
    <a:srgbClr val="FED517"/>
    <a:srgbClr val="231F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51" autoAdjust="0"/>
    <p:restoredTop sz="94590" autoAdjust="0"/>
  </p:normalViewPr>
  <p:slideViewPr>
    <p:cSldViewPr snapToGrid="0" snapToObjects="1" showGuides="1">
      <p:cViewPr>
        <p:scale>
          <a:sx n="70" d="100"/>
          <a:sy n="70" d="100"/>
        </p:scale>
        <p:origin x="-972" y="-708"/>
      </p:cViewPr>
      <p:guideLst>
        <p:guide orient="horz" pos="2154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93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563D59-6714-F54F-8860-915DB83183C7}" type="datetimeFigureOut">
              <a:rPr lang="en-US" smtClean="0"/>
              <a:pPr/>
              <a:t>1/31/2014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640F05-6612-AD46-A34C-22B33C54C5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055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68E84-B427-481D-A294-BFD5B66079B2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FED5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27113" y="2130425"/>
            <a:ext cx="7086600" cy="1470025"/>
          </a:xfrm>
        </p:spPr>
        <p:txBody>
          <a:bodyPr/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7113" y="3886200"/>
            <a:ext cx="7086600" cy="526367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rgbClr val="231F2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5" name="Picture 4" descr="Sprint_Horizontal_One-color_allblack.ps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465" y="4576205"/>
            <a:ext cx="1992852" cy="1081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256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326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20763" y="2401684"/>
            <a:ext cx="7473950" cy="1089862"/>
          </a:xfrm>
        </p:spPr>
        <p:txBody>
          <a:bodyPr anchor="ctr"/>
          <a:lstStyle>
            <a:lvl1pPr algn="l">
              <a:defRPr sz="4000" b="1" cap="none">
                <a:solidFill>
                  <a:srgbClr val="FED517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5" name="Picture 4" descr="Sprint_Horizontal_yellow.ps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51" y="6238779"/>
            <a:ext cx="1204551" cy="653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415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555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385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184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2325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0" y="6268776"/>
            <a:ext cx="9152141" cy="589224"/>
          </a:xfrm>
          <a:prstGeom prst="rect">
            <a:avLst/>
          </a:prstGeom>
          <a:solidFill>
            <a:srgbClr val="14131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Sprint_Horizontal_yellow.psd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51" y="6238779"/>
            <a:ext cx="1204551" cy="653661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8140700" y="6451600"/>
            <a:ext cx="9271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E540AFD-9FC4-CA40-B287-5A3DFA329BF2}" type="slidenum">
              <a:rPr lang="en-US" sz="700" smtClean="0">
                <a:solidFill>
                  <a:schemeClr val="bg1"/>
                </a:solidFill>
              </a:rPr>
              <a:pPr algn="r"/>
              <a:t>‹#›</a:t>
            </a:fld>
            <a:endParaRPr lang="en-US" sz="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164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000" b="1" i="0" kern="1200">
          <a:solidFill>
            <a:srgbClr val="141313"/>
          </a:solidFill>
          <a:latin typeface="Helvetica"/>
          <a:ea typeface="+mj-ea"/>
          <a:cs typeface="Helvetica"/>
        </a:defRPr>
      </a:lvl1pPr>
    </p:titleStyle>
    <p:bodyStyle>
      <a:lvl1pPr marL="342900" indent="-3429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•"/>
        <a:defRPr sz="2400" b="0" i="0" kern="1200">
          <a:solidFill>
            <a:srgbClr val="231F20"/>
          </a:solidFill>
          <a:latin typeface="Helvetica"/>
          <a:ea typeface="+mn-ea"/>
          <a:cs typeface="Helvetica"/>
        </a:defRPr>
      </a:lvl1pPr>
      <a:lvl2pPr marL="800100" indent="-342900" algn="l" defTabSz="457200" rtl="0" eaLnBrk="1" latinLnBrk="0" hangingPunct="1">
        <a:lnSpc>
          <a:spcPct val="90000"/>
        </a:lnSpc>
        <a:spcBef>
          <a:spcPct val="20000"/>
        </a:spcBef>
        <a:buFont typeface="Lucida Grande"/>
        <a:buChar char="-"/>
        <a:defRPr sz="2000" b="0" i="0" kern="1200">
          <a:solidFill>
            <a:srgbClr val="231F20"/>
          </a:solidFill>
          <a:latin typeface="Helvetica"/>
          <a:ea typeface="+mn-ea"/>
          <a:cs typeface="Helvetica"/>
        </a:defRPr>
      </a:lvl2pPr>
      <a:lvl3pPr marL="1200150" indent="-28575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•"/>
        <a:defRPr sz="1800" b="0" i="0" kern="1200">
          <a:solidFill>
            <a:srgbClr val="231F20"/>
          </a:solidFill>
          <a:latin typeface="Helvetica"/>
          <a:ea typeface="+mn-ea"/>
          <a:cs typeface="Helvetica"/>
        </a:defRPr>
      </a:lvl3pPr>
      <a:lvl4pPr marL="1657350" indent="-285750" algn="l" defTabSz="457200" rtl="0" eaLnBrk="1" latinLnBrk="0" hangingPunct="1">
        <a:lnSpc>
          <a:spcPct val="90000"/>
        </a:lnSpc>
        <a:spcBef>
          <a:spcPct val="20000"/>
        </a:spcBef>
        <a:buFont typeface="Lucida Grande"/>
        <a:buChar char="-"/>
        <a:defRPr sz="1600" b="0" i="0" kern="1200">
          <a:solidFill>
            <a:srgbClr val="231F20"/>
          </a:solidFill>
          <a:latin typeface="Helvetica"/>
          <a:ea typeface="+mn-ea"/>
          <a:cs typeface="Helvetica"/>
        </a:defRPr>
      </a:lvl4pPr>
      <a:lvl5pPr marL="2114550" indent="-28575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•"/>
        <a:defRPr sz="1600" b="0" i="0" kern="1200">
          <a:solidFill>
            <a:srgbClr val="231F20"/>
          </a:solidFill>
          <a:latin typeface="Helvetica"/>
          <a:ea typeface="+mn-ea"/>
          <a:cs typeface="Helvetic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gregory.schumacher@sprint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jpeg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050658" y="3167804"/>
            <a:ext cx="7086600" cy="1470025"/>
          </a:xfrm>
        </p:spPr>
        <p:txBody>
          <a:bodyPr/>
          <a:lstStyle/>
          <a:p>
            <a:r>
              <a:rPr lang="en-US" dirty="0" smtClean="0"/>
              <a:t>2018 LI concept car</a:t>
            </a:r>
            <a:endParaRPr lang="en-US" sz="24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032948" y="5655623"/>
            <a:ext cx="7086600" cy="526367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Aligning LI with the rest of the </a:t>
            </a:r>
            <a:r>
              <a:rPr lang="en-US" dirty="0" smtClean="0"/>
              <a:t>network </a:t>
            </a:r>
            <a:r>
              <a:rPr lang="en-US" i="1" dirty="0"/>
              <a:t>SA3LI14_027</a:t>
            </a:r>
            <a:endParaRPr lang="en-US" i="1" dirty="0" smtClean="0"/>
          </a:p>
          <a:p>
            <a:r>
              <a:rPr lang="en-US" dirty="0" smtClean="0"/>
              <a:t>1/27/2014 Greg Schumacher, Sprint </a:t>
            </a:r>
            <a:r>
              <a:rPr lang="en-US" dirty="0" smtClean="0">
                <a:hlinkClick r:id="rId3"/>
              </a:rPr>
              <a:t>gregory.schumacher@sprint.com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2053" name="Picture 5" descr="Car2 Project: concept car by car2n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31" y="281416"/>
            <a:ext cx="4281157" cy="2592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4545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v="urn:schemas-microsoft-com:mac:vml">
      <mp:transition xmlns:mp="http://schemas.microsoft.com/office/mac/powerpoint/2008/main"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Reporting (IRI/CII &amp; CC)</a:t>
            </a:r>
          </a:p>
          <a:p>
            <a:r>
              <a:rPr lang="en-US" dirty="0" smtClean="0"/>
              <a:t>Triggering</a:t>
            </a:r>
          </a:p>
        </p:txBody>
      </p:sp>
      <p:pic>
        <p:nvPicPr>
          <p:cNvPr id="4" name="Picture 2" descr="Car2 Project: concept car by car2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436" y="5151714"/>
            <a:ext cx="1479309" cy="8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262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X2 (IRI/CII) and X3 (CC) can continue to use existing interfaces</a:t>
            </a:r>
          </a:p>
          <a:p>
            <a:pPr lvl="1"/>
            <a:r>
              <a:rPr lang="en-US" dirty="0" smtClean="0"/>
              <a:t>Uses the reporting aspect of the LIDRF similarly as the current </a:t>
            </a:r>
            <a:r>
              <a:rPr lang="en-US" dirty="0"/>
              <a:t>I</a:t>
            </a:r>
            <a:r>
              <a:rPr lang="en-US" dirty="0" smtClean="0"/>
              <a:t>AP </a:t>
            </a:r>
          </a:p>
          <a:p>
            <a:r>
              <a:rPr lang="en-US" dirty="0" smtClean="0"/>
              <a:t>Target Information (CTI)</a:t>
            </a:r>
          </a:p>
          <a:p>
            <a:pPr lvl="1"/>
            <a:r>
              <a:rPr lang="en-US" dirty="0" smtClean="0"/>
              <a:t>A new capability needed for:</a:t>
            </a:r>
          </a:p>
          <a:p>
            <a:pPr lvl="2"/>
            <a:r>
              <a:rPr lang="en-US" dirty="0" smtClean="0"/>
              <a:t>Reporting static non-correlating information about the target</a:t>
            </a:r>
          </a:p>
          <a:p>
            <a:pPr lvl="2"/>
            <a:r>
              <a:rPr lang="en-US" dirty="0" smtClean="0"/>
              <a:t>Information not known or retained by reporting LIDRF (IAP/ICE)</a:t>
            </a:r>
          </a:p>
          <a:p>
            <a:pPr lvl="2"/>
            <a:r>
              <a:rPr lang="en-US" dirty="0" smtClean="0"/>
              <a:t>Information usually located in O&amp;M subsystems or subscriber profiles</a:t>
            </a:r>
          </a:p>
          <a:p>
            <a:pPr lvl="2"/>
            <a:r>
              <a:rPr lang="en-US" dirty="0" smtClean="0"/>
              <a:t>Information reporting not associated with any CC or IRI/CII triggers</a:t>
            </a:r>
          </a:p>
          <a:p>
            <a:pPr lvl="2"/>
            <a:r>
              <a:rPr lang="en-US" dirty="0" smtClean="0"/>
              <a:t>Examples include such things as group memberships, cell site location, etc.</a:t>
            </a:r>
          </a:p>
          <a:p>
            <a:pPr lvl="1"/>
            <a:r>
              <a:rPr lang="en-US" dirty="0" smtClean="0"/>
              <a:t>One or more query/response transactions resulting in information report(s) (indication) sent by MF/DF to LEMF/CF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4" name="Picture 2" descr="Car2 Project: concept car by car2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491" y="274638"/>
            <a:ext cx="1479309" cy="8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621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Triggering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Current problem 1 – top level triggers are becoming multi-part where the firing of parts of a trigger are detected in separate FEs such as CSCF and IBCFs.  The derived trigger to the media gateway functions should be based on dynamic information from the CSCF</a:t>
            </a:r>
          </a:p>
          <a:p>
            <a:r>
              <a:rPr lang="en-US" dirty="0" smtClean="0"/>
              <a:t>Current problem 2 – based on service, network or signaling events, a target’s communication is removed from one network element and moved to another network element.  Current triggering isn’t able to account for this service mobility</a:t>
            </a:r>
          </a:p>
          <a:p>
            <a:r>
              <a:rPr lang="en-US" dirty="0" smtClean="0"/>
              <a:t>Solution – create trigger chains</a:t>
            </a:r>
          </a:p>
          <a:p>
            <a:pPr lvl="1"/>
            <a:r>
              <a:rPr lang="en-US" dirty="0" smtClean="0"/>
              <a:t>A trigger firing can spawn one or more derived triggers based on dynamic information such as address and port assignments or server allocation</a:t>
            </a:r>
          </a:p>
          <a:p>
            <a:pPr lvl="1"/>
            <a:r>
              <a:rPr lang="en-US" dirty="0" smtClean="0"/>
              <a:t>LICF is the top level and root of all trigger chains</a:t>
            </a:r>
          </a:p>
          <a:p>
            <a:pPr lvl="1"/>
            <a:r>
              <a:rPr lang="en-US" dirty="0" smtClean="0"/>
              <a:t>Allows dependent triggers to be deferred until dynamic resources are allocated (e.g. address and ports, servers) or a service specific event occurs when service serving FE discovery can be performed.</a:t>
            </a:r>
          </a:p>
          <a:p>
            <a:pPr lvl="1"/>
            <a:endParaRPr lang="en-US" dirty="0"/>
          </a:p>
        </p:txBody>
      </p:sp>
      <p:pic>
        <p:nvPicPr>
          <p:cNvPr id="4" name="Picture 2" descr="Car2 Project: concept car by car2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491" y="432736"/>
            <a:ext cx="1479309" cy="8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760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13" y="329228"/>
            <a:ext cx="2449773" cy="2181959"/>
          </a:xfrm>
        </p:spPr>
        <p:txBody>
          <a:bodyPr/>
          <a:lstStyle/>
          <a:p>
            <a:r>
              <a:rPr lang="en-US" dirty="0" smtClean="0"/>
              <a:t>Derived trigger example</a:t>
            </a:r>
            <a:endParaRPr lang="en-US" dirty="0"/>
          </a:p>
        </p:txBody>
      </p:sp>
      <p:pic>
        <p:nvPicPr>
          <p:cNvPr id="4" name="Picture 2" descr="Car2 Project: concept car by car2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79" y="5069826"/>
            <a:ext cx="1479309" cy="8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122" y="207699"/>
            <a:ext cx="6439693" cy="6015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954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Trigger chain examples</a:t>
            </a:r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14" y="2011404"/>
            <a:ext cx="7328244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ar2 Project: concept car by car2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436" y="5151714"/>
            <a:ext cx="1479309" cy="8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057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reference point - LITC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LI Trigger Control Reference Point</a:t>
            </a:r>
          </a:p>
          <a:p>
            <a:pPr lvl="1"/>
            <a:r>
              <a:rPr lang="en-US" dirty="0" smtClean="0"/>
              <a:t>Diameter based</a:t>
            </a:r>
          </a:p>
          <a:p>
            <a:pPr lvl="1"/>
            <a:r>
              <a:rPr lang="en-US" dirty="0" smtClean="0"/>
              <a:t>LICF &lt;-&gt; LIDRF &lt;-&gt; LIDRF</a:t>
            </a:r>
          </a:p>
          <a:p>
            <a:pPr lvl="1"/>
            <a:r>
              <a:rPr lang="en-US" dirty="0" smtClean="0"/>
              <a:t>Basic primitives towards leaf LIDRF</a:t>
            </a:r>
          </a:p>
          <a:p>
            <a:pPr lvl="2"/>
            <a:r>
              <a:rPr lang="en-US" dirty="0" smtClean="0"/>
              <a:t>Create trigger (for pre-provisioning)</a:t>
            </a:r>
          </a:p>
          <a:p>
            <a:pPr lvl="2"/>
            <a:r>
              <a:rPr lang="en-US" dirty="0" smtClean="0"/>
              <a:t>Arm trigger</a:t>
            </a:r>
          </a:p>
          <a:p>
            <a:pPr lvl="2"/>
            <a:r>
              <a:rPr lang="en-US" dirty="0" smtClean="0"/>
              <a:t>Modify trigger</a:t>
            </a:r>
          </a:p>
          <a:p>
            <a:pPr lvl="2"/>
            <a:r>
              <a:rPr lang="en-US" dirty="0" smtClean="0"/>
              <a:t>Query trigger status</a:t>
            </a:r>
          </a:p>
          <a:p>
            <a:pPr lvl="2"/>
            <a:r>
              <a:rPr lang="en-US" dirty="0" smtClean="0"/>
              <a:t>Cancel trigger</a:t>
            </a:r>
          </a:p>
          <a:p>
            <a:pPr lvl="2"/>
            <a:r>
              <a:rPr lang="en-US" dirty="0" smtClean="0"/>
              <a:t>Suspend trigger (for overload control)</a:t>
            </a:r>
          </a:p>
          <a:p>
            <a:pPr lvl="2"/>
            <a:r>
              <a:rPr lang="en-US" dirty="0" smtClean="0"/>
              <a:t>Resume trigger (for overload control)</a:t>
            </a:r>
          </a:p>
          <a:p>
            <a:pPr lvl="1"/>
            <a:r>
              <a:rPr lang="en-US" dirty="0" smtClean="0"/>
              <a:t>Basic primitives toward root LICF</a:t>
            </a:r>
          </a:p>
          <a:p>
            <a:pPr lvl="2"/>
            <a:r>
              <a:rPr lang="en-US" dirty="0" smtClean="0"/>
              <a:t>Triggered event</a:t>
            </a:r>
          </a:p>
          <a:p>
            <a:pPr lvl="2"/>
            <a:r>
              <a:rPr lang="en-US" dirty="0" smtClean="0"/>
              <a:t>Reporting end</a:t>
            </a:r>
          </a:p>
          <a:p>
            <a:pPr lvl="2"/>
            <a:r>
              <a:rPr lang="en-US" dirty="0" smtClean="0"/>
              <a:t>Detected service change impacting trigger chain (such as call forward, media change to spawn another trigger chain)</a:t>
            </a:r>
          </a:p>
          <a:p>
            <a:pPr lvl="1"/>
            <a:endParaRPr lang="en-US" dirty="0"/>
          </a:p>
        </p:txBody>
      </p:sp>
      <p:pic>
        <p:nvPicPr>
          <p:cNvPr id="4" name="Picture 2" descr="Car2 Project: concept car by car2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434" y="377833"/>
            <a:ext cx="1479309" cy="8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088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Operator benefits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Standardized interfaces</a:t>
            </a:r>
          </a:p>
          <a:p>
            <a:r>
              <a:rPr lang="en-US" dirty="0" smtClean="0"/>
              <a:t>Reuse Diameter infrastructure and skills</a:t>
            </a:r>
          </a:p>
          <a:p>
            <a:r>
              <a:rPr lang="en-US" dirty="0" smtClean="0"/>
              <a:t>Reuse Diameter security and availability capabilities</a:t>
            </a:r>
          </a:p>
          <a:p>
            <a:r>
              <a:rPr lang="en-US" dirty="0" smtClean="0"/>
              <a:t>Allows flexibility for operator deployments</a:t>
            </a:r>
          </a:p>
          <a:p>
            <a:r>
              <a:rPr lang="en-US" dirty="0" smtClean="0"/>
              <a:t>Extensible as new services and FEs are defined</a:t>
            </a:r>
          </a:p>
          <a:p>
            <a:r>
              <a:rPr lang="en-US" dirty="0" smtClean="0"/>
              <a:t>Provides efficient use of network resources (interfaces can be sized to engineered LI traffic estimates)</a:t>
            </a:r>
          </a:p>
          <a:p>
            <a:r>
              <a:rPr lang="en-US" dirty="0" smtClean="0"/>
              <a:t>May provide a clean IWF for dynamic triggering</a:t>
            </a:r>
          </a:p>
          <a:p>
            <a:r>
              <a:rPr lang="en-US" dirty="0" smtClean="0"/>
              <a:t>The framework is applicable to cloud/SDN/virtual service deployments</a:t>
            </a:r>
            <a:endParaRPr lang="en-US" dirty="0"/>
          </a:p>
        </p:txBody>
      </p:sp>
      <p:pic>
        <p:nvPicPr>
          <p:cNvPr id="4" name="Picture 2" descr="Car2 Project: concept car by car2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434" y="425335"/>
            <a:ext cx="1479309" cy="8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322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 for further discussion</a:t>
            </a:r>
            <a:endParaRPr lang="en-US" dirty="0"/>
          </a:p>
        </p:txBody>
      </p:sp>
      <p:pic>
        <p:nvPicPr>
          <p:cNvPr id="3" name="Picture 2" descr="Car2 Project: concept car by car2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802" y="5424847"/>
            <a:ext cx="1479309" cy="8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806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X2 &amp; X3 reference points should be standardized</a:t>
            </a:r>
          </a:p>
          <a:p>
            <a:r>
              <a:rPr lang="en-US" dirty="0" smtClean="0"/>
              <a:t>Further study on what the PCEF supports for sending copies of monitored traffic to a third network element and how to take advantage for the LI concept car</a:t>
            </a:r>
          </a:p>
          <a:p>
            <a:r>
              <a:rPr lang="en-US" dirty="0" smtClean="0"/>
              <a:t>Target Information (CTI)</a:t>
            </a:r>
          </a:p>
          <a:p>
            <a:pPr lvl="1"/>
            <a:r>
              <a:rPr lang="en-US" dirty="0" smtClean="0"/>
              <a:t>Probably should create new reference points X4 &amp; HI4</a:t>
            </a:r>
          </a:p>
          <a:p>
            <a:pPr lvl="1"/>
            <a:r>
              <a:rPr lang="en-US" dirty="0" smtClean="0"/>
              <a:t>At least a standard query (pull), maybe a push or subscribe/notify capability for updates</a:t>
            </a:r>
          </a:p>
          <a:p>
            <a:pPr lvl="1"/>
            <a:r>
              <a:rPr lang="en-US" dirty="0" smtClean="0"/>
              <a:t>Might be able to be used to report known state information for mid-call triggering</a:t>
            </a:r>
          </a:p>
          <a:p>
            <a:pPr lvl="1"/>
            <a:r>
              <a:rPr lang="en-US" dirty="0" smtClean="0"/>
              <a:t>Might have to have partial or segmented responses to the MF/DF depending on the response times of different server functions</a:t>
            </a:r>
          </a:p>
          <a:p>
            <a:pPr lvl="1"/>
            <a:r>
              <a:rPr lang="en-US" dirty="0" smtClean="0"/>
              <a:t>Do we allow an optional CF/LEMF to operator network query for CTI which would then spawn an internal CTI query by LICF</a:t>
            </a:r>
          </a:p>
        </p:txBody>
      </p:sp>
      <p:pic>
        <p:nvPicPr>
          <p:cNvPr id="4" name="Picture 2" descr="Car2 Project: concept car by car2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2182" y="365958"/>
            <a:ext cx="1479309" cy="8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54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Triggering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Trigger chains</a:t>
            </a:r>
          </a:p>
          <a:p>
            <a:pPr lvl="1"/>
            <a:r>
              <a:rPr lang="en-US" dirty="0" smtClean="0"/>
              <a:t>Should all derived trigger creation flow back through LICF or can LIDRF initiate a derived trigger directly to another LIDRF?</a:t>
            </a:r>
          </a:p>
          <a:p>
            <a:pPr lvl="1"/>
            <a:r>
              <a:rPr lang="en-US" dirty="0" smtClean="0"/>
              <a:t>Is there a role for a proxy function in LIRDF/LICF reference points</a:t>
            </a:r>
          </a:p>
          <a:p>
            <a:pPr lvl="1"/>
            <a:r>
              <a:rPr lang="en-US" dirty="0" smtClean="0"/>
              <a:t>Stage 2 &amp; 3 details</a:t>
            </a:r>
          </a:p>
          <a:p>
            <a:pPr lvl="1"/>
            <a:r>
              <a:rPr lang="en-US" dirty="0" smtClean="0"/>
              <a:t>Diameter usage details</a:t>
            </a:r>
          </a:p>
          <a:p>
            <a:pPr lvl="1"/>
            <a:endParaRPr lang="en-US" dirty="0" smtClean="0"/>
          </a:p>
        </p:txBody>
      </p:sp>
      <p:pic>
        <p:nvPicPr>
          <p:cNvPr id="4" name="Picture 2" descr="Car2 Project: concept car by car2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300" y="274638"/>
            <a:ext cx="1479309" cy="8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386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Address in a forward looking fashion the problem of capturing service specific content from SIP/RTP</a:t>
            </a:r>
          </a:p>
          <a:p>
            <a:r>
              <a:rPr lang="en-US" dirty="0" smtClean="0"/>
              <a:t>Consider emerging LI architecture challenges such as cloud/SDN/virtualization</a:t>
            </a:r>
          </a:p>
          <a:p>
            <a:r>
              <a:rPr lang="en-US" dirty="0"/>
              <a:t>F</a:t>
            </a:r>
            <a:r>
              <a:rPr lang="en-US" dirty="0" smtClean="0"/>
              <a:t>oundation for migrating legacy LI service to a </a:t>
            </a:r>
            <a:r>
              <a:rPr lang="en-US" dirty="0" err="1" smtClean="0"/>
              <a:t>nextgen</a:t>
            </a:r>
            <a:r>
              <a:rPr lang="en-US" dirty="0" smtClean="0"/>
              <a:t> LI service (all IP, SIP, RTP, XML, etc.)</a:t>
            </a:r>
          </a:p>
          <a:p>
            <a:r>
              <a:rPr lang="en-US" dirty="0" smtClean="0"/>
              <a:t>Standardize LI interfaces internal to operator networks</a:t>
            </a:r>
          </a:p>
          <a:p>
            <a:r>
              <a:rPr lang="en-US" dirty="0" smtClean="0"/>
              <a:t>Reuse existing capabilities, protocols, architectures and architectural concepts</a:t>
            </a:r>
          </a:p>
          <a:p>
            <a:endParaRPr lang="en-US" dirty="0" smtClean="0"/>
          </a:p>
        </p:txBody>
      </p:sp>
      <p:pic>
        <p:nvPicPr>
          <p:cNvPr id="4" name="Picture 2" descr="Car2 Project: concept car by car2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436" y="5151714"/>
            <a:ext cx="1479309" cy="8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69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Mid-call LI requires further study, may be easier to specify, additional information about targeted service states at LI service startup is unclear</a:t>
            </a:r>
          </a:p>
          <a:p>
            <a:r>
              <a:rPr lang="en-US" dirty="0" smtClean="0"/>
              <a:t>The trigger chain model needs to be further refined for the following configurations:</a:t>
            </a:r>
          </a:p>
          <a:p>
            <a:r>
              <a:rPr lang="en-US" dirty="0" smtClean="0"/>
              <a:t>LICF -&gt; LIDRF over Diameter</a:t>
            </a:r>
          </a:p>
          <a:p>
            <a:r>
              <a:rPr lang="en-US" dirty="0" smtClean="0"/>
              <a:t>LIDRF -&gt; LIDRF over Diameter (for both peer and parent/child)</a:t>
            </a:r>
          </a:p>
          <a:p>
            <a:r>
              <a:rPr lang="en-US" dirty="0" smtClean="0"/>
              <a:t>LIDRF -&gt; LIDRF (for parent/child) when Diameter is not currently used in the FE</a:t>
            </a:r>
          </a:p>
          <a:p>
            <a:pPr lvl="1"/>
            <a:r>
              <a:rPr lang="en-US" dirty="0" smtClean="0"/>
              <a:t>SIP is present such as in </a:t>
            </a:r>
            <a:r>
              <a:rPr lang="en-US" dirty="0" err="1" smtClean="0"/>
              <a:t>Mr</a:t>
            </a:r>
            <a:endParaRPr lang="en-US" dirty="0" smtClean="0"/>
          </a:p>
          <a:p>
            <a:pPr lvl="1"/>
            <a:r>
              <a:rPr lang="en-US" dirty="0" smtClean="0"/>
              <a:t>H.248 is present such as in Ix</a:t>
            </a:r>
          </a:p>
        </p:txBody>
      </p:sp>
      <p:pic>
        <p:nvPicPr>
          <p:cNvPr id="4" name="Picture 2" descr="Car2 Project: concept car by car2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683" y="274638"/>
            <a:ext cx="1479309" cy="8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593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2014 model - LI service traits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Built on these network assumptions</a:t>
            </a:r>
            <a:endParaRPr lang="en-US" dirty="0"/>
          </a:p>
          <a:p>
            <a:r>
              <a:rPr lang="en-US" dirty="0" smtClean="0"/>
              <a:t>Centralized network</a:t>
            </a:r>
          </a:p>
          <a:p>
            <a:r>
              <a:rPr lang="en-US" dirty="0" smtClean="0"/>
              <a:t>Monolithic network elements</a:t>
            </a:r>
          </a:p>
          <a:p>
            <a:r>
              <a:rPr lang="en-US" dirty="0" smtClean="0"/>
              <a:t>Monolithic mobile operators</a:t>
            </a:r>
          </a:p>
          <a:p>
            <a:r>
              <a:rPr lang="en-US" dirty="0" smtClean="0"/>
              <a:t>Simple services and capabilities</a:t>
            </a:r>
          </a:p>
          <a:p>
            <a:r>
              <a:rPr lang="en-US" dirty="0" smtClean="0"/>
              <a:t>Enhancements and changes are hard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098" name="Picture 2" descr="http://farm5.static.flickr.com/4091/4955250200_72f7d3defc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186" y="1349058"/>
            <a:ext cx="2443614" cy="1629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826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2015-20 model – PLMN traits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Distributed network</a:t>
            </a:r>
          </a:p>
          <a:p>
            <a:r>
              <a:rPr lang="en-US" dirty="0" smtClean="0"/>
              <a:t>Layered and decomposed network elements</a:t>
            </a:r>
          </a:p>
          <a:p>
            <a:r>
              <a:rPr lang="en-US" dirty="0" smtClean="0"/>
              <a:t>More complex mobile provider eco-system</a:t>
            </a:r>
          </a:p>
          <a:p>
            <a:pPr lvl="1"/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party services</a:t>
            </a:r>
          </a:p>
          <a:p>
            <a:pPr lvl="1"/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party providing segments of network functions</a:t>
            </a:r>
          </a:p>
          <a:p>
            <a:pPr lvl="1"/>
            <a:r>
              <a:rPr lang="en-US" dirty="0" smtClean="0"/>
              <a:t>Network sharing</a:t>
            </a:r>
          </a:p>
          <a:p>
            <a:r>
              <a:rPr lang="en-US" dirty="0" smtClean="0"/>
              <a:t>IP &amp; SIP based networks</a:t>
            </a:r>
          </a:p>
          <a:p>
            <a:r>
              <a:rPr lang="en-US" dirty="0" smtClean="0"/>
              <a:t>Complex and broader services and capabilities</a:t>
            </a:r>
          </a:p>
          <a:p>
            <a:r>
              <a:rPr lang="en-US" dirty="0" smtClean="0"/>
              <a:t>Enhancements and changes are easier</a:t>
            </a:r>
          </a:p>
          <a:p>
            <a:r>
              <a:rPr lang="en-US" dirty="0" smtClean="0"/>
              <a:t>IP/IMS networks expanding beyond deployment islands</a:t>
            </a:r>
          </a:p>
          <a:p>
            <a:r>
              <a:rPr lang="en-US" dirty="0" smtClean="0"/>
              <a:t>Initial steps of SDN &amp; virtualization</a:t>
            </a:r>
            <a:endParaRPr lang="en-US" dirty="0"/>
          </a:p>
        </p:txBody>
      </p:sp>
      <p:pic>
        <p:nvPicPr>
          <p:cNvPr id="3074" name="Picture 2" descr="Car2 Project: concept car by car2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447" y="1062111"/>
            <a:ext cx="1821708" cy="110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69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 concept car characteristics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Match the distributed and layered approach of the underlying network</a:t>
            </a:r>
          </a:p>
          <a:p>
            <a:r>
              <a:rPr lang="en-US" dirty="0" smtClean="0"/>
              <a:t>Support mobile operator eco-system decomposition and specialization</a:t>
            </a:r>
          </a:p>
          <a:p>
            <a:r>
              <a:rPr lang="en-US" dirty="0" smtClean="0"/>
              <a:t>Reuse current IP &amp; SIP protocols deployed in the network</a:t>
            </a:r>
          </a:p>
          <a:p>
            <a:r>
              <a:rPr lang="en-US" dirty="0" smtClean="0"/>
              <a:t>Define LI specific reference points</a:t>
            </a:r>
          </a:p>
          <a:p>
            <a:r>
              <a:rPr lang="en-US" dirty="0" smtClean="0"/>
              <a:t>Exploit AAA and PCC similarities</a:t>
            </a:r>
          </a:p>
          <a:p>
            <a:endParaRPr lang="en-US" dirty="0" smtClean="0"/>
          </a:p>
        </p:txBody>
      </p:sp>
      <p:pic>
        <p:nvPicPr>
          <p:cNvPr id="4" name="Picture 2" descr="Car2 Project: concept car by car2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436" y="5151714"/>
            <a:ext cx="1479309" cy="8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411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 concept car under the hood - AAA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 service has AAA functions</a:t>
            </a:r>
          </a:p>
          <a:p>
            <a:pPr lvl="1"/>
            <a:r>
              <a:rPr lang="en-US" dirty="0" smtClean="0"/>
              <a:t>Just as Dynamic Triggering is a AAA function, the LI concept car has AAA elements</a:t>
            </a:r>
          </a:p>
          <a:p>
            <a:pPr lvl="2"/>
            <a:r>
              <a:rPr lang="en-US" dirty="0" smtClean="0"/>
              <a:t>Authentication, Authorization and Accounting are key components</a:t>
            </a:r>
          </a:p>
          <a:p>
            <a:pPr lvl="2"/>
            <a:r>
              <a:rPr lang="en-US" dirty="0" smtClean="0"/>
              <a:t>Activating, arming and terminating triggers</a:t>
            </a:r>
          </a:p>
          <a:p>
            <a:pPr lvl="1"/>
            <a:r>
              <a:rPr lang="en-US" dirty="0" smtClean="0"/>
              <a:t>AAA aspects of the LI concept car should use Diameter</a:t>
            </a:r>
          </a:p>
          <a:p>
            <a:pPr lvl="1"/>
            <a:r>
              <a:rPr lang="en-US" dirty="0" smtClean="0"/>
              <a:t>LI Concept may provide a complement to Dynamic Triggering in having a “clean” interworking function</a:t>
            </a:r>
          </a:p>
          <a:p>
            <a:pPr lvl="1"/>
            <a:r>
              <a:rPr lang="en-US" dirty="0" smtClean="0"/>
              <a:t>Diameter provides extensibility, flexible deployments and improved fault recovery</a:t>
            </a:r>
            <a:endParaRPr lang="en-US" dirty="0"/>
          </a:p>
        </p:txBody>
      </p:sp>
      <p:pic>
        <p:nvPicPr>
          <p:cNvPr id="4" name="Picture 2" descr="Car2 Project: concept car by car2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436" y="5151714"/>
            <a:ext cx="1479309" cy="8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592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 concept car under the hood - PCC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LI service is very much like PCC</a:t>
            </a:r>
          </a:p>
          <a:p>
            <a:pPr lvl="1"/>
            <a:r>
              <a:rPr lang="en-US" dirty="0" smtClean="0"/>
              <a:t>The actions resulting from triggers are different</a:t>
            </a:r>
          </a:p>
          <a:p>
            <a:pPr lvl="2"/>
            <a:r>
              <a:rPr lang="en-US" dirty="0" smtClean="0"/>
              <a:t>PCC – “live” user plane packet modification or charging event creation</a:t>
            </a:r>
          </a:p>
          <a:p>
            <a:pPr lvl="2"/>
            <a:r>
              <a:rPr lang="en-US" dirty="0" smtClean="0"/>
              <a:t>LI service – control and user plane reporting and duplication</a:t>
            </a:r>
          </a:p>
          <a:p>
            <a:pPr lvl="1"/>
            <a:r>
              <a:rPr lang="en-US" dirty="0" smtClean="0"/>
              <a:t>PCC has been generalized into an enforcement function and a policy function</a:t>
            </a:r>
          </a:p>
          <a:p>
            <a:pPr lvl="2"/>
            <a:r>
              <a:rPr lang="en-US" dirty="0" smtClean="0"/>
              <a:t>The enforcement function uses rules to perform policy actions</a:t>
            </a:r>
          </a:p>
          <a:p>
            <a:pPr lvl="2"/>
            <a:r>
              <a:rPr lang="en-US" dirty="0" smtClean="0"/>
              <a:t>The policy function determines which rules are to be applied</a:t>
            </a:r>
          </a:p>
          <a:p>
            <a:pPr lvl="2"/>
            <a:r>
              <a:rPr lang="en-US" dirty="0" smtClean="0"/>
              <a:t>The enforcement function can be either standalone as an intermediate element in an interface, or can be incorporated into a FE.</a:t>
            </a:r>
          </a:p>
          <a:p>
            <a:pPr lvl="2"/>
            <a:r>
              <a:rPr lang="en-US" dirty="0" smtClean="0"/>
              <a:t>Some specialized enforcement function interfaces have been defined</a:t>
            </a:r>
          </a:p>
        </p:txBody>
      </p:sp>
      <p:pic>
        <p:nvPicPr>
          <p:cNvPr id="4" name="Picture 2" descr="Car2 Project: concept car by car2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491" y="969740"/>
            <a:ext cx="1479309" cy="8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435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 concept car under the hood - PCC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Arial" charset="0"/>
              <a:buChar char="•"/>
            </a:pPr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dirty="0" smtClean="0"/>
              <a:t>Using PCC framework as a starting point, the following LI concept car functions can be defined</a:t>
            </a:r>
          </a:p>
          <a:p>
            <a:pPr lvl="1"/>
            <a:r>
              <a:rPr lang="en-US" dirty="0" smtClean="0"/>
              <a:t>LI Detection and Reporting Function (LIDRF) ≈ PCEF</a:t>
            </a:r>
          </a:p>
          <a:p>
            <a:pPr lvl="1"/>
            <a:r>
              <a:rPr lang="en-US" dirty="0" smtClean="0"/>
              <a:t>LI Control Function (LICF) ≈ PCRF</a:t>
            </a:r>
          </a:p>
          <a:p>
            <a:r>
              <a:rPr lang="en-US" dirty="0" smtClean="0"/>
              <a:t>Just as for a PCEF, a LIRDF can be:</a:t>
            </a:r>
          </a:p>
          <a:p>
            <a:pPr lvl="1"/>
            <a:r>
              <a:rPr lang="en-US" dirty="0" smtClean="0"/>
              <a:t>Embedded in a network service element or</a:t>
            </a:r>
          </a:p>
          <a:p>
            <a:pPr lvl="1"/>
            <a:r>
              <a:rPr lang="en-US" dirty="0" smtClean="0"/>
              <a:t>Placed in an interface path between FEs for </a:t>
            </a:r>
            <a:r>
              <a:rPr lang="en-US" dirty="0"/>
              <a:t>p</a:t>
            </a:r>
            <a:r>
              <a:rPr lang="en-US" dirty="0" smtClean="0"/>
              <a:t>assive probing (probe, tap or relay) if sufficient service state can be determined from the monitored interfaces</a:t>
            </a:r>
          </a:p>
          <a:p>
            <a:pPr lvl="1"/>
            <a:r>
              <a:rPr lang="en-US" dirty="0" smtClean="0"/>
              <a:t>Can probably start with a subset of PCC rules and extend as needed for specific service requirements</a:t>
            </a:r>
          </a:p>
          <a:p>
            <a:pPr lvl="1"/>
            <a:r>
              <a:rPr lang="en-US" dirty="0" smtClean="0"/>
              <a:t>Note that PCC rules the same as firewall rules with a couple of exceptions</a:t>
            </a:r>
          </a:p>
          <a:p>
            <a:endParaRPr lang="en-US" dirty="0" smtClean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8883650" y="3411538"/>
          <a:ext cx="94932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Visio" r:id="rId3" imgW="948870" imgH="394734" progId="Visio.Drawing.11">
                  <p:embed/>
                </p:oleObj>
              </mc:Choice>
              <mc:Fallback>
                <p:oleObj name="Visio" r:id="rId3" imgW="948870" imgH="394734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83650" y="3411538"/>
                        <a:ext cx="949325" cy="395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 descr="Car2 Project: concept car by car2n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341" y="852847"/>
            <a:ext cx="1479309" cy="8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457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2018 LI Concept car features</a:t>
            </a:r>
            <a:endParaRPr lang="en-US" dirty="0"/>
          </a:p>
        </p:txBody>
      </p:sp>
      <p:pic>
        <p:nvPicPr>
          <p:cNvPr id="3" name="Picture 2" descr="Car2 Project: concept car by car2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176" y="5424846"/>
            <a:ext cx="1479309" cy="8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709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</TotalTime>
  <Words>1204</Words>
  <Application>Microsoft Office PowerPoint</Application>
  <PresentationFormat>On-screen Show (4:3)</PresentationFormat>
  <Paragraphs>136</Paragraphs>
  <Slides>20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Office Theme</vt:lpstr>
      <vt:lpstr>Visio</vt:lpstr>
      <vt:lpstr>2018 LI concept car</vt:lpstr>
      <vt:lpstr>Motivation</vt:lpstr>
      <vt:lpstr>2014 model - LI service traits </vt:lpstr>
      <vt:lpstr>2015-20 model – PLMN traits</vt:lpstr>
      <vt:lpstr>LI concept car characteristics</vt:lpstr>
      <vt:lpstr>LI concept car under the hood - AAA</vt:lpstr>
      <vt:lpstr>LI concept car under the hood - PCC</vt:lpstr>
      <vt:lpstr>LI concept car under the hood - PCC</vt:lpstr>
      <vt:lpstr>2018 LI Concept car features</vt:lpstr>
      <vt:lpstr>Features</vt:lpstr>
      <vt:lpstr>Reporting</vt:lpstr>
      <vt:lpstr>Triggering</vt:lpstr>
      <vt:lpstr>Derived trigger example</vt:lpstr>
      <vt:lpstr>Trigger chain examples</vt:lpstr>
      <vt:lpstr>New reference point - LITC</vt:lpstr>
      <vt:lpstr>Operator benefits</vt:lpstr>
      <vt:lpstr>Topics for further discussion</vt:lpstr>
      <vt:lpstr>Reporting</vt:lpstr>
      <vt:lpstr>Triggering</vt:lpstr>
      <vt:lpstr>Other</vt:lpstr>
    </vt:vector>
  </TitlesOfParts>
  <Company>Publicis Groupe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TEAM SPRINT THE FIRST 100 DAYS</dc:title>
  <dc:creator>Publicis Groupe</dc:creator>
  <cp:lastModifiedBy>G Schumacher</cp:lastModifiedBy>
  <cp:revision>153</cp:revision>
  <cp:lastPrinted>2012-03-20T16:49:31Z</cp:lastPrinted>
  <dcterms:created xsi:type="dcterms:W3CDTF">2012-03-16T18:18:06Z</dcterms:created>
  <dcterms:modified xsi:type="dcterms:W3CDTF">2014-01-31T10:15:15Z</dcterms:modified>
</cp:coreProperties>
</file>