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5305" r:id="rId4"/>
  </p:sldMasterIdLst>
  <p:notesMasterIdLst>
    <p:notesMasterId r:id="rId30"/>
  </p:notesMasterIdLst>
  <p:handoutMasterIdLst>
    <p:handoutMasterId r:id="rId31"/>
  </p:handoutMasterIdLst>
  <p:sldIdLst>
    <p:sldId id="445" r:id="rId5"/>
    <p:sldId id="446" r:id="rId6"/>
    <p:sldId id="452" r:id="rId7"/>
    <p:sldId id="474" r:id="rId8"/>
    <p:sldId id="475" r:id="rId9"/>
    <p:sldId id="478" r:id="rId10"/>
    <p:sldId id="477" r:id="rId11"/>
    <p:sldId id="482" r:id="rId12"/>
    <p:sldId id="480" r:id="rId13"/>
    <p:sldId id="481" r:id="rId14"/>
    <p:sldId id="479" r:id="rId15"/>
    <p:sldId id="483" r:id="rId16"/>
    <p:sldId id="476" r:id="rId17"/>
    <p:sldId id="484" r:id="rId18"/>
    <p:sldId id="473" r:id="rId19"/>
    <p:sldId id="463" r:id="rId20"/>
    <p:sldId id="464" r:id="rId21"/>
    <p:sldId id="465" r:id="rId22"/>
    <p:sldId id="466" r:id="rId23"/>
    <p:sldId id="467" r:id="rId24"/>
    <p:sldId id="468" r:id="rId25"/>
    <p:sldId id="469" r:id="rId26"/>
    <p:sldId id="470" r:id="rId27"/>
    <p:sldId id="471" r:id="rId28"/>
    <p:sldId id="472" r:id="rId29"/>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p:defaultTextStyle>
  <p:extLst>
    <p:ext uri="{521415D9-36F7-43E2-AB2F-B90AF26B5E84}">
      <p14:sectionLst xmlns:p14="http://schemas.microsoft.com/office/powerpoint/2010/main">
        <p14:section name="Default Section" id="{BECCE8F7-B084-4B23-8CD3-49B7D87A467D}">
          <p14:sldIdLst>
            <p14:sldId id="445"/>
            <p14:sldId id="446"/>
            <p14:sldId id="452"/>
            <p14:sldId id="474"/>
            <p14:sldId id="475"/>
            <p14:sldId id="478"/>
            <p14:sldId id="477"/>
            <p14:sldId id="482"/>
            <p14:sldId id="480"/>
            <p14:sldId id="481"/>
            <p14:sldId id="479"/>
            <p14:sldId id="483"/>
            <p14:sldId id="476"/>
            <p14:sldId id="484"/>
            <p14:sldId id="473"/>
            <p14:sldId id="463"/>
            <p14:sldId id="464"/>
            <p14:sldId id="465"/>
            <p14:sldId id="466"/>
            <p14:sldId id="467"/>
            <p14:sldId id="468"/>
            <p14:sldId id="469"/>
            <p14:sldId id="470"/>
            <p14:sldId id="471"/>
            <p14:sldId id="472"/>
          </p14:sldIdLst>
        </p14:section>
      </p14:sectionLst>
    </p:ext>
    <p:ext uri="{EFAFB233-063F-42B5-8137-9DF3F51BA10A}">
      <p15:sldGuideLst xmlns:p15="http://schemas.microsoft.com/office/powerpoint/2012/main">
        <p15:guide id="1" orient="horz" pos="2183" userDrawn="1">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1D254"/>
    <a:srgbClr val="2A6EA8"/>
    <a:srgbClr val="FFFFFF"/>
    <a:srgbClr val="FF6600"/>
    <a:srgbClr val="1A4669"/>
    <a:srgbClr val="C6D254"/>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AC9316-C3CC-43C2-8D4F-B892DC1B0679}" v="12" dt="2020-05-14T11:20:42.8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54" autoAdjust="0"/>
    <p:restoredTop sz="95889" autoAdjust="0"/>
  </p:normalViewPr>
  <p:slideViewPr>
    <p:cSldViewPr snapToGrid="0" showGuides="1">
      <p:cViewPr varScale="1">
        <p:scale>
          <a:sx n="121" d="100"/>
          <a:sy n="121" d="100"/>
        </p:scale>
        <p:origin x="378" y="102"/>
      </p:cViewPr>
      <p:guideLst>
        <p:guide orient="horz" pos="2183"/>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50" d="100"/>
          <a:sy n="150" d="100"/>
        </p:scale>
        <p:origin x="1116" y="-2607"/>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9F0E574-D5E5-42E5-8871-9EA236ED0418}"/>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ea typeface="+mn-ea"/>
                <a:cs typeface="+mn-cs"/>
              </a:defRPr>
            </a:lvl1pPr>
          </a:lstStyle>
          <a:p>
            <a:pPr>
              <a:defRPr/>
            </a:pPr>
            <a:endParaRPr lang="en-GB"/>
          </a:p>
        </p:txBody>
      </p:sp>
      <p:sp>
        <p:nvSpPr>
          <p:cNvPr id="9219" name="Rectangle 3">
            <a:extLst>
              <a:ext uri="{FF2B5EF4-FFF2-40B4-BE49-F238E27FC236}">
                <a16:creationId xmlns:a16="http://schemas.microsoft.com/office/drawing/2014/main" id="{5BA0AB36-4B70-4581-BE64-63AA70ACA8A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ea typeface="+mn-ea"/>
                <a:cs typeface="+mn-cs"/>
              </a:defRPr>
            </a:lvl1pPr>
          </a:lstStyle>
          <a:p>
            <a:pPr>
              <a:defRPr/>
            </a:pPr>
            <a:endParaRPr lang="en-GB"/>
          </a:p>
        </p:txBody>
      </p:sp>
      <p:sp>
        <p:nvSpPr>
          <p:cNvPr id="9220" name="Rectangle 4">
            <a:extLst>
              <a:ext uri="{FF2B5EF4-FFF2-40B4-BE49-F238E27FC236}">
                <a16:creationId xmlns:a16="http://schemas.microsoft.com/office/drawing/2014/main" id="{C4BFCF03-F91D-4C08-ACB2-C156330128F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ea typeface="+mn-ea"/>
                <a:cs typeface="+mn-cs"/>
              </a:defRPr>
            </a:lvl1pPr>
          </a:lstStyle>
          <a:p>
            <a:pPr>
              <a:defRPr/>
            </a:pPr>
            <a:endParaRPr lang="en-GB"/>
          </a:p>
        </p:txBody>
      </p:sp>
      <p:sp>
        <p:nvSpPr>
          <p:cNvPr id="9221" name="Rectangle 5">
            <a:extLst>
              <a:ext uri="{FF2B5EF4-FFF2-40B4-BE49-F238E27FC236}">
                <a16:creationId xmlns:a16="http://schemas.microsoft.com/office/drawing/2014/main" id="{48A7CB7F-FA31-4DCA-BE50-73124A97FE75}"/>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ea typeface="+mn-ea"/>
                <a:cs typeface="Arial" panose="020B0604020202020204" pitchFamily="34" charset="0"/>
              </a:defRPr>
            </a:lvl1pPr>
          </a:lstStyle>
          <a:p>
            <a:pPr>
              <a:defRPr/>
            </a:pPr>
            <a:fld id="{B6A01AD0-D987-43EA-88A8-B332DDC59B48}"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CA8F975-62B6-4D29-9497-C4239419F273}"/>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ea typeface="+mn-ea"/>
                <a:cs typeface="+mn-cs"/>
              </a:defRPr>
            </a:lvl1pPr>
          </a:lstStyle>
          <a:p>
            <a:pPr>
              <a:defRPr/>
            </a:pPr>
            <a:endParaRPr lang="en-GB"/>
          </a:p>
        </p:txBody>
      </p:sp>
      <p:sp>
        <p:nvSpPr>
          <p:cNvPr id="4099" name="Rectangle 3">
            <a:extLst>
              <a:ext uri="{FF2B5EF4-FFF2-40B4-BE49-F238E27FC236}">
                <a16:creationId xmlns:a16="http://schemas.microsoft.com/office/drawing/2014/main" id="{1B832733-B917-4D36-86B7-13FA4D8615BC}"/>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ea typeface="+mn-ea"/>
                <a:cs typeface="+mn-cs"/>
              </a:defRPr>
            </a:lvl1pPr>
          </a:lstStyle>
          <a:p>
            <a:pPr>
              <a:defRPr/>
            </a:pPr>
            <a:endParaRPr lang="en-GB"/>
          </a:p>
        </p:txBody>
      </p:sp>
      <p:sp>
        <p:nvSpPr>
          <p:cNvPr id="3076" name="Rectangle 4">
            <a:extLst>
              <a:ext uri="{FF2B5EF4-FFF2-40B4-BE49-F238E27FC236}">
                <a16:creationId xmlns:a16="http://schemas.microsoft.com/office/drawing/2014/main" id="{4D257E03-96B2-4237-BC9C-8088699C005E}"/>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86AEB4D8-0183-4E88-B123-2AB507B78DF0}"/>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9653EBD-7A18-4705-9F8A-47B527E653FD}"/>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ea typeface="+mn-ea"/>
                <a:cs typeface="+mn-cs"/>
              </a:defRPr>
            </a:lvl1pPr>
          </a:lstStyle>
          <a:p>
            <a:pPr>
              <a:defRPr/>
            </a:pPr>
            <a:endParaRPr lang="en-GB"/>
          </a:p>
        </p:txBody>
      </p:sp>
      <p:sp>
        <p:nvSpPr>
          <p:cNvPr id="4103" name="Rectangle 7">
            <a:extLst>
              <a:ext uri="{FF2B5EF4-FFF2-40B4-BE49-F238E27FC236}">
                <a16:creationId xmlns:a16="http://schemas.microsoft.com/office/drawing/2014/main" id="{C14ED718-A1F5-4F84-B0CC-84281BA312C1}"/>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ea typeface="+mn-ea"/>
                <a:cs typeface="Arial" panose="020B0604020202020204" pitchFamily="34" charset="0"/>
              </a:defRPr>
            </a:lvl1pPr>
          </a:lstStyle>
          <a:p>
            <a:pPr>
              <a:defRPr/>
            </a:pPr>
            <a:fld id="{52CB175A-CCF7-4340-A462-55EAE47CFBD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582811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38200"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2">
            <a:extLst>
              <a:ext uri="{FF2B5EF4-FFF2-40B4-BE49-F238E27FC236}">
                <a16:creationId xmlns:a16="http://schemas.microsoft.com/office/drawing/2014/main" id="{02BE95C3-7B72-4413-839B-5A1FCCD4B7D4}"/>
              </a:ext>
            </a:extLst>
          </p:cNvPr>
          <p:cNvSpPr>
            <a:spLocks noGrp="1"/>
          </p:cNvSpPr>
          <p:nvPr>
            <p:ph idx="10"/>
          </p:nvPr>
        </p:nvSpPr>
        <p:spPr>
          <a:xfrm>
            <a:off x="6228862"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7633396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DD754-77B0-4F47-A8DB-815F037AB952}"/>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71DB7C28-51FC-4B42-8455-E61B60DB5B8A}"/>
              </a:ext>
            </a:extLst>
          </p:cNvPr>
          <p:cNvSpPr>
            <a:spLocks noGrp="1"/>
          </p:cNvSpPr>
          <p:nvPr>
            <p:ph idx="1"/>
          </p:nvPr>
        </p:nvSpPr>
        <p:spPr>
          <a:xfrm>
            <a:off x="838199" y="1825625"/>
            <a:ext cx="1051559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3301386"/>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54B6-A402-48CE-AC60-170C706231FB}"/>
              </a:ext>
            </a:extLst>
          </p:cNvPr>
          <p:cNvSpPr>
            <a:spLocks noGrp="1"/>
          </p:cNvSpPr>
          <p:nvPr>
            <p:ph type="title"/>
          </p:nvPr>
        </p:nvSpPr>
        <p:spPr/>
        <p:txBody>
          <a:bodyPr/>
          <a:lstStyle/>
          <a:p>
            <a:r>
              <a:rPr lang="en-US"/>
              <a:t>Click to edit Master title style</a:t>
            </a:r>
            <a:endParaRPr lang="sv-SE"/>
          </a:p>
        </p:txBody>
      </p:sp>
    </p:spTree>
    <p:extLst>
      <p:ext uri="{BB962C8B-B14F-4D97-AF65-F5344CB8AC3E}">
        <p14:creationId xmlns:p14="http://schemas.microsoft.com/office/powerpoint/2010/main" val="1163857712"/>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1674626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Footer Placeholder 4">
            <a:extLst>
              <a:ext uri="{FF2B5EF4-FFF2-40B4-BE49-F238E27FC236}">
                <a16:creationId xmlns:a16="http://schemas.microsoft.com/office/drawing/2014/main" id="{D3013B12-28F4-4BED-AC0E-02168ADCBE8F}"/>
              </a:ext>
            </a:extLst>
          </p:cNvPr>
          <p:cNvSpPr>
            <a:spLocks noGrp="1"/>
          </p:cNvSpPr>
          <p:nvPr>
            <p:ph type="ftr" sz="quarter" idx="10"/>
          </p:nvPr>
        </p:nvSpPr>
        <p:spPr>
          <a:xfrm>
            <a:off x="4038600" y="5843588"/>
            <a:ext cx="4114800" cy="365125"/>
          </a:xfrm>
          <a:prstGeom prst="rect">
            <a:avLst/>
          </a:prstGeom>
        </p:spPr>
        <p:txBody>
          <a:bodyPr/>
          <a:lstStyle>
            <a:lvl1pPr>
              <a:defRPr>
                <a:ea typeface="华文细黑"/>
                <a:cs typeface="华文细黑"/>
              </a:defRPr>
            </a:lvl1pPr>
          </a:lstStyle>
          <a:p>
            <a:pPr>
              <a:defRPr/>
            </a:pPr>
            <a:endParaRPr lang="en-US"/>
          </a:p>
        </p:txBody>
      </p:sp>
      <p:sp>
        <p:nvSpPr>
          <p:cNvPr id="5" name="Slide Number Placeholder 5">
            <a:extLst>
              <a:ext uri="{FF2B5EF4-FFF2-40B4-BE49-F238E27FC236}">
                <a16:creationId xmlns:a16="http://schemas.microsoft.com/office/drawing/2014/main" id="{61D017C7-4781-495A-90E1-A20058A88468}"/>
              </a:ext>
            </a:extLst>
          </p:cNvPr>
          <p:cNvSpPr>
            <a:spLocks noGrp="1"/>
          </p:cNvSpPr>
          <p:nvPr>
            <p:ph type="sldNum" sz="quarter" idx="11"/>
          </p:nvPr>
        </p:nvSpPr>
        <p:spPr>
          <a:xfrm>
            <a:off x="8610600" y="6356350"/>
            <a:ext cx="1876425" cy="365125"/>
          </a:xfrm>
          <a:prstGeom prst="rect">
            <a:avLst/>
          </a:prstGeom>
        </p:spPr>
        <p:txBody>
          <a:bodyPr/>
          <a:lstStyle>
            <a:lvl1pPr>
              <a:defRPr>
                <a:ea typeface="华文细黑"/>
                <a:cs typeface="华文细黑"/>
              </a:defRPr>
            </a:lvl1pPr>
          </a:lstStyle>
          <a:p>
            <a:pPr>
              <a:defRPr/>
            </a:pPr>
            <a:fld id="{9AC4A928-9492-4498-B7EA-FFCB3E5C8321}" type="slidenum">
              <a:rPr lang="en-GB" altLang="en-US"/>
              <a:pPr>
                <a:defRPr/>
              </a:pPr>
              <a:t>‹#›</a:t>
            </a:fld>
            <a:endParaRPr lang="en-GB" altLang="en-US" dirty="0"/>
          </a:p>
        </p:txBody>
      </p:sp>
    </p:spTree>
    <p:extLst>
      <p:ext uri="{BB962C8B-B14F-4D97-AF65-F5344CB8AC3E}">
        <p14:creationId xmlns:p14="http://schemas.microsoft.com/office/powerpoint/2010/main" val="190948316"/>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1622A28D-91FF-424D-9A85-3D92302E7DB9}"/>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B6DBCF18-D575-4F93-8162-3ADADE4C87EF}"/>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92EE7BBB-86C4-46F9-ABAA-9947F1588190}"/>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0DEAEC1E-84A2-48EF-A1E5-55F2235ABA0A}"/>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7FC3C839-C9C2-4CE6-8345-973B003AC037}"/>
              </a:ext>
            </a:extLst>
          </p:cNvPr>
          <p:cNvSpPr txBox="1">
            <a:spLocks noChangeArrowheads="1"/>
          </p:cNvSpPr>
          <p:nvPr userDrawn="1"/>
        </p:nvSpPr>
        <p:spPr bwMode="auto">
          <a:xfrm>
            <a:off x="10706100" y="6188075"/>
            <a:ext cx="98742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ea typeface="华文细黑"/>
              </a:rPr>
              <a:t>© 3GPP 2019</a:t>
            </a:r>
          </a:p>
        </p:txBody>
      </p:sp>
      <p:pic>
        <p:nvPicPr>
          <p:cNvPr id="1031" name="Picture 1">
            <a:extLst>
              <a:ext uri="{FF2B5EF4-FFF2-40B4-BE49-F238E27FC236}">
                <a16:creationId xmlns:a16="http://schemas.microsoft.com/office/drawing/2014/main" id="{C60B5DA1-387A-4F0C-9B12-B9F05790505D}"/>
              </a:ext>
            </a:extLst>
          </p:cNvPr>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320A1963-80C5-45FD-8F33-240A40EFEBA6}"/>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3D531E3E-2C22-4EFA-8A5B-5D71AA69E0A5}" type="slidenum">
              <a:rPr lang="en-GB" altLang="en-US" sz="1400" smtClean="0">
                <a:latin typeface="Calibri" panose="020F0502020204030204" pitchFamily="34" charset="0"/>
                <a:ea typeface="华文细黑"/>
              </a:rPr>
              <a:pPr>
                <a:defRPr/>
              </a:pPr>
              <a:t>‹#›</a:t>
            </a:fld>
            <a:endParaRPr lang="en-GB" altLang="en-US" sz="1400">
              <a:latin typeface="Calibri" panose="020F0502020204030204" pitchFamily="34" charset="0"/>
              <a:ea typeface="华文细黑"/>
            </a:endParaRPr>
          </a:p>
        </p:txBody>
      </p:sp>
      <p:sp>
        <p:nvSpPr>
          <p:cNvPr id="13" name="Rectangle 12">
            <a:extLst>
              <a:ext uri="{FF2B5EF4-FFF2-40B4-BE49-F238E27FC236}">
                <a16:creationId xmlns:a16="http://schemas.microsoft.com/office/drawing/2014/main" id="{5A31594D-628B-4CF5-89E2-2A31F528B6F2}"/>
              </a:ext>
            </a:extLst>
          </p:cNvPr>
          <p:cNvSpPr>
            <a:spLocks noChangeArrowheads="1"/>
          </p:cNvSpPr>
          <p:nvPr userDrawn="1"/>
        </p:nvSpPr>
        <p:spPr bwMode="auto">
          <a:xfrm>
            <a:off x="117475" y="6372225"/>
            <a:ext cx="4024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GB" altLang="en-US" sz="1200" dirty="0">
                <a:ln w="0"/>
                <a:highlight>
                  <a:srgbClr val="FFFF00"/>
                </a:highlight>
                <a:latin typeface="Calibri" panose="020F0502020204030204" pitchFamily="34" charset="0"/>
                <a:ea typeface="华文细黑"/>
              </a:rPr>
              <a:t>S3-20wxyz, SA3#99-e, Online</a:t>
            </a:r>
          </a:p>
        </p:txBody>
      </p:sp>
    </p:spTree>
  </p:cSld>
  <p:clrMap bg1="lt1" tx1="dk1" bg2="lt2" tx2="dk2" accent1="accent1" accent2="accent2" accent3="accent3" accent4="accent4" accent5="accent5" accent6="accent6" hlink="hlink" folHlink="folHlink"/>
  <p:sldLayoutIdLst>
    <p:sldLayoutId id="2147485413" r:id="rId1"/>
    <p:sldLayoutId id="2147485414" r:id="rId2"/>
    <p:sldLayoutId id="2147485419" r:id="rId3"/>
    <p:sldLayoutId id="2147485415" r:id="rId4"/>
    <p:sldLayoutId id="2147485416" r:id="rId5"/>
    <p:sldLayoutId id="2147485418" r:id="rId6"/>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9"/>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www.3gpp.org/ftp/tsg_sa/WG3_Security/TSGS3_99e/Docs/S3-200905.zip"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www.3gpp.org/ftp/tsg_sa/WG3_Security/TSGS3_99e/Docs/S3-200921.zip"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www.3gpp.org/ftp/tsg_sa/WG3_Security/TSGS3_99e/Docs/S3-200915.zip"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www.3gpp.org/ftp/tsg_sa/WG3_Security/TSGS3_98e/docs/S3-200516.zip"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D6F74BBF-6643-4D12-BB2C-2105504062AD}"/>
              </a:ext>
            </a:extLst>
          </p:cNvPr>
          <p:cNvSpPr>
            <a:spLocks noGrp="1"/>
          </p:cNvSpPr>
          <p:nvPr>
            <p:ph type="ctrTitle"/>
          </p:nvPr>
        </p:nvSpPr>
        <p:spPr/>
        <p:txBody>
          <a:bodyPr/>
          <a:lstStyle/>
          <a:p>
            <a:r>
              <a:rPr lang="sv-SE" altLang="sv-SE" dirty="0"/>
              <a:t>Way Forward for Release 16 Topics</a:t>
            </a:r>
          </a:p>
        </p:txBody>
      </p:sp>
      <p:sp>
        <p:nvSpPr>
          <p:cNvPr id="5123" name="Subtitle 2">
            <a:extLst>
              <a:ext uri="{FF2B5EF4-FFF2-40B4-BE49-F238E27FC236}">
                <a16:creationId xmlns:a16="http://schemas.microsoft.com/office/drawing/2014/main" id="{6076546E-D892-4ECA-A62B-AF382ED7CF28}"/>
              </a:ext>
            </a:extLst>
          </p:cNvPr>
          <p:cNvSpPr>
            <a:spLocks noGrp="1"/>
          </p:cNvSpPr>
          <p:nvPr>
            <p:ph type="subTitle" idx="1"/>
          </p:nvPr>
        </p:nvSpPr>
        <p:spPr/>
        <p:txBody>
          <a:bodyPr/>
          <a:lstStyle/>
          <a:p>
            <a:pPr>
              <a:lnSpc>
                <a:spcPct val="80000"/>
              </a:lnSpc>
              <a:buFontTx/>
              <a:buNone/>
            </a:pPr>
            <a:r>
              <a:rPr lang="en-US" altLang="en-US" sz="2000" dirty="0">
                <a:latin typeface="Arial" panose="020B0604020202020204" pitchFamily="34" charset="0"/>
              </a:rPr>
              <a:t>SA3 Chairman</a:t>
            </a:r>
          </a:p>
          <a:p>
            <a:pPr>
              <a:buFontTx/>
              <a:buNone/>
            </a:pPr>
            <a:endParaRPr lang="sv-SE" altLang="sv-SE" sz="2000" dirty="0"/>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456-1DFF-45B3-9BEA-A882178F2B63}"/>
              </a:ext>
            </a:extLst>
          </p:cNvPr>
          <p:cNvSpPr>
            <a:spLocks noGrp="1"/>
          </p:cNvSpPr>
          <p:nvPr>
            <p:ph type="title"/>
          </p:nvPr>
        </p:nvSpPr>
        <p:spPr/>
        <p:txBody>
          <a:bodyPr/>
          <a:lstStyle/>
          <a:p>
            <a:r>
              <a:rPr lang="en-GB" dirty="0"/>
              <a:t>4.12 </a:t>
            </a:r>
            <a:r>
              <a:rPr lang="en-US" dirty="0"/>
              <a:t>Security of the WWC for the </a:t>
            </a:r>
            <a:br>
              <a:rPr lang="en-US" dirty="0"/>
            </a:br>
            <a:r>
              <a:rPr lang="en-US" dirty="0"/>
              <a:t>5G system architecture (Rel-16) </a:t>
            </a:r>
            <a:endParaRPr lang="sv-SE" dirty="0"/>
          </a:p>
        </p:txBody>
      </p:sp>
      <p:sp>
        <p:nvSpPr>
          <p:cNvPr id="3" name="Content Placeholder 2">
            <a:extLst>
              <a:ext uri="{FF2B5EF4-FFF2-40B4-BE49-F238E27FC236}">
                <a16:creationId xmlns:a16="http://schemas.microsoft.com/office/drawing/2014/main" id="{89747A05-08DA-40E6-A8A7-847AF2228403}"/>
              </a:ext>
            </a:extLst>
          </p:cNvPr>
          <p:cNvSpPr>
            <a:spLocks noGrp="1"/>
          </p:cNvSpPr>
          <p:nvPr>
            <p:ph idx="1"/>
          </p:nvPr>
        </p:nvSpPr>
        <p:spPr/>
        <p:txBody>
          <a:bodyPr/>
          <a:lstStyle/>
          <a:p>
            <a:r>
              <a:rPr lang="en-US" dirty="0"/>
              <a:t>Working assumptions</a:t>
            </a:r>
          </a:p>
          <a:p>
            <a:pPr marL="914400" lvl="1" indent="-457200">
              <a:buFont typeface="+mj-lt"/>
              <a:buAutoNum type="arabicPeriod"/>
            </a:pPr>
            <a:r>
              <a:rPr lang="en-US" dirty="0"/>
              <a:t>Baseline with 1011 (Ericsson)?</a:t>
            </a:r>
          </a:p>
          <a:p>
            <a:pPr marL="914400" lvl="1" indent="-457200">
              <a:buFont typeface="+mj-lt"/>
              <a:buAutoNum type="arabicPeriod"/>
            </a:pPr>
            <a:r>
              <a:rPr lang="en-US" dirty="0"/>
              <a:t>Baseline with 1303 (Lenovo)?</a:t>
            </a:r>
          </a:p>
          <a:p>
            <a:endParaRPr lang="en-US" dirty="0"/>
          </a:p>
          <a:p>
            <a:endParaRPr lang="en-US" dirty="0"/>
          </a:p>
        </p:txBody>
      </p:sp>
    </p:spTree>
    <p:extLst>
      <p:ext uri="{BB962C8B-B14F-4D97-AF65-F5344CB8AC3E}">
        <p14:creationId xmlns:p14="http://schemas.microsoft.com/office/powerpoint/2010/main" val="42558734"/>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456-1DFF-45B3-9BEA-A882178F2B63}"/>
              </a:ext>
            </a:extLst>
          </p:cNvPr>
          <p:cNvSpPr>
            <a:spLocks noGrp="1"/>
          </p:cNvSpPr>
          <p:nvPr>
            <p:ph type="title"/>
          </p:nvPr>
        </p:nvSpPr>
        <p:spPr/>
        <p:txBody>
          <a:bodyPr/>
          <a:lstStyle/>
          <a:p>
            <a:r>
              <a:rPr lang="en-GB" dirty="0"/>
              <a:t>4.13 </a:t>
            </a:r>
            <a:r>
              <a:rPr lang="en-US" dirty="0"/>
              <a:t>Security aspects of Enhancement </a:t>
            </a:r>
            <a:br>
              <a:rPr lang="en-US" dirty="0"/>
            </a:br>
            <a:r>
              <a:rPr lang="en-US" dirty="0"/>
              <a:t>of Network Slicing (Rel-16)</a:t>
            </a:r>
            <a:endParaRPr lang="sv-SE" dirty="0"/>
          </a:p>
        </p:txBody>
      </p:sp>
      <p:sp>
        <p:nvSpPr>
          <p:cNvPr id="3" name="Content Placeholder 2">
            <a:extLst>
              <a:ext uri="{FF2B5EF4-FFF2-40B4-BE49-F238E27FC236}">
                <a16:creationId xmlns:a16="http://schemas.microsoft.com/office/drawing/2014/main" id="{89747A05-08DA-40E6-A8A7-847AF2228403}"/>
              </a:ext>
            </a:extLst>
          </p:cNvPr>
          <p:cNvSpPr>
            <a:spLocks noGrp="1"/>
          </p:cNvSpPr>
          <p:nvPr>
            <p:ph idx="1"/>
          </p:nvPr>
        </p:nvSpPr>
        <p:spPr/>
        <p:txBody>
          <a:bodyPr/>
          <a:lstStyle/>
          <a:p>
            <a:r>
              <a:rPr lang="en-US" dirty="0"/>
              <a:t>Working assumptions</a:t>
            </a:r>
          </a:p>
          <a:p>
            <a:pPr lvl="1"/>
            <a:r>
              <a:rPr lang="en-US" dirty="0"/>
              <a:t>No new mechanism for NSSAI privacy over AS (comment by chair on S3-201059)</a:t>
            </a:r>
          </a:p>
          <a:p>
            <a:endParaRPr lang="en-US" dirty="0"/>
          </a:p>
          <a:p>
            <a:endParaRPr lang="en-US" dirty="0"/>
          </a:p>
        </p:txBody>
      </p:sp>
    </p:spTree>
    <p:extLst>
      <p:ext uri="{BB962C8B-B14F-4D97-AF65-F5344CB8AC3E}">
        <p14:creationId xmlns:p14="http://schemas.microsoft.com/office/powerpoint/2010/main" val="3259551563"/>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456-1DFF-45B3-9BEA-A882178F2B63}"/>
              </a:ext>
            </a:extLst>
          </p:cNvPr>
          <p:cNvSpPr>
            <a:spLocks noGrp="1"/>
          </p:cNvSpPr>
          <p:nvPr>
            <p:ph type="title"/>
          </p:nvPr>
        </p:nvSpPr>
        <p:spPr/>
        <p:txBody>
          <a:bodyPr/>
          <a:lstStyle/>
          <a:p>
            <a:r>
              <a:rPr lang="en-GB" dirty="0"/>
              <a:t>4.14 </a:t>
            </a:r>
            <a:r>
              <a:rPr lang="en-US" dirty="0"/>
              <a:t>Security for NR Integrated Access </a:t>
            </a:r>
            <a:br>
              <a:rPr lang="en-US" dirty="0"/>
            </a:br>
            <a:r>
              <a:rPr lang="en-US" dirty="0"/>
              <a:t>and Backhaul (Rel-16) </a:t>
            </a:r>
            <a:endParaRPr lang="sv-SE" dirty="0"/>
          </a:p>
        </p:txBody>
      </p:sp>
      <p:sp>
        <p:nvSpPr>
          <p:cNvPr id="3" name="Content Placeholder 2">
            <a:extLst>
              <a:ext uri="{FF2B5EF4-FFF2-40B4-BE49-F238E27FC236}">
                <a16:creationId xmlns:a16="http://schemas.microsoft.com/office/drawing/2014/main" id="{89747A05-08DA-40E6-A8A7-847AF2228403}"/>
              </a:ext>
            </a:extLst>
          </p:cNvPr>
          <p:cNvSpPr>
            <a:spLocks noGrp="1"/>
          </p:cNvSpPr>
          <p:nvPr>
            <p:ph idx="1"/>
          </p:nvPr>
        </p:nvSpPr>
        <p:spPr/>
        <p:txBody>
          <a:bodyPr/>
          <a:lstStyle/>
          <a:p>
            <a:r>
              <a:rPr lang="en-US" dirty="0"/>
              <a:t>Working assumptions</a:t>
            </a:r>
          </a:p>
          <a:p>
            <a:pPr marL="914400" lvl="1" indent="-457200">
              <a:buFont typeface="+mj-lt"/>
              <a:buAutoNum type="arabicPeriod"/>
            </a:pPr>
            <a:r>
              <a:rPr lang="en-US" dirty="0"/>
              <a:t>Baseline with dynamic PSK provisioning?</a:t>
            </a:r>
          </a:p>
          <a:p>
            <a:pPr marL="914400" lvl="1" indent="-457200">
              <a:buFont typeface="+mj-lt"/>
              <a:buAutoNum type="arabicPeriod"/>
            </a:pPr>
            <a:r>
              <a:rPr lang="en-US" dirty="0"/>
              <a:t>Baseline with removal of DTLS?</a:t>
            </a:r>
          </a:p>
          <a:p>
            <a:endParaRPr lang="en-US" dirty="0"/>
          </a:p>
          <a:p>
            <a:endParaRPr lang="en-US" dirty="0"/>
          </a:p>
        </p:txBody>
      </p:sp>
    </p:spTree>
    <p:extLst>
      <p:ext uri="{BB962C8B-B14F-4D97-AF65-F5344CB8AC3E}">
        <p14:creationId xmlns:p14="http://schemas.microsoft.com/office/powerpoint/2010/main" val="3471682942"/>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456-1DFF-45B3-9BEA-A882178F2B63}"/>
              </a:ext>
            </a:extLst>
          </p:cNvPr>
          <p:cNvSpPr>
            <a:spLocks noGrp="1"/>
          </p:cNvSpPr>
          <p:nvPr>
            <p:ph type="title"/>
          </p:nvPr>
        </p:nvSpPr>
        <p:spPr/>
        <p:txBody>
          <a:bodyPr/>
          <a:lstStyle/>
          <a:p>
            <a:r>
              <a:rPr lang="en-GB" dirty="0"/>
              <a:t>4.16 Security Aspects of 3GPP support </a:t>
            </a:r>
            <a:br>
              <a:rPr lang="en-GB" dirty="0"/>
            </a:br>
            <a:r>
              <a:rPr lang="en-GB" dirty="0"/>
              <a:t>for Advanced V2X Services</a:t>
            </a:r>
            <a:endParaRPr lang="sv-SE" dirty="0"/>
          </a:p>
        </p:txBody>
      </p:sp>
      <p:sp>
        <p:nvSpPr>
          <p:cNvPr id="3" name="Content Placeholder 2">
            <a:extLst>
              <a:ext uri="{FF2B5EF4-FFF2-40B4-BE49-F238E27FC236}">
                <a16:creationId xmlns:a16="http://schemas.microsoft.com/office/drawing/2014/main" id="{89747A05-08DA-40E6-A8A7-847AF2228403}"/>
              </a:ext>
            </a:extLst>
          </p:cNvPr>
          <p:cNvSpPr>
            <a:spLocks noGrp="1"/>
          </p:cNvSpPr>
          <p:nvPr>
            <p:ph idx="1"/>
          </p:nvPr>
        </p:nvSpPr>
        <p:spPr/>
        <p:txBody>
          <a:bodyPr/>
          <a:lstStyle/>
          <a:p>
            <a:r>
              <a:rPr lang="en-US" dirty="0"/>
              <a:t>Working assumptions</a:t>
            </a:r>
          </a:p>
          <a:p>
            <a:pPr marL="914400" lvl="1" indent="-457200">
              <a:buFont typeface="+mj-lt"/>
              <a:buAutoNum type="arabicPeriod"/>
            </a:pPr>
            <a:r>
              <a:rPr lang="en-US" dirty="0"/>
              <a:t>UP policy support over PC5 (commented by chair on S3-201096 thread)</a:t>
            </a:r>
          </a:p>
          <a:p>
            <a:pPr marL="914400" lvl="1" indent="-457200">
              <a:buFont typeface="+mj-lt"/>
              <a:buAutoNum type="arabicPeriod"/>
            </a:pPr>
            <a:r>
              <a:rPr lang="en-US" dirty="0"/>
              <a:t>No group id privacy (commented by chair on S3-201161 thread)</a:t>
            </a:r>
          </a:p>
          <a:p>
            <a:endParaRPr lang="en-US" dirty="0"/>
          </a:p>
          <a:p>
            <a:endParaRPr lang="en-US" dirty="0"/>
          </a:p>
        </p:txBody>
      </p:sp>
    </p:spTree>
    <p:extLst>
      <p:ext uri="{BB962C8B-B14F-4D97-AF65-F5344CB8AC3E}">
        <p14:creationId xmlns:p14="http://schemas.microsoft.com/office/powerpoint/2010/main" val="4242346884"/>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456-1DFF-45B3-9BEA-A882178F2B63}"/>
              </a:ext>
            </a:extLst>
          </p:cNvPr>
          <p:cNvSpPr>
            <a:spLocks noGrp="1"/>
          </p:cNvSpPr>
          <p:nvPr>
            <p:ph type="title"/>
          </p:nvPr>
        </p:nvSpPr>
        <p:spPr/>
        <p:txBody>
          <a:bodyPr/>
          <a:lstStyle/>
          <a:p>
            <a:r>
              <a:rPr lang="en-GB" dirty="0"/>
              <a:t>5.9 </a:t>
            </a:r>
            <a:r>
              <a:rPr lang="en-US" dirty="0"/>
              <a:t>Study on User Plane Integrity </a:t>
            </a:r>
            <a:br>
              <a:rPr lang="en-US" dirty="0"/>
            </a:br>
            <a:r>
              <a:rPr lang="en-US" dirty="0"/>
              <a:t>Protection </a:t>
            </a:r>
            <a:endParaRPr lang="sv-SE" dirty="0"/>
          </a:p>
        </p:txBody>
      </p:sp>
      <p:sp>
        <p:nvSpPr>
          <p:cNvPr id="3" name="Content Placeholder 2">
            <a:extLst>
              <a:ext uri="{FF2B5EF4-FFF2-40B4-BE49-F238E27FC236}">
                <a16:creationId xmlns:a16="http://schemas.microsoft.com/office/drawing/2014/main" id="{89747A05-08DA-40E6-A8A7-847AF2228403}"/>
              </a:ext>
            </a:extLst>
          </p:cNvPr>
          <p:cNvSpPr>
            <a:spLocks noGrp="1"/>
          </p:cNvSpPr>
          <p:nvPr>
            <p:ph idx="1"/>
          </p:nvPr>
        </p:nvSpPr>
        <p:spPr/>
        <p:txBody>
          <a:bodyPr/>
          <a:lstStyle/>
          <a:p>
            <a:r>
              <a:rPr lang="en-US" dirty="0"/>
              <a:t>Working assumptions</a:t>
            </a:r>
          </a:p>
          <a:p>
            <a:pPr lvl="1"/>
            <a:r>
              <a:rPr lang="en-US" dirty="0"/>
              <a:t>Full rate UPIP for all UE in 5G – from Release 17</a:t>
            </a:r>
          </a:p>
          <a:p>
            <a:pPr lvl="1"/>
            <a:r>
              <a:rPr lang="en-US" dirty="0"/>
              <a:t>Intermediate step in Release 16 as per 1296</a:t>
            </a:r>
          </a:p>
          <a:p>
            <a:pPr lvl="1"/>
            <a:r>
              <a:rPr lang="en-US" dirty="0"/>
              <a:t>R16 step for LTE as per 1295</a:t>
            </a:r>
          </a:p>
          <a:p>
            <a:pPr lvl="1"/>
            <a:r>
              <a:rPr lang="en-US" dirty="0"/>
              <a:t>Agree a new WID for these changes as in 1308</a:t>
            </a:r>
          </a:p>
          <a:p>
            <a:pPr lvl="1"/>
            <a:r>
              <a:rPr lang="en-US" dirty="0"/>
              <a:t>Update and send an LS to other groups as in 1307 (updated </a:t>
            </a:r>
            <a:r>
              <a:rPr lang="en-US"/>
              <a:t>to reflect </a:t>
            </a:r>
            <a:r>
              <a:rPr lang="en-US" dirty="0"/>
              <a:t>the above)</a:t>
            </a:r>
          </a:p>
          <a:p>
            <a:pPr lvl="1"/>
            <a:endParaRPr lang="en-US" dirty="0"/>
          </a:p>
          <a:p>
            <a:endParaRPr lang="en-US" dirty="0"/>
          </a:p>
        </p:txBody>
      </p:sp>
    </p:spTree>
    <p:extLst>
      <p:ext uri="{BB962C8B-B14F-4D97-AF65-F5344CB8AC3E}">
        <p14:creationId xmlns:p14="http://schemas.microsoft.com/office/powerpoint/2010/main" val="2748331108"/>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334264-AFD3-45A6-9FB0-F25F1E2454A5}"/>
              </a:ext>
            </a:extLst>
          </p:cNvPr>
          <p:cNvSpPr>
            <a:spLocks noGrp="1"/>
          </p:cNvSpPr>
          <p:nvPr>
            <p:ph type="title"/>
          </p:nvPr>
        </p:nvSpPr>
        <p:spPr/>
        <p:txBody>
          <a:bodyPr/>
          <a:lstStyle/>
          <a:p>
            <a:r>
              <a:rPr lang="sv-SE" dirty="0"/>
              <a:t>Outcome of moderated email discussion</a:t>
            </a:r>
          </a:p>
        </p:txBody>
      </p:sp>
    </p:spTree>
    <p:extLst>
      <p:ext uri="{BB962C8B-B14F-4D97-AF65-F5344CB8AC3E}">
        <p14:creationId xmlns:p14="http://schemas.microsoft.com/office/powerpoint/2010/main" val="696291629"/>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EA62F-77EA-4269-B2B3-149D052A00C8}"/>
              </a:ext>
            </a:extLst>
          </p:cNvPr>
          <p:cNvSpPr>
            <a:spLocks noGrp="1"/>
          </p:cNvSpPr>
          <p:nvPr>
            <p:ph type="title"/>
          </p:nvPr>
        </p:nvSpPr>
        <p:spPr>
          <a:xfrm>
            <a:off x="838200" y="239003"/>
            <a:ext cx="9031014" cy="1325563"/>
          </a:xfrm>
        </p:spPr>
        <p:txBody>
          <a:bodyPr/>
          <a:lstStyle/>
          <a:p>
            <a:r>
              <a:rPr lang="en-GB" dirty="0"/>
              <a:t>4.8 Security of the enhancement to the 5GC location services</a:t>
            </a:r>
            <a:endParaRPr lang="sv-SE" dirty="0"/>
          </a:p>
        </p:txBody>
      </p:sp>
      <p:sp>
        <p:nvSpPr>
          <p:cNvPr id="5" name="Content Placeholder 4">
            <a:extLst>
              <a:ext uri="{FF2B5EF4-FFF2-40B4-BE49-F238E27FC236}">
                <a16:creationId xmlns:a16="http://schemas.microsoft.com/office/drawing/2014/main" id="{8355462D-EF98-406A-8D60-3E48F303E2E0}"/>
              </a:ext>
            </a:extLst>
          </p:cNvPr>
          <p:cNvSpPr>
            <a:spLocks noGrp="1"/>
          </p:cNvSpPr>
          <p:nvPr>
            <p:ph idx="1"/>
          </p:nvPr>
        </p:nvSpPr>
        <p:spPr/>
        <p:txBody>
          <a:bodyPr/>
          <a:lstStyle/>
          <a:p>
            <a:endParaRPr lang="en-US" dirty="0"/>
          </a:p>
          <a:p>
            <a:r>
              <a:rPr lang="en-US" dirty="0"/>
              <a:t>Open issue #1: SSID and Bluetooth device name format</a:t>
            </a:r>
          </a:p>
          <a:p>
            <a:pPr lvl="1"/>
            <a:r>
              <a:rPr lang="en-US" b="1" u="sng" dirty="0"/>
              <a:t>WA 1: the finial work of eLCS WID shall be based on the “draft_S3-200720-r2_merger_with_702_750” in the draft folder of the SA3#98Bis-e meeting</a:t>
            </a:r>
            <a:endParaRPr lang="sv-SE" b="1" u="sng" dirty="0"/>
          </a:p>
        </p:txBody>
      </p:sp>
    </p:spTree>
    <p:extLst>
      <p:ext uri="{BB962C8B-B14F-4D97-AF65-F5344CB8AC3E}">
        <p14:creationId xmlns:p14="http://schemas.microsoft.com/office/powerpoint/2010/main" val="2074071781"/>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EA62F-77EA-4269-B2B3-149D052A00C8}"/>
              </a:ext>
            </a:extLst>
          </p:cNvPr>
          <p:cNvSpPr>
            <a:spLocks noGrp="1"/>
          </p:cNvSpPr>
          <p:nvPr>
            <p:ph type="title"/>
          </p:nvPr>
        </p:nvSpPr>
        <p:spPr>
          <a:xfrm>
            <a:off x="838200" y="283145"/>
            <a:ext cx="8986870" cy="1325563"/>
          </a:xfrm>
        </p:spPr>
        <p:txBody>
          <a:bodyPr/>
          <a:lstStyle/>
          <a:p>
            <a:r>
              <a:rPr lang="en-GB" dirty="0"/>
              <a:t>4.9 Security Aspects of the 5G Service Based Architecture (1/2)</a:t>
            </a:r>
            <a:endParaRPr lang="sv-SE" dirty="0"/>
          </a:p>
        </p:txBody>
      </p:sp>
      <p:sp>
        <p:nvSpPr>
          <p:cNvPr id="5" name="Content Placeholder 4">
            <a:extLst>
              <a:ext uri="{FF2B5EF4-FFF2-40B4-BE49-F238E27FC236}">
                <a16:creationId xmlns:a16="http://schemas.microsoft.com/office/drawing/2014/main" id="{730C5DA1-A7C9-41CE-83EF-2B752E809650}"/>
              </a:ext>
            </a:extLst>
          </p:cNvPr>
          <p:cNvSpPr>
            <a:spLocks noGrp="1"/>
          </p:cNvSpPr>
          <p:nvPr>
            <p:ph idx="1"/>
          </p:nvPr>
        </p:nvSpPr>
        <p:spPr/>
        <p:txBody>
          <a:bodyPr/>
          <a:lstStyle/>
          <a:p>
            <a:r>
              <a:rPr lang="en-US" dirty="0"/>
              <a:t>Open issue #1: SCP verification in NRF when hop by hop security is used for consumer authentication</a:t>
            </a:r>
          </a:p>
          <a:p>
            <a:pPr lvl="1"/>
            <a:r>
              <a:rPr lang="en-US" b="1" u="sng" dirty="0"/>
              <a:t>WA 1: SA3 to specify a requirement for NRF that when there is no e2e NF consumer authentication, NRF to check whether the SCP that generated the Access Token Request, is authorized to do that on behalf of the NF consumer. This check is based on configuration (or something similar).</a:t>
            </a:r>
          </a:p>
          <a:p>
            <a:endParaRPr lang="en-US" dirty="0"/>
          </a:p>
          <a:p>
            <a:r>
              <a:rPr lang="en-US" dirty="0"/>
              <a:t>Open issue #2: End to End authentication by NRF</a:t>
            </a:r>
          </a:p>
          <a:p>
            <a:pPr lvl="1"/>
            <a:r>
              <a:rPr lang="en-US" b="1" u="sng" dirty="0"/>
              <a:t>WA 2: </a:t>
            </a:r>
            <a:r>
              <a:rPr lang="en-GB" b="1" u="sng" dirty="0"/>
              <a:t>SA3 to develop solution in Rel-16 for e2e authentication of NF consumer in NRF - It is agreed that there is a need for an application layer e2e authentication of NF consumer by NRF.</a:t>
            </a:r>
            <a:endParaRPr lang="sv-SE" b="1" u="sng" dirty="0"/>
          </a:p>
          <a:p>
            <a:pPr lvl="1"/>
            <a:endParaRPr lang="sv-SE" dirty="0"/>
          </a:p>
        </p:txBody>
      </p:sp>
    </p:spTree>
    <p:extLst>
      <p:ext uri="{BB962C8B-B14F-4D97-AF65-F5344CB8AC3E}">
        <p14:creationId xmlns:p14="http://schemas.microsoft.com/office/powerpoint/2010/main" val="889987729"/>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EA62F-77EA-4269-B2B3-149D052A00C8}"/>
              </a:ext>
            </a:extLst>
          </p:cNvPr>
          <p:cNvSpPr>
            <a:spLocks noGrp="1"/>
          </p:cNvSpPr>
          <p:nvPr>
            <p:ph type="title"/>
          </p:nvPr>
        </p:nvSpPr>
        <p:spPr>
          <a:xfrm>
            <a:off x="838200" y="283145"/>
            <a:ext cx="8986870" cy="1325563"/>
          </a:xfrm>
        </p:spPr>
        <p:txBody>
          <a:bodyPr/>
          <a:lstStyle/>
          <a:p>
            <a:r>
              <a:rPr lang="en-GB" dirty="0"/>
              <a:t>4.9 Security Aspects of the 5G Service Based Architecture (2/2)</a:t>
            </a:r>
            <a:endParaRPr lang="sv-SE" dirty="0"/>
          </a:p>
        </p:txBody>
      </p:sp>
      <p:sp>
        <p:nvSpPr>
          <p:cNvPr id="5" name="Content Placeholder 4">
            <a:extLst>
              <a:ext uri="{FF2B5EF4-FFF2-40B4-BE49-F238E27FC236}">
                <a16:creationId xmlns:a16="http://schemas.microsoft.com/office/drawing/2014/main" id="{730C5DA1-A7C9-41CE-83EF-2B752E809650}"/>
              </a:ext>
            </a:extLst>
          </p:cNvPr>
          <p:cNvSpPr>
            <a:spLocks noGrp="1"/>
          </p:cNvSpPr>
          <p:nvPr>
            <p:ph idx="1"/>
          </p:nvPr>
        </p:nvSpPr>
        <p:spPr/>
        <p:txBody>
          <a:bodyPr/>
          <a:lstStyle/>
          <a:p>
            <a:r>
              <a:rPr lang="en-US" dirty="0"/>
              <a:t>Open issue #3: End to End authentication by NF producer</a:t>
            </a:r>
          </a:p>
          <a:p>
            <a:pPr lvl="1"/>
            <a:r>
              <a:rPr lang="en-US" dirty="0">
                <a:solidFill>
                  <a:schemeClr val="bg1">
                    <a:lumMod val="75000"/>
                  </a:schemeClr>
                </a:solidFill>
              </a:rPr>
              <a:t>No WA.</a:t>
            </a:r>
          </a:p>
          <a:p>
            <a:endParaRPr lang="en-US" dirty="0"/>
          </a:p>
          <a:p>
            <a:r>
              <a:rPr lang="en-US" dirty="0"/>
              <a:t>Open issue #4: Access token ownership verification in NF producer</a:t>
            </a:r>
          </a:p>
          <a:p>
            <a:pPr lvl="1"/>
            <a:r>
              <a:rPr lang="en-US" b="1" u="sng" dirty="0"/>
              <a:t>WA 3: SA3 to develop a solution for verification of access token ownership in NF producer. If there is no consensus on any solution, access token ownership verification in NF producer will be pushed to Rel-17.</a:t>
            </a:r>
            <a:endParaRPr lang="sv-SE" b="1" u="sng" dirty="0"/>
          </a:p>
        </p:txBody>
      </p:sp>
    </p:spTree>
    <p:extLst>
      <p:ext uri="{BB962C8B-B14F-4D97-AF65-F5344CB8AC3E}">
        <p14:creationId xmlns:p14="http://schemas.microsoft.com/office/powerpoint/2010/main" val="1200823822"/>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EA62F-77EA-4269-B2B3-149D052A00C8}"/>
              </a:ext>
            </a:extLst>
          </p:cNvPr>
          <p:cNvSpPr>
            <a:spLocks noGrp="1"/>
          </p:cNvSpPr>
          <p:nvPr>
            <p:ph type="title"/>
          </p:nvPr>
        </p:nvSpPr>
        <p:spPr>
          <a:xfrm>
            <a:off x="838198" y="227965"/>
            <a:ext cx="9540242" cy="1325563"/>
          </a:xfrm>
        </p:spPr>
        <p:txBody>
          <a:bodyPr/>
          <a:lstStyle/>
          <a:p>
            <a:r>
              <a:rPr lang="en-GB" dirty="0"/>
              <a:t>4.10 Authentication and key management for applications … (1/3) </a:t>
            </a:r>
            <a:endParaRPr lang="sv-SE" dirty="0"/>
          </a:p>
        </p:txBody>
      </p:sp>
      <p:sp>
        <p:nvSpPr>
          <p:cNvPr id="5" name="Content Placeholder 4">
            <a:extLst>
              <a:ext uri="{FF2B5EF4-FFF2-40B4-BE49-F238E27FC236}">
                <a16:creationId xmlns:a16="http://schemas.microsoft.com/office/drawing/2014/main" id="{92BD0852-96E1-45C4-8A38-B60AE9C82A88}"/>
              </a:ext>
            </a:extLst>
          </p:cNvPr>
          <p:cNvSpPr>
            <a:spLocks noGrp="1"/>
          </p:cNvSpPr>
          <p:nvPr>
            <p:ph idx="1"/>
          </p:nvPr>
        </p:nvSpPr>
        <p:spPr/>
        <p:txBody>
          <a:bodyPr/>
          <a:lstStyle/>
          <a:p>
            <a:r>
              <a:rPr lang="en-US" dirty="0"/>
              <a:t>Question #1.1: Is there a need for adding AKMA subscription data parameter of “whether AKMA is allowed” per subscriber?  (Yes or no)?</a:t>
            </a:r>
          </a:p>
          <a:p>
            <a:pPr lvl="1"/>
            <a:r>
              <a:rPr lang="en-US" b="1" u="sng" dirty="0"/>
              <a:t>WA 1: There is a need for adding AKMA subscription data parameter of “whether AKMA is allowed” per subscriber.</a:t>
            </a:r>
          </a:p>
          <a:p>
            <a:endParaRPr lang="en-US" dirty="0"/>
          </a:p>
          <a:p>
            <a:r>
              <a:rPr lang="en-US" dirty="0"/>
              <a:t>Question#1.2: Is there a need mandating support in the UE of AKMA feature? (Yes or No)?</a:t>
            </a:r>
          </a:p>
          <a:p>
            <a:pPr lvl="1"/>
            <a:r>
              <a:rPr lang="en-US" b="1" u="sng" dirty="0"/>
              <a:t>WA 2: There is no need mandating support in the UE of AKMA feature.</a:t>
            </a:r>
          </a:p>
          <a:p>
            <a:pPr lvl="1"/>
            <a:endParaRPr lang="sv-SE" dirty="0"/>
          </a:p>
        </p:txBody>
      </p:sp>
    </p:spTree>
    <p:extLst>
      <p:ext uri="{BB962C8B-B14F-4D97-AF65-F5344CB8AC3E}">
        <p14:creationId xmlns:p14="http://schemas.microsoft.com/office/powerpoint/2010/main" val="2715534582"/>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0BF4D-B165-4C49-88D3-062043E4C14D}"/>
              </a:ext>
            </a:extLst>
          </p:cNvPr>
          <p:cNvSpPr>
            <a:spLocks noGrp="1"/>
          </p:cNvSpPr>
          <p:nvPr>
            <p:ph type="title"/>
          </p:nvPr>
        </p:nvSpPr>
        <p:spPr/>
        <p:txBody>
          <a:bodyPr/>
          <a:lstStyle/>
          <a:p>
            <a:r>
              <a:rPr lang="sv-SE" dirty="0"/>
              <a:t>Background</a:t>
            </a:r>
          </a:p>
        </p:txBody>
      </p:sp>
      <p:sp>
        <p:nvSpPr>
          <p:cNvPr id="3" name="Content Placeholder 2">
            <a:extLst>
              <a:ext uri="{FF2B5EF4-FFF2-40B4-BE49-F238E27FC236}">
                <a16:creationId xmlns:a16="http://schemas.microsoft.com/office/drawing/2014/main" id="{A6F639F3-3BD3-4C77-B720-4DF4ADD21901}"/>
              </a:ext>
            </a:extLst>
          </p:cNvPr>
          <p:cNvSpPr>
            <a:spLocks noGrp="1"/>
          </p:cNvSpPr>
          <p:nvPr>
            <p:ph idx="1"/>
          </p:nvPr>
        </p:nvSpPr>
        <p:spPr/>
        <p:txBody>
          <a:bodyPr/>
          <a:lstStyle/>
          <a:p>
            <a:r>
              <a:rPr lang="sv-SE" dirty="0"/>
              <a:t>Prior to the meeting start, there was a round of moderated email discussions. This lead to the working assumptions appended </a:t>
            </a:r>
            <a:r>
              <a:rPr lang="sv-SE" dirty="0">
                <a:hlinkClick r:id="rId2" action="ppaction://hlinksldjump"/>
              </a:rPr>
              <a:t>here</a:t>
            </a:r>
            <a:r>
              <a:rPr lang="sv-SE" dirty="0"/>
              <a:t>.</a:t>
            </a:r>
          </a:p>
          <a:p>
            <a:r>
              <a:rPr lang="sv-SE" dirty="0"/>
              <a:t>The working assumptions are expected to form the basis for working agreements to be declared by the end of this meeting if consensus is not reached.</a:t>
            </a:r>
          </a:p>
          <a:p>
            <a:r>
              <a:rPr lang="sv-SE" dirty="0"/>
              <a:t>This document collects the final proposals (working agreements or any way forward on contentious Rel-16 topics) based on the ongoing email discussions and feedback from rapporteurs.</a:t>
            </a:r>
          </a:p>
          <a:p>
            <a:r>
              <a:rPr lang="sv-SE" dirty="0"/>
              <a:t>These proposals will be discussed during the conference call (14</a:t>
            </a:r>
            <a:r>
              <a:rPr lang="sv-SE" baseline="30000" dirty="0"/>
              <a:t>th</a:t>
            </a:r>
            <a:r>
              <a:rPr lang="sv-SE" dirty="0"/>
              <a:t> May)</a:t>
            </a:r>
          </a:p>
        </p:txBody>
      </p:sp>
    </p:spTree>
    <p:extLst>
      <p:ext uri="{BB962C8B-B14F-4D97-AF65-F5344CB8AC3E}">
        <p14:creationId xmlns:p14="http://schemas.microsoft.com/office/powerpoint/2010/main" val="2021875202"/>
      </p:ext>
    </p:extLst>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EA62F-77EA-4269-B2B3-149D052A00C8}"/>
              </a:ext>
            </a:extLst>
          </p:cNvPr>
          <p:cNvSpPr>
            <a:spLocks noGrp="1"/>
          </p:cNvSpPr>
          <p:nvPr>
            <p:ph type="title"/>
          </p:nvPr>
        </p:nvSpPr>
        <p:spPr>
          <a:xfrm>
            <a:off x="838198" y="227965"/>
            <a:ext cx="9540242" cy="1325563"/>
          </a:xfrm>
        </p:spPr>
        <p:txBody>
          <a:bodyPr/>
          <a:lstStyle/>
          <a:p>
            <a:r>
              <a:rPr lang="en-GB" dirty="0"/>
              <a:t>4.10 Authentication and key management for applications … (2/3) </a:t>
            </a:r>
            <a:endParaRPr lang="sv-SE" dirty="0"/>
          </a:p>
        </p:txBody>
      </p:sp>
      <p:sp>
        <p:nvSpPr>
          <p:cNvPr id="5" name="Content Placeholder 4">
            <a:extLst>
              <a:ext uri="{FF2B5EF4-FFF2-40B4-BE49-F238E27FC236}">
                <a16:creationId xmlns:a16="http://schemas.microsoft.com/office/drawing/2014/main" id="{92BD0852-96E1-45C4-8A38-B60AE9C82A88}"/>
              </a:ext>
            </a:extLst>
          </p:cNvPr>
          <p:cNvSpPr>
            <a:spLocks noGrp="1"/>
          </p:cNvSpPr>
          <p:nvPr>
            <p:ph idx="1"/>
          </p:nvPr>
        </p:nvSpPr>
        <p:spPr/>
        <p:txBody>
          <a:bodyPr/>
          <a:lstStyle/>
          <a:p>
            <a:r>
              <a:rPr lang="en-US" dirty="0"/>
              <a:t>Question#2.1: Do we need to introduce selection mechanism for selecting AAnF?</a:t>
            </a:r>
          </a:p>
          <a:p>
            <a:pPr lvl="1"/>
            <a:r>
              <a:rPr lang="en-US" b="1" u="sng" dirty="0"/>
              <a:t>WA 3: There is no need to introduce selection mechanism for selecting AAnF.</a:t>
            </a:r>
          </a:p>
          <a:p>
            <a:endParaRPr lang="en-US" dirty="0"/>
          </a:p>
          <a:p>
            <a:r>
              <a:rPr lang="en-US" dirty="0"/>
              <a:t>Question #2.2:  Does AAnF (set) need to keep AKMA key material (Yes or no)?</a:t>
            </a:r>
          </a:p>
          <a:p>
            <a:pPr lvl="1"/>
            <a:r>
              <a:rPr lang="en-US" b="1" u="sng" dirty="0"/>
              <a:t>WA 4: AAnF (set) needs to keep AKMA key material (with further clarification of whether AAnF is stateful or stateless).</a:t>
            </a:r>
          </a:p>
        </p:txBody>
      </p:sp>
    </p:spTree>
    <p:extLst>
      <p:ext uri="{BB962C8B-B14F-4D97-AF65-F5344CB8AC3E}">
        <p14:creationId xmlns:p14="http://schemas.microsoft.com/office/powerpoint/2010/main" val="2537306587"/>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EA62F-77EA-4269-B2B3-149D052A00C8}"/>
              </a:ext>
            </a:extLst>
          </p:cNvPr>
          <p:cNvSpPr>
            <a:spLocks noGrp="1"/>
          </p:cNvSpPr>
          <p:nvPr>
            <p:ph type="title"/>
          </p:nvPr>
        </p:nvSpPr>
        <p:spPr>
          <a:xfrm>
            <a:off x="838198" y="227965"/>
            <a:ext cx="9540242" cy="1325563"/>
          </a:xfrm>
        </p:spPr>
        <p:txBody>
          <a:bodyPr/>
          <a:lstStyle/>
          <a:p>
            <a:r>
              <a:rPr lang="en-GB" dirty="0"/>
              <a:t>4.10 Authentication and key management for applications … (3/3) </a:t>
            </a:r>
            <a:endParaRPr lang="sv-SE" dirty="0"/>
          </a:p>
        </p:txBody>
      </p:sp>
      <p:sp>
        <p:nvSpPr>
          <p:cNvPr id="5" name="Content Placeholder 4">
            <a:extLst>
              <a:ext uri="{FF2B5EF4-FFF2-40B4-BE49-F238E27FC236}">
                <a16:creationId xmlns:a16="http://schemas.microsoft.com/office/drawing/2014/main" id="{92BD0852-96E1-45C4-8A38-B60AE9C82A88}"/>
              </a:ext>
            </a:extLst>
          </p:cNvPr>
          <p:cNvSpPr>
            <a:spLocks noGrp="1"/>
          </p:cNvSpPr>
          <p:nvPr>
            <p:ph idx="1"/>
          </p:nvPr>
        </p:nvSpPr>
        <p:spPr/>
        <p:txBody>
          <a:bodyPr/>
          <a:lstStyle/>
          <a:p>
            <a:r>
              <a:rPr lang="en-US" dirty="0"/>
              <a:t>Question #3: Does AKMA need to have Ua* independent KAF key refresh mechanism?</a:t>
            </a:r>
          </a:p>
          <a:p>
            <a:pPr lvl="1"/>
            <a:r>
              <a:rPr lang="en-US" dirty="0">
                <a:solidFill>
                  <a:schemeClr val="bg1">
                    <a:lumMod val="75000"/>
                  </a:schemeClr>
                </a:solidFill>
              </a:rPr>
              <a:t>No WA.</a:t>
            </a:r>
          </a:p>
          <a:p>
            <a:endParaRPr lang="en-US" dirty="0"/>
          </a:p>
          <a:p>
            <a:r>
              <a:rPr lang="en-US" dirty="0"/>
              <a:t>Open issue #4: KAKMA materials generation time</a:t>
            </a:r>
          </a:p>
          <a:p>
            <a:pPr lvl="1"/>
            <a:r>
              <a:rPr lang="en-US" dirty="0">
                <a:solidFill>
                  <a:schemeClr val="bg1">
                    <a:lumMod val="75000"/>
                  </a:schemeClr>
                </a:solidFill>
              </a:rPr>
              <a:t>No WA.</a:t>
            </a:r>
          </a:p>
          <a:p>
            <a:endParaRPr lang="en-US" dirty="0"/>
          </a:p>
          <a:p>
            <a:r>
              <a:rPr lang="en-US" dirty="0"/>
              <a:t>Open issue #5: AUSF stores A-KID to UDM or AAnF</a:t>
            </a:r>
          </a:p>
          <a:p>
            <a:pPr lvl="1"/>
            <a:r>
              <a:rPr lang="en-US" dirty="0">
                <a:solidFill>
                  <a:schemeClr val="bg1">
                    <a:lumMod val="75000"/>
                  </a:schemeClr>
                </a:solidFill>
              </a:rPr>
              <a:t>No WA.</a:t>
            </a:r>
            <a:endParaRPr lang="sv-SE" dirty="0">
              <a:solidFill>
                <a:schemeClr val="bg1">
                  <a:lumMod val="75000"/>
                </a:schemeClr>
              </a:solidFill>
            </a:endParaRPr>
          </a:p>
        </p:txBody>
      </p:sp>
    </p:spTree>
    <p:extLst>
      <p:ext uri="{BB962C8B-B14F-4D97-AF65-F5344CB8AC3E}">
        <p14:creationId xmlns:p14="http://schemas.microsoft.com/office/powerpoint/2010/main" val="765746666"/>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EA62F-77EA-4269-B2B3-149D052A00C8}"/>
              </a:ext>
            </a:extLst>
          </p:cNvPr>
          <p:cNvSpPr>
            <a:spLocks noGrp="1"/>
          </p:cNvSpPr>
          <p:nvPr>
            <p:ph type="title"/>
          </p:nvPr>
        </p:nvSpPr>
        <p:spPr>
          <a:xfrm>
            <a:off x="838200" y="295759"/>
            <a:ext cx="9049932" cy="1325563"/>
          </a:xfrm>
        </p:spPr>
        <p:txBody>
          <a:bodyPr/>
          <a:lstStyle/>
          <a:p>
            <a:r>
              <a:rPr lang="en-GB" dirty="0"/>
              <a:t>4.11 Evolution of Cellular IoT security for the 5G System</a:t>
            </a:r>
            <a:endParaRPr lang="sv-SE" dirty="0"/>
          </a:p>
        </p:txBody>
      </p:sp>
      <p:sp>
        <p:nvSpPr>
          <p:cNvPr id="5" name="Content Placeholder 4">
            <a:extLst>
              <a:ext uri="{FF2B5EF4-FFF2-40B4-BE49-F238E27FC236}">
                <a16:creationId xmlns:a16="http://schemas.microsoft.com/office/drawing/2014/main" id="{E6509495-359F-4E30-9F7A-882D24F73551}"/>
              </a:ext>
            </a:extLst>
          </p:cNvPr>
          <p:cNvSpPr>
            <a:spLocks noGrp="1"/>
          </p:cNvSpPr>
          <p:nvPr>
            <p:ph idx="1"/>
          </p:nvPr>
        </p:nvSpPr>
        <p:spPr/>
        <p:txBody>
          <a:bodyPr/>
          <a:lstStyle/>
          <a:p>
            <a:r>
              <a:rPr lang="en-US" dirty="0"/>
              <a:t>Open issue #1: Protection of UE capability transfer for UEs without AS security</a:t>
            </a:r>
          </a:p>
          <a:p>
            <a:pPr lvl="1"/>
            <a:r>
              <a:rPr lang="en-US" dirty="0">
                <a:solidFill>
                  <a:schemeClr val="bg1">
                    <a:lumMod val="75000"/>
                  </a:schemeClr>
                </a:solidFill>
              </a:rPr>
              <a:t>No WA.</a:t>
            </a:r>
          </a:p>
          <a:p>
            <a:pPr lvl="1"/>
            <a:endParaRPr lang="en-US" dirty="0"/>
          </a:p>
          <a:p>
            <a:r>
              <a:rPr lang="en-US" dirty="0"/>
              <a:t>Open issue #2: Input parameters to the calculation of shortResumeMAC-I</a:t>
            </a:r>
          </a:p>
          <a:p>
            <a:pPr lvl="1"/>
            <a:r>
              <a:rPr lang="en-US" b="1" u="sng" dirty="0"/>
              <a:t>WA 1: </a:t>
            </a:r>
            <a:r>
              <a:rPr lang="en-GB" b="1" u="sng" dirty="0"/>
              <a:t>SA3 aligns with the outcome of RAN2 discussions taking any security issue into account.</a:t>
            </a:r>
            <a:endParaRPr lang="sv-SE" b="1" u="sng" dirty="0">
              <a:highlight>
                <a:srgbClr val="FFFF00"/>
              </a:highlight>
            </a:endParaRPr>
          </a:p>
        </p:txBody>
      </p:sp>
    </p:spTree>
    <p:extLst>
      <p:ext uri="{BB962C8B-B14F-4D97-AF65-F5344CB8AC3E}">
        <p14:creationId xmlns:p14="http://schemas.microsoft.com/office/powerpoint/2010/main" val="1811793634"/>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EA62F-77EA-4269-B2B3-149D052A00C8}"/>
              </a:ext>
            </a:extLst>
          </p:cNvPr>
          <p:cNvSpPr>
            <a:spLocks noGrp="1"/>
          </p:cNvSpPr>
          <p:nvPr>
            <p:ph type="title"/>
          </p:nvPr>
        </p:nvSpPr>
        <p:spPr>
          <a:xfrm>
            <a:off x="838200" y="302065"/>
            <a:ext cx="8967952" cy="1325563"/>
          </a:xfrm>
        </p:spPr>
        <p:txBody>
          <a:bodyPr/>
          <a:lstStyle/>
          <a:p>
            <a:r>
              <a:rPr lang="en-GB" dirty="0"/>
              <a:t>4.14 Security for NR Integrated Access and Backhaul</a:t>
            </a:r>
            <a:endParaRPr lang="sv-SE" dirty="0"/>
          </a:p>
        </p:txBody>
      </p:sp>
      <p:sp>
        <p:nvSpPr>
          <p:cNvPr id="5" name="Content Placeholder 4">
            <a:extLst>
              <a:ext uri="{FF2B5EF4-FFF2-40B4-BE49-F238E27FC236}">
                <a16:creationId xmlns:a16="http://schemas.microsoft.com/office/drawing/2014/main" id="{1A8673A7-2333-4DB9-B15F-850361765A28}"/>
              </a:ext>
            </a:extLst>
          </p:cNvPr>
          <p:cNvSpPr>
            <a:spLocks noGrp="1"/>
          </p:cNvSpPr>
          <p:nvPr>
            <p:ph idx="1"/>
          </p:nvPr>
        </p:nvSpPr>
        <p:spPr/>
        <p:txBody>
          <a:bodyPr/>
          <a:lstStyle/>
          <a:p>
            <a:r>
              <a:rPr lang="en-GB" dirty="0"/>
              <a:t>Question #1: Whether Dynamic computation of PSK (K</a:t>
            </a:r>
            <a:r>
              <a:rPr lang="en-GB" baseline="-25000" dirty="0"/>
              <a:t>IAB</a:t>
            </a:r>
            <a:r>
              <a:rPr lang="en-GB" dirty="0"/>
              <a:t>) to be supported to enable deployments without pre-configuration?</a:t>
            </a:r>
          </a:p>
          <a:p>
            <a:pPr lvl="1"/>
            <a:r>
              <a:rPr lang="en-GB" b="1" u="sng" dirty="0"/>
              <a:t>WA 1: </a:t>
            </a:r>
            <a:r>
              <a:rPr lang="en-US" b="1" u="sng" dirty="0"/>
              <a:t>Dynamic computation of PSK (KIAB) shall be supported for IKEv2 PSK based authentication method in Rel-16</a:t>
            </a:r>
            <a:endParaRPr lang="en-GB" dirty="0"/>
          </a:p>
          <a:p>
            <a:endParaRPr lang="en-GB" dirty="0"/>
          </a:p>
          <a:p>
            <a:r>
              <a:rPr lang="en-GB" dirty="0"/>
              <a:t>Question #2: To protect F1-C traffic, whether DTLS to be supported or not?</a:t>
            </a:r>
          </a:p>
          <a:p>
            <a:pPr lvl="1"/>
            <a:r>
              <a:rPr lang="en-GB" dirty="0">
                <a:solidFill>
                  <a:schemeClr val="bg1">
                    <a:lumMod val="75000"/>
                  </a:schemeClr>
                </a:solidFill>
              </a:rPr>
              <a:t>No WA.</a:t>
            </a:r>
          </a:p>
          <a:p>
            <a:pPr marL="0" indent="0">
              <a:buNone/>
            </a:pPr>
            <a:endParaRPr lang="sv-SE" dirty="0"/>
          </a:p>
        </p:txBody>
      </p:sp>
    </p:spTree>
    <p:extLst>
      <p:ext uri="{BB962C8B-B14F-4D97-AF65-F5344CB8AC3E}">
        <p14:creationId xmlns:p14="http://schemas.microsoft.com/office/powerpoint/2010/main" val="1235232609"/>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EA62F-77EA-4269-B2B3-149D052A00C8}"/>
              </a:ext>
            </a:extLst>
          </p:cNvPr>
          <p:cNvSpPr>
            <a:spLocks noGrp="1"/>
          </p:cNvSpPr>
          <p:nvPr>
            <p:ph type="title"/>
          </p:nvPr>
        </p:nvSpPr>
        <p:spPr>
          <a:xfrm>
            <a:off x="838200" y="283146"/>
            <a:ext cx="10515600" cy="1325563"/>
          </a:xfrm>
        </p:spPr>
        <p:txBody>
          <a:bodyPr/>
          <a:lstStyle/>
          <a:p>
            <a:r>
              <a:rPr lang="en-GB" dirty="0"/>
              <a:t>4.16 Security Aspects of 3GPP support for Advanced V2X Services (1/2)</a:t>
            </a:r>
            <a:endParaRPr lang="sv-SE" dirty="0"/>
          </a:p>
        </p:txBody>
      </p:sp>
      <p:sp>
        <p:nvSpPr>
          <p:cNvPr id="5" name="Content Placeholder 4">
            <a:extLst>
              <a:ext uri="{FF2B5EF4-FFF2-40B4-BE49-F238E27FC236}">
                <a16:creationId xmlns:a16="http://schemas.microsoft.com/office/drawing/2014/main" id="{33911D8A-4692-44A5-9EAC-675AFC617FB3}"/>
              </a:ext>
            </a:extLst>
          </p:cNvPr>
          <p:cNvSpPr>
            <a:spLocks noGrp="1"/>
          </p:cNvSpPr>
          <p:nvPr>
            <p:ph idx="1"/>
          </p:nvPr>
        </p:nvSpPr>
        <p:spPr/>
        <p:txBody>
          <a:bodyPr/>
          <a:lstStyle/>
          <a:p>
            <a:r>
              <a:rPr lang="en-US" dirty="0"/>
              <a:t>Question #1: Which granularity of the user plane security should be applied? (PC5 unicast link or Service?)</a:t>
            </a:r>
          </a:p>
          <a:p>
            <a:pPr lvl="1"/>
            <a:r>
              <a:rPr lang="en-US" b="1" u="sng" dirty="0"/>
              <a:t>WA 1: Security protection per PC5 unicast link.</a:t>
            </a:r>
          </a:p>
          <a:p>
            <a:endParaRPr lang="en-US" dirty="0"/>
          </a:p>
          <a:p>
            <a:r>
              <a:rPr lang="en-US" dirty="0"/>
              <a:t>Question #2: Which UE should indicate the configuration of confidentiality and integrity protection?</a:t>
            </a:r>
          </a:p>
          <a:p>
            <a:pPr lvl="1"/>
            <a:r>
              <a:rPr lang="en-US" dirty="0">
                <a:solidFill>
                  <a:schemeClr val="bg1">
                    <a:lumMod val="75000"/>
                  </a:schemeClr>
                </a:solidFill>
              </a:rPr>
              <a:t>No WA.</a:t>
            </a:r>
          </a:p>
          <a:p>
            <a:endParaRPr lang="sv-SE" dirty="0"/>
          </a:p>
        </p:txBody>
      </p:sp>
    </p:spTree>
    <p:extLst>
      <p:ext uri="{BB962C8B-B14F-4D97-AF65-F5344CB8AC3E}">
        <p14:creationId xmlns:p14="http://schemas.microsoft.com/office/powerpoint/2010/main" val="3127386179"/>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EA62F-77EA-4269-B2B3-149D052A00C8}"/>
              </a:ext>
            </a:extLst>
          </p:cNvPr>
          <p:cNvSpPr>
            <a:spLocks noGrp="1"/>
          </p:cNvSpPr>
          <p:nvPr>
            <p:ph type="title"/>
          </p:nvPr>
        </p:nvSpPr>
        <p:spPr>
          <a:xfrm>
            <a:off x="838200" y="283146"/>
            <a:ext cx="10515600" cy="1325563"/>
          </a:xfrm>
        </p:spPr>
        <p:txBody>
          <a:bodyPr/>
          <a:lstStyle/>
          <a:p>
            <a:r>
              <a:rPr lang="en-GB" dirty="0"/>
              <a:t>4.16 Security Aspects of 3GPP support for Advanced V2X Services (2/2)</a:t>
            </a:r>
            <a:endParaRPr lang="sv-SE" dirty="0"/>
          </a:p>
        </p:txBody>
      </p:sp>
      <p:sp>
        <p:nvSpPr>
          <p:cNvPr id="5" name="Content Placeholder 4">
            <a:extLst>
              <a:ext uri="{FF2B5EF4-FFF2-40B4-BE49-F238E27FC236}">
                <a16:creationId xmlns:a16="http://schemas.microsoft.com/office/drawing/2014/main" id="{33911D8A-4692-44A5-9EAC-675AFC617FB3}"/>
              </a:ext>
            </a:extLst>
          </p:cNvPr>
          <p:cNvSpPr>
            <a:spLocks noGrp="1"/>
          </p:cNvSpPr>
          <p:nvPr>
            <p:ph idx="1"/>
          </p:nvPr>
        </p:nvSpPr>
        <p:spPr/>
        <p:txBody>
          <a:bodyPr/>
          <a:lstStyle/>
          <a:p>
            <a:r>
              <a:rPr lang="en-US" dirty="0"/>
              <a:t>Question #3: Which message should be used to notify the configuration of the confidentiality and integrity protection? (PC5-S or PC5-RRC) </a:t>
            </a:r>
          </a:p>
          <a:p>
            <a:pPr lvl="1"/>
            <a:r>
              <a:rPr lang="en-US" dirty="0">
                <a:solidFill>
                  <a:schemeClr val="bg1">
                    <a:lumMod val="75000"/>
                  </a:schemeClr>
                </a:solidFill>
              </a:rPr>
              <a:t>No WA.</a:t>
            </a:r>
          </a:p>
          <a:p>
            <a:pPr lvl="1"/>
            <a:endParaRPr lang="en-US" dirty="0"/>
          </a:p>
          <a:p>
            <a:r>
              <a:rPr lang="en-US" dirty="0"/>
              <a:t>Question #4: Shall we define a solution for group ID privacy or not?</a:t>
            </a:r>
          </a:p>
          <a:p>
            <a:pPr lvl="1"/>
            <a:r>
              <a:rPr lang="en-US" b="1" u="sng" dirty="0"/>
              <a:t>WA 2: No specific solution for destination ID privacy for group-cast in Rel-16.</a:t>
            </a:r>
          </a:p>
          <a:p>
            <a:endParaRPr lang="sv-SE" dirty="0"/>
          </a:p>
        </p:txBody>
      </p:sp>
    </p:spTree>
    <p:extLst>
      <p:ext uri="{BB962C8B-B14F-4D97-AF65-F5344CB8AC3E}">
        <p14:creationId xmlns:p14="http://schemas.microsoft.com/office/powerpoint/2010/main" val="3977515195"/>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3CE4E-CEC6-47F9-8D2F-77644D1A0933}"/>
              </a:ext>
            </a:extLst>
          </p:cNvPr>
          <p:cNvSpPr>
            <a:spLocks noGrp="1"/>
          </p:cNvSpPr>
          <p:nvPr>
            <p:ph type="title"/>
          </p:nvPr>
        </p:nvSpPr>
        <p:spPr/>
        <p:txBody>
          <a:bodyPr/>
          <a:lstStyle/>
          <a:p>
            <a:r>
              <a:rPr lang="sv-SE" dirty="0"/>
              <a:t>Going forward</a:t>
            </a:r>
          </a:p>
        </p:txBody>
      </p:sp>
      <p:sp>
        <p:nvSpPr>
          <p:cNvPr id="3" name="Content Placeholder 2">
            <a:extLst>
              <a:ext uri="{FF2B5EF4-FFF2-40B4-BE49-F238E27FC236}">
                <a16:creationId xmlns:a16="http://schemas.microsoft.com/office/drawing/2014/main" id="{A138CCA1-CF3E-4A97-BDD1-F9BBEF9EAF4C}"/>
              </a:ext>
            </a:extLst>
          </p:cNvPr>
          <p:cNvSpPr>
            <a:spLocks noGrp="1"/>
          </p:cNvSpPr>
          <p:nvPr>
            <p:ph idx="1"/>
          </p:nvPr>
        </p:nvSpPr>
        <p:spPr/>
        <p:txBody>
          <a:bodyPr/>
          <a:lstStyle/>
          <a:p>
            <a:pPr marL="514350" indent="-514350">
              <a:buFont typeface="+mj-lt"/>
              <a:buAutoNum type="arabicPeriod"/>
            </a:pPr>
            <a:r>
              <a:rPr lang="sv-SE" dirty="0"/>
              <a:t>Chairman to discuss status and possibly declare </a:t>
            </a:r>
            <a:r>
              <a:rPr lang="sv-SE" b="1" dirty="0"/>
              <a:t>tentative</a:t>
            </a:r>
            <a:r>
              <a:rPr lang="sv-SE" dirty="0"/>
              <a:t> working agreements during the conf call scheduled on the </a:t>
            </a:r>
            <a:r>
              <a:rPr lang="en-GB" dirty="0"/>
              <a:t>14</a:t>
            </a:r>
            <a:r>
              <a:rPr lang="en-GB" baseline="30000" dirty="0"/>
              <a:t>th</a:t>
            </a:r>
            <a:r>
              <a:rPr lang="en-GB" dirty="0"/>
              <a:t> of May</a:t>
            </a:r>
          </a:p>
          <a:p>
            <a:pPr marL="514350" indent="-514350">
              <a:buFont typeface="+mj-lt"/>
              <a:buAutoNum type="arabicPeriod"/>
            </a:pPr>
            <a:r>
              <a:rPr lang="sv-SE" dirty="0"/>
              <a:t>Companies are then welcome to indicate or withdraw their sustained objections until the last challenge deadline on the 15</a:t>
            </a:r>
            <a:r>
              <a:rPr lang="en-GB" baseline="30000" dirty="0"/>
              <a:t>th</a:t>
            </a:r>
            <a:r>
              <a:rPr lang="en-GB" dirty="0"/>
              <a:t> </a:t>
            </a:r>
            <a:r>
              <a:rPr lang="sv-SE" dirty="0"/>
              <a:t>of May</a:t>
            </a:r>
          </a:p>
          <a:p>
            <a:pPr marL="514350" indent="-514350">
              <a:buFont typeface="+mj-lt"/>
              <a:buAutoNum type="arabicPeriod"/>
            </a:pPr>
            <a:r>
              <a:rPr lang="sv-SE" dirty="0"/>
              <a:t>Following the last challenge deadline, the chairman upholds or reverts any working agreements depending on the outcome of (2)</a:t>
            </a:r>
          </a:p>
          <a:p>
            <a:pPr marL="514350" indent="-514350">
              <a:buFont typeface="+mj-lt"/>
              <a:buAutoNum type="arabicPeriod"/>
            </a:pPr>
            <a:r>
              <a:rPr lang="sv-SE" dirty="0"/>
              <a:t>A decision is then taken on the target document accordingly</a:t>
            </a:r>
          </a:p>
          <a:p>
            <a:endParaRPr lang="sv-SE" dirty="0"/>
          </a:p>
        </p:txBody>
      </p:sp>
    </p:spTree>
    <p:extLst>
      <p:ext uri="{BB962C8B-B14F-4D97-AF65-F5344CB8AC3E}">
        <p14:creationId xmlns:p14="http://schemas.microsoft.com/office/powerpoint/2010/main" val="3358048829"/>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456-1DFF-45B3-9BEA-A882178F2B63}"/>
              </a:ext>
            </a:extLst>
          </p:cNvPr>
          <p:cNvSpPr>
            <a:spLocks noGrp="1"/>
          </p:cNvSpPr>
          <p:nvPr>
            <p:ph type="title"/>
          </p:nvPr>
        </p:nvSpPr>
        <p:spPr/>
        <p:txBody>
          <a:bodyPr/>
          <a:lstStyle/>
          <a:p>
            <a:r>
              <a:rPr lang="sv-SE" dirty="0"/>
              <a:t>3. </a:t>
            </a:r>
            <a:r>
              <a:rPr lang="en-US" dirty="0"/>
              <a:t>Reports and LSes from other Groups </a:t>
            </a:r>
            <a:br>
              <a:rPr lang="en-US" dirty="0"/>
            </a:br>
            <a:r>
              <a:rPr lang="en-US" sz="3600" dirty="0"/>
              <a:t>Performance measurement function</a:t>
            </a:r>
            <a:r>
              <a:rPr lang="en-US" sz="3200" dirty="0"/>
              <a:t> </a:t>
            </a:r>
            <a:endParaRPr lang="sv-SE" dirty="0"/>
          </a:p>
        </p:txBody>
      </p:sp>
      <p:sp>
        <p:nvSpPr>
          <p:cNvPr id="3" name="Content Placeholder 2">
            <a:extLst>
              <a:ext uri="{FF2B5EF4-FFF2-40B4-BE49-F238E27FC236}">
                <a16:creationId xmlns:a16="http://schemas.microsoft.com/office/drawing/2014/main" id="{89747A05-08DA-40E6-A8A7-847AF2228403}"/>
              </a:ext>
            </a:extLst>
          </p:cNvPr>
          <p:cNvSpPr>
            <a:spLocks noGrp="1"/>
          </p:cNvSpPr>
          <p:nvPr>
            <p:ph idx="1"/>
          </p:nvPr>
        </p:nvSpPr>
        <p:spPr/>
        <p:txBody>
          <a:bodyPr/>
          <a:lstStyle/>
          <a:p>
            <a:r>
              <a:rPr lang="en-US" dirty="0"/>
              <a:t>LS on security consideration of performance measurement function protocol (</a:t>
            </a:r>
            <a:r>
              <a:rPr lang="sv-SE" dirty="0">
                <a:hlinkClick r:id="rId2"/>
              </a:rPr>
              <a:t>S3‑200905</a:t>
            </a:r>
            <a:r>
              <a:rPr lang="en-US" dirty="0"/>
              <a:t>)</a:t>
            </a:r>
          </a:p>
          <a:p>
            <a:r>
              <a:rPr lang="en-US" dirty="0"/>
              <a:t>Tentative way forward: Reply LS including</a:t>
            </a:r>
          </a:p>
          <a:p>
            <a:pPr lvl="1"/>
            <a:r>
              <a:rPr lang="en-US" dirty="0"/>
              <a:t>Statement on the need for integrity protection for PMF protocol</a:t>
            </a:r>
          </a:p>
          <a:p>
            <a:pPr lvl="1"/>
            <a:r>
              <a:rPr lang="en-US" dirty="0"/>
              <a:t>Statement that no agreement in SA3 on the need for an additional security mechanism</a:t>
            </a:r>
            <a:endParaRPr lang="sv-SE" dirty="0"/>
          </a:p>
        </p:txBody>
      </p:sp>
    </p:spTree>
    <p:extLst>
      <p:ext uri="{BB962C8B-B14F-4D97-AF65-F5344CB8AC3E}">
        <p14:creationId xmlns:p14="http://schemas.microsoft.com/office/powerpoint/2010/main" val="1132816297"/>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456-1DFF-45B3-9BEA-A882178F2B63}"/>
              </a:ext>
            </a:extLst>
          </p:cNvPr>
          <p:cNvSpPr>
            <a:spLocks noGrp="1"/>
          </p:cNvSpPr>
          <p:nvPr>
            <p:ph type="title"/>
          </p:nvPr>
        </p:nvSpPr>
        <p:spPr/>
        <p:txBody>
          <a:bodyPr/>
          <a:lstStyle/>
          <a:p>
            <a:r>
              <a:rPr lang="sv-SE" dirty="0"/>
              <a:t>3. </a:t>
            </a:r>
            <a:r>
              <a:rPr lang="en-US" dirty="0"/>
              <a:t>Reports and LSes from other Groups </a:t>
            </a:r>
            <a:br>
              <a:rPr lang="en-US" dirty="0"/>
            </a:br>
            <a:r>
              <a:rPr lang="en-US" sz="3600" dirty="0"/>
              <a:t>AMF reallocation</a:t>
            </a:r>
            <a:endParaRPr lang="sv-SE" dirty="0"/>
          </a:p>
        </p:txBody>
      </p:sp>
      <p:sp>
        <p:nvSpPr>
          <p:cNvPr id="3" name="Content Placeholder 2">
            <a:extLst>
              <a:ext uri="{FF2B5EF4-FFF2-40B4-BE49-F238E27FC236}">
                <a16:creationId xmlns:a16="http://schemas.microsoft.com/office/drawing/2014/main" id="{89747A05-08DA-40E6-A8A7-847AF2228403}"/>
              </a:ext>
            </a:extLst>
          </p:cNvPr>
          <p:cNvSpPr>
            <a:spLocks noGrp="1"/>
          </p:cNvSpPr>
          <p:nvPr>
            <p:ph idx="1"/>
          </p:nvPr>
        </p:nvSpPr>
        <p:spPr/>
        <p:txBody>
          <a:bodyPr/>
          <a:lstStyle/>
          <a:p>
            <a:r>
              <a:rPr lang="en-US" dirty="0"/>
              <a:t>LS on AMF Reallocation via RAN re-routing (</a:t>
            </a:r>
            <a:r>
              <a:rPr lang="sv-SE" dirty="0">
                <a:hlinkClick r:id="rId2"/>
              </a:rPr>
              <a:t>S3‑200921</a:t>
            </a:r>
            <a:r>
              <a:rPr lang="en-US" dirty="0"/>
              <a:t>)</a:t>
            </a:r>
          </a:p>
          <a:p>
            <a:r>
              <a:rPr lang="en-US" dirty="0"/>
              <a:t>Tentative way forward: Reply LS including</a:t>
            </a:r>
          </a:p>
          <a:p>
            <a:pPr lvl="1"/>
            <a:r>
              <a:rPr lang="en-US" dirty="0"/>
              <a:t>Statement that no agreement in SA3 on the mechanisms for Rel-16 </a:t>
            </a:r>
          </a:p>
        </p:txBody>
      </p:sp>
    </p:spTree>
    <p:extLst>
      <p:ext uri="{BB962C8B-B14F-4D97-AF65-F5344CB8AC3E}">
        <p14:creationId xmlns:p14="http://schemas.microsoft.com/office/powerpoint/2010/main" val="3461221402"/>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456-1DFF-45B3-9BEA-A882178F2B63}"/>
              </a:ext>
            </a:extLst>
          </p:cNvPr>
          <p:cNvSpPr>
            <a:spLocks noGrp="1"/>
          </p:cNvSpPr>
          <p:nvPr>
            <p:ph type="title"/>
          </p:nvPr>
        </p:nvSpPr>
        <p:spPr/>
        <p:txBody>
          <a:bodyPr/>
          <a:lstStyle/>
          <a:p>
            <a:r>
              <a:rPr lang="sv-SE" dirty="0"/>
              <a:t>3. </a:t>
            </a:r>
            <a:r>
              <a:rPr lang="en-US" dirty="0"/>
              <a:t>Reports and LSes from other Groups </a:t>
            </a:r>
            <a:br>
              <a:rPr lang="en-US" dirty="0"/>
            </a:br>
            <a:r>
              <a:rPr lang="en-US" sz="3600" dirty="0"/>
              <a:t>Multiple K</a:t>
            </a:r>
            <a:r>
              <a:rPr lang="en-US" sz="3600" baseline="-25000" dirty="0"/>
              <a:t>AUSF</a:t>
            </a:r>
            <a:endParaRPr lang="sv-SE" baseline="-25000" dirty="0"/>
          </a:p>
        </p:txBody>
      </p:sp>
      <p:sp>
        <p:nvSpPr>
          <p:cNvPr id="3" name="Content Placeholder 2">
            <a:extLst>
              <a:ext uri="{FF2B5EF4-FFF2-40B4-BE49-F238E27FC236}">
                <a16:creationId xmlns:a16="http://schemas.microsoft.com/office/drawing/2014/main" id="{89747A05-08DA-40E6-A8A7-847AF2228403}"/>
              </a:ext>
            </a:extLst>
          </p:cNvPr>
          <p:cNvSpPr>
            <a:spLocks noGrp="1"/>
          </p:cNvSpPr>
          <p:nvPr>
            <p:ph idx="1"/>
          </p:nvPr>
        </p:nvSpPr>
        <p:spPr/>
        <p:txBody>
          <a:bodyPr/>
          <a:lstStyle/>
          <a:p>
            <a:r>
              <a:rPr lang="en-US" dirty="0"/>
              <a:t>LS on Multiple K</a:t>
            </a:r>
            <a:r>
              <a:rPr lang="en-US" baseline="-25000" dirty="0"/>
              <a:t>AUSF</a:t>
            </a:r>
            <a:r>
              <a:rPr lang="en-US" dirty="0"/>
              <a:t> upon registering via multiple Serving Networks (</a:t>
            </a:r>
            <a:r>
              <a:rPr lang="sv-SE" dirty="0">
                <a:hlinkClick r:id="rId2"/>
              </a:rPr>
              <a:t>S3‑200915</a:t>
            </a:r>
            <a:r>
              <a:rPr lang="en-US" dirty="0"/>
              <a:t>)</a:t>
            </a:r>
          </a:p>
          <a:p>
            <a:r>
              <a:rPr lang="en-US" dirty="0"/>
              <a:t>Tentative way forward: Reply LS including</a:t>
            </a:r>
          </a:p>
          <a:p>
            <a:pPr lvl="1"/>
            <a:r>
              <a:rPr lang="en-US" dirty="0"/>
              <a:t>Statement on SA3 preference to use latest key</a:t>
            </a:r>
          </a:p>
          <a:p>
            <a:pPr lvl="1"/>
            <a:r>
              <a:rPr lang="en-US" dirty="0"/>
              <a:t>Statement on reservations on non-backward compatible mechanisms</a:t>
            </a:r>
          </a:p>
          <a:p>
            <a:pPr lvl="1"/>
            <a:r>
              <a:rPr lang="en-US" dirty="0"/>
              <a:t>Statement requesting CT4 to align their spec</a:t>
            </a:r>
          </a:p>
        </p:txBody>
      </p:sp>
    </p:spTree>
    <p:extLst>
      <p:ext uri="{BB962C8B-B14F-4D97-AF65-F5344CB8AC3E}">
        <p14:creationId xmlns:p14="http://schemas.microsoft.com/office/powerpoint/2010/main" val="612948746"/>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456-1DFF-45B3-9BEA-A882178F2B63}"/>
              </a:ext>
            </a:extLst>
          </p:cNvPr>
          <p:cNvSpPr>
            <a:spLocks noGrp="1"/>
          </p:cNvSpPr>
          <p:nvPr>
            <p:ph type="title"/>
          </p:nvPr>
        </p:nvSpPr>
        <p:spPr/>
        <p:txBody>
          <a:bodyPr/>
          <a:lstStyle/>
          <a:p>
            <a:r>
              <a:rPr lang="en-GB" dirty="0"/>
              <a:t>4.8 Security of the enhancement to </a:t>
            </a:r>
            <a:br>
              <a:rPr lang="en-GB" dirty="0"/>
            </a:br>
            <a:r>
              <a:rPr lang="en-GB" dirty="0"/>
              <a:t>the 5GC location services (Rel-16)</a:t>
            </a:r>
            <a:endParaRPr lang="sv-SE" dirty="0"/>
          </a:p>
        </p:txBody>
      </p:sp>
      <p:sp>
        <p:nvSpPr>
          <p:cNvPr id="3" name="Content Placeholder 2">
            <a:extLst>
              <a:ext uri="{FF2B5EF4-FFF2-40B4-BE49-F238E27FC236}">
                <a16:creationId xmlns:a16="http://schemas.microsoft.com/office/drawing/2014/main" id="{89747A05-08DA-40E6-A8A7-847AF2228403}"/>
              </a:ext>
            </a:extLst>
          </p:cNvPr>
          <p:cNvSpPr>
            <a:spLocks noGrp="1"/>
          </p:cNvSpPr>
          <p:nvPr>
            <p:ph idx="1"/>
          </p:nvPr>
        </p:nvSpPr>
        <p:spPr/>
        <p:txBody>
          <a:bodyPr/>
          <a:lstStyle/>
          <a:p>
            <a:r>
              <a:rPr lang="en-US" dirty="0"/>
              <a:t>Working assumptions</a:t>
            </a:r>
          </a:p>
          <a:p>
            <a:pPr lvl="1"/>
            <a:r>
              <a:rPr lang="en-US" dirty="0"/>
              <a:t>S3-201279 is the baseline</a:t>
            </a:r>
          </a:p>
          <a:p>
            <a:endParaRPr lang="en-US" dirty="0"/>
          </a:p>
          <a:p>
            <a:endParaRPr lang="en-US" dirty="0"/>
          </a:p>
        </p:txBody>
      </p:sp>
    </p:spTree>
    <p:extLst>
      <p:ext uri="{BB962C8B-B14F-4D97-AF65-F5344CB8AC3E}">
        <p14:creationId xmlns:p14="http://schemas.microsoft.com/office/powerpoint/2010/main" val="304650957"/>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456-1DFF-45B3-9BEA-A882178F2B63}"/>
              </a:ext>
            </a:extLst>
          </p:cNvPr>
          <p:cNvSpPr>
            <a:spLocks noGrp="1"/>
          </p:cNvSpPr>
          <p:nvPr>
            <p:ph type="title"/>
          </p:nvPr>
        </p:nvSpPr>
        <p:spPr/>
        <p:txBody>
          <a:bodyPr/>
          <a:lstStyle/>
          <a:p>
            <a:r>
              <a:rPr lang="en-GB" dirty="0"/>
              <a:t>4.10 </a:t>
            </a:r>
            <a:r>
              <a:rPr lang="en-US" dirty="0"/>
              <a:t>AKMA (Rel-16)</a:t>
            </a:r>
            <a:endParaRPr lang="sv-SE" dirty="0"/>
          </a:p>
        </p:txBody>
      </p:sp>
      <p:sp>
        <p:nvSpPr>
          <p:cNvPr id="3" name="Content Placeholder 2">
            <a:extLst>
              <a:ext uri="{FF2B5EF4-FFF2-40B4-BE49-F238E27FC236}">
                <a16:creationId xmlns:a16="http://schemas.microsoft.com/office/drawing/2014/main" id="{89747A05-08DA-40E6-A8A7-847AF2228403}"/>
              </a:ext>
            </a:extLst>
          </p:cNvPr>
          <p:cNvSpPr>
            <a:spLocks noGrp="1"/>
          </p:cNvSpPr>
          <p:nvPr>
            <p:ph idx="1"/>
          </p:nvPr>
        </p:nvSpPr>
        <p:spPr/>
        <p:txBody>
          <a:bodyPr/>
          <a:lstStyle/>
          <a:p>
            <a:r>
              <a:rPr lang="en-US" dirty="0"/>
              <a:t>Working assumptions</a:t>
            </a:r>
          </a:p>
          <a:p>
            <a:pPr lvl="1"/>
            <a:r>
              <a:rPr lang="en-US" dirty="0"/>
              <a:t>Sending new TS for approval?</a:t>
            </a:r>
          </a:p>
          <a:p>
            <a:endParaRPr lang="en-US" dirty="0"/>
          </a:p>
          <a:p>
            <a:endParaRPr lang="en-US" dirty="0"/>
          </a:p>
        </p:txBody>
      </p:sp>
    </p:spTree>
    <p:extLst>
      <p:ext uri="{BB962C8B-B14F-4D97-AF65-F5344CB8AC3E}">
        <p14:creationId xmlns:p14="http://schemas.microsoft.com/office/powerpoint/2010/main" val="767943268"/>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F8743-2440-43E2-A3E5-875EF7CDB43D}"/>
              </a:ext>
            </a:extLst>
          </p:cNvPr>
          <p:cNvSpPr>
            <a:spLocks noGrp="1"/>
          </p:cNvSpPr>
          <p:nvPr>
            <p:ph type="title"/>
          </p:nvPr>
        </p:nvSpPr>
        <p:spPr/>
        <p:txBody>
          <a:bodyPr/>
          <a:lstStyle/>
          <a:p>
            <a:r>
              <a:rPr lang="en-GB" dirty="0"/>
              <a:t>4.11 Evolution of Cellular IoT security </a:t>
            </a:r>
            <a:br>
              <a:rPr lang="en-GB" dirty="0"/>
            </a:br>
            <a:r>
              <a:rPr lang="en-GB" dirty="0"/>
              <a:t>for the 5G System</a:t>
            </a:r>
            <a:endParaRPr lang="sv-SE" dirty="0"/>
          </a:p>
        </p:txBody>
      </p:sp>
      <p:sp>
        <p:nvSpPr>
          <p:cNvPr id="3" name="Content Placeholder 2">
            <a:extLst>
              <a:ext uri="{FF2B5EF4-FFF2-40B4-BE49-F238E27FC236}">
                <a16:creationId xmlns:a16="http://schemas.microsoft.com/office/drawing/2014/main" id="{DB83A3E7-E6A1-44E2-BDBE-6B4026A33A67}"/>
              </a:ext>
            </a:extLst>
          </p:cNvPr>
          <p:cNvSpPr>
            <a:spLocks noGrp="1"/>
          </p:cNvSpPr>
          <p:nvPr>
            <p:ph idx="1"/>
          </p:nvPr>
        </p:nvSpPr>
        <p:spPr/>
        <p:txBody>
          <a:bodyPr/>
          <a:lstStyle/>
          <a:p>
            <a:r>
              <a:rPr lang="en-US" dirty="0"/>
              <a:t>Working assumptions</a:t>
            </a:r>
          </a:p>
          <a:p>
            <a:pPr lvl="1"/>
            <a:r>
              <a:rPr lang="sv-SE" dirty="0"/>
              <a:t>Align ShortResumeMAC-I calculation with RAN2 spec, since no security issues with either way. In case of uncertainty, conditionally agree CR and send LS to RAN2</a:t>
            </a:r>
          </a:p>
          <a:p>
            <a:pPr lvl="1"/>
            <a:r>
              <a:rPr lang="sv-SE" dirty="0"/>
              <a:t>For UE capability protection</a:t>
            </a:r>
          </a:p>
          <a:p>
            <a:pPr lvl="2"/>
            <a:r>
              <a:rPr lang="sv-SE" dirty="0"/>
              <a:t>For EPS: Reuse Rel-15 mechanism (Mirror of </a:t>
            </a:r>
            <a:r>
              <a:rPr lang="sv-SE" dirty="0">
                <a:hlinkClick r:id="rId2"/>
              </a:rPr>
              <a:t>S3‑200516</a:t>
            </a:r>
            <a:r>
              <a:rPr lang="sv-SE" dirty="0"/>
              <a:t>)</a:t>
            </a:r>
          </a:p>
          <a:p>
            <a:pPr lvl="2"/>
            <a:r>
              <a:rPr lang="sv-SE" dirty="0"/>
              <a:t>For 5GS: Copy EPS Rel-16 mechanism</a:t>
            </a:r>
          </a:p>
        </p:txBody>
      </p:sp>
    </p:spTree>
    <p:extLst>
      <p:ext uri="{BB962C8B-B14F-4D97-AF65-F5344CB8AC3E}">
        <p14:creationId xmlns:p14="http://schemas.microsoft.com/office/powerpoint/2010/main" val="1442932630"/>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f8fe64598aa6a98ba2c48ba916b1a262">
  <xsd:schema xmlns:xsd="http://www.w3.org/2001/XMLSchema" xmlns:xs="http://www.w3.org/2001/XMLSchema" xmlns:p="http://schemas.microsoft.com/office/2006/metadata/properties" xmlns:ns3="6f846979-0e6f-42ff-8b87-e1893efeda99" targetNamespace="http://schemas.microsoft.com/office/2006/metadata/properties" ma:root="true" ma:fieldsID="8d6530949a8052906682361df69ab2cb"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AE2EAA4-7395-4C52-9C43-852F1C5982D0}">
  <ds:schemaRefs>
    <ds:schemaRef ds:uri="http://schemas.microsoft.com/office/infopath/2007/PartnerControls"/>
    <ds:schemaRef ds:uri="http://purl.org/dc/elements/1.1/"/>
    <ds:schemaRef ds:uri="http://schemas.microsoft.com/office/2006/metadata/properties"/>
    <ds:schemaRef ds:uri="http://purl.org/dc/terms/"/>
    <ds:schemaRef ds:uri="6f846979-0e6f-42ff-8b87-e1893efeda99"/>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482BD09B-7BC0-429F-A74D-1CED2054BAFB}">
  <ds:schemaRefs>
    <ds:schemaRef ds:uri="http://schemas.microsoft.com/sharepoint/v3/contenttype/forms"/>
  </ds:schemaRefs>
</ds:datastoreItem>
</file>

<file path=customXml/itemProps3.xml><?xml version="1.0" encoding="utf-8"?>
<ds:datastoreItem xmlns:ds="http://schemas.openxmlformats.org/officeDocument/2006/customXml" ds:itemID="{B55F77A5-4F6E-409A-9892-DDAE0DE76F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1340</Words>
  <Application>Microsoft Office PowerPoint</Application>
  <PresentationFormat>Widescreen</PresentationFormat>
  <Paragraphs>123</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Times New Roman</vt:lpstr>
      <vt:lpstr>Office Theme</vt:lpstr>
      <vt:lpstr>Way Forward for Release 16 Topics</vt:lpstr>
      <vt:lpstr>Background</vt:lpstr>
      <vt:lpstr>Going forward</vt:lpstr>
      <vt:lpstr>3. Reports and LSes from other Groups  Performance measurement function </vt:lpstr>
      <vt:lpstr>3. Reports and LSes from other Groups  AMF reallocation</vt:lpstr>
      <vt:lpstr>3. Reports and LSes from other Groups  Multiple KAUSF</vt:lpstr>
      <vt:lpstr>4.8 Security of the enhancement to  the 5GC location services (Rel-16)</vt:lpstr>
      <vt:lpstr>4.10 AKMA (Rel-16)</vt:lpstr>
      <vt:lpstr>4.11 Evolution of Cellular IoT security  for the 5G System</vt:lpstr>
      <vt:lpstr>4.12 Security of the WWC for the  5G system architecture (Rel-16) </vt:lpstr>
      <vt:lpstr>4.13 Security aspects of Enhancement  of Network Slicing (Rel-16)</vt:lpstr>
      <vt:lpstr>4.14 Security for NR Integrated Access  and Backhaul (Rel-16) </vt:lpstr>
      <vt:lpstr>4.16 Security Aspects of 3GPP support  for Advanced V2X Services</vt:lpstr>
      <vt:lpstr>5.9 Study on User Plane Integrity  Protection </vt:lpstr>
      <vt:lpstr>Outcome of moderated email discussion</vt:lpstr>
      <vt:lpstr>4.8 Security of the enhancement to the 5GC location services</vt:lpstr>
      <vt:lpstr>4.9 Security Aspects of the 5G Service Based Architecture (1/2)</vt:lpstr>
      <vt:lpstr>4.9 Security Aspects of the 5G Service Based Architecture (2/2)</vt:lpstr>
      <vt:lpstr>4.10 Authentication and key management for applications … (1/3) </vt:lpstr>
      <vt:lpstr>4.10 Authentication and key management for applications … (2/3) </vt:lpstr>
      <vt:lpstr>4.10 Authentication and key management for applications … (3/3) </vt:lpstr>
      <vt:lpstr>4.11 Evolution of Cellular IoT security for the 5G System</vt:lpstr>
      <vt:lpstr>4.14 Security for NR Integrated Access and Backhaul</vt:lpstr>
      <vt:lpstr>4.16 Security Aspects of 3GPP support for Advanced V2X Services (1/2)</vt:lpstr>
      <vt:lpstr>4.16 Security Aspects of 3GPP support for Advanced V2X Services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
  <cp:lastModifiedBy/>
  <cp:revision>1</cp:revision>
  <dcterms:created xsi:type="dcterms:W3CDTF">2019-05-22T07:33:39Z</dcterms:created>
  <dcterms:modified xsi:type="dcterms:W3CDTF">2020-05-14T11:21:21Z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ies>
</file>