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1"/>
    <p:sldMasterId id="2147485421" r:id="rId2"/>
  </p:sldMasterIdLst>
  <p:notesMasterIdLst>
    <p:notesMasterId r:id="rId11"/>
  </p:notesMasterIdLst>
  <p:handoutMasterIdLst>
    <p:handoutMasterId r:id="rId12"/>
  </p:handoutMasterIdLst>
  <p:sldIdLst>
    <p:sldId id="445" r:id="rId3"/>
    <p:sldId id="446" r:id="rId4"/>
    <p:sldId id="447" r:id="rId5"/>
    <p:sldId id="830" r:id="rId6"/>
    <p:sldId id="2147377729" r:id="rId7"/>
    <p:sldId id="1138" r:id="rId8"/>
    <p:sldId id="2147377731" r:id="rId9"/>
    <p:sldId id="439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  <p14:sldId id="447"/>
            <p14:sldId id="830"/>
            <p14:sldId id="2147377729"/>
            <p14:sldId id="1138"/>
            <p14:sldId id="2147377731"/>
            <p14:sldId id="4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127092"/>
    <a:srgbClr val="B1D254"/>
    <a:srgbClr val="2A6EA8"/>
    <a:srgbClr val="FFFFFF"/>
    <a:srgbClr val="1A4669"/>
    <a:srgbClr val="C6D254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8" autoAdjust="0"/>
    <p:restoredTop sz="95889" autoAdjust="0"/>
  </p:normalViewPr>
  <p:slideViewPr>
    <p:cSldViewPr snapToGrid="0" showGuides="1">
      <p:cViewPr varScale="1">
        <p:scale>
          <a:sx n="60" d="100"/>
          <a:sy n="60" d="100"/>
        </p:scale>
        <p:origin x="524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D257E03-96B2-4237-BC9C-8088699C005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2CB175A-CCF7-4340-A462-55EAE47CFBDD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842229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424497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Rapporteur is expected to be decided based on WG Chair input and discussions between TSG SA Chair and WG Chair.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CE0B2C6-996E-45E1-BA1D-CBDA9768A258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46725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2CB175A-CCF7-4340-A462-55EAE47CFBDD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984653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828114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2661742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33396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301386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3857712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62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0948316"/>
      </p:ext>
    </p:extLst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426464"/>
            <a:ext cx="11432977" cy="5128447"/>
          </a:xfrm>
        </p:spPr>
        <p:txBody>
          <a:bodyPr/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761239"/>
            <a:ext cx="11432977" cy="45858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611041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97933" y="85318"/>
            <a:ext cx="7747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>
              <a:latin typeface="Arial "/>
            </a:endParaRPr>
          </a:p>
          <a:p>
            <a:r>
              <a:rPr lang="de-DE" sz="1200" b="1" kern="120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#100</a:t>
            </a:r>
          </a:p>
          <a:p>
            <a:r>
              <a:rPr lang="de-DE" sz="1200" b="1" kern="120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12 – 16 June 2023, Taipei</a:t>
            </a:r>
            <a:endParaRPr lang="sv-SE" altLang="en-US" sz="1200" b="1" kern="120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7472726" y="324481"/>
            <a:ext cx="19515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>
                <a:effectLst/>
              </a:rPr>
              <a:t>SP-230720</a:t>
            </a:r>
            <a:endParaRPr lang="en-GB" altLang="en-US" sz="1400" b="1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3305244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1965641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9" r:id="rId3"/>
    <p:sldLayoutId id="2147485415" r:id="rId4"/>
    <p:sldLayoutId id="2147485416" r:id="rId5"/>
    <p:sldLayoutId id="2147485418" r:id="rId6"/>
    <p:sldLayoutId id="2147485420" r:id="rId7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2" y="6373813"/>
            <a:ext cx="8225367" cy="323851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17551" y="6462714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b="1">
                <a:solidFill>
                  <a:schemeClr val="bg1"/>
                </a:solidFill>
              </a:rPr>
              <a:t>SP-230746</a:t>
            </a:r>
            <a:r>
              <a:rPr lang="en-GB" altLang="de-DE" sz="1200">
                <a:solidFill>
                  <a:schemeClr val="bg1"/>
                </a:solidFill>
              </a:rPr>
              <a:t>: TSG SA#100, </a:t>
            </a:r>
            <a:r>
              <a:rPr lang="en-US" altLang="de-DE" sz="1200">
                <a:solidFill>
                  <a:schemeClr val="bg1"/>
                </a:solidFill>
              </a:rPr>
              <a:t>12 – 16 June 2023</a:t>
            </a:r>
            <a:endParaRPr lang="en-GB" altLang="de-DE" sz="120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5" y="6383338"/>
            <a:ext cx="681567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/>
          </a:p>
          <a:p>
            <a:pPr>
              <a:defRPr/>
            </a:pPr>
            <a:endParaRPr lang="en-GB" altLang="en-US" sz="100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2" y="3303589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>
                <a:solidFill>
                  <a:schemeClr val="bg1"/>
                </a:solidFill>
              </a:rPr>
              <a:t>© 3GPP 2012</a:t>
            </a:r>
            <a:endParaRPr lang="en-GB" altLang="en-US" sz="100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1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8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2114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22" r:id="rId1"/>
    <p:sldLayoutId id="2147485423" r:id="rId2"/>
    <p:sldLayoutId id="214748542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8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6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2971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537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726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914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103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9_Rotterdam_2023-03/Docs/SP-230390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0_Taipei_2023-06/Docs/SP-230746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6F74BBF-6643-4D12-BB2C-2105504062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 err="1"/>
              <a:t>Discussion</a:t>
            </a:r>
            <a:r>
              <a:rPr lang="sv-SE" altLang="sv-SE" dirty="0"/>
              <a:t> on Rel-19 in SA3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6076546E-D892-4ECA-A62B-AF382ED7CF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Suresh Nair, </a:t>
            </a:r>
            <a:r>
              <a:rPr lang="en-US" altLang="en-US" sz="2000" dirty="0">
                <a:latin typeface="Arial" panose="020B0604020202020204" pitchFamily="34" charset="0"/>
              </a:rPr>
              <a:t>SA3 Chair, Nokia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0BF4D-B165-4C49-88D3-062043E4C1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20" y="341984"/>
            <a:ext cx="5120114" cy="169279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eaLnBrk="1" hangingPunct="1"/>
            <a:r>
              <a:rPr lang="en-US" dirty="0"/>
              <a:t>Outline</a:t>
            </a:r>
          </a:p>
        </p:txBody>
      </p:sp>
      <p:cxnSp>
        <p:nvCxnSpPr>
          <p:cNvPr id="7" name="Straight Arrow Connector 9">
            <a:extLst>
              <a:ext uri="{FF2B5EF4-FFF2-40B4-BE49-F238E27FC236}">
                <a16:creationId xmlns:a16="http://schemas.microsoft.com/office/drawing/2014/main" id="{E4A809D5-3600-46D4-A466-67F2349A5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5320" y="2316480"/>
            <a:ext cx="4572000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639F3-3BD3-4C77-B720-4DF4ADD219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321" y="2575034"/>
            <a:ext cx="8778046" cy="3462228"/>
          </a:xfr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rmAutofit/>
          </a:bodyPr>
          <a:lstStyle/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Rel-19 timeline for SA3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Meeting schedule and available TUs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Guidance to SA2 (Rel-19 features)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Guidance on </a:t>
            </a:r>
            <a:r>
              <a:rPr lang="en-US" sz="2400" dirty="0" err="1"/>
              <a:t>rapporteurship</a:t>
            </a:r>
            <a:endParaRPr lang="en-US" sz="2400" dirty="0"/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0" indent="0" eaLnBrk="1" hangingPunct="1">
              <a:buNone/>
            </a:pPr>
            <a:endParaRPr lang="en-US" sz="2400" dirty="0"/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0" indent="0" eaLnBrk="1" hangingPunct="1">
              <a:buNone/>
            </a:pPr>
            <a:endParaRPr lang="en-US" sz="2400" dirty="0"/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2187520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EA62F-77EA-4269-B2B3-149D052A0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Rel-19 </a:t>
            </a:r>
            <a:r>
              <a:rPr lang="sv-SE" dirty="0" err="1"/>
              <a:t>Timeline</a:t>
            </a:r>
            <a:r>
              <a:rPr lang="sv-SE" dirty="0"/>
              <a:t> for SA3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21AD9-6172-4EE6-8DF0-EEF44C736C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423358" cy="1325563"/>
          </a:xfrm>
          <a:solidFill>
            <a:schemeClr val="accent1">
              <a:lumMod val="20000"/>
              <a:lumOff val="80000"/>
            </a:schemeClr>
          </a:solidFill>
          <a:effectLst>
            <a:outerShdw blurRad="50800" dist="50800" dir="5400000" algn="ctr" rotWithShape="0">
              <a:schemeClr val="accent1">
                <a:lumMod val="20000"/>
                <a:lumOff val="80000"/>
              </a:schemeClr>
            </a:outerShdw>
          </a:effec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Pts val="1200"/>
              <a:buFont typeface="Symbol" panose="05050102010706020507" pitchFamily="18" charset="2"/>
              <a:buChar char=""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124191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Rel-19 timeline (no change compared to SA#99 endorsement, March 2023, </a:t>
            </a:r>
            <a:r>
              <a:rPr kumimoji="0" lang="en-GB" sz="16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  <a:hlinkClick r:id="rId3"/>
              </a:rPr>
              <a:t>SP-230390</a:t>
            </a: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124191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):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  <a:p>
            <a:pPr marL="910590" marR="0" lvl="0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4"/>
              </a:buBlip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962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Dec 2023 (TSG#102)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:  Stage 1 freeze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  <a:p>
            <a:pPr marL="910590" marR="0" lvl="0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4"/>
              </a:buBlip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962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Dec 2024 (TSG#106)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:  Stage 2 normative work freeze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-&gt; Q1 2025 for SA3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00"/>
              </a:highlight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  <a:p>
            <a:pPr marL="910590" marR="0" lvl="0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4"/>
              </a:buBlip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962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Sept 2025 (TSG#109)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: Stage 3 freeze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  <a:p>
            <a:pPr marL="910590" marR="0" lvl="0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4"/>
              </a:buBlip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962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Dec 2025 (TSG#110)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:   “coding freeze” (ASN.1, Open APIs)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AF2319-5D53-C17F-8579-A799A5D7E312}"/>
              </a:ext>
            </a:extLst>
          </p:cNvPr>
          <p:cNvSpPr txBox="1"/>
          <p:nvPr/>
        </p:nvSpPr>
        <p:spPr>
          <a:xfrm>
            <a:off x="838200" y="3689498"/>
            <a:ext cx="10515600" cy="17543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SA3 capacity</a:t>
            </a:r>
          </a:p>
          <a:p>
            <a:r>
              <a:rPr lang="en-US" dirty="0">
                <a:solidFill>
                  <a:srgbClr val="0070C0"/>
                </a:solidFill>
              </a:rPr>
              <a:t>Max TUs: 98</a:t>
            </a:r>
          </a:p>
          <a:p>
            <a:r>
              <a:rPr lang="en-US" dirty="0">
                <a:solidFill>
                  <a:srgbClr val="0070C0"/>
                </a:solidFill>
              </a:rPr>
              <a:t>Additional buffer TUs: not defined</a:t>
            </a:r>
          </a:p>
          <a:p>
            <a:r>
              <a:rPr lang="en-US" dirty="0">
                <a:solidFill>
                  <a:srgbClr val="0070C0"/>
                </a:solidFill>
              </a:rPr>
              <a:t>Max number of SIs/WIs: 14</a:t>
            </a:r>
          </a:p>
          <a:p>
            <a:r>
              <a:rPr lang="en-US" dirty="0">
                <a:solidFill>
                  <a:srgbClr val="0070C0"/>
                </a:solidFill>
              </a:rPr>
              <a:t>Note: one feature made up of SI+WI is counted as one item</a:t>
            </a:r>
          </a:p>
          <a:p>
            <a:r>
              <a:rPr lang="en-US" dirty="0">
                <a:solidFill>
                  <a:srgbClr val="0070C0"/>
                </a:solidFill>
              </a:rPr>
              <a:t>Max TUs per Feature: 9</a:t>
            </a:r>
          </a:p>
        </p:txBody>
      </p:sp>
    </p:spTree>
    <p:extLst>
      <p:ext uri="{BB962C8B-B14F-4D97-AF65-F5344CB8AC3E}">
        <p14:creationId xmlns:p14="http://schemas.microsoft.com/office/powerpoint/2010/main" val="408500679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95DDAA-22B7-3CEC-F48B-A50D101942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Rel-19 Meetings for SA3</a:t>
            </a:r>
          </a:p>
        </p:txBody>
      </p:sp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BBACDEB6-261E-A76B-F12E-1845459F935A}"/>
              </a:ext>
            </a:extLst>
          </p:cNvPr>
          <p:cNvGraphicFramePr>
            <a:graphicFrameLocks noGrp="1"/>
          </p:cNvGraphicFramePr>
          <p:nvPr/>
        </p:nvGraphicFramePr>
        <p:xfrm>
          <a:off x="712381" y="2107964"/>
          <a:ext cx="10641420" cy="37505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2380">
                  <a:extLst>
                    <a:ext uri="{9D8B030D-6E8A-4147-A177-3AD203B41FA5}">
                      <a16:colId xmlns:a16="http://schemas.microsoft.com/office/drawing/2014/main" val="1605801836"/>
                    </a:ext>
                  </a:extLst>
                </a:gridCol>
                <a:gridCol w="1182380">
                  <a:extLst>
                    <a:ext uri="{9D8B030D-6E8A-4147-A177-3AD203B41FA5}">
                      <a16:colId xmlns:a16="http://schemas.microsoft.com/office/drawing/2014/main" val="3147167660"/>
                    </a:ext>
                  </a:extLst>
                </a:gridCol>
                <a:gridCol w="1182380">
                  <a:extLst>
                    <a:ext uri="{9D8B030D-6E8A-4147-A177-3AD203B41FA5}">
                      <a16:colId xmlns:a16="http://schemas.microsoft.com/office/drawing/2014/main" val="2259677905"/>
                    </a:ext>
                  </a:extLst>
                </a:gridCol>
                <a:gridCol w="1182380">
                  <a:extLst>
                    <a:ext uri="{9D8B030D-6E8A-4147-A177-3AD203B41FA5}">
                      <a16:colId xmlns:a16="http://schemas.microsoft.com/office/drawing/2014/main" val="343736165"/>
                    </a:ext>
                  </a:extLst>
                </a:gridCol>
                <a:gridCol w="1182380">
                  <a:extLst>
                    <a:ext uri="{9D8B030D-6E8A-4147-A177-3AD203B41FA5}">
                      <a16:colId xmlns:a16="http://schemas.microsoft.com/office/drawing/2014/main" val="2315265159"/>
                    </a:ext>
                  </a:extLst>
                </a:gridCol>
                <a:gridCol w="1182380">
                  <a:extLst>
                    <a:ext uri="{9D8B030D-6E8A-4147-A177-3AD203B41FA5}">
                      <a16:colId xmlns:a16="http://schemas.microsoft.com/office/drawing/2014/main" val="3020971830"/>
                    </a:ext>
                  </a:extLst>
                </a:gridCol>
                <a:gridCol w="1182380">
                  <a:extLst>
                    <a:ext uri="{9D8B030D-6E8A-4147-A177-3AD203B41FA5}">
                      <a16:colId xmlns:a16="http://schemas.microsoft.com/office/drawing/2014/main" val="915052691"/>
                    </a:ext>
                  </a:extLst>
                </a:gridCol>
                <a:gridCol w="1182380">
                  <a:extLst>
                    <a:ext uri="{9D8B030D-6E8A-4147-A177-3AD203B41FA5}">
                      <a16:colId xmlns:a16="http://schemas.microsoft.com/office/drawing/2014/main" val="1539230978"/>
                    </a:ext>
                  </a:extLst>
                </a:gridCol>
                <a:gridCol w="1182380">
                  <a:extLst>
                    <a:ext uri="{9D8B030D-6E8A-4147-A177-3AD203B41FA5}">
                      <a16:colId xmlns:a16="http://schemas.microsoft.com/office/drawing/2014/main" val="3111828841"/>
                    </a:ext>
                  </a:extLst>
                </a:gridCol>
              </a:tblGrid>
              <a:tr h="1291865">
                <a:tc>
                  <a:txBody>
                    <a:bodyPr/>
                    <a:lstStyle/>
                    <a:p>
                      <a:r>
                        <a:rPr lang="en-US" sz="1400" b="0" dirty="0"/>
                        <a:t>SA3#113</a:t>
                      </a:r>
                    </a:p>
                    <a:p>
                      <a:r>
                        <a:rPr lang="en-US" sz="1400" b="0" dirty="0"/>
                        <a:t>Nov 6-10, 2023</a:t>
                      </a:r>
                    </a:p>
                    <a:p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SA3#114</a:t>
                      </a:r>
                    </a:p>
                    <a:p>
                      <a:r>
                        <a:rPr lang="en-US" sz="1400" b="0" dirty="0"/>
                        <a:t>Jan 22-26,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SA3#115</a:t>
                      </a:r>
                    </a:p>
                    <a:p>
                      <a:r>
                        <a:rPr lang="en-US" sz="1400" b="0" dirty="0"/>
                        <a:t>Feb 26- Mar1,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SA3#116</a:t>
                      </a:r>
                    </a:p>
                    <a:p>
                      <a:r>
                        <a:rPr lang="en-US" sz="1400" b="0" dirty="0"/>
                        <a:t>May 13-17,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SA3#117 </a:t>
                      </a:r>
                    </a:p>
                    <a:p>
                      <a:r>
                        <a:rPr lang="en-US" sz="1400" b="0" dirty="0"/>
                        <a:t>Aug 26-30,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SA3#118</a:t>
                      </a:r>
                    </a:p>
                    <a:p>
                      <a:r>
                        <a:rPr lang="en-US" sz="1400" b="0" dirty="0"/>
                        <a:t>Oct 7-11, 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SA3#119</a:t>
                      </a:r>
                    </a:p>
                    <a:p>
                      <a:r>
                        <a:rPr lang="en-US" sz="1400" b="0" dirty="0"/>
                        <a:t>Nov 11-15,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SA3#120</a:t>
                      </a:r>
                    </a:p>
                    <a:p>
                      <a:r>
                        <a:rPr lang="en-US" sz="1400" b="0" dirty="0"/>
                        <a:t>Jan TBD</a:t>
                      </a:r>
                    </a:p>
                    <a:p>
                      <a:r>
                        <a:rPr lang="en-US" sz="1400" b="0" dirty="0"/>
                        <a:t>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SA3#121</a:t>
                      </a:r>
                    </a:p>
                    <a:p>
                      <a:r>
                        <a:rPr lang="en-US" sz="1400" b="0" dirty="0"/>
                        <a:t>Feb  TBD</a:t>
                      </a:r>
                    </a:p>
                    <a:p>
                      <a:r>
                        <a:rPr lang="en-US" sz="1400" b="0" dirty="0"/>
                        <a:t>2025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5461924"/>
                  </a:ext>
                </a:extLst>
              </a:tr>
              <a:tr h="2458711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dirty="0"/>
                        <a:t>Kick start Security Features.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dirty="0"/>
                        <a:t>Wait for SA2/6, RAN features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b="0" dirty="0"/>
                    </a:p>
                    <a:p>
                      <a:endParaRPr lang="en-US" sz="1400" b="0" dirty="0"/>
                    </a:p>
                    <a:p>
                      <a:endParaRPr lang="en-US" sz="1400" b="0" dirty="0"/>
                    </a:p>
                    <a:p>
                      <a:endParaRPr lang="en-US" sz="1400" b="0" dirty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dirty="0"/>
                        <a:t>Start second set of features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b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b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b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b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9125494"/>
                  </a:ext>
                </a:extLst>
              </a:tr>
            </a:tbl>
          </a:graphicData>
        </a:graphic>
      </p:graphicFrame>
      <p:sp>
        <p:nvSpPr>
          <p:cNvPr id="12" name="Arrow: Right 11">
            <a:extLst>
              <a:ext uri="{FF2B5EF4-FFF2-40B4-BE49-F238E27FC236}">
                <a16:creationId xmlns:a16="http://schemas.microsoft.com/office/drawing/2014/main" id="{ED87A56A-7016-0846-DA9C-E8F13B7DDB19}"/>
              </a:ext>
            </a:extLst>
          </p:cNvPr>
          <p:cNvSpPr/>
          <p:nvPr/>
        </p:nvSpPr>
        <p:spPr>
          <a:xfrm>
            <a:off x="838200" y="4933507"/>
            <a:ext cx="5722088" cy="914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Study Phase</a:t>
            </a: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BC2F9635-AA5A-D7C2-E278-E0E903E2E7EF}"/>
              </a:ext>
            </a:extLst>
          </p:cNvPr>
          <p:cNvSpPr/>
          <p:nvPr/>
        </p:nvSpPr>
        <p:spPr>
          <a:xfrm>
            <a:off x="6560288" y="4944140"/>
            <a:ext cx="4793512" cy="914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Normative work Phase</a:t>
            </a:r>
          </a:p>
        </p:txBody>
      </p:sp>
    </p:spTree>
    <p:extLst>
      <p:ext uri="{BB962C8B-B14F-4D97-AF65-F5344CB8AC3E}">
        <p14:creationId xmlns:p14="http://schemas.microsoft.com/office/powerpoint/2010/main" val="2717534505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6010D5F-4976-D423-8C1A-7126DDA457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1787" y="1549329"/>
            <a:ext cx="10114420" cy="4975841"/>
          </a:xfrm>
        </p:spPr>
        <p:txBody>
          <a:bodyPr>
            <a:normAutofit fontScale="92500" lnSpcReduction="20000"/>
          </a:bodyPr>
          <a:lstStyle/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All “core” topics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(see SP-230759)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will have moderated discussion during Q3 2023. The list of work task under “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Brief Description and Key Objectives”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in SP-230759 serves as a starting point for the moderated discussion and can be updated during the process.</a:t>
            </a:r>
          </a:p>
          <a:p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It is proposed to endorse the following list of “core” topics (see SP-230759) as candidates in SA#100 for which SA2 should strive to submit SID in SA#101 (as per normal consensus). Remaining topics may also be submitted to SA#101 for approval if agreed. If SA2 cannot come to an agreement on these items for SA#101 then they can come for approval at SA#102.  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Satellite Access 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Ambient IoT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AI/ML enhancements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Multi-access (Dual 3GPP + ATSSS </a:t>
            </a:r>
            <a:r>
              <a:rPr lang="en-US" sz="1400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Enh</a:t>
            </a:r>
            <a:r>
              <a:rPr lang="en-US" sz="1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 Efficiency / Energy Saving as a Service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XRM and Metaverse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IMS and NG_RTC enhancements</a:t>
            </a:r>
          </a:p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If approval of the resulting SIDs is possible in SA#101 then work can start on them in Q4 2023.</a:t>
            </a:r>
          </a:p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SA2 should not allocate more than 50% of over all Rel-19 TU budget (for selected SIDs shown in bullet #2).</a:t>
            </a:r>
          </a:p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The remaining “core” topics (not covered in bullet #2) will also have moderated discussion during Q3, 2023 and any resulting SIDs are targeted for approval in SA#102. </a:t>
            </a:r>
          </a:p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The miscellaneous topics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(see SP-230759)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will be candidate for moderated discussion during Q4 2023. </a:t>
            </a:r>
          </a:p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The final decision on the complete set of SIDs for Rel-19 (and the work tasks and TU budget of each SID) will be taken in SA#102.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49E2552-B054-EBC7-AC86-5F2CCE474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9957" y="766729"/>
            <a:ext cx="8216774" cy="590931"/>
          </a:xfrm>
        </p:spPr>
        <p:txBody>
          <a:bodyPr/>
          <a:lstStyle/>
          <a:p>
            <a:r>
              <a:rPr lang="en-US" sz="3600" dirty="0"/>
              <a:t>Guidance to SA2 on Rel-19 work planning</a:t>
            </a:r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A4F1154C-F897-9D4D-75ED-FED5C37E80B8}"/>
              </a:ext>
            </a:extLst>
          </p:cNvPr>
          <p:cNvSpPr txBox="1">
            <a:spLocks/>
          </p:cNvSpPr>
          <p:nvPr/>
        </p:nvSpPr>
        <p:spPr bwMode="auto">
          <a:xfrm>
            <a:off x="10704352" y="124648"/>
            <a:ext cx="1231542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Qualcomm Office Regular" pitchFamily="34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sz="1800" b="1" dirty="0">
                <a:solidFill>
                  <a:srgbClr val="0000FF"/>
                </a:solidFill>
              </a:rPr>
              <a:t>SP-230765</a:t>
            </a:r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527CC7C1-255B-6D60-8549-BE64A9DEF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350" y="36513"/>
            <a:ext cx="70500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TSG SA Meeting #SP-100, 12 - 16 June 2023, Taipei</a:t>
            </a:r>
          </a:p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TSG SA Rel-19 Workshop, </a:t>
            </a:r>
            <a:r>
              <a:rPr lang="fi-FI" altLang="en-US" sz="1400" b="1" dirty="0">
                <a:latin typeface="Arial "/>
              </a:rPr>
              <a:t>Taipei, June 13 – 14, 2023</a:t>
            </a:r>
            <a:endParaRPr lang="sv-SE" altLang="en-US" sz="1400" b="1" dirty="0">
              <a:latin typeface="Arial "/>
            </a:endParaRPr>
          </a:p>
        </p:txBody>
      </p:sp>
    </p:spTree>
    <p:extLst>
      <p:ext uri="{BB962C8B-B14F-4D97-AF65-F5344CB8AC3E}">
        <p14:creationId xmlns:p14="http://schemas.microsoft.com/office/powerpoint/2010/main" val="21712902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1654847" y="480124"/>
            <a:ext cx="6827839" cy="1143000"/>
          </a:xfrm>
        </p:spPr>
        <p:txBody>
          <a:bodyPr/>
          <a:lstStyle/>
          <a:p>
            <a:pPr eaLnBrk="1" hangingPunct="1"/>
            <a:r>
              <a:rPr lang="de-DE" altLang="de-DE" b="1" dirty="0" err="1"/>
              <a:t>Guidance</a:t>
            </a:r>
            <a:r>
              <a:rPr lang="de-DE" altLang="de-DE" b="1" dirty="0"/>
              <a:t> on Rel-19 </a:t>
            </a:r>
            <a:r>
              <a:rPr lang="de-DE" altLang="de-DE" b="1" dirty="0" err="1"/>
              <a:t>Rapporteurship</a:t>
            </a:r>
            <a:endParaRPr lang="de-DE" altLang="de-DE" b="1" dirty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1307699" y="1371601"/>
            <a:ext cx="9229454" cy="5100084"/>
          </a:xfrm>
        </p:spPr>
        <p:txBody>
          <a:bodyPr/>
          <a:lstStyle/>
          <a:p>
            <a:pPr algn="l">
              <a:buFont typeface="+mj-lt"/>
              <a:buAutoNum type="arabicPeriod"/>
            </a:pPr>
            <a:r>
              <a:rPr lang="en-US" sz="1400" dirty="0">
                <a:solidFill>
                  <a:srgbClr val="374151"/>
                </a:solidFill>
                <a:latin typeface="Söhne"/>
              </a:rPr>
              <a:t>For Rel-19 SI/WI, a company should be limited to have maximum of one Rapporteur position. </a:t>
            </a:r>
          </a:p>
          <a:p>
            <a:pPr marL="685783" lvl="2" indent="0">
              <a:buNone/>
            </a:pPr>
            <a:r>
              <a:rPr lang="en-US" sz="1200" dirty="0">
                <a:solidFill>
                  <a:srgbClr val="343541"/>
                </a:solidFill>
                <a:latin typeface="Söhne"/>
              </a:rPr>
              <a:t>NOTE: This doesn‘t apply to TEI19 mini WIDs.</a:t>
            </a:r>
          </a:p>
          <a:p>
            <a:pPr algn="l">
              <a:buFont typeface="+mj-lt"/>
              <a:buAutoNum type="arabicPeriod"/>
            </a:pPr>
            <a:r>
              <a:rPr lang="en-US" sz="1400" dirty="0">
                <a:solidFill>
                  <a:srgbClr val="374151"/>
                </a:solidFill>
                <a:latin typeface="Söhne"/>
              </a:rPr>
              <a:t>A Delegate should not hold multiple Rapporteur positions in a WG.</a:t>
            </a:r>
          </a:p>
          <a:p>
            <a:pPr algn="l">
              <a:buFont typeface="+mj-lt"/>
              <a:buAutoNum type="arabicPeriod"/>
            </a:pPr>
            <a:endParaRPr lang="en-US" sz="1400" dirty="0">
              <a:solidFill>
                <a:srgbClr val="374151"/>
              </a:solidFill>
              <a:latin typeface="Söhne"/>
            </a:endParaRPr>
          </a:p>
          <a:p>
            <a:pPr algn="l">
              <a:buFont typeface="+mj-lt"/>
              <a:buAutoNum type="arabicPeriod"/>
            </a:pPr>
            <a:r>
              <a:rPr lang="en-US" sz="1400" dirty="0">
                <a:solidFill>
                  <a:srgbClr val="374151"/>
                </a:solidFill>
                <a:latin typeface="Söhne"/>
              </a:rPr>
              <a:t>A single Rapporteur should be assigned for each SI/WI, unless additional Rapporteur is absolutely necessary to manage the workload effectively. If multiple Rapporteurs are required, the following principles should be applied:</a:t>
            </a:r>
          </a:p>
          <a:p>
            <a:pPr lvl="1"/>
            <a:r>
              <a:rPr lang="en-US" sz="1200" dirty="0">
                <a:solidFill>
                  <a:srgbClr val="374151"/>
                </a:solidFill>
                <a:latin typeface="Söhne"/>
              </a:rPr>
              <a:t>The SI/WI should not have more than two Rapporteurs.</a:t>
            </a:r>
          </a:p>
          <a:p>
            <a:pPr lvl="1"/>
            <a:r>
              <a:rPr lang="en-US" sz="1200" dirty="0">
                <a:solidFill>
                  <a:srgbClr val="374151"/>
                </a:solidFill>
                <a:latin typeface="Söhne"/>
              </a:rPr>
              <a:t>The two Rapporteurs should be designated as the Primary and Secondary Rapporteur.</a:t>
            </a:r>
          </a:p>
          <a:p>
            <a:pPr lvl="1"/>
            <a:r>
              <a:rPr lang="en-US" sz="1200" dirty="0">
                <a:solidFill>
                  <a:srgbClr val="374151"/>
                </a:solidFill>
                <a:latin typeface="Söhne"/>
              </a:rPr>
              <a:t>The Primary Rapporteur will have overall responsibility for arranging conference calls, providing status reports, and serving as the main point of contact for other officials and Rapporteurs.</a:t>
            </a:r>
          </a:p>
          <a:p>
            <a:pPr lvl="1"/>
            <a:r>
              <a:rPr lang="en-US" sz="1200" dirty="0">
                <a:solidFill>
                  <a:srgbClr val="374151"/>
                </a:solidFill>
                <a:latin typeface="Söhne"/>
              </a:rPr>
              <a:t>The Secondary Rapporteurs will be responsible for editing related TR/TS documents, help on TD ordering and serving as a backup for the Primary Rapporteur.</a:t>
            </a:r>
          </a:p>
          <a:p>
            <a:pPr lvl="1"/>
            <a:r>
              <a:rPr lang="en-US" sz="1200" dirty="0">
                <a:solidFill>
                  <a:srgbClr val="374151"/>
                </a:solidFill>
                <a:latin typeface="Söhne"/>
              </a:rPr>
              <a:t>During the transition of SI to WI (normative phase), the Primary and Secondary Rapporteurs may switch their roles.</a:t>
            </a:r>
          </a:p>
          <a:p>
            <a:pPr lvl="1"/>
            <a:endParaRPr lang="en-US" sz="1200" dirty="0">
              <a:solidFill>
                <a:srgbClr val="374151"/>
              </a:solidFill>
              <a:latin typeface="Söhne"/>
            </a:endParaRPr>
          </a:p>
          <a:p>
            <a:pPr algn="l">
              <a:buFont typeface="+mj-lt"/>
              <a:buAutoNum type="arabicPeriod"/>
            </a:pPr>
            <a:r>
              <a:rPr lang="en-US" sz="1400" dirty="0">
                <a:solidFill>
                  <a:srgbClr val="374151"/>
                </a:solidFill>
                <a:latin typeface="Söhne"/>
              </a:rPr>
              <a:t>A Moderator should be assigned to lead technical discussions on SI/WI, focusing on technical objectives, work tasks, and TU budget estimates. Moderator may/may not become a Rapporteur. </a:t>
            </a:r>
          </a:p>
          <a:p>
            <a:pPr algn="l">
              <a:buFont typeface="+mj-lt"/>
              <a:buAutoNum type="arabicPeriod"/>
            </a:pPr>
            <a:r>
              <a:rPr lang="en-US" sz="1400" dirty="0">
                <a:solidFill>
                  <a:srgbClr val="374151"/>
                </a:solidFill>
                <a:latin typeface="Söhne"/>
              </a:rPr>
              <a:t>The WG should submit the SI/WI for approval to the TSG SA without specifying any Rapporteur's name in the SID/WID document. TSG SA will add a Rapporteur name to SID/WID before approving it.</a:t>
            </a:r>
          </a:p>
          <a:p>
            <a:pPr marL="171446" indent="0">
              <a:buNone/>
            </a:pPr>
            <a:r>
              <a:rPr lang="en-US" sz="1400" dirty="0">
                <a:solidFill>
                  <a:srgbClr val="374151"/>
                </a:solidFill>
                <a:latin typeface="Söhne"/>
              </a:rPr>
              <a:t>NOTE: The above a guidance applies to SA2. since no Rel-19 prioritization is expected for other WGs, they have flexibility to assign Rapporteurs in the Rel-19 SID/WID for SA approval, if agreeable by consensus at the WG level. </a:t>
            </a:r>
          </a:p>
        </p:txBody>
      </p:sp>
      <p:sp>
        <p:nvSpPr>
          <p:cNvPr id="2" name="Text Box 14">
            <a:extLst>
              <a:ext uri="{FF2B5EF4-FFF2-40B4-BE49-F238E27FC236}">
                <a16:creationId xmlns:a16="http://schemas.microsoft.com/office/drawing/2014/main" id="{EDC95991-DB34-12E2-D45F-46A697D487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267" y="85318"/>
            <a:ext cx="581025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377" eaLnBrk="1" hangingPunct="1">
              <a:defRPr/>
            </a:pPr>
            <a:endParaRPr lang="sv-SE" altLang="en-US" sz="1200" b="1">
              <a:solidFill>
                <a:prstClr val="black"/>
              </a:solidFill>
              <a:latin typeface="Arial "/>
              <a:ea typeface="+mn-ea"/>
            </a:endParaRPr>
          </a:p>
          <a:p>
            <a:pPr defTabSz="914377"/>
            <a:r>
              <a:rPr lang="de-DE" sz="1200" b="1">
                <a:solidFill>
                  <a:prstClr val="black"/>
                </a:solidFill>
                <a:latin typeface="Arial "/>
                <a:ea typeface="+mn-ea"/>
              </a:rPr>
              <a:t>3GPP TSG SA Meeting #100</a:t>
            </a:r>
          </a:p>
          <a:p>
            <a:pPr defTabSz="914377"/>
            <a:r>
              <a:rPr lang="de-DE" sz="1200" b="1">
                <a:solidFill>
                  <a:prstClr val="black"/>
                </a:solidFill>
                <a:latin typeface="Arial "/>
                <a:ea typeface="+mn-ea"/>
              </a:rPr>
              <a:t>12 – 16 June 2023, Taipei</a:t>
            </a:r>
            <a:endParaRPr lang="sv-SE" altLang="en-US" sz="1200" b="1">
              <a:solidFill>
                <a:prstClr val="black"/>
              </a:solidFill>
              <a:latin typeface="Arial "/>
              <a:ea typeface="+mn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339547-D835-8EEC-7089-C3EFAA3A4BDB}"/>
              </a:ext>
            </a:extLst>
          </p:cNvPr>
          <p:cNvSpPr txBox="1"/>
          <p:nvPr/>
        </p:nvSpPr>
        <p:spPr>
          <a:xfrm>
            <a:off x="10134995" y="1623123"/>
            <a:ext cx="1769459" cy="52813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wrap="none" lIns="0" tIns="0" rIns="0" bIns="0" rtlCol="0" anchor="ctr" anchorCtr="0">
            <a:noAutofit/>
          </a:bodyPr>
          <a:lstStyle/>
          <a:p>
            <a:pPr algn="ctr" defTabSz="60958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400" dirty="0">
                <a:solidFill>
                  <a:prstClr val="black"/>
                </a:solidFill>
                <a:latin typeface="Calibri"/>
                <a:ea typeface="+mn-ea"/>
                <a:hlinkClick r:id="rId3"/>
              </a:rPr>
              <a:t>SP-230746</a:t>
            </a:r>
            <a:endParaRPr lang="en-GB" sz="2400" dirty="0">
              <a:solidFill>
                <a:prstClr val="black"/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719711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EA62F-77EA-4269-B2B3-149D052A0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Open</a:t>
            </a:r>
            <a:r>
              <a:rPr lang="sv-SE" dirty="0"/>
              <a:t> </a:t>
            </a:r>
            <a:r>
              <a:rPr lang="sv-SE" dirty="0" err="1"/>
              <a:t>questions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21AD9-6172-4EE6-8DF0-EEF44C736C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423358" cy="1325563"/>
          </a:xfrm>
          <a:solidFill>
            <a:schemeClr val="accent1">
              <a:lumMod val="20000"/>
              <a:lumOff val="80000"/>
            </a:schemeClr>
          </a:solidFill>
          <a:effectLst>
            <a:outerShdw blurRad="50800" dist="50800" dir="5400000" algn="ctr" rotWithShape="0">
              <a:schemeClr val="accent1">
                <a:lumMod val="20000"/>
                <a:lumOff val="80000"/>
              </a:schemeClr>
            </a:outerShdw>
          </a:effec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Pts val="1200"/>
              <a:buFont typeface="Symbol" panose="05050102010706020507" pitchFamily="18" charset="2"/>
              <a:buChar char=""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24191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Do we need a Rel-19 workshop?</a:t>
            </a:r>
          </a:p>
          <a:p>
            <a:pPr marL="342900" marR="0" lvl="0" indent="-342900" algn="l" defTabSz="914400" rtl="0" eaLnBrk="0" fontAlgn="base" latinLnBrk="0" hangingPunc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Pts val="1200"/>
              <a:buFont typeface="Symbol" panose="05050102010706020507" pitchFamily="18" charset="2"/>
              <a:buChar char=""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24191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How do we ensure to restrict ourselves to TU planning?</a:t>
            </a:r>
          </a:p>
          <a:p>
            <a:pPr marL="342900" marR="0" lvl="0" indent="-342900" algn="l" defTabSz="914400" rtl="0" eaLnBrk="0" fontAlgn="base" latinLnBrk="0" hangingPunc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Pts val="1200"/>
              <a:buFont typeface="Symbol" panose="05050102010706020507" pitchFamily="18" charset="2"/>
              <a:buChar char=""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24191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How do we limit max 14 WID/SIDs? </a:t>
            </a:r>
          </a:p>
          <a:p>
            <a:pPr marL="342900" marR="0" lvl="0" indent="-342900" algn="l" defTabSz="914400" rtl="0" eaLnBrk="0" fontAlgn="base" latinLnBrk="0" hangingPunc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Pts val="1200"/>
              <a:buFont typeface="Symbol" panose="05050102010706020507" pitchFamily="18" charset="2"/>
              <a:buChar char=""/>
              <a:tabLst/>
              <a:defRPr/>
            </a:pPr>
            <a:r>
              <a:rPr lang="en-US" sz="1600" b="1" dirty="0">
                <a:solidFill>
                  <a:srgbClr val="124191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Training session for rapporteurs ?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124191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4605641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62AC140-58E4-429E-B6A7-A16F6CE62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 dirty="0" err="1">
                <a:solidFill>
                  <a:schemeClr val="accent5"/>
                </a:solidFill>
              </a:rPr>
              <a:t>Thank</a:t>
            </a:r>
            <a:r>
              <a:rPr lang="sv-SE" altLang="en-US" dirty="0">
                <a:solidFill>
                  <a:schemeClr val="accent5"/>
                </a:solidFill>
              </a:rPr>
              <a:t> You!</a:t>
            </a:r>
            <a:endParaRPr lang="en-US" altLang="en-US" dirty="0">
              <a:solidFill>
                <a:schemeClr val="accent5"/>
              </a:solidFill>
            </a:endParaRPr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3B74E3E3-8821-43AA-9960-9A2F7C0F1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24450" cy="4351338"/>
          </a:xfrm>
        </p:spPr>
        <p:txBody>
          <a:bodyPr>
            <a:normAutofit/>
          </a:bodyPr>
          <a:lstStyle/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Suresh Nair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3GPP SA3 Chairman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mail: suresh.p.nair@nokia.com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phone: +1 973 978 9038</a:t>
            </a:r>
          </a:p>
          <a:p>
            <a:pPr marL="0" indent="0">
              <a:buFontTx/>
              <a:buNone/>
              <a:defRPr/>
            </a:pPr>
            <a:endParaRPr lang="sv-SE" altLang="en-US" dirty="0"/>
          </a:p>
        </p:txBody>
      </p:sp>
      <p:pic>
        <p:nvPicPr>
          <p:cNvPr id="8196" name="Picture 3">
            <a:extLst>
              <a:ext uri="{FF2B5EF4-FFF2-40B4-BE49-F238E27FC236}">
                <a16:creationId xmlns:a16="http://schemas.microsoft.com/office/drawing/2014/main" id="{94301D49-B92C-4755-AF23-C63A418E47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988" y="1943100"/>
            <a:ext cx="8863012" cy="300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957</Words>
  <Application>Microsoft Office PowerPoint</Application>
  <PresentationFormat>Widescreen</PresentationFormat>
  <Paragraphs>113</Paragraphs>
  <Slides>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Arial</vt:lpstr>
      <vt:lpstr>Arial </vt:lpstr>
      <vt:lpstr>Calibri</vt:lpstr>
      <vt:lpstr>Calibri Light</vt:lpstr>
      <vt:lpstr>Qualcomm Office Regular</vt:lpstr>
      <vt:lpstr>Qualcomm Regular</vt:lpstr>
      <vt:lpstr>Söhne</vt:lpstr>
      <vt:lpstr>Symbol</vt:lpstr>
      <vt:lpstr>Times New Roman</vt:lpstr>
      <vt:lpstr>Office Theme</vt:lpstr>
      <vt:lpstr>1_Office Theme</vt:lpstr>
      <vt:lpstr>Discussion on Rel-19 in SA3</vt:lpstr>
      <vt:lpstr>Outline</vt:lpstr>
      <vt:lpstr>Rel-19 Timeline for SA3</vt:lpstr>
      <vt:lpstr>Rel-19 Meetings for SA3</vt:lpstr>
      <vt:lpstr>Guidance to SA2 on Rel-19 work planning</vt:lpstr>
      <vt:lpstr>Guidance on Rel-19 Rapporteurship</vt:lpstr>
      <vt:lpstr>Open questions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2019-12-13T09:14:46Z</dcterms:created>
  <dcterms:modified xsi:type="dcterms:W3CDTF">2023-08-04T19:34:34Z</dcterms:modified>
</cp:coreProperties>
</file>