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20"/>
  </p:notesMasterIdLst>
  <p:handoutMasterIdLst>
    <p:handoutMasterId r:id="rId21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4" r:id="rId11"/>
    <p:sldId id="451" r:id="rId12"/>
    <p:sldId id="456" r:id="rId13"/>
    <p:sldId id="458" r:id="rId14"/>
    <p:sldId id="459" r:id="rId15"/>
    <p:sldId id="460" r:id="rId16"/>
    <p:sldId id="455" r:id="rId17"/>
    <p:sldId id="453" r:id="rId18"/>
    <p:sldId id="457" r:id="rId1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</p14:sldIdLst>
        </p14:section>
        <p14:section name="Week 1" id="{E9139E82-C24E-4DF6-BAC8-EA3831C19DD1}">
          <p14:sldIdLst>
            <p14:sldId id="454"/>
            <p14:sldId id="451"/>
            <p14:sldId id="456"/>
            <p14:sldId id="458"/>
            <p14:sldId id="459"/>
            <p14:sldId id="460"/>
          </p14:sldIdLst>
        </p14:section>
        <p14:section name="Week 2" id="{ACD60801-652A-4B6B-B38C-F24E9EF9FE61}">
          <p14:sldIdLst>
            <p14:sldId id="455"/>
            <p14:sldId id="453"/>
            <p14:sldId id="4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1D254"/>
    <a:srgbClr val="2A6EA8"/>
    <a:srgbClr val="FFFFFF"/>
    <a:srgbClr val="FF6600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2C9D1C-CF2A-4612-AAA8-2996C70391E4}" v="1" dt="2020-08-19T06:53:24.4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54" autoAdjust="0"/>
    <p:restoredTop sz="95889" autoAdjust="0"/>
  </p:normalViewPr>
  <p:slideViewPr>
    <p:cSldViewPr snapToGrid="0" showGuides="1">
      <p:cViewPr varScale="1">
        <p:scale>
          <a:sx n="121" d="100"/>
          <a:sy n="121" d="100"/>
        </p:scale>
        <p:origin x="378" y="102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S3-20wxyz, SA3#100-e,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0e/Docs/S3-201500.zip" TargetMode="External"/><Relationship Id="rId2" Type="http://schemas.openxmlformats.org/officeDocument/2006/relationships/hyperlink" Target="https://www.3gpp.org/ftp/tsg_sa/WG3_Security/TSGS3_100e/Docs/S3-201550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tohru.raisingthefloor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0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SA3#100-e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Chairman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W1/D2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13:00 – 13:20 Important announcement!!</a:t>
            </a:r>
          </a:p>
          <a:p>
            <a:r>
              <a:rPr lang="en-US" dirty="0"/>
              <a:t>13:20 – 13:50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13:50 – 15:00 Agenda items 5.2 to 5.14</a:t>
            </a:r>
          </a:p>
          <a:p>
            <a:pPr lvl="1"/>
            <a:r>
              <a:rPr lang="en-US" dirty="0"/>
              <a:t>5.13: discuss baseline documents for mergers</a:t>
            </a:r>
          </a:p>
          <a:p>
            <a:pPr lvl="1"/>
            <a:r>
              <a:rPr lang="en-US" dirty="0"/>
              <a:t>5.9: discuss user consent issue</a:t>
            </a:r>
          </a:p>
          <a:p>
            <a:pPr lvl="1"/>
            <a:r>
              <a:rPr lang="en-US" dirty="0"/>
              <a:t>5.2: discuss contributions pointed out by rapporteur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8532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W1/D3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13:30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13:30 – 15:00 Agenda items 5.2 to 5.14</a:t>
            </a:r>
          </a:p>
          <a:p>
            <a:pPr lvl="1"/>
            <a:r>
              <a:rPr lang="en-US" dirty="0"/>
              <a:t>5.13: follow-up on </a:t>
            </a:r>
            <a:r>
              <a:rPr lang="en-US"/>
              <a:t>merged documents</a:t>
            </a:r>
            <a:endParaRPr lang="en-US" dirty="0"/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65861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W1/D4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13:30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13:30 – 14:00 Agenda items 5.2 to 5.14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53892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1028-1A74-4977-A09A-616873A4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44352-CC1B-4635-84FF-72F78B3EE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3 &amp; 6</a:t>
            </a:r>
          </a:p>
          <a:p>
            <a:r>
              <a:rPr lang="en-US" dirty="0"/>
              <a:t>New proposals</a:t>
            </a:r>
          </a:p>
          <a:p>
            <a:pPr lvl="1"/>
            <a:r>
              <a:rPr lang="en-US" dirty="0"/>
              <a:t>Agenda items 4.22 &amp; 5.16</a:t>
            </a:r>
          </a:p>
          <a:p>
            <a:r>
              <a:rPr lang="en-US" dirty="0"/>
              <a:t>Pre Rel-17 items</a:t>
            </a:r>
          </a:p>
          <a:p>
            <a:pPr lvl="1"/>
            <a:r>
              <a:rPr lang="en-US" dirty="0"/>
              <a:t>Work items: 4.1 to 4.13 &amp; 4.21</a:t>
            </a:r>
          </a:p>
          <a:p>
            <a:pPr lvl="1"/>
            <a:r>
              <a:rPr lang="en-US" dirty="0"/>
              <a:t>Study items: 5.1 &amp; 5.15</a:t>
            </a:r>
          </a:p>
          <a:p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807977F-54FA-4523-8514-F972F5B50944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675167729"/>
              </p:ext>
            </p:extLst>
          </p:nvPr>
        </p:nvGraphicFramePr>
        <p:xfrm>
          <a:off x="5518597" y="2177568"/>
          <a:ext cx="5701852" cy="1883049"/>
        </p:xfrm>
        <a:graphic>
          <a:graphicData uri="http://schemas.openxmlformats.org/drawingml/2006/table">
            <a:tbl>
              <a:tblPr firstRow="1" firstCol="1" bandRow="1"/>
              <a:tblGrid>
                <a:gridCol w="463038">
                  <a:extLst>
                    <a:ext uri="{9D8B030D-6E8A-4147-A177-3AD203B41FA5}">
                      <a16:colId xmlns:a16="http://schemas.microsoft.com/office/drawing/2014/main" val="1361851056"/>
                    </a:ext>
                  </a:extLst>
                </a:gridCol>
                <a:gridCol w="3446369">
                  <a:extLst>
                    <a:ext uri="{9D8B030D-6E8A-4147-A177-3AD203B41FA5}">
                      <a16:colId xmlns:a16="http://schemas.microsoft.com/office/drawing/2014/main" val="2916544151"/>
                    </a:ext>
                  </a:extLst>
                </a:gridCol>
                <a:gridCol w="1038926">
                  <a:extLst>
                    <a:ext uri="{9D8B030D-6E8A-4147-A177-3AD203B41FA5}">
                      <a16:colId xmlns:a16="http://schemas.microsoft.com/office/drawing/2014/main" val="2622658169"/>
                    </a:ext>
                  </a:extLst>
                </a:gridCol>
                <a:gridCol w="753519">
                  <a:extLst>
                    <a:ext uri="{9D8B030D-6E8A-4147-A177-3AD203B41FA5}">
                      <a16:colId xmlns:a16="http://schemas.microsoft.com/office/drawing/2014/main" val="431695862"/>
                    </a:ext>
                  </a:extLst>
                </a:gridCol>
              </a:tblGrid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5G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790015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317309"/>
                  </a:ext>
                </a:extLst>
              </a:tr>
              <a:tr h="6684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4.3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Mission Critical security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800032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MCXSec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892737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Enhancements for Security aspects of Common API Framework for 3GPP Northbound APIs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830022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eCAPIF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65808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of the enhancement to the 5GC location services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850017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5G_eLCS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46107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the 5G Service Based Architecture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5G_eSBA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303435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4.7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Authentication and key management for applications based on 3GPP credential in 5G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800036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AKMA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255985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4.8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Evolution of Cellular IoT security for the 5G System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5G_CIoT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501627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4.9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of the Wireless and Wireline Convergence for the 5G system architecture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5WWC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898787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4.10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Enhancement of Network Slicing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eNS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728246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for NR Integrated Access and Backhaul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850020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NR_IAB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80042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SEAL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850019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SEAL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44294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4.13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3GPP support for Advanced V2X Services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860014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eV2XARC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90014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9428628-ED4D-4BD6-9D04-10DB140CDD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905803"/>
              </p:ext>
            </p:extLst>
          </p:nvPr>
        </p:nvGraphicFramePr>
        <p:xfrm>
          <a:off x="5518597" y="1880788"/>
          <a:ext cx="5701851" cy="106680"/>
        </p:xfrm>
        <a:graphic>
          <a:graphicData uri="http://schemas.openxmlformats.org/drawingml/2006/table">
            <a:tbl>
              <a:tblPr firstRow="1" firstCol="1" bandRow="1"/>
              <a:tblGrid>
                <a:gridCol w="453784">
                  <a:extLst>
                    <a:ext uri="{9D8B030D-6E8A-4147-A177-3AD203B41FA5}">
                      <a16:colId xmlns:a16="http://schemas.microsoft.com/office/drawing/2014/main" val="1131167183"/>
                    </a:ext>
                  </a:extLst>
                </a:gridCol>
                <a:gridCol w="3439204">
                  <a:extLst>
                    <a:ext uri="{9D8B030D-6E8A-4147-A177-3AD203B41FA5}">
                      <a16:colId xmlns:a16="http://schemas.microsoft.com/office/drawing/2014/main" val="3945034205"/>
                    </a:ext>
                  </a:extLst>
                </a:gridCol>
                <a:gridCol w="1060420">
                  <a:extLst>
                    <a:ext uri="{9D8B030D-6E8A-4147-A177-3AD203B41FA5}">
                      <a16:colId xmlns:a16="http://schemas.microsoft.com/office/drawing/2014/main" val="1254879671"/>
                    </a:ext>
                  </a:extLst>
                </a:gridCol>
                <a:gridCol w="748443">
                  <a:extLst>
                    <a:ext uri="{9D8B030D-6E8A-4147-A177-3AD203B41FA5}">
                      <a16:colId xmlns:a16="http://schemas.microsoft.com/office/drawing/2014/main" val="27975558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5G System - Phase 1 (Rel-15) 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750016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5GS_Ph1-SEC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82805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4AD223E-409F-4DD0-A2FB-772282F6D0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176649"/>
              </p:ext>
            </p:extLst>
          </p:nvPr>
        </p:nvGraphicFramePr>
        <p:xfrm>
          <a:off x="5518596" y="4265915"/>
          <a:ext cx="5701852" cy="213360"/>
        </p:xfrm>
        <a:graphic>
          <a:graphicData uri="http://schemas.openxmlformats.org/drawingml/2006/table">
            <a:tbl>
              <a:tblPr firstRow="1" firstCol="1" bandRow="1"/>
              <a:tblGrid>
                <a:gridCol w="482444">
                  <a:extLst>
                    <a:ext uri="{9D8B030D-6E8A-4147-A177-3AD203B41FA5}">
                      <a16:colId xmlns:a16="http://schemas.microsoft.com/office/drawing/2014/main" val="1451266663"/>
                    </a:ext>
                  </a:extLst>
                </a:gridCol>
                <a:gridCol w="3426295">
                  <a:extLst>
                    <a:ext uri="{9D8B030D-6E8A-4147-A177-3AD203B41FA5}">
                      <a16:colId xmlns:a16="http://schemas.microsoft.com/office/drawing/2014/main" val="1792506568"/>
                    </a:ext>
                  </a:extLst>
                </a:gridCol>
                <a:gridCol w="1044670">
                  <a:extLst>
                    <a:ext uri="{9D8B030D-6E8A-4147-A177-3AD203B41FA5}">
                      <a16:colId xmlns:a16="http://schemas.microsoft.com/office/drawing/2014/main" val="1044950618"/>
                    </a:ext>
                  </a:extLst>
                </a:gridCol>
                <a:gridCol w="748443">
                  <a:extLst>
                    <a:ext uri="{9D8B030D-6E8A-4147-A177-3AD203B41FA5}">
                      <a16:colId xmlns:a16="http://schemas.microsoft.com/office/drawing/2014/main" val="4139971266"/>
                    </a:ext>
                  </a:extLst>
                </a:gridCol>
              </a:tblGrid>
              <a:tr h="147636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for NR Integrated Access and Backhaul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830021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FS_NR_IAB_Sec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722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444146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Week 2- Schedule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77785"/>
              </p:ext>
            </p:extLst>
          </p:nvPr>
        </p:nvGraphicFramePr>
        <p:xfrm>
          <a:off x="838200" y="1825624"/>
          <a:ext cx="10515600" cy="4288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24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25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26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27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28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Week 2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W2/D1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revision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456698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W2/D#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 1:</a:t>
            </a:r>
          </a:p>
          <a:p>
            <a:r>
              <a:rPr lang="en-US" dirty="0"/>
              <a:t>Topic 2:</a:t>
            </a:r>
          </a:p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294597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Process</a:t>
            </a:r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9D2C8-1478-4FB1-8637-362ED8F2EA9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Week 1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endParaRPr lang="sv-SE" dirty="0"/>
          </a:p>
          <a:p>
            <a:r>
              <a:rPr lang="sv-SE" dirty="0"/>
              <a:t>Week 2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https://www.3gpp.org/ftp/tsg_sa/WG3_Security/TSGS3_100e/Docs/S3-201550.zip</a:t>
            </a:r>
            <a:r>
              <a:rPr lang="en-US" dirty="0"/>
              <a:t> </a:t>
            </a: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https://www.3gpp.org/ftp/tsg_sa/WG3_Security/TSGS3_100e/Docs/S3-201500.zip</a:t>
            </a:r>
            <a:r>
              <a:rPr lang="en-US" dirty="0"/>
              <a:t>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13:00-15:00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[SA3#100-e][AI#&lt;,group name if applicable&gt;][S3-20wxyz]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"[SA3#100-e][admin]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Drafts folder:</a:t>
            </a:r>
          </a:p>
          <a:p>
            <a:pPr lvl="1"/>
            <a:r>
              <a:rPr lang="sv-SE" dirty="0">
                <a:hlinkClick r:id="rId2"/>
              </a:rPr>
              <a:t>https://www.3gpp.org/ftp/tsg_sa/WG3_Security/TSGS3_100e/Inbox/drafts</a:t>
            </a:r>
            <a:r>
              <a:rPr lang="sv-SE" dirty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Filename convention for revisions: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draft_S3-20wxyz-r#</a:t>
            </a:r>
            <a:r>
              <a:rPr lang="en-US" dirty="0"/>
              <a:t>"</a:t>
            </a:r>
          </a:p>
          <a:p>
            <a:pPr lvl="1"/>
            <a:endParaRPr lang="en-US" dirty="0"/>
          </a:p>
          <a:p>
            <a:r>
              <a:rPr lang="en-US" dirty="0"/>
              <a:t>Merges:</a:t>
            </a:r>
          </a:p>
          <a:p>
            <a:pPr lvl="1"/>
            <a:r>
              <a:rPr lang="en-US" dirty="0"/>
              <a:t>Authors are to explicitly announce the merge and close the discussion on their merged documents’ threads</a:t>
            </a:r>
          </a:p>
          <a:p>
            <a:pPr lvl="1"/>
            <a:r>
              <a:rPr lang="en-US" dirty="0"/>
              <a:t>Discussion and drafting is to be continued on the baseline document thread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Positions:</a:t>
            </a:r>
          </a:p>
          <a:p>
            <a:pPr lvl="1"/>
            <a:r>
              <a:rPr lang="en-US" sz="20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800" dirty="0"/>
              <a:t>Company X sends email stating objection to the contribution</a:t>
            </a:r>
          </a:p>
          <a:p>
            <a:pPr lvl="2"/>
            <a:r>
              <a:rPr lang="en-US" sz="18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2000" dirty="0"/>
              <a:t>Objections are to be raised before the provided deadlines to allow time for discussion and compromise</a:t>
            </a:r>
          </a:p>
          <a:p>
            <a:r>
              <a:rPr lang="en-US" sz="2400" dirty="0"/>
              <a:t>Automatic decisions:</a:t>
            </a:r>
          </a:p>
          <a:p>
            <a:pPr lvl="1"/>
            <a:r>
              <a:rPr lang="en-US" sz="20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2000" dirty="0"/>
              <a:t>Challenged documents are to be noted by the last challenge deadline unless all objections have been withdrawn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F6725-D6B0-46A7-A181-BE221D05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D5B03-8EB3-4E57-AAA8-40D3B622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1 &amp; 2</a:t>
            </a:r>
          </a:p>
          <a:p>
            <a:r>
              <a:rPr lang="en-US" dirty="0"/>
              <a:t>Rel-17 items: </a:t>
            </a:r>
          </a:p>
          <a:p>
            <a:pPr lvl="1"/>
            <a:r>
              <a:rPr lang="en-US" dirty="0"/>
              <a:t>Work items: 4.14 to 4.20</a:t>
            </a:r>
          </a:p>
          <a:p>
            <a:pPr lvl="1"/>
            <a:r>
              <a:rPr lang="en-US" dirty="0"/>
              <a:t>Studies: 5.2 to 5.14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5B3E35E-3FFA-48CF-96B5-FA20251312F3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988027225"/>
              </p:ext>
            </p:extLst>
          </p:nvPr>
        </p:nvGraphicFramePr>
        <p:xfrm>
          <a:off x="5302072" y="1825625"/>
          <a:ext cx="6051728" cy="1082287"/>
        </p:xfrm>
        <a:graphic>
          <a:graphicData uri="http://schemas.openxmlformats.org/drawingml/2006/table">
            <a:tbl>
              <a:tblPr firstRow="1" firstCol="1" bandRow="1"/>
              <a:tblGrid>
                <a:gridCol w="597916">
                  <a:extLst>
                    <a:ext uri="{9D8B030D-6E8A-4147-A177-3AD203B41FA5}">
                      <a16:colId xmlns:a16="http://schemas.microsoft.com/office/drawing/2014/main" val="2535900931"/>
                    </a:ext>
                  </a:extLst>
                </a:gridCol>
                <a:gridCol w="3231983">
                  <a:extLst>
                    <a:ext uri="{9D8B030D-6E8A-4147-A177-3AD203B41FA5}">
                      <a16:colId xmlns:a16="http://schemas.microsoft.com/office/drawing/2014/main" val="3843232670"/>
                    </a:ext>
                  </a:extLst>
                </a:gridCol>
                <a:gridCol w="708897">
                  <a:extLst>
                    <a:ext uri="{9D8B030D-6E8A-4147-A177-3AD203B41FA5}">
                      <a16:colId xmlns:a16="http://schemas.microsoft.com/office/drawing/2014/main" val="2677612703"/>
                    </a:ext>
                  </a:extLst>
                </a:gridCol>
                <a:gridCol w="1512932">
                  <a:extLst>
                    <a:ext uri="{9D8B030D-6E8A-4147-A177-3AD203B41FA5}">
                      <a16:colId xmlns:a16="http://schemas.microsoft.com/office/drawing/2014/main" val="3956779088"/>
                    </a:ext>
                  </a:extLst>
                </a:gridCol>
              </a:tblGrid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.14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Integration of GBA into 5GC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850023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GBA_5G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32860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4.15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IMS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860016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SCAS_IMS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934476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Enhancements for 5G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870020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eSCAS_5G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196301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Service Communication Proxy (SECOP)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SCAS_5G_SECOP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26182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5G NWDAF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SCAS_5G_NWDAF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600114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4.19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Non-3GPP InterWorking Function (N3IWF)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SCAS_5G_N3IWF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49572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4.20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Inter PLMN UP Security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SCAS_5G_IPUPS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00935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17A916-CA01-4037-9DA1-CB66AD3FD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340656"/>
              </p:ext>
            </p:extLst>
          </p:nvPr>
        </p:nvGraphicFramePr>
        <p:xfrm>
          <a:off x="5302072" y="3062453"/>
          <a:ext cx="6051728" cy="3144536"/>
        </p:xfrm>
        <a:graphic>
          <a:graphicData uri="http://schemas.openxmlformats.org/drawingml/2006/table">
            <a:tbl>
              <a:tblPr firstRow="1" firstCol="1" bandRow="1"/>
              <a:tblGrid>
                <a:gridCol w="596452">
                  <a:extLst>
                    <a:ext uri="{9D8B030D-6E8A-4147-A177-3AD203B41FA5}">
                      <a16:colId xmlns:a16="http://schemas.microsoft.com/office/drawing/2014/main" val="2794409018"/>
                    </a:ext>
                  </a:extLst>
                </a:gridCol>
                <a:gridCol w="3232597">
                  <a:extLst>
                    <a:ext uri="{9D8B030D-6E8A-4147-A177-3AD203B41FA5}">
                      <a16:colId xmlns:a16="http://schemas.microsoft.com/office/drawing/2014/main" val="2555067944"/>
                    </a:ext>
                  </a:extLst>
                </a:gridCol>
                <a:gridCol w="709747">
                  <a:extLst>
                    <a:ext uri="{9D8B030D-6E8A-4147-A177-3AD203B41FA5}">
                      <a16:colId xmlns:a16="http://schemas.microsoft.com/office/drawing/2014/main" val="71847743"/>
                    </a:ext>
                  </a:extLst>
                </a:gridCol>
                <a:gridCol w="1512932">
                  <a:extLst>
                    <a:ext uri="{9D8B030D-6E8A-4147-A177-3AD203B41FA5}">
                      <a16:colId xmlns:a16="http://schemas.microsoft.com/office/drawing/2014/main" val="2311038130"/>
                    </a:ext>
                  </a:extLst>
                </a:gridCol>
              </a:tblGrid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5G security enhancement against false base stations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810032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FS_5GFBS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0241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5.3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SECAM and SCAS for 3GPP virtualized network products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810037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FS_VNP_SECAM_SCAS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043792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User Plane Integrity Protection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FS_UP_IP_Sec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994742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5.5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Security Impacts of Virtualisation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FS_SIV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46051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5.6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authentication enhancements in 5GS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FS_AUTH_ENH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57557"/>
                  </a:ext>
                </a:extLst>
              </a:tr>
              <a:tr h="301884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storage and transport of the security parameters in a 5GC, that are used by the ARPF for Authentication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FS_5GC_SEC_ARPF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641286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Unmanned Aerial Systems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FS_UAS_SEC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818259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 of Support for Edge Computing in 5GC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FS_enh_EC_SEC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342695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 for Proximity Based Services in 5GS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FS_5G_ProSe_Sec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912994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5.11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for enhanced support of Industrial IoT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FS_IIoT_SEC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672594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Enhancements for 5G Multicast-Broadcast Services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FS_5MBS_SEC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816439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5.13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</a:t>
                      </a: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enhanced security support for Non-Public Networks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FS_eNPN-SEC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736538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security aspects of the Disaggregated gNB Architecture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FS_disagg_gNB_Sec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524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25722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1- Schedule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96032"/>
              </p:ext>
            </p:extLst>
          </p:nvPr>
        </p:nvGraphicFramePr>
        <p:xfrm>
          <a:off x="838200" y="1825624"/>
          <a:ext cx="10515600" cy="4288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(UTC)\Day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17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18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19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20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21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W1/D1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revision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Week 1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W1/D1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13:20 Agenda items 1 &amp; 2</a:t>
            </a:r>
          </a:p>
          <a:p>
            <a:r>
              <a:rPr lang="en-US" dirty="0"/>
              <a:t>13:20 – 14:30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14:30 – 15:00 Agenda items 5.2 to 5.14</a:t>
            </a:r>
          </a:p>
          <a:p>
            <a:pPr lvl="1"/>
            <a:r>
              <a:rPr lang="en-US" dirty="0"/>
              <a:t>Only Skeleton/scope/intro contributions</a:t>
            </a:r>
          </a:p>
        </p:txBody>
      </p:sp>
    </p:spTree>
    <p:extLst>
      <p:ext uri="{BB962C8B-B14F-4D97-AF65-F5344CB8AC3E}">
        <p14:creationId xmlns:p14="http://schemas.microsoft.com/office/powerpoint/2010/main" val="189902838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1450</Words>
  <Application>Microsoft Office PowerPoint</Application>
  <PresentationFormat>Widescreen</PresentationFormat>
  <Paragraphs>315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SA3#100-e</vt:lpstr>
      <vt:lpstr>Outline</vt:lpstr>
      <vt:lpstr>General</vt:lpstr>
      <vt:lpstr>Email rules (1/2)</vt:lpstr>
      <vt:lpstr>Drafting</vt:lpstr>
      <vt:lpstr>Decision making</vt:lpstr>
      <vt:lpstr>Week 1 - Scope</vt:lpstr>
      <vt:lpstr>Week 1- Schedule</vt:lpstr>
      <vt:lpstr>Conference call W1/D1 schedule</vt:lpstr>
      <vt:lpstr>Conference call W1/D2 schedule</vt:lpstr>
      <vt:lpstr>Conference call W1/D3 schedule</vt:lpstr>
      <vt:lpstr>Conference call W1/D4 schedule</vt:lpstr>
      <vt:lpstr>Week 2 - Scope</vt:lpstr>
      <vt:lpstr>Week 2- Schedule</vt:lpstr>
      <vt:lpstr>Conference call W2/D#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2020-08-19T06:53:54Z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