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5305" r:id="rId4"/>
  </p:sldMasterIdLst>
  <p:notesMasterIdLst>
    <p:notesMasterId r:id="rId20"/>
  </p:notesMasterIdLst>
  <p:handoutMasterIdLst>
    <p:handoutMasterId r:id="rId21"/>
  </p:handoutMasterIdLst>
  <p:sldIdLst>
    <p:sldId id="445" r:id="rId5"/>
    <p:sldId id="446" r:id="rId6"/>
    <p:sldId id="447" r:id="rId7"/>
    <p:sldId id="448" r:id="rId8"/>
    <p:sldId id="449" r:id="rId9"/>
    <p:sldId id="450" r:id="rId10"/>
    <p:sldId id="454" r:id="rId11"/>
    <p:sldId id="451" r:id="rId12"/>
    <p:sldId id="456" r:id="rId13"/>
    <p:sldId id="458" r:id="rId14"/>
    <p:sldId id="459" r:id="rId15"/>
    <p:sldId id="460" r:id="rId16"/>
    <p:sldId id="455" r:id="rId17"/>
    <p:sldId id="453" r:id="rId18"/>
    <p:sldId id="457" r:id="rId1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ECCE8F7-B084-4B23-8CD3-49B7D87A467D}">
          <p14:sldIdLst>
            <p14:sldId id="445"/>
            <p14:sldId id="446"/>
          </p14:sldIdLst>
        </p14:section>
        <p14:section name="Process" id="{3A9ABC6D-78A5-44F6-A005-2862DC019D8E}">
          <p14:sldIdLst>
            <p14:sldId id="447"/>
            <p14:sldId id="448"/>
            <p14:sldId id="449"/>
            <p14:sldId id="450"/>
          </p14:sldIdLst>
        </p14:section>
        <p14:section name="Week 1" id="{E9139E82-C24E-4DF6-BAC8-EA3831C19DD1}">
          <p14:sldIdLst>
            <p14:sldId id="454"/>
            <p14:sldId id="451"/>
            <p14:sldId id="456"/>
            <p14:sldId id="458"/>
            <p14:sldId id="459"/>
            <p14:sldId id="460"/>
          </p14:sldIdLst>
        </p14:section>
        <p14:section name="Week 2" id="{ACD60801-652A-4B6B-B38C-F24E9EF9FE61}">
          <p14:sldIdLst>
            <p14:sldId id="455"/>
            <p14:sldId id="453"/>
            <p14:sldId id="4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2A6EA8"/>
    <a:srgbClr val="FFFFFF"/>
    <a:srgbClr val="FF6600"/>
    <a:srgbClr val="1A4669"/>
    <a:srgbClr val="C6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54" autoAdjust="0"/>
    <p:restoredTop sz="95889" autoAdjust="0"/>
  </p:normalViewPr>
  <p:slideViewPr>
    <p:cSldViewPr snapToGrid="0" showGuides="1">
      <p:cViewPr varScale="1">
        <p:scale>
          <a:sx n="121" d="100"/>
          <a:sy n="121" d="100"/>
        </p:scale>
        <p:origin x="378" y="102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1116" y="-2607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9F0E574-D5E5-42E5-8871-9EA236ED04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BA0AB36-4B70-4581-BE64-63AA70ACA8A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4BFCF03-F91D-4C08-ACB2-C156330128F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8A7CB7F-FA31-4DCA-BE50-73124A97FE7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A01AD0-D987-43EA-88A8-B332DDC59B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CA8F975-62B6-4D29-9497-C4239419F2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B832733-B917-4D36-86B7-13FA4D8615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D257E03-96B2-4237-BC9C-8088699C005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6AEB4D8-0183-4E88-B123-2AB507B78DF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9653EBD-7A18-4705-9F8A-47B527E653F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14ED718-A1F5-4F84-B0CC-84281BA312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CB175A-CCF7-4340-A462-55EAE47CFB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8281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BE95C3-7B72-4413-839B-5A1FCCD4B7D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33396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DD754-77B0-4F47-A8DB-815F037A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B7C28-51FC-4B42-8455-E61B60DB5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0138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E54B6-A402-48CE-AC60-170C7062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385771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2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3013B12-28F4-4BED-AC0E-02168ADCBE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D017C7-4781-495A-90E1-A20058A884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094831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1622A28D-91FF-424D-9A85-3D92302E7DB9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B6DBCF18-D575-4F93-8162-3ADADE4C87E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92EE7BBB-86C4-46F9-ABAA-9947F15881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0DEAEC1E-84A2-48EF-A1E5-55F2235ABA0A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7FC3C839-C9C2-4CE6-8345-973B003AC03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C60B5DA1-387A-4F0C-9B12-B9F05790505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320A1963-80C5-45FD-8F33-240A40EFE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31594D-628B-4CF5-89E2-2A31F528B6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S3-20wxyz, SA3#100-e,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3" r:id="rId1"/>
    <p:sldLayoutId id="2147485414" r:id="rId2"/>
    <p:sldLayoutId id="2147485419" r:id="rId3"/>
    <p:sldLayoutId id="2147485415" r:id="rId4"/>
    <p:sldLayoutId id="2147485416" r:id="rId5"/>
    <p:sldLayoutId id="2147485418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3_Security/TSGS3_100e/Docs/S3-201500.zip" TargetMode="External"/><Relationship Id="rId2" Type="http://schemas.openxmlformats.org/officeDocument/2006/relationships/hyperlink" Target="https://www.3gpp.org/ftp/tsg_sa/WG3_Security/TSGS3_100e/Docs/S3-201550.zip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tohru.raisingthefloor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3_Security/TSGS3_100e/Inbox/draft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D6F74BBF-6643-4D12-BB2C-210550406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altLang="sv-SE" dirty="0"/>
              <a:t>Process and agenda for SA3#100-e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6076546E-D892-4ECA-A62B-AF382ED7CF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SA3 Chairman</a:t>
            </a:r>
          </a:p>
          <a:p>
            <a:pPr>
              <a:buFontTx/>
              <a:buNone/>
            </a:pPr>
            <a:endParaRPr lang="sv-SE" altLang="sv-SE" sz="2000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W1/D2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13:00 – 13:20 Important announcement!!</a:t>
            </a:r>
          </a:p>
          <a:p>
            <a:r>
              <a:rPr lang="en-US" dirty="0"/>
              <a:t>13:20 – 13:50 Agenda items 4.14 to 4.20</a:t>
            </a:r>
          </a:p>
          <a:p>
            <a:pPr lvl="1"/>
            <a:r>
              <a:rPr lang="en-US" dirty="0"/>
              <a:t>Topic 1 (TBD)</a:t>
            </a:r>
          </a:p>
          <a:p>
            <a:pPr lvl="1"/>
            <a:r>
              <a:rPr lang="en-US" dirty="0"/>
              <a:t>Topic 2 (TBD)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/>
              <a:t>13:50 – 15:00 Agenda items 5.2 to 5.14</a:t>
            </a:r>
          </a:p>
          <a:p>
            <a:pPr lvl="1"/>
            <a:r>
              <a:rPr lang="en-US" dirty="0"/>
              <a:t>5.13: discuss baseline documents for mergers</a:t>
            </a:r>
          </a:p>
          <a:p>
            <a:pPr lvl="1"/>
            <a:r>
              <a:rPr lang="en-US" dirty="0"/>
              <a:t>5.9: discuss user consent issue</a:t>
            </a:r>
          </a:p>
          <a:p>
            <a:pPr lvl="1"/>
            <a:r>
              <a:rPr lang="en-US" dirty="0"/>
              <a:t>Etc.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85320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W1/D3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13:00 – 13:30 Agenda items 4.14 to 4.20</a:t>
            </a:r>
          </a:p>
          <a:p>
            <a:pPr lvl="1"/>
            <a:r>
              <a:rPr lang="en-US" dirty="0"/>
              <a:t>Topic 1 (TBD)</a:t>
            </a:r>
          </a:p>
          <a:p>
            <a:pPr lvl="1"/>
            <a:r>
              <a:rPr lang="en-US" dirty="0"/>
              <a:t>Topic 2 (TBD)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/>
              <a:t>13:30 – 15:00 Agenda items 5.2 to 5.14</a:t>
            </a:r>
          </a:p>
          <a:p>
            <a:pPr lvl="1"/>
            <a:r>
              <a:rPr lang="en-US" dirty="0"/>
              <a:t>Topic 1 (TBD)</a:t>
            </a:r>
          </a:p>
          <a:p>
            <a:pPr lvl="1"/>
            <a:r>
              <a:rPr lang="en-US" dirty="0"/>
              <a:t>Topic 2 (TBD)</a:t>
            </a:r>
          </a:p>
          <a:p>
            <a:pPr lvl="1"/>
            <a:r>
              <a:rPr lang="en-US" dirty="0"/>
              <a:t>Etc.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65861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W1/D4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13:00 – 13:30 Agenda items 4.14 to 4.20</a:t>
            </a:r>
          </a:p>
          <a:p>
            <a:pPr lvl="1"/>
            <a:r>
              <a:rPr lang="en-US" dirty="0"/>
              <a:t>Topic 1 (TBD)</a:t>
            </a:r>
          </a:p>
          <a:p>
            <a:pPr lvl="1"/>
            <a:r>
              <a:rPr lang="en-US" dirty="0"/>
              <a:t>Topic 2 (TBD)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/>
              <a:t>13:30 – 14:00 Agenda items 5.2 to 5.14</a:t>
            </a:r>
          </a:p>
          <a:p>
            <a:pPr lvl="1"/>
            <a:r>
              <a:rPr lang="en-US" dirty="0"/>
              <a:t>Topic 1 (TBD)</a:t>
            </a:r>
          </a:p>
          <a:p>
            <a:pPr lvl="1"/>
            <a:r>
              <a:rPr lang="en-US" dirty="0"/>
              <a:t>Topic 2 (TBD)</a:t>
            </a:r>
          </a:p>
          <a:p>
            <a:pPr lvl="1"/>
            <a:r>
              <a:rPr lang="en-US" dirty="0"/>
              <a:t>Etc.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053892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1028-1A74-4977-A09A-616873A4A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44352-CC1B-4635-84FF-72F78B3EE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Admin</a:t>
            </a:r>
          </a:p>
          <a:p>
            <a:pPr lvl="1"/>
            <a:r>
              <a:rPr lang="en-US" dirty="0"/>
              <a:t>Agenda items 3 &amp; 6</a:t>
            </a:r>
          </a:p>
          <a:p>
            <a:r>
              <a:rPr lang="en-US" dirty="0"/>
              <a:t>New proposals</a:t>
            </a:r>
          </a:p>
          <a:p>
            <a:pPr lvl="1"/>
            <a:r>
              <a:rPr lang="en-US" dirty="0"/>
              <a:t>Agenda items 4.22 &amp; 5.16</a:t>
            </a:r>
          </a:p>
          <a:p>
            <a:r>
              <a:rPr lang="en-US" dirty="0"/>
              <a:t>Pre Rel-17 items</a:t>
            </a:r>
          </a:p>
          <a:p>
            <a:pPr lvl="1"/>
            <a:r>
              <a:rPr lang="en-US" dirty="0"/>
              <a:t>Work items: 4.1 to 4.13 &amp; 4.21</a:t>
            </a:r>
          </a:p>
          <a:p>
            <a:pPr lvl="1"/>
            <a:r>
              <a:rPr lang="en-US" dirty="0"/>
              <a:t>Study items: 5.1 &amp; 5.15</a:t>
            </a:r>
          </a:p>
          <a:p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807977F-54FA-4523-8514-F972F5B50944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675167729"/>
              </p:ext>
            </p:extLst>
          </p:nvPr>
        </p:nvGraphicFramePr>
        <p:xfrm>
          <a:off x="5518597" y="2177568"/>
          <a:ext cx="5701852" cy="1883049"/>
        </p:xfrm>
        <a:graphic>
          <a:graphicData uri="http://schemas.openxmlformats.org/drawingml/2006/table">
            <a:tbl>
              <a:tblPr firstRow="1" firstCol="1" bandRow="1"/>
              <a:tblGrid>
                <a:gridCol w="463038">
                  <a:extLst>
                    <a:ext uri="{9D8B030D-6E8A-4147-A177-3AD203B41FA5}">
                      <a16:colId xmlns:a16="http://schemas.microsoft.com/office/drawing/2014/main" val="1361851056"/>
                    </a:ext>
                  </a:extLst>
                </a:gridCol>
                <a:gridCol w="3446369">
                  <a:extLst>
                    <a:ext uri="{9D8B030D-6E8A-4147-A177-3AD203B41FA5}">
                      <a16:colId xmlns:a16="http://schemas.microsoft.com/office/drawing/2014/main" val="2916544151"/>
                    </a:ext>
                  </a:extLst>
                </a:gridCol>
                <a:gridCol w="1038926">
                  <a:extLst>
                    <a:ext uri="{9D8B030D-6E8A-4147-A177-3AD203B41FA5}">
                      <a16:colId xmlns:a16="http://schemas.microsoft.com/office/drawing/2014/main" val="2622658169"/>
                    </a:ext>
                  </a:extLst>
                </a:gridCol>
                <a:gridCol w="753519">
                  <a:extLst>
                    <a:ext uri="{9D8B030D-6E8A-4147-A177-3AD203B41FA5}">
                      <a16:colId xmlns:a16="http://schemas.microsoft.com/office/drawing/2014/main" val="431695862"/>
                    </a:ext>
                  </a:extLst>
                </a:gridCol>
              </a:tblGrid>
              <a:tr h="200522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.2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Assurance Specification for 5G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790015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SCAS_5G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317309"/>
                  </a:ext>
                </a:extLst>
              </a:tr>
              <a:tr h="6684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4.3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Mission Critical security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800032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MCXSec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892737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4.4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Enhancements for Security aspects of Common API Framework for 3GPP Northbound APIs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830022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eCAPIF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658084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4.5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of the enhancement to the 5GC location services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850017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5G_eLCS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461073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4.6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Aspects of the 5G Service Based Architecture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850016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5G_eSBA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303435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4.7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Authentication and key management for applications based on 3GPP credential in 5G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800036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AKMA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255985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4.8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Evolution of Cellular IoT security for the 5G System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850014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5G_CIoT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501627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4.9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of the Wireless and Wireline Convergence for the 5G system architecture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850015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5WWC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898787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4.10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aspects of Enhancement of Network Slicing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850022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eNS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728246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4.11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for NR Integrated Access and Backhaul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850020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NR_IAB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800423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4.12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aspects of SEAL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850019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SEAL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442943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4.13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Aspects of 3GPP support for Advanced V2X Services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860014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eV2XARC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90014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9428628-ED4D-4BD6-9D04-10DB140CDD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905803"/>
              </p:ext>
            </p:extLst>
          </p:nvPr>
        </p:nvGraphicFramePr>
        <p:xfrm>
          <a:off x="5518597" y="1880788"/>
          <a:ext cx="5701851" cy="106680"/>
        </p:xfrm>
        <a:graphic>
          <a:graphicData uri="http://schemas.openxmlformats.org/drawingml/2006/table">
            <a:tbl>
              <a:tblPr firstRow="1" firstCol="1" bandRow="1"/>
              <a:tblGrid>
                <a:gridCol w="453784">
                  <a:extLst>
                    <a:ext uri="{9D8B030D-6E8A-4147-A177-3AD203B41FA5}">
                      <a16:colId xmlns:a16="http://schemas.microsoft.com/office/drawing/2014/main" val="1131167183"/>
                    </a:ext>
                  </a:extLst>
                </a:gridCol>
                <a:gridCol w="3439204">
                  <a:extLst>
                    <a:ext uri="{9D8B030D-6E8A-4147-A177-3AD203B41FA5}">
                      <a16:colId xmlns:a16="http://schemas.microsoft.com/office/drawing/2014/main" val="3945034205"/>
                    </a:ext>
                  </a:extLst>
                </a:gridCol>
                <a:gridCol w="1060420">
                  <a:extLst>
                    <a:ext uri="{9D8B030D-6E8A-4147-A177-3AD203B41FA5}">
                      <a16:colId xmlns:a16="http://schemas.microsoft.com/office/drawing/2014/main" val="1254879671"/>
                    </a:ext>
                  </a:extLst>
                </a:gridCol>
                <a:gridCol w="748443">
                  <a:extLst>
                    <a:ext uri="{9D8B030D-6E8A-4147-A177-3AD203B41FA5}">
                      <a16:colId xmlns:a16="http://schemas.microsoft.com/office/drawing/2014/main" val="27975558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.1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aspects of 5G System - Phase 1 (Rel-15) 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750016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5GS_Ph1-SEC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82805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4AD223E-409F-4DD0-A2FB-772282F6D0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176649"/>
              </p:ext>
            </p:extLst>
          </p:nvPr>
        </p:nvGraphicFramePr>
        <p:xfrm>
          <a:off x="5518596" y="4265915"/>
          <a:ext cx="5701852" cy="213360"/>
        </p:xfrm>
        <a:graphic>
          <a:graphicData uri="http://schemas.openxmlformats.org/drawingml/2006/table">
            <a:tbl>
              <a:tblPr firstRow="1" firstCol="1" bandRow="1"/>
              <a:tblGrid>
                <a:gridCol w="482444">
                  <a:extLst>
                    <a:ext uri="{9D8B030D-6E8A-4147-A177-3AD203B41FA5}">
                      <a16:colId xmlns:a16="http://schemas.microsoft.com/office/drawing/2014/main" val="1451266663"/>
                    </a:ext>
                  </a:extLst>
                </a:gridCol>
                <a:gridCol w="3426295">
                  <a:extLst>
                    <a:ext uri="{9D8B030D-6E8A-4147-A177-3AD203B41FA5}">
                      <a16:colId xmlns:a16="http://schemas.microsoft.com/office/drawing/2014/main" val="1792506568"/>
                    </a:ext>
                  </a:extLst>
                </a:gridCol>
                <a:gridCol w="1044670">
                  <a:extLst>
                    <a:ext uri="{9D8B030D-6E8A-4147-A177-3AD203B41FA5}">
                      <a16:colId xmlns:a16="http://schemas.microsoft.com/office/drawing/2014/main" val="1044950618"/>
                    </a:ext>
                  </a:extLst>
                </a:gridCol>
                <a:gridCol w="748443">
                  <a:extLst>
                    <a:ext uri="{9D8B030D-6E8A-4147-A177-3AD203B41FA5}">
                      <a16:colId xmlns:a16="http://schemas.microsoft.com/office/drawing/2014/main" val="4139971266"/>
                    </a:ext>
                  </a:extLst>
                </a:gridCol>
              </a:tblGrid>
              <a:tr h="147636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5.1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Security for NR Integrated Access and Backhaul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830021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FS_NR_IAB_Sec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722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444146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Week 2- Schedule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77785"/>
              </p:ext>
            </p:extLst>
          </p:nvPr>
        </p:nvGraphicFramePr>
        <p:xfrm>
          <a:off x="838200" y="1825624"/>
          <a:ext cx="10515600" cy="4288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(UTC)\Date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24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25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26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27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28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Start of Week 2 of e-meeting at 8:00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</a:t>
                      </a:r>
                      <a:r>
                        <a:rPr lang="en-US" sz="1400" baseline="30000" dirty="0"/>
                        <a:t>nd</a:t>
                      </a:r>
                      <a:r>
                        <a:rPr lang="en-US" sz="14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  <a:r>
                        <a:rPr lang="en-US" sz="1400" baseline="30000" dirty="0"/>
                        <a:t>rd</a:t>
                      </a:r>
                      <a:r>
                        <a:rPr lang="en-US" sz="14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Conf call W2/D1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Conf call W2/D2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Conf call W2/D3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Conf call W2/D4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Objections latest at 16:00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Last revision at 16:00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End of e-meeting at 15:00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456698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W2/D#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 1:</a:t>
            </a:r>
          </a:p>
          <a:p>
            <a:r>
              <a:rPr lang="en-US" dirty="0"/>
              <a:t>Topic 2:</a:t>
            </a:r>
          </a:p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2945976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0BF4D-B165-4C49-88D3-062043E4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639F3-3BD3-4C77-B720-4DF4ADD21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Process</a:t>
            </a:r>
          </a:p>
          <a:p>
            <a:pPr lvl="1"/>
            <a:r>
              <a:rPr lang="sv-SE" dirty="0"/>
              <a:t>General</a:t>
            </a:r>
          </a:p>
          <a:p>
            <a:pPr lvl="1"/>
            <a:r>
              <a:rPr lang="sv-SE" dirty="0"/>
              <a:t>Email rules</a:t>
            </a:r>
          </a:p>
          <a:p>
            <a:pPr lvl="1"/>
            <a:r>
              <a:rPr lang="sv-SE" dirty="0"/>
              <a:t>Drafting</a:t>
            </a:r>
          </a:p>
          <a:p>
            <a:pPr lvl="1"/>
            <a:r>
              <a:rPr lang="sv-SE" dirty="0"/>
              <a:t>Decision making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09D2C8-1478-4FB1-8637-362ED8F2EA9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Week 1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endParaRPr lang="sv-SE" dirty="0"/>
          </a:p>
          <a:p>
            <a:r>
              <a:rPr lang="sv-SE" dirty="0"/>
              <a:t>Week 2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75202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42FD-EB58-48CE-B939-0CB2C23C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C9B9-67B1-4FD4-97D0-D40C3B4EE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document: </a:t>
            </a:r>
          </a:p>
          <a:p>
            <a:pPr lvl="1"/>
            <a:r>
              <a:rPr lang="en-US" dirty="0">
                <a:hlinkClick r:id="rId2"/>
              </a:rPr>
              <a:t>https://www.3gpp.org/ftp/tsg_sa/WG3_Security/TSGS3_100e/Docs/S3-201550.zip</a:t>
            </a:r>
            <a:r>
              <a:rPr lang="en-US" dirty="0"/>
              <a:t> </a:t>
            </a:r>
          </a:p>
          <a:p>
            <a:r>
              <a:rPr lang="en-US" dirty="0"/>
              <a:t>Agenda:</a:t>
            </a:r>
          </a:p>
          <a:p>
            <a:pPr lvl="1"/>
            <a:r>
              <a:rPr lang="en-US" dirty="0">
                <a:hlinkClick r:id="rId3"/>
              </a:rPr>
              <a:t>https://www.3gpp.org/ftp/tsg_sa/WG3_Security/TSGS3_100e/Docs/S3-201500.zip</a:t>
            </a:r>
            <a:r>
              <a:rPr lang="en-US" dirty="0"/>
              <a:t> </a:t>
            </a:r>
          </a:p>
          <a:p>
            <a:r>
              <a:rPr lang="en-US" dirty="0"/>
              <a:t>Conference call: </a:t>
            </a:r>
          </a:p>
          <a:p>
            <a:pPr lvl="1"/>
            <a:r>
              <a:rPr lang="en-US" dirty="0"/>
              <a:t>To be scheduled daily depending on needs 13:00-15:00 UTC</a:t>
            </a:r>
          </a:p>
          <a:p>
            <a:pPr lvl="1"/>
            <a:r>
              <a:rPr lang="en-US" dirty="0"/>
              <a:t>Conference calls topics are collected in this document</a:t>
            </a:r>
            <a:endParaRPr lang="en-GB" dirty="0"/>
          </a:p>
          <a:p>
            <a:pPr lvl="1"/>
            <a:r>
              <a:rPr lang="sv-SE" dirty="0"/>
              <a:t>GoToMeeting in combination with </a:t>
            </a:r>
            <a:r>
              <a:rPr lang="sv-SE" dirty="0">
                <a:hlinkClick r:id="rId4"/>
              </a:rPr>
              <a:t>TOHRU</a:t>
            </a:r>
            <a:r>
              <a:rPr lang="sv-SE" dirty="0"/>
              <a:t> for hand raising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0345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CDB2E-1EF1-4901-94D7-484E2BF6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Email rules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F6E8F-8CF2-4FCA-A576-AC39B653B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Final status: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[SA3#100-e][AI#] Final status</a:t>
            </a:r>
            <a:r>
              <a:rPr lang="en-US" dirty="0"/>
              <a:t>" as subject line (only by rapporteurs)</a:t>
            </a:r>
            <a:endParaRPr lang="sv-SE" dirty="0"/>
          </a:p>
          <a:p>
            <a:pPr lvl="0"/>
            <a:r>
              <a:rPr lang="en-US" dirty="0"/>
              <a:t>Comment thread: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[SA3#100-e][AI#&lt;,group name if applicable&gt;][S3-20wxyz] &lt;exact Tdoc title&gt;</a:t>
            </a:r>
            <a:r>
              <a:rPr lang="en-US" dirty="0"/>
              <a:t>" as subject line </a:t>
            </a:r>
            <a:endParaRPr lang="sv-SE" dirty="0"/>
          </a:p>
          <a:p>
            <a:pPr lvl="0"/>
            <a:r>
              <a:rPr lang="en-US" dirty="0"/>
              <a:t>Preliminary decision: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[SA3#100-e][AI#] Preliminary decisions</a:t>
            </a:r>
            <a:r>
              <a:rPr lang="en-US" dirty="0"/>
              <a:t>" as subject line (only by the leadership)</a:t>
            </a:r>
            <a:endParaRPr lang="sv-SE" dirty="0"/>
          </a:p>
          <a:p>
            <a:r>
              <a:rPr lang="sv-SE" dirty="0"/>
              <a:t>Direct requests to the SA3 leadership:</a:t>
            </a:r>
          </a:p>
          <a:p>
            <a:pPr lvl="1"/>
            <a:r>
              <a:rPr lang="en-GB" b="1" dirty="0"/>
              <a:t>"[SA3#100-e][admin] …</a:t>
            </a:r>
            <a:r>
              <a:rPr lang="en-US" dirty="0"/>
              <a:t> " as subject line</a:t>
            </a:r>
            <a:endParaRPr lang="sv-SE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369342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98F80-B7F5-4686-AFB8-87A0CC7E7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CB4DB-0794-490B-9AE4-76A7B5A29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Drafts folder:</a:t>
            </a:r>
          </a:p>
          <a:p>
            <a:pPr lvl="1"/>
            <a:r>
              <a:rPr lang="sv-SE" dirty="0">
                <a:hlinkClick r:id="rId2"/>
              </a:rPr>
              <a:t>https://www.3gpp.org/ftp/tsg_sa/WG3_Security/TSGS3_100e/Inbox/drafts</a:t>
            </a:r>
            <a:r>
              <a:rPr lang="sv-SE" dirty="0"/>
              <a:t> </a:t>
            </a:r>
            <a:endParaRPr lang="en-US" dirty="0"/>
          </a:p>
          <a:p>
            <a:endParaRPr lang="en-US" dirty="0"/>
          </a:p>
          <a:p>
            <a:r>
              <a:rPr lang="en-US" dirty="0"/>
              <a:t>Filename convention for revisions: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draft_S3-20wxyz-r#</a:t>
            </a:r>
            <a:r>
              <a:rPr lang="en-US" dirty="0"/>
              <a:t>"</a:t>
            </a:r>
          </a:p>
          <a:p>
            <a:pPr lvl="1"/>
            <a:endParaRPr lang="en-US" dirty="0"/>
          </a:p>
          <a:p>
            <a:r>
              <a:rPr lang="en-US" dirty="0"/>
              <a:t>Merges:</a:t>
            </a:r>
          </a:p>
          <a:p>
            <a:pPr lvl="1"/>
            <a:r>
              <a:rPr lang="en-US" dirty="0"/>
              <a:t>Authors are to explicitly announce the merge and close the discussion on their merged documents’ threads</a:t>
            </a:r>
          </a:p>
          <a:p>
            <a:pPr lvl="1"/>
            <a:r>
              <a:rPr lang="en-US" dirty="0"/>
              <a:t>Discussion and drafting is to be continued on the baseline document thread 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655165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25A00-1512-45B8-9919-3795539A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83912-0650-46C8-9579-08F2D454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Positions:</a:t>
            </a:r>
          </a:p>
          <a:p>
            <a:pPr lvl="1"/>
            <a:r>
              <a:rPr lang="en-US" sz="2000" dirty="0"/>
              <a:t>Positions (especially support/objection/objection withdrawal) are to be explicitly stated on the target contribution thread preferably at the beginning of the email. Below is an example of the scenarios to avoid: </a:t>
            </a:r>
          </a:p>
          <a:p>
            <a:pPr lvl="2"/>
            <a:r>
              <a:rPr lang="en-US" sz="1800" dirty="0"/>
              <a:t>Company X sends email stating objection to the contribution</a:t>
            </a:r>
          </a:p>
          <a:p>
            <a:pPr lvl="2"/>
            <a:r>
              <a:rPr lang="en-US" sz="1800" dirty="0"/>
              <a:t>Later, on the same thread Company Y sends email stating support of Company X (Company Y here should in addition state explicitly their objection to the contribution)</a:t>
            </a:r>
          </a:p>
          <a:p>
            <a:pPr lvl="1"/>
            <a:r>
              <a:rPr lang="en-US" sz="2000" dirty="0"/>
              <a:t>Objections are to be raised before the provided deadlines to allow time for discussion and compromise</a:t>
            </a:r>
          </a:p>
          <a:p>
            <a:r>
              <a:rPr lang="en-US" sz="2400" dirty="0"/>
              <a:t>Automatic decisions:</a:t>
            </a:r>
          </a:p>
          <a:p>
            <a:pPr lvl="1"/>
            <a:r>
              <a:rPr lang="en-US" sz="2000" dirty="0"/>
              <a:t>Unchallenged documents are automatically approved by the last challenge deadline or, in case of preliminary decisions, the following day’s challenge deadline</a:t>
            </a:r>
          </a:p>
          <a:p>
            <a:pPr lvl="1"/>
            <a:r>
              <a:rPr lang="en-US" sz="2000" dirty="0"/>
              <a:t>Challenged documents are to be noted by the last challenge deadline unless all objections have been withdrawn</a:t>
            </a:r>
          </a:p>
        </p:txBody>
      </p:sp>
    </p:spTree>
    <p:extLst>
      <p:ext uri="{BB962C8B-B14F-4D97-AF65-F5344CB8AC3E}">
        <p14:creationId xmlns:p14="http://schemas.microsoft.com/office/powerpoint/2010/main" val="1315435597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F6725-D6B0-46A7-A181-BE221D05E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D5B03-8EB3-4E57-AAA8-40D3B622B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Admin</a:t>
            </a:r>
          </a:p>
          <a:p>
            <a:pPr lvl="1"/>
            <a:r>
              <a:rPr lang="en-US" dirty="0"/>
              <a:t>Agenda items 1 &amp; 2</a:t>
            </a:r>
          </a:p>
          <a:p>
            <a:r>
              <a:rPr lang="en-US" dirty="0"/>
              <a:t>Rel-17 items: </a:t>
            </a:r>
          </a:p>
          <a:p>
            <a:pPr lvl="1"/>
            <a:r>
              <a:rPr lang="en-US" dirty="0"/>
              <a:t>Work items: 4.14 to 4.20</a:t>
            </a:r>
          </a:p>
          <a:p>
            <a:pPr lvl="1"/>
            <a:r>
              <a:rPr lang="en-US" dirty="0"/>
              <a:t>Studies: 5.2 to 5.14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5B3E35E-3FFA-48CF-96B5-FA20251312F3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1988027225"/>
              </p:ext>
            </p:extLst>
          </p:nvPr>
        </p:nvGraphicFramePr>
        <p:xfrm>
          <a:off x="5302072" y="1825625"/>
          <a:ext cx="6051728" cy="1082287"/>
        </p:xfrm>
        <a:graphic>
          <a:graphicData uri="http://schemas.openxmlformats.org/drawingml/2006/table">
            <a:tbl>
              <a:tblPr firstRow="1" firstCol="1" bandRow="1"/>
              <a:tblGrid>
                <a:gridCol w="597916">
                  <a:extLst>
                    <a:ext uri="{9D8B030D-6E8A-4147-A177-3AD203B41FA5}">
                      <a16:colId xmlns:a16="http://schemas.microsoft.com/office/drawing/2014/main" val="2535900931"/>
                    </a:ext>
                  </a:extLst>
                </a:gridCol>
                <a:gridCol w="3231983">
                  <a:extLst>
                    <a:ext uri="{9D8B030D-6E8A-4147-A177-3AD203B41FA5}">
                      <a16:colId xmlns:a16="http://schemas.microsoft.com/office/drawing/2014/main" val="3843232670"/>
                    </a:ext>
                  </a:extLst>
                </a:gridCol>
                <a:gridCol w="708897">
                  <a:extLst>
                    <a:ext uri="{9D8B030D-6E8A-4147-A177-3AD203B41FA5}">
                      <a16:colId xmlns:a16="http://schemas.microsoft.com/office/drawing/2014/main" val="2677612703"/>
                    </a:ext>
                  </a:extLst>
                </a:gridCol>
                <a:gridCol w="1512932">
                  <a:extLst>
                    <a:ext uri="{9D8B030D-6E8A-4147-A177-3AD203B41FA5}">
                      <a16:colId xmlns:a16="http://schemas.microsoft.com/office/drawing/2014/main" val="3956779088"/>
                    </a:ext>
                  </a:extLst>
                </a:gridCol>
              </a:tblGrid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.14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Integration of GBA into 5GC (Rel-17)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850023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GBA_5G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328604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4.15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Assurance Specification for IMS (Rel-17)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860016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SCAS_IMS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934476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4.16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Assurance Specification Enhancements for 5G (Rel-17)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870020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eSCAS_5G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196301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4.17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Assurance Specification for Service Communication Proxy (SECOP) (Rel-17)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870019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SCAS_5G_SECOP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261824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4.18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Assurance Specification for 5G NWDAF (Rel-17)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870018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SCAS_5G_NWDAF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600114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4.19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Assurance Specification for Non-3GPP InterWorking Function (N3IWF) (Rel-17)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870017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SCAS_5G_N3IWF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495724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4.20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Assurance Specification for Inter PLMN UP Security (Rel-17)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SCAS_5G_IPUPS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00935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117A916-CA01-4037-9DA1-CB66AD3FD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340656"/>
              </p:ext>
            </p:extLst>
          </p:nvPr>
        </p:nvGraphicFramePr>
        <p:xfrm>
          <a:off x="5302072" y="3062453"/>
          <a:ext cx="6051728" cy="3144536"/>
        </p:xfrm>
        <a:graphic>
          <a:graphicData uri="http://schemas.openxmlformats.org/drawingml/2006/table">
            <a:tbl>
              <a:tblPr firstRow="1" firstCol="1" bandRow="1"/>
              <a:tblGrid>
                <a:gridCol w="596452">
                  <a:extLst>
                    <a:ext uri="{9D8B030D-6E8A-4147-A177-3AD203B41FA5}">
                      <a16:colId xmlns:a16="http://schemas.microsoft.com/office/drawing/2014/main" val="2794409018"/>
                    </a:ext>
                  </a:extLst>
                </a:gridCol>
                <a:gridCol w="3232597">
                  <a:extLst>
                    <a:ext uri="{9D8B030D-6E8A-4147-A177-3AD203B41FA5}">
                      <a16:colId xmlns:a16="http://schemas.microsoft.com/office/drawing/2014/main" val="2555067944"/>
                    </a:ext>
                  </a:extLst>
                </a:gridCol>
                <a:gridCol w="709747">
                  <a:extLst>
                    <a:ext uri="{9D8B030D-6E8A-4147-A177-3AD203B41FA5}">
                      <a16:colId xmlns:a16="http://schemas.microsoft.com/office/drawing/2014/main" val="71847743"/>
                    </a:ext>
                  </a:extLst>
                </a:gridCol>
                <a:gridCol w="1512932">
                  <a:extLst>
                    <a:ext uri="{9D8B030D-6E8A-4147-A177-3AD203B41FA5}">
                      <a16:colId xmlns:a16="http://schemas.microsoft.com/office/drawing/2014/main" val="2311038130"/>
                    </a:ext>
                  </a:extLst>
                </a:gridCol>
              </a:tblGrid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5.2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5G security enhancement against false base stations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810032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FS_5GFBS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0241"/>
                  </a:ext>
                </a:extLst>
              </a:tr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5.3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SECAM and SCAS for 3GPP virtualized network products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810037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FS_VNP_SECAM_SCAS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043792"/>
                  </a:ext>
                </a:extLst>
              </a:tr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5.4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Study on User Plane Integrity Protection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820006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FS_UP_IP_Sec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994742"/>
                  </a:ext>
                </a:extLst>
              </a:tr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5.5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Study on Security Impacts of Virtualisation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820007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FS_SIV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46051"/>
                  </a:ext>
                </a:extLst>
              </a:tr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5.6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Study on authentication enhancements in 5GS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820009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FS_AUTH_ENH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57557"/>
                  </a:ext>
                </a:extLst>
              </a:tr>
              <a:tr h="301884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5.7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storage and transport of the security parameters in a 5GC, that are used by the ARPF for Authentication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850018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FS_5GC_SEC_ARPF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8641286"/>
                  </a:ext>
                </a:extLst>
              </a:tr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5.8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security aspects of Unmanned Aerial Systems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FS_UAS_SEC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818259"/>
                  </a:ext>
                </a:extLst>
              </a:tr>
              <a:tr h="28426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5.9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Security Aspects of Enhancement of Support for Edge Computing in 5GC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FS_enh_EC_SEC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8342695"/>
                  </a:ext>
                </a:extLst>
              </a:tr>
              <a:tr h="28426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5.10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Security Aspects of Enhancement for Proximity Based Services in 5GS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FS_5G_ProSe_Sec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912994"/>
                  </a:ext>
                </a:extLst>
              </a:tr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5.11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security for enhanced support of Industrial IoT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FS_IIoT_SEC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6672594"/>
                  </a:ext>
                </a:extLst>
              </a:tr>
              <a:tr h="28426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5.12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Security Aspects of Enhancements for 5G Multicast-Broadcast Services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FS_5MBS_SEC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0816439"/>
                  </a:ext>
                </a:extLst>
              </a:tr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5.13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Study on </a:t>
                      </a: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enhanced security support for Non-Public Networks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FS_eNPN-SEC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736538"/>
                  </a:ext>
                </a:extLst>
              </a:tr>
              <a:tr h="28426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5.14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Study on security aspects of the Disaggregated gNB Architecture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FS_disagg_gNB_Sec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524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257228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1- Schedule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96032"/>
              </p:ext>
            </p:extLst>
          </p:nvPr>
        </p:nvGraphicFramePr>
        <p:xfrm>
          <a:off x="838200" y="1825624"/>
          <a:ext cx="10515600" cy="4288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(UTC)\Day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17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18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19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20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21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Start of e-meeting at 8:00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</a:t>
                      </a:r>
                      <a:r>
                        <a:rPr lang="en-US" sz="1400" baseline="30000" dirty="0"/>
                        <a:t>nd</a:t>
                      </a:r>
                      <a:r>
                        <a:rPr lang="en-US" sz="14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  <a:r>
                        <a:rPr lang="en-US" sz="1400" baseline="30000" dirty="0"/>
                        <a:t>rd</a:t>
                      </a:r>
                      <a:r>
                        <a:rPr lang="en-US" sz="14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Conf call W1/D1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Conf call W1/D2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Conf call W1/D3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Conf call W1/D4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Objections latest at 16:00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Last revision at 16:00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End of Week 1 of e-meeting at 15:00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125787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W1/D1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13:00 – 13:20 Agenda items 1 &amp; 2</a:t>
            </a:r>
          </a:p>
          <a:p>
            <a:r>
              <a:rPr lang="en-US" dirty="0"/>
              <a:t>13:20 – 14:30 Agenda items 4.14 to 4.20</a:t>
            </a:r>
          </a:p>
          <a:p>
            <a:pPr lvl="1"/>
            <a:r>
              <a:rPr lang="en-US" dirty="0"/>
              <a:t>Topic 1 (TBD)</a:t>
            </a:r>
          </a:p>
          <a:p>
            <a:pPr lvl="1"/>
            <a:r>
              <a:rPr lang="en-US" dirty="0"/>
              <a:t>Topic 2 (TBD)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/>
              <a:t>14:30 – 15:00 Agenda items 5.2 to 5.14</a:t>
            </a:r>
          </a:p>
          <a:p>
            <a:pPr lvl="1"/>
            <a:r>
              <a:rPr lang="en-US" dirty="0"/>
              <a:t>Only Skeleton/scope/intro contributions</a:t>
            </a:r>
          </a:p>
        </p:txBody>
      </p:sp>
    </p:spTree>
    <p:extLst>
      <p:ext uri="{BB962C8B-B14F-4D97-AF65-F5344CB8AC3E}">
        <p14:creationId xmlns:p14="http://schemas.microsoft.com/office/powerpoint/2010/main" val="1899028380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f8fe64598aa6a98ba2c48ba916b1a262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8d6530949a8052906682361df69ab2cb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5F77A5-4F6E-409A-9892-DDAE0DE76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2BD09B-7BC0-429F-A74D-1CED2054BA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E2EAA4-7395-4C52-9C43-852F1C5982D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1443</Words>
  <Application>Microsoft Office PowerPoint</Application>
  <PresentationFormat>Widescreen</PresentationFormat>
  <Paragraphs>315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 Theme</vt:lpstr>
      <vt:lpstr>Process and agenda for SA3#100-e</vt:lpstr>
      <vt:lpstr>Outline</vt:lpstr>
      <vt:lpstr>General</vt:lpstr>
      <vt:lpstr>Email rules (1/2)</vt:lpstr>
      <vt:lpstr>Drafting</vt:lpstr>
      <vt:lpstr>Decision making</vt:lpstr>
      <vt:lpstr>Week 1 - Scope</vt:lpstr>
      <vt:lpstr>Week 1- Schedule</vt:lpstr>
      <vt:lpstr>Conference call W1/D1 schedule</vt:lpstr>
      <vt:lpstr>Conference call W1/D2 schedule</vt:lpstr>
      <vt:lpstr>Conference call W1/D3 schedule</vt:lpstr>
      <vt:lpstr>Conference call W1/D4 schedule</vt:lpstr>
      <vt:lpstr>Week 2 - Scope</vt:lpstr>
      <vt:lpstr>Week 2- Schedule</vt:lpstr>
      <vt:lpstr>Conference call W2/D#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2019-05-22T07:33:39Z</dcterms:created>
  <dcterms:modified xsi:type="dcterms:W3CDTF">2020-08-17T20:12:27Z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