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3"/>
  </p:notesMasterIdLst>
  <p:handoutMasterIdLst>
    <p:handoutMasterId r:id="rId24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  <p:sldId id="461" r:id="rId20"/>
    <p:sldId id="462" r:id="rId21"/>
    <p:sldId id="463" r:id="rId2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  <p14:sldId id="461"/>
            <p14:sldId id="462"/>
            <p14:sldId id="4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17EE0-6706-4A9C-ABBE-6188670E96EF}" v="6" dt="2020-08-26T11:15:01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52" d="100"/>
          <a:sy n="152" d="100"/>
        </p:scale>
        <p:origin x="942" y="13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29771"/>
              </p:ext>
            </p:extLst>
          </p:nvPr>
        </p:nvGraphicFramePr>
        <p:xfrm>
          <a:off x="838200" y="1825624"/>
          <a:ext cx="10515600" cy="4623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400" dirty="0"/>
                        <a:t>W2 - 1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W2 - 2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last rev. at 17:00 </a:t>
                      </a:r>
                    </a:p>
                    <a:p>
                      <a:pPr algn="ctr"/>
                      <a:r>
                        <a:rPr lang="en-US" sz="1400" dirty="0"/>
                        <a:t>W2 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13:15 Update on process</a:t>
            </a:r>
          </a:p>
          <a:p>
            <a:pPr lvl="1"/>
            <a:r>
              <a:rPr lang="en-US" dirty="0"/>
              <a:t>TOHRU link update: </a:t>
            </a:r>
            <a:r>
              <a:rPr lang="en-GB" u="sng" dirty="0">
                <a:hlinkClick r:id="rId2"/>
              </a:rPr>
              <a:t>https://www.3gpp.org/tohru/</a:t>
            </a:r>
            <a:endParaRPr lang="en-US" dirty="0"/>
          </a:p>
          <a:p>
            <a:pPr lvl="1"/>
            <a:r>
              <a:rPr lang="en-US" dirty="0"/>
              <a:t>Handling of W1 output Q&amp;A</a:t>
            </a:r>
          </a:p>
          <a:p>
            <a:r>
              <a:rPr lang="en-US" dirty="0"/>
              <a:t>13:1</a:t>
            </a:r>
            <a:r>
              <a:rPr lang="en-US" dirty="0">
                <a:highlight>
                  <a:srgbClr val="FFFF00"/>
                </a:highlight>
              </a:rPr>
              <a:t>5</a:t>
            </a:r>
            <a:r>
              <a:rPr lang="en-US" dirty="0"/>
              <a:t> – 14:10 All agenda items </a:t>
            </a:r>
          </a:p>
          <a:p>
            <a:pPr lvl="1"/>
            <a:r>
              <a:rPr lang="en-US" dirty="0"/>
              <a:t>3, 4.1, 4.2, 4.3, 4.9, </a:t>
            </a:r>
            <a:r>
              <a:rPr lang="en-US" dirty="0">
                <a:highlight>
                  <a:srgbClr val="FFFF00"/>
                </a:highlight>
              </a:rPr>
              <a:t>4.8</a:t>
            </a:r>
            <a:r>
              <a:rPr lang="en-US" dirty="0"/>
              <a:t>, 4.13: Coordinate actions (if any) on postponed LSes</a:t>
            </a:r>
          </a:p>
          <a:p>
            <a:r>
              <a:rPr lang="en-US" dirty="0"/>
              <a:t>14:10 – 15:00 All agenda items</a:t>
            </a:r>
          </a:p>
          <a:p>
            <a:pPr lvl="1"/>
            <a:r>
              <a:rPr lang="en-US" dirty="0"/>
              <a:t>4.1, 4.21, 5.1, 5.15, etc.: Editorial and admin CRs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2C5-0908-46C3-8345-CA9CDBAF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02F34-0D2F-49B2-A617-DD8A4989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13:45 New work item proposals</a:t>
            </a:r>
          </a:p>
          <a:p>
            <a:pPr lvl="1"/>
            <a:r>
              <a:rPr lang="en-US" dirty="0"/>
              <a:t>4.22</a:t>
            </a:r>
          </a:p>
          <a:p>
            <a:pPr lvl="1"/>
            <a:r>
              <a:rPr lang="en-US" dirty="0"/>
              <a:t>5.16</a:t>
            </a:r>
          </a:p>
          <a:p>
            <a:r>
              <a:rPr lang="en-US" dirty="0"/>
              <a:t>13:45 – 15:00 All agenda items</a:t>
            </a:r>
          </a:p>
          <a:p>
            <a:pPr lvl="1"/>
            <a:r>
              <a:rPr lang="en-US" dirty="0"/>
              <a:t>4.7: Synchronize on merges</a:t>
            </a:r>
          </a:p>
          <a:p>
            <a:pPr lvl="1"/>
            <a:r>
              <a:rPr lang="en-US" dirty="0"/>
              <a:t>4.6: Rapporteur to provide list of contributions</a:t>
            </a:r>
          </a:p>
          <a:p>
            <a:pPr lvl="1"/>
            <a:r>
              <a:rPr lang="en-US" dirty="0"/>
              <a:t>4.8: Reply LS on GUTI re-allocation</a:t>
            </a:r>
          </a:p>
          <a:p>
            <a:pPr lvl="1"/>
            <a:r>
              <a:rPr lang="en-US" dirty="0"/>
              <a:t>4.13: Rapporteur to provide list of contributions</a:t>
            </a:r>
          </a:p>
          <a:p>
            <a:pPr lvl="1"/>
            <a:r>
              <a:rPr lang="en-US" dirty="0"/>
              <a:t>4.21: </a:t>
            </a:r>
          </a:p>
          <a:p>
            <a:pPr lvl="2"/>
            <a:r>
              <a:rPr lang="en-US" dirty="0"/>
              <a:t>IPUPS contributions</a:t>
            </a:r>
          </a:p>
          <a:p>
            <a:pPr lvl="2"/>
            <a:r>
              <a:rPr lang="en-US" dirty="0"/>
              <a:t>NAS COUNT storage</a:t>
            </a:r>
          </a:p>
        </p:txBody>
      </p:sp>
    </p:spTree>
    <p:extLst>
      <p:ext uri="{BB962C8B-B14F-4D97-AF65-F5344CB8AC3E}">
        <p14:creationId xmlns:p14="http://schemas.microsoft.com/office/powerpoint/2010/main" val="188534285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352E-A0A2-4698-8B07-5088ECBE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CE3CD-6899-4739-9514-2B840DEAA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15:00:</a:t>
            </a:r>
          </a:p>
          <a:p>
            <a:pPr lvl="1"/>
            <a:r>
              <a:rPr lang="en-US" dirty="0"/>
              <a:t>4.1: Profile B</a:t>
            </a:r>
          </a:p>
          <a:p>
            <a:pPr lvl="1"/>
            <a:r>
              <a:rPr lang="en-US" dirty="0"/>
              <a:t>4.8: Reply LS on GUTI re-allocation</a:t>
            </a:r>
          </a:p>
          <a:p>
            <a:pPr lvl="1"/>
            <a:r>
              <a:rPr lang="en-US" dirty="0"/>
              <a:t>4.13: Rapporteur to provide list of contributions</a:t>
            </a:r>
          </a:p>
          <a:p>
            <a:pPr lvl="1"/>
            <a:r>
              <a:rPr lang="en-US" dirty="0"/>
              <a:t>4.6: CT4 LS</a:t>
            </a:r>
          </a:p>
          <a:p>
            <a:pPr lvl="1"/>
            <a:r>
              <a:rPr lang="en-US" dirty="0"/>
              <a:t>4.21: </a:t>
            </a:r>
          </a:p>
          <a:p>
            <a:pPr lvl="2"/>
            <a:r>
              <a:rPr lang="en-US" dirty="0"/>
              <a:t>IPUPS contributions</a:t>
            </a:r>
          </a:p>
          <a:p>
            <a:pPr lvl="2"/>
            <a:r>
              <a:rPr lang="en-US" dirty="0"/>
              <a:t>NAS COUNT storage</a:t>
            </a:r>
          </a:p>
          <a:p>
            <a:pPr lvl="2"/>
            <a:r>
              <a:rPr lang="en-US" dirty="0"/>
              <a:t>CAG list MITM attack	</a:t>
            </a:r>
          </a:p>
        </p:txBody>
      </p:sp>
    </p:spTree>
    <p:extLst>
      <p:ext uri="{BB962C8B-B14F-4D97-AF65-F5344CB8AC3E}">
        <p14:creationId xmlns:p14="http://schemas.microsoft.com/office/powerpoint/2010/main" val="106518276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B25F-DB1F-493E-998B-F8DAC5CD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12022-2C82-4A9A-AF46-73B7BB16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15:00: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Topic 3 (TBD)</a:t>
            </a:r>
          </a:p>
          <a:p>
            <a:pPr lvl="1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14293343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 - SA3#100e”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22081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1711</Words>
  <Application>Microsoft Office PowerPoint</Application>
  <PresentationFormat>Widescreen</PresentationFormat>
  <Paragraphs>354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W2/D1 schedule</vt:lpstr>
      <vt:lpstr>Conference call W2/D2 schedule</vt:lpstr>
      <vt:lpstr>Conference call W2/D3 schedule</vt:lpstr>
      <vt:lpstr>Conference call W2/D4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2020-08-26T11:17:49Z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