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21"/>
  </p:notesMasterIdLst>
  <p:handoutMasterIdLst>
    <p:handoutMasterId r:id="rId22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4" r:id="rId11"/>
    <p:sldId id="451" r:id="rId12"/>
    <p:sldId id="456" r:id="rId13"/>
    <p:sldId id="458" r:id="rId14"/>
    <p:sldId id="459" r:id="rId15"/>
    <p:sldId id="460" r:id="rId16"/>
    <p:sldId id="455" r:id="rId17"/>
    <p:sldId id="453" r:id="rId18"/>
    <p:sldId id="457" r:id="rId19"/>
    <p:sldId id="461" r:id="rId2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</p14:sldIdLst>
        </p14:section>
        <p14:section name="Week 1" id="{E9139E82-C24E-4DF6-BAC8-EA3831C19DD1}">
          <p14:sldIdLst>
            <p14:sldId id="454"/>
            <p14:sldId id="451"/>
            <p14:sldId id="456"/>
            <p14:sldId id="458"/>
            <p14:sldId id="459"/>
            <p14:sldId id="460"/>
          </p14:sldIdLst>
        </p14:section>
        <p14:section name="Week 2" id="{ACD60801-652A-4B6B-B38C-F24E9EF9FE61}">
          <p14:sldIdLst>
            <p14:sldId id="455"/>
            <p14:sldId id="453"/>
            <p14:sldId id="457"/>
            <p14:sldId id="4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B2F449-4335-4C1C-A1AE-2E76688673AA}" v="4" dt="2020-08-24T12:41:33.5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11" d="100"/>
          <a:sy n="111" d="100"/>
        </p:scale>
        <p:origin x="780" y="96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SA3#100-e,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tohru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e/Docs/S3-201500.zip" TargetMode="External"/><Relationship Id="rId2" Type="http://schemas.openxmlformats.org/officeDocument/2006/relationships/hyperlink" Target="https://www.3gpp.org/ftp/tsg_sa/WG3_Security/TSGS3_100e/Docs/S3-201550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tohru.raisingthefloor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0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SA3#100-e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Chairman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W1/D2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13:00 – 13:20 Important announcement!!</a:t>
            </a:r>
          </a:p>
          <a:p>
            <a:r>
              <a:rPr lang="en-US" dirty="0"/>
              <a:t>13:20 – 13:50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13:50 – 15:00 Agenda items 5.2 to 5.14</a:t>
            </a:r>
          </a:p>
          <a:p>
            <a:pPr lvl="1"/>
            <a:r>
              <a:rPr lang="en-US" dirty="0"/>
              <a:t>5.13: discuss baseline documents for mergers</a:t>
            </a:r>
          </a:p>
          <a:p>
            <a:pPr lvl="1"/>
            <a:r>
              <a:rPr lang="en-US" dirty="0"/>
              <a:t>5.9: discuss user consent issue</a:t>
            </a:r>
          </a:p>
          <a:p>
            <a:pPr lvl="1"/>
            <a:r>
              <a:rPr lang="en-US" dirty="0"/>
              <a:t>5.2: discuss contributions pointed out by rapporteur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8532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W1/D3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5.13: follow-up on merged documents</a:t>
            </a:r>
          </a:p>
          <a:p>
            <a:pPr lvl="1"/>
            <a:r>
              <a:rPr lang="en-US" dirty="0"/>
              <a:t>5.10: </a:t>
            </a:r>
          </a:p>
          <a:p>
            <a:pPr lvl="2"/>
            <a:r>
              <a:rPr lang="en-US" dirty="0"/>
              <a:t>path switch</a:t>
            </a:r>
          </a:p>
          <a:p>
            <a:pPr lvl="2"/>
            <a:r>
              <a:rPr lang="en-US" dirty="0"/>
              <a:t>LSes</a:t>
            </a:r>
          </a:p>
          <a:p>
            <a:pPr lvl="2"/>
            <a:r>
              <a:rPr lang="en-US" dirty="0"/>
              <a:t>L2/L3 aspects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65861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W1/D4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pPr lvl="1"/>
            <a:r>
              <a:rPr lang="en-US" dirty="0"/>
              <a:t>5.14: new key issues</a:t>
            </a:r>
          </a:p>
          <a:p>
            <a:pPr lvl="1"/>
            <a:r>
              <a:rPr lang="en-US" dirty="0"/>
              <a:t>5.2: list of contributions to be provided</a:t>
            </a:r>
          </a:p>
          <a:p>
            <a:pPr lvl="1"/>
            <a:r>
              <a:rPr lang="en-US" dirty="0"/>
              <a:t>5.13: feedback on proposed KIs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5389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3 &amp; 6</a:t>
            </a:r>
          </a:p>
          <a:p>
            <a:r>
              <a:rPr lang="en-US" dirty="0"/>
              <a:t>New proposals</a:t>
            </a:r>
          </a:p>
          <a:p>
            <a:pPr lvl="1"/>
            <a:r>
              <a:rPr lang="en-US" dirty="0"/>
              <a:t>Agenda items 4.22 &amp; 5.16</a:t>
            </a:r>
          </a:p>
          <a:p>
            <a:r>
              <a:rPr lang="en-US" dirty="0"/>
              <a:t>Pre Rel-17 items</a:t>
            </a:r>
          </a:p>
          <a:p>
            <a:pPr lvl="1"/>
            <a:r>
              <a:rPr lang="en-US" dirty="0"/>
              <a:t>Work items: 4.1 to 4.13 &amp; 4.21</a:t>
            </a:r>
          </a:p>
          <a:p>
            <a:pPr lvl="1"/>
            <a:r>
              <a:rPr lang="en-US" dirty="0"/>
              <a:t>Study items: 5.1 &amp; 5.15</a:t>
            </a:r>
          </a:p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07977F-54FA-4523-8514-F972F5B50944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675167729"/>
              </p:ext>
            </p:extLst>
          </p:nvPr>
        </p:nvGraphicFramePr>
        <p:xfrm>
          <a:off x="5518597" y="2177568"/>
          <a:ext cx="5701852" cy="1883049"/>
        </p:xfrm>
        <a:graphic>
          <a:graphicData uri="http://schemas.openxmlformats.org/drawingml/2006/table">
            <a:tbl>
              <a:tblPr firstRow="1" firstCol="1" bandRow="1"/>
              <a:tblGrid>
                <a:gridCol w="463038">
                  <a:extLst>
                    <a:ext uri="{9D8B030D-6E8A-4147-A177-3AD203B41FA5}">
                      <a16:colId xmlns:a16="http://schemas.microsoft.com/office/drawing/2014/main" val="1361851056"/>
                    </a:ext>
                  </a:extLst>
                </a:gridCol>
                <a:gridCol w="3446369">
                  <a:extLst>
                    <a:ext uri="{9D8B030D-6E8A-4147-A177-3AD203B41FA5}">
                      <a16:colId xmlns:a16="http://schemas.microsoft.com/office/drawing/2014/main" val="2916544151"/>
                    </a:ext>
                  </a:extLst>
                </a:gridCol>
                <a:gridCol w="1038926">
                  <a:extLst>
                    <a:ext uri="{9D8B030D-6E8A-4147-A177-3AD203B41FA5}">
                      <a16:colId xmlns:a16="http://schemas.microsoft.com/office/drawing/2014/main" val="2622658169"/>
                    </a:ext>
                  </a:extLst>
                </a:gridCol>
                <a:gridCol w="753519">
                  <a:extLst>
                    <a:ext uri="{9D8B030D-6E8A-4147-A177-3AD203B41FA5}">
                      <a16:colId xmlns:a16="http://schemas.microsoft.com/office/drawing/2014/main" val="431695862"/>
                    </a:ext>
                  </a:extLst>
                </a:gridCol>
              </a:tblGrid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790015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17309"/>
                  </a:ext>
                </a:extLst>
              </a:tr>
              <a:tr h="6684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4.3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Mission Critical security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MCXSec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89273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Enhancements for Security aspects of Common API Framework for 3GPP Northbound APIs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eCAPIF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5808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enhancement to the 5GC location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5G_eLCS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6107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the 5G Service Based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5G_eSBA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03435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Authentication and key management for applications based on 3GPP credential in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AKMA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55985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4.8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Evolution of Cellular IoT security for the 5G System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5G_CIoT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50162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Wireless and Wireline Convergence for the 5G system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5WWC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898787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Enhancement of Network Slicing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72824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for NR Integrated Access and Backhaul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NR_IAB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80042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SEAL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SEAL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4294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4.13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3GPP support for Advanced V2X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eV2XARC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90014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9428628-ED4D-4BD6-9D04-10DB140CD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05803"/>
              </p:ext>
            </p:extLst>
          </p:nvPr>
        </p:nvGraphicFramePr>
        <p:xfrm>
          <a:off x="5518597" y="1880788"/>
          <a:ext cx="5701851" cy="106680"/>
        </p:xfrm>
        <a:graphic>
          <a:graphicData uri="http://schemas.openxmlformats.org/drawingml/2006/table">
            <a:tbl>
              <a:tblPr firstRow="1" firstCol="1" bandRow="1"/>
              <a:tblGrid>
                <a:gridCol w="453784">
                  <a:extLst>
                    <a:ext uri="{9D8B030D-6E8A-4147-A177-3AD203B41FA5}">
                      <a16:colId xmlns:a16="http://schemas.microsoft.com/office/drawing/2014/main" val="1131167183"/>
                    </a:ext>
                  </a:extLst>
                </a:gridCol>
                <a:gridCol w="3439204">
                  <a:extLst>
                    <a:ext uri="{9D8B030D-6E8A-4147-A177-3AD203B41FA5}">
                      <a16:colId xmlns:a16="http://schemas.microsoft.com/office/drawing/2014/main" val="3945034205"/>
                    </a:ext>
                  </a:extLst>
                </a:gridCol>
                <a:gridCol w="1060420">
                  <a:extLst>
                    <a:ext uri="{9D8B030D-6E8A-4147-A177-3AD203B41FA5}">
                      <a16:colId xmlns:a16="http://schemas.microsoft.com/office/drawing/2014/main" val="1254879671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27975558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5G System - Phase 1 (Rel-15) 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5GS_Ph1-SEC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2805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4AD223E-409F-4DD0-A2FB-772282F6D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76649"/>
              </p:ext>
            </p:extLst>
          </p:nvPr>
        </p:nvGraphicFramePr>
        <p:xfrm>
          <a:off x="5518596" y="4265915"/>
          <a:ext cx="5701852" cy="213360"/>
        </p:xfrm>
        <a:graphic>
          <a:graphicData uri="http://schemas.openxmlformats.org/drawingml/2006/table">
            <a:tbl>
              <a:tblPr firstRow="1" firstCol="1" bandRow="1"/>
              <a:tblGrid>
                <a:gridCol w="482444">
                  <a:extLst>
                    <a:ext uri="{9D8B030D-6E8A-4147-A177-3AD203B41FA5}">
                      <a16:colId xmlns:a16="http://schemas.microsoft.com/office/drawing/2014/main" val="1451266663"/>
                    </a:ext>
                  </a:extLst>
                </a:gridCol>
                <a:gridCol w="3426295">
                  <a:extLst>
                    <a:ext uri="{9D8B030D-6E8A-4147-A177-3AD203B41FA5}">
                      <a16:colId xmlns:a16="http://schemas.microsoft.com/office/drawing/2014/main" val="1792506568"/>
                    </a:ext>
                  </a:extLst>
                </a:gridCol>
                <a:gridCol w="1044670">
                  <a:extLst>
                    <a:ext uri="{9D8B030D-6E8A-4147-A177-3AD203B41FA5}">
                      <a16:colId xmlns:a16="http://schemas.microsoft.com/office/drawing/2014/main" val="1044950618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4139971266"/>
                    </a:ext>
                  </a:extLst>
                </a:gridCol>
              </a:tblGrid>
              <a:tr h="1476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NR Integrated Access and Backhaul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FS_NR_IAB_Sec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72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29771"/>
              </p:ext>
            </p:extLst>
          </p:nvPr>
        </p:nvGraphicFramePr>
        <p:xfrm>
          <a:off x="838200" y="1825624"/>
          <a:ext cx="10515600" cy="4623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24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25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26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Portal opens again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 – available at 11:00</a:t>
                      </a:r>
                    </a:p>
                    <a:p>
                      <a:pPr algn="ctr"/>
                      <a:r>
                        <a:rPr lang="en-US" sz="1400" dirty="0"/>
                        <a:t>W2 - 1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W1O– last comm. at 11:00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W2 - 2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Portal closes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 – last rev. at 17:00 </a:t>
                      </a:r>
                    </a:p>
                    <a:p>
                      <a:pPr algn="ctr"/>
                      <a:r>
                        <a:rPr lang="en-US" sz="1400" dirty="0"/>
                        <a:t>W2 Last revision at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9AA4AB-032F-445D-BA88-9F7004225E20}"/>
              </a:ext>
            </a:extLst>
          </p:cNvPr>
          <p:cNvSpPr txBox="1"/>
          <p:nvPr/>
        </p:nvSpPr>
        <p:spPr>
          <a:xfrm>
            <a:off x="6096000" y="945931"/>
            <a:ext cx="25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W1O = Week 1 Output</a:t>
            </a:r>
          </a:p>
        </p:txBody>
      </p:sp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13:15 Update on process</a:t>
            </a:r>
          </a:p>
          <a:p>
            <a:pPr lvl="1"/>
            <a:r>
              <a:rPr lang="en-US" dirty="0"/>
              <a:t>TOHRU link update: </a:t>
            </a:r>
            <a:r>
              <a:rPr lang="en-GB" u="sng" dirty="0">
                <a:hlinkClick r:id="rId2"/>
              </a:rPr>
              <a:t>https://www.3gpp.org/tohru/</a:t>
            </a:r>
            <a:endParaRPr lang="en-US" dirty="0"/>
          </a:p>
          <a:p>
            <a:pPr lvl="1"/>
            <a:r>
              <a:rPr lang="en-US" dirty="0"/>
              <a:t>Handling of W1 output Q&amp;A</a:t>
            </a:r>
          </a:p>
          <a:p>
            <a:r>
              <a:rPr lang="en-US" dirty="0"/>
              <a:t>13:1</a:t>
            </a:r>
            <a:r>
              <a:rPr lang="en-US" dirty="0">
                <a:highlight>
                  <a:srgbClr val="FFFF00"/>
                </a:highlight>
              </a:rPr>
              <a:t>5</a:t>
            </a:r>
            <a:r>
              <a:rPr lang="en-US" dirty="0"/>
              <a:t> – 14:10 All agenda items </a:t>
            </a:r>
          </a:p>
          <a:p>
            <a:pPr lvl="1"/>
            <a:r>
              <a:rPr lang="en-US" dirty="0"/>
              <a:t>3, 4.1, 4.2, 4.3, 4.9, </a:t>
            </a:r>
            <a:r>
              <a:rPr lang="en-US" dirty="0">
                <a:highlight>
                  <a:srgbClr val="FFFF00"/>
                </a:highlight>
              </a:rPr>
              <a:t>4.8</a:t>
            </a:r>
            <a:r>
              <a:rPr lang="en-US" dirty="0"/>
              <a:t>, 4.13: Coordinate actions (if any) on postponed LSes</a:t>
            </a:r>
          </a:p>
          <a:p>
            <a:r>
              <a:rPr lang="en-US" dirty="0"/>
              <a:t>14:10 – 15:00 All agenda items</a:t>
            </a:r>
          </a:p>
          <a:p>
            <a:pPr lvl="1"/>
            <a:r>
              <a:rPr lang="en-US" dirty="0"/>
              <a:t>4.1, 4.21, 5.1, 5.15, etc.: Editorial and admin CRs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632C5-0908-46C3-8345-CA9CDBAF1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W2/D2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02F34-0D2F-49B2-A617-DD8A4989A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14:00 New work item proposals</a:t>
            </a:r>
          </a:p>
          <a:p>
            <a:pPr lvl="1"/>
            <a:r>
              <a:rPr lang="en-US" dirty="0"/>
              <a:t>4.22</a:t>
            </a:r>
          </a:p>
          <a:p>
            <a:pPr lvl="1"/>
            <a:r>
              <a:rPr lang="en-US" dirty="0"/>
              <a:t>5.16</a:t>
            </a:r>
          </a:p>
          <a:p>
            <a:r>
              <a:rPr lang="en-US" dirty="0"/>
              <a:t>14:00 – 15:00 All agenda items</a:t>
            </a:r>
          </a:p>
          <a:p>
            <a:pPr lvl="1"/>
            <a:r>
              <a:rPr lang="en-US" dirty="0"/>
              <a:t>4.7: Synchronize on merges</a:t>
            </a:r>
          </a:p>
          <a:p>
            <a:pPr lvl="1"/>
            <a:r>
              <a:rPr lang="en-US" dirty="0"/>
              <a:t>4.8: Reply LS on GUTI re-allocation</a:t>
            </a:r>
          </a:p>
          <a:p>
            <a:pPr lvl="1"/>
            <a:r>
              <a:rPr lang="en-US" dirty="0"/>
              <a:t>4.21: </a:t>
            </a:r>
          </a:p>
          <a:p>
            <a:pPr lvl="2"/>
            <a:r>
              <a:rPr lang="en-US" dirty="0"/>
              <a:t>IPUPS contributions</a:t>
            </a:r>
          </a:p>
          <a:p>
            <a:pPr lvl="1"/>
            <a:r>
              <a:rPr lang="en-US" dirty="0"/>
              <a:t>4.6: </a:t>
            </a:r>
          </a:p>
          <a:p>
            <a:pPr lvl="2"/>
            <a:r>
              <a:rPr lang="en-US" dirty="0"/>
              <a:t>Rapporteur to provide list </a:t>
            </a:r>
            <a:r>
              <a:rPr lang="en-US"/>
              <a:t>of contributions</a:t>
            </a:r>
            <a:endParaRPr lang="en-US" dirty="0"/>
          </a:p>
          <a:p>
            <a:pPr lvl="1"/>
            <a:r>
              <a:rPr lang="en-US" dirty="0"/>
              <a:t>Etc.  </a:t>
            </a:r>
          </a:p>
        </p:txBody>
      </p:sp>
    </p:spTree>
    <p:extLst>
      <p:ext uri="{BB962C8B-B14F-4D97-AF65-F5344CB8AC3E}">
        <p14:creationId xmlns:p14="http://schemas.microsoft.com/office/powerpoint/2010/main" val="1885342858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https://www.3gpp.org/ftp/tsg_sa/WG3_Security/TSGS3_100e/Docs/S3-201550.zip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https://www.3gpp.org/ftp/tsg_sa/WG3_Security/TSGS3_100e/Docs/S3-201500.zip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"[SA3#100-e][admin]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https://www.3gpp.org/ftp/tsg_sa/WG3_Security/TSGS3_100e/Inbox/drafts</a:t>
            </a:r>
            <a:r>
              <a:rPr lang="sv-SE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items: </a:t>
            </a:r>
          </a:p>
          <a:p>
            <a:pPr lvl="1"/>
            <a:r>
              <a:rPr lang="en-US" dirty="0"/>
              <a:t>Work items: 4.14 to 4.20</a:t>
            </a:r>
          </a:p>
          <a:p>
            <a:pPr lvl="1"/>
            <a:r>
              <a:rPr lang="en-US" dirty="0"/>
              <a:t>Studies: 5.2 to 5.14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5B3E35E-3FFA-48CF-96B5-FA20251312F3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988027225"/>
              </p:ext>
            </p:extLst>
          </p:nvPr>
        </p:nvGraphicFramePr>
        <p:xfrm>
          <a:off x="5302072" y="1825625"/>
          <a:ext cx="6051728" cy="1082287"/>
        </p:xfrm>
        <a:graphic>
          <a:graphicData uri="http://schemas.openxmlformats.org/drawingml/2006/table">
            <a:tbl>
              <a:tblPr firstRow="1" firstCol="1" bandRow="1"/>
              <a:tblGrid>
                <a:gridCol w="597916">
                  <a:extLst>
                    <a:ext uri="{9D8B030D-6E8A-4147-A177-3AD203B41FA5}">
                      <a16:colId xmlns:a16="http://schemas.microsoft.com/office/drawing/2014/main" val="2535900931"/>
                    </a:ext>
                  </a:extLst>
                </a:gridCol>
                <a:gridCol w="3231983">
                  <a:extLst>
                    <a:ext uri="{9D8B030D-6E8A-4147-A177-3AD203B41FA5}">
                      <a16:colId xmlns:a16="http://schemas.microsoft.com/office/drawing/2014/main" val="3843232670"/>
                    </a:ext>
                  </a:extLst>
                </a:gridCol>
                <a:gridCol w="708897">
                  <a:extLst>
                    <a:ext uri="{9D8B030D-6E8A-4147-A177-3AD203B41FA5}">
                      <a16:colId xmlns:a16="http://schemas.microsoft.com/office/drawing/2014/main" val="267761270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3956779088"/>
                    </a:ext>
                  </a:extLst>
                </a:gridCol>
              </a:tblGrid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Integration of GBA into 5GC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GBA_5G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2860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IMS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SCAS_IMS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93447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Enhancements for 5G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eSCAS_5G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96301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Service Communication Proxy (SECOP)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SCAS_5G_SECOP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618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NWDAF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SCAS_5G_NWDAF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600114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Non-3GPP InterWorking Function (N3IWF)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SCAS_5G_N3IWF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957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Inter PLMN UP Security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SCAS_5G_IPUPS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0935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17A916-CA01-4037-9DA1-CB66AD3FD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40656"/>
              </p:ext>
            </p:extLst>
          </p:nvPr>
        </p:nvGraphicFramePr>
        <p:xfrm>
          <a:off x="5302072" y="3062453"/>
          <a:ext cx="6051728" cy="3144536"/>
        </p:xfrm>
        <a:graphic>
          <a:graphicData uri="http://schemas.openxmlformats.org/drawingml/2006/table">
            <a:tbl>
              <a:tblPr firstRow="1" firstCol="1" bandRow="1"/>
              <a:tblGrid>
                <a:gridCol w="596452">
                  <a:extLst>
                    <a:ext uri="{9D8B030D-6E8A-4147-A177-3AD203B41FA5}">
                      <a16:colId xmlns:a16="http://schemas.microsoft.com/office/drawing/2014/main" val="2794409018"/>
                    </a:ext>
                  </a:extLst>
                </a:gridCol>
                <a:gridCol w="3232597">
                  <a:extLst>
                    <a:ext uri="{9D8B030D-6E8A-4147-A177-3AD203B41FA5}">
                      <a16:colId xmlns:a16="http://schemas.microsoft.com/office/drawing/2014/main" val="2555067944"/>
                    </a:ext>
                  </a:extLst>
                </a:gridCol>
                <a:gridCol w="709747">
                  <a:extLst>
                    <a:ext uri="{9D8B030D-6E8A-4147-A177-3AD203B41FA5}">
                      <a16:colId xmlns:a16="http://schemas.microsoft.com/office/drawing/2014/main" val="7184774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2311038130"/>
                    </a:ext>
                  </a:extLst>
                </a:gridCol>
              </a:tblGrid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5G security enhancement against false base stations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FS_5GFBS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024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5.3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SECAM and SCAS for 3GPP virtualized network products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FS_VNP_SECAM_SCAS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04379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User Plane Integrity Protection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FS_UP_IP_Sec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99474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Impacts of Virtualisation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FS_SIV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4605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5.6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authentication enhancements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FS_AUTH_ENH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57557"/>
                  </a:ext>
                </a:extLst>
              </a:tr>
              <a:tr h="301884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storage and transport of the security parameters in a 5GC, that are used by the ARPF for Authentication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FS_5GC_SEC_ARPF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641286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Unmanned Aerial Systems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FS_UAS_SEC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818259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of Support for Edge Computing in 5GC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FS_enh_EC_SEC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342695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for Proximity Based Services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FS_5G_ProSe_Sec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12994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5.11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enhanced support of Industrial IoT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FS_IIoT_SEC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672594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Enhancements for 5G Multicast-Broadcast Services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FS_5MBS_SEC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816439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security support for Non-Public Networks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FS_eNPN-SEC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736538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aspects of the Disaggregated gNB Architecture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FS_disagg_gNB_Sec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24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922081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19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400" dirty="0"/>
                        <a:t>Last revision at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13:20 Agenda items 1 &amp; 2</a:t>
            </a:r>
          </a:p>
          <a:p>
            <a:r>
              <a:rPr lang="en-US" dirty="0"/>
              <a:t>13:20 – 14:30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14:30 – 15:00 Agenda items 5.2 to 5.14</a:t>
            </a:r>
          </a:p>
          <a:p>
            <a:pPr lvl="1"/>
            <a:r>
              <a:rPr lang="en-US" dirty="0"/>
              <a:t>Only Skeleton/scope/intro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1622</Words>
  <Application>Microsoft Office PowerPoint</Application>
  <PresentationFormat>Widescreen</PresentationFormat>
  <Paragraphs>338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SA3#100-e</vt:lpstr>
      <vt:lpstr>Outline</vt:lpstr>
      <vt:lpstr>General</vt:lpstr>
      <vt:lpstr>Email rules (1/2)</vt:lpstr>
      <vt:lpstr>Drafting</vt:lpstr>
      <vt:lpstr>Decision making</vt:lpstr>
      <vt:lpstr>Week 1 - Scope</vt:lpstr>
      <vt:lpstr>Week 1- Schedule</vt:lpstr>
      <vt:lpstr>Conference call W1/D1 schedule</vt:lpstr>
      <vt:lpstr>Conference call W1/D2 schedule</vt:lpstr>
      <vt:lpstr>Conference call W1/D3 schedule</vt:lpstr>
      <vt:lpstr>Conference call W1/D4 schedule</vt:lpstr>
      <vt:lpstr>Week 2 - Scope</vt:lpstr>
      <vt:lpstr>Week 2- Schedule</vt:lpstr>
      <vt:lpstr>Conference call W2/D1 schedule</vt:lpstr>
      <vt:lpstr>Conference call W2/D2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2020-08-24T15:18:22Z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