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5305" r:id="rId4"/>
  </p:sldMasterIdLst>
  <p:notesMasterIdLst>
    <p:notesMasterId r:id="rId21"/>
  </p:notesMasterIdLst>
  <p:handoutMasterIdLst>
    <p:handoutMasterId r:id="rId22"/>
  </p:handoutMasterIdLst>
  <p:sldIdLst>
    <p:sldId id="445" r:id="rId5"/>
    <p:sldId id="446" r:id="rId6"/>
    <p:sldId id="447" r:id="rId7"/>
    <p:sldId id="448" r:id="rId8"/>
    <p:sldId id="449" r:id="rId9"/>
    <p:sldId id="450" r:id="rId10"/>
    <p:sldId id="454" r:id="rId11"/>
    <p:sldId id="451" r:id="rId12"/>
    <p:sldId id="456" r:id="rId13"/>
    <p:sldId id="458" r:id="rId14"/>
    <p:sldId id="459" r:id="rId15"/>
    <p:sldId id="460" r:id="rId16"/>
    <p:sldId id="455" r:id="rId17"/>
    <p:sldId id="453" r:id="rId18"/>
    <p:sldId id="457" r:id="rId19"/>
    <p:sldId id="461" r:id="rId20"/>
  </p:sldIdLst>
  <p:sldSz cx="12192000" cy="6858000"/>
  <p:notesSz cx="6921500" cy="100838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BECCE8F7-B084-4B23-8CD3-49B7D87A467D}">
          <p14:sldIdLst>
            <p14:sldId id="445"/>
            <p14:sldId id="446"/>
          </p14:sldIdLst>
        </p14:section>
        <p14:section name="Process" id="{3A9ABC6D-78A5-44F6-A005-2862DC019D8E}">
          <p14:sldIdLst>
            <p14:sldId id="447"/>
            <p14:sldId id="448"/>
            <p14:sldId id="449"/>
            <p14:sldId id="450"/>
          </p14:sldIdLst>
        </p14:section>
        <p14:section name="Week 1" id="{E9139E82-C24E-4DF6-BAC8-EA3831C19DD1}">
          <p14:sldIdLst>
            <p14:sldId id="454"/>
            <p14:sldId id="451"/>
            <p14:sldId id="456"/>
            <p14:sldId id="458"/>
            <p14:sldId id="459"/>
            <p14:sldId id="460"/>
          </p14:sldIdLst>
        </p14:section>
        <p14:section name="Week 2" id="{ACD60801-652A-4B6B-B38C-F24E9EF9FE61}">
          <p14:sldIdLst>
            <p14:sldId id="455"/>
            <p14:sldId id="453"/>
            <p14:sldId id="457"/>
            <p14:sldId id="46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6">
          <p15:clr>
            <a:srgbClr val="A4A3A4"/>
          </p15:clr>
        </p15:guide>
        <p15:guide id="2" pos="21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6600"/>
    <a:srgbClr val="B1D254"/>
    <a:srgbClr val="2A6EA8"/>
    <a:srgbClr val="FFFFFF"/>
    <a:srgbClr val="1A4669"/>
    <a:srgbClr val="C6D254"/>
    <a:srgbClr val="0F5C77"/>
    <a:srgbClr val="1270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9B2F449-4335-4C1C-A1AE-2E76688673AA}" v="4" dt="2020-08-24T12:41:33.57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354" autoAdjust="0"/>
    <p:restoredTop sz="95889" autoAdjust="0"/>
  </p:normalViewPr>
  <p:slideViewPr>
    <p:cSldViewPr snapToGrid="0" showGuides="1">
      <p:cViewPr varScale="1">
        <p:scale>
          <a:sx n="111" d="100"/>
          <a:sy n="111" d="100"/>
        </p:scale>
        <p:origin x="780" y="96"/>
      </p:cViewPr>
      <p:guideLst>
        <p:guide orient="horz" pos="218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>
        <p:scale>
          <a:sx n="150" d="100"/>
          <a:sy n="150" d="100"/>
        </p:scale>
        <p:origin x="1116" y="-2607"/>
      </p:cViewPr>
      <p:guideLst>
        <p:guide orient="horz" pos="3176"/>
        <p:guide pos="218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Relationship Id="rId27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69F0E574-D5E5-42E5-8871-9EA236ED041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19" name="Rectangle 3">
            <a:extLst>
              <a:ext uri="{FF2B5EF4-FFF2-40B4-BE49-F238E27FC236}">
                <a16:creationId xmlns:a16="http://schemas.microsoft.com/office/drawing/2014/main" id="{5BA0AB36-4B70-4581-BE64-63AA70ACA8A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0" name="Rectangle 4">
            <a:extLst>
              <a:ext uri="{FF2B5EF4-FFF2-40B4-BE49-F238E27FC236}">
                <a16:creationId xmlns:a16="http://schemas.microsoft.com/office/drawing/2014/main" id="{C4BFCF03-F91D-4C08-ACB2-C156330128F2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221" name="Rectangle 5">
            <a:extLst>
              <a:ext uri="{FF2B5EF4-FFF2-40B4-BE49-F238E27FC236}">
                <a16:creationId xmlns:a16="http://schemas.microsoft.com/office/drawing/2014/main" id="{48A7CB7F-FA31-4DCA-BE50-73124A97FE75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A01AD0-D987-43EA-88A8-B332DDC59B4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9CA8F975-62B6-4D29-9497-C4239419F27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099" name="Rectangle 3">
            <a:extLst>
              <a:ext uri="{FF2B5EF4-FFF2-40B4-BE49-F238E27FC236}">
                <a16:creationId xmlns:a16="http://schemas.microsoft.com/office/drawing/2014/main" id="{1B832733-B917-4D36-86B7-13FA4D8615BC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21125" y="0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D257E03-96B2-4237-BC9C-8088699C005E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5650"/>
            <a:ext cx="6721475" cy="37814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>
            <a:extLst>
              <a:ext uri="{FF2B5EF4-FFF2-40B4-BE49-F238E27FC236}">
                <a16:creationId xmlns:a16="http://schemas.microsoft.com/office/drawing/2014/main" id="{86AEB4D8-0183-4E88-B123-2AB507B78DF0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789488"/>
            <a:ext cx="5073650" cy="453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>
            <a:extLst>
              <a:ext uri="{FF2B5EF4-FFF2-40B4-BE49-F238E27FC236}">
                <a16:creationId xmlns:a16="http://schemas.microsoft.com/office/drawing/2014/main" id="{F9653EBD-7A18-4705-9F8A-47B527E653F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103" name="Rectangle 7">
            <a:extLst>
              <a:ext uri="{FF2B5EF4-FFF2-40B4-BE49-F238E27FC236}">
                <a16:creationId xmlns:a16="http://schemas.microsoft.com/office/drawing/2014/main" id="{C14ED718-A1F5-4F84-B0CC-84281BA312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1125" y="9578975"/>
            <a:ext cx="3000375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26" tIns="47213" rIns="94426" bIns="47213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Times New Roman" panose="02020603050405020304" pitchFamily="18" charset="0"/>
                <a:ea typeface="+mn-ea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2CB175A-CCF7-4340-A462-55EAE47CFBD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Font typeface="Arial" panose="020B0604020202020204" pitchFamily="34" charset="0"/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582811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02BE95C3-7B72-4413-839B-5A1FCCD4B7D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6228862" y="1825625"/>
            <a:ext cx="5124938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333963"/>
      </p:ext>
    </p:extLst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8DD754-77B0-4F47-A8DB-815F037AB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1DB7C28-51FC-4B42-8455-E61B60DB5B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199" y="1825625"/>
            <a:ext cx="10515599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301386"/>
      </p:ext>
    </p:extLst>
  </p:cSld>
  <p:clrMapOvr>
    <a:masterClrMapping/>
  </p:clrMapOvr>
  <p:transition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5E54B6-A402-48CE-AC60-170C70623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63857712"/>
      </p:ext>
    </p:extLst>
  </p:cSld>
  <p:clrMapOvr>
    <a:masterClrMapping/>
  </p:clrMapOvr>
  <p:transition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4626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3013B12-28F4-4BED-AC0E-02168ADCBE8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038600" y="5843588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61D017C7-4781-495A-90E1-A20058A8846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610600" y="6356350"/>
            <a:ext cx="1876425" cy="365125"/>
          </a:xfrm>
          <a:prstGeom prst="rect">
            <a:avLst/>
          </a:prstGeom>
        </p:spPr>
        <p:txBody>
          <a:bodyPr/>
          <a:lstStyle>
            <a:lvl1pPr>
              <a:defRPr>
                <a:ea typeface="华文细黑"/>
                <a:cs typeface="华文细黑"/>
              </a:defRPr>
            </a:lvl1pPr>
          </a:lstStyle>
          <a:p>
            <a:pPr>
              <a:defRPr/>
            </a:pPr>
            <a:fld id="{9AC4A928-9492-4498-B7EA-FFCB3E5C8321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90948316"/>
      </p:ext>
    </p:extLst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nip Single Corner Rectangle 11">
            <a:extLst>
              <a:ext uri="{FF2B5EF4-FFF2-40B4-BE49-F238E27FC236}">
                <a16:creationId xmlns:a16="http://schemas.microsoft.com/office/drawing/2014/main" id="{1622A28D-91FF-424D-9A85-3D92302E7DB9}"/>
              </a:ext>
            </a:extLst>
          </p:cNvPr>
          <p:cNvSpPr/>
          <p:nvPr userDrawn="1"/>
        </p:nvSpPr>
        <p:spPr>
          <a:xfrm>
            <a:off x="0" y="6413500"/>
            <a:ext cx="12199938" cy="182563"/>
          </a:xfrm>
          <a:prstGeom prst="snip1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B6DBCF18-D575-4F93-8162-3ADADE4C87E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Text Placeholder 2">
            <a:extLst>
              <a:ext uri="{FF2B5EF4-FFF2-40B4-BE49-F238E27FC236}">
                <a16:creationId xmlns:a16="http://schemas.microsoft.com/office/drawing/2014/main" id="{92EE7BBB-86C4-46F9-ABAA-9947F158819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 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7" name="Snip Single Corner Rectangle 6">
            <a:extLst>
              <a:ext uri="{FF2B5EF4-FFF2-40B4-BE49-F238E27FC236}">
                <a16:creationId xmlns:a16="http://schemas.microsoft.com/office/drawing/2014/main" id="{0DEAEC1E-84A2-48EF-A1E5-55F2235ABA0A}"/>
              </a:ext>
            </a:extLst>
          </p:cNvPr>
          <p:cNvSpPr/>
          <p:nvPr userDrawn="1"/>
        </p:nvSpPr>
        <p:spPr>
          <a:xfrm>
            <a:off x="-7938" y="1455738"/>
            <a:ext cx="11483976" cy="269875"/>
          </a:xfrm>
          <a:prstGeom prst="snip1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GB">
              <a:solidFill>
                <a:schemeClr val="bg1"/>
              </a:solidFill>
            </a:endParaRPr>
          </a:p>
        </p:txBody>
      </p:sp>
      <p:sp>
        <p:nvSpPr>
          <p:cNvPr id="9" name="TextBox 7">
            <a:extLst>
              <a:ext uri="{FF2B5EF4-FFF2-40B4-BE49-F238E27FC236}">
                <a16:creationId xmlns:a16="http://schemas.microsoft.com/office/drawing/2014/main" id="{7FC3C839-C9C2-4CE6-8345-973B003AC037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0706100" y="6188075"/>
            <a:ext cx="987425" cy="214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>
                <a:ln w="0"/>
                <a:latin typeface="Calibri" panose="020F0502020204030204" pitchFamily="34" charset="0"/>
                <a:ea typeface="华文细黑"/>
              </a:rPr>
              <a:t>© 3GPP 2019</a:t>
            </a:r>
          </a:p>
        </p:txBody>
      </p:sp>
      <p:pic>
        <p:nvPicPr>
          <p:cNvPr id="1031" name="Picture 1">
            <a:extLst>
              <a:ext uri="{FF2B5EF4-FFF2-40B4-BE49-F238E27FC236}">
                <a16:creationId xmlns:a16="http://schemas.microsoft.com/office/drawing/2014/main" id="{C60B5DA1-387A-4F0C-9B12-B9F05790505D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476250"/>
            <a:ext cx="1408113" cy="81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TextBox 2">
            <a:extLst>
              <a:ext uri="{FF2B5EF4-FFF2-40B4-BE49-F238E27FC236}">
                <a16:creationId xmlns:a16="http://schemas.microsoft.com/office/drawing/2014/main" id="{320A1963-80C5-45FD-8F33-240A40EFEBA6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11495088" y="6351588"/>
            <a:ext cx="396875" cy="306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fld id="{3D531E3E-2C22-4EFA-8A5B-5D71AA69E0A5}" type="slidenum">
              <a:rPr lang="en-GB" altLang="en-US" sz="1400" smtClean="0">
                <a:latin typeface="Calibri" panose="020F0502020204030204" pitchFamily="34" charset="0"/>
                <a:ea typeface="华文细黑"/>
              </a:rPr>
              <a:pPr>
                <a:defRPr/>
              </a:pPr>
              <a:t>‹#›</a:t>
            </a:fld>
            <a:endParaRPr lang="en-GB" altLang="en-US" sz="1400">
              <a:latin typeface="Calibri" panose="020F0502020204030204" pitchFamily="34" charset="0"/>
              <a:ea typeface="华文细黑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A31594D-628B-4CF5-89E2-2A31F528B6F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17475" y="6372225"/>
            <a:ext cx="4024313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GB" altLang="en-US" sz="1200" dirty="0">
                <a:ln w="0"/>
                <a:highlight>
                  <a:srgbClr val="FFFF00"/>
                </a:highlight>
                <a:latin typeface="Calibri" panose="020F0502020204030204" pitchFamily="34" charset="0"/>
                <a:ea typeface="华文细黑"/>
              </a:rPr>
              <a:t>S3-20wxyz, SA3#100-e, Online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413" r:id="rId1"/>
    <p:sldLayoutId id="2147485414" r:id="rId2"/>
    <p:sldLayoutId id="2147485419" r:id="rId3"/>
    <p:sldLayoutId id="2147485415" r:id="rId4"/>
    <p:sldLayoutId id="2147485416" r:id="rId5"/>
    <p:sldLayoutId id="2147485418" r:id="rId6"/>
  </p:sldLayoutIdLst>
  <p:transition>
    <p:wipe dir="r"/>
  </p:transition>
  <p:hf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Blip>
          <a:blip r:embed="rId9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tohru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WG3_Security/TSGS3_100e/Docs/S3-201500.zip" TargetMode="External"/><Relationship Id="rId2" Type="http://schemas.openxmlformats.org/officeDocument/2006/relationships/hyperlink" Target="https://www.3gpp.org/ftp/tsg_sa/WG3_Security/TSGS3_100e/Docs/S3-201550.zip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tohru.raisingthefloor.org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WG3_Security/TSGS3_100e/Inbox/drafts" TargetMode="Externa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id="{D6F74BBF-6643-4D12-BB2C-2105504062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 altLang="sv-SE" dirty="0"/>
              <a:t>Process and agenda for SA3#100-e</a:t>
            </a:r>
          </a:p>
        </p:txBody>
      </p:sp>
      <p:sp>
        <p:nvSpPr>
          <p:cNvPr id="5123" name="Subtitle 2">
            <a:extLst>
              <a:ext uri="{FF2B5EF4-FFF2-40B4-BE49-F238E27FC236}">
                <a16:creationId xmlns:a16="http://schemas.microsoft.com/office/drawing/2014/main" id="{6076546E-D892-4ECA-A62B-AF382ED7CF2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r>
              <a:rPr lang="en-US" altLang="en-US" sz="2000" dirty="0">
                <a:latin typeface="Arial" panose="020B0604020202020204" pitchFamily="34" charset="0"/>
              </a:rPr>
              <a:t>SA3 Chairman</a:t>
            </a:r>
          </a:p>
          <a:p>
            <a:pPr>
              <a:buFontTx/>
              <a:buNone/>
            </a:pPr>
            <a:endParaRPr lang="sv-SE" altLang="sv-SE" sz="2000" dirty="0"/>
          </a:p>
        </p:txBody>
      </p:sp>
    </p:spTree>
  </p:cSld>
  <p:clrMapOvr>
    <a:masterClrMapping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W1/D2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ighlight>
                  <a:srgbClr val="FFFF00"/>
                </a:highlight>
              </a:rPr>
              <a:t>13:00 – 13:20 Important announcement!!</a:t>
            </a:r>
          </a:p>
          <a:p>
            <a:r>
              <a:rPr lang="en-US" dirty="0"/>
              <a:t>13:20 – 13:50 Agenda items 4.14 to 4.20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13:50 – 15:00 Agenda items 5.2 to 5.14</a:t>
            </a:r>
          </a:p>
          <a:p>
            <a:pPr lvl="1"/>
            <a:r>
              <a:rPr lang="en-US" dirty="0"/>
              <a:t>5.13: discuss baseline documents for mergers</a:t>
            </a:r>
          </a:p>
          <a:p>
            <a:pPr lvl="1"/>
            <a:r>
              <a:rPr lang="en-US" dirty="0"/>
              <a:t>5.9: discuss user consent issue</a:t>
            </a:r>
          </a:p>
          <a:p>
            <a:pPr lvl="1"/>
            <a:r>
              <a:rPr lang="en-US" dirty="0"/>
              <a:t>5.2: discuss contributions pointed out by rapporteur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6785320"/>
      </p:ext>
    </p:extLst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W1/D3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13:30 Agenda items 4.14 to 4.20</a:t>
            </a:r>
          </a:p>
          <a:p>
            <a:pPr lvl="1"/>
            <a:r>
              <a:rPr lang="en-US" dirty="0"/>
              <a:t>All topics: Check status of merges/revisions</a:t>
            </a:r>
          </a:p>
          <a:p>
            <a:r>
              <a:rPr lang="en-US" dirty="0"/>
              <a:t>13:30 – 15:00 Agenda items 5.2 to 5.14</a:t>
            </a:r>
          </a:p>
          <a:p>
            <a:pPr lvl="1"/>
            <a:r>
              <a:rPr lang="en-US" dirty="0"/>
              <a:t>5.13: follow-up on merged documents</a:t>
            </a:r>
          </a:p>
          <a:p>
            <a:pPr lvl="1"/>
            <a:r>
              <a:rPr lang="en-US" dirty="0"/>
              <a:t>5.10: </a:t>
            </a:r>
          </a:p>
          <a:p>
            <a:pPr lvl="2"/>
            <a:r>
              <a:rPr lang="en-US" dirty="0"/>
              <a:t>path switch</a:t>
            </a:r>
          </a:p>
          <a:p>
            <a:pPr lvl="2"/>
            <a:r>
              <a:rPr lang="en-US" dirty="0"/>
              <a:t>LSes</a:t>
            </a:r>
          </a:p>
          <a:p>
            <a:pPr lvl="2"/>
            <a:r>
              <a:rPr lang="en-US" dirty="0"/>
              <a:t>L2/L3 aspects</a:t>
            </a:r>
          </a:p>
          <a:p>
            <a:pPr lvl="1"/>
            <a:r>
              <a:rPr lang="en-US" dirty="0"/>
              <a:t>All topics: Check status of merges/revisions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5665861"/>
      </p:ext>
    </p:extLst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W1/D4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13:30 Agenda items 4.14 to 4.20</a:t>
            </a:r>
          </a:p>
          <a:p>
            <a:pPr lvl="1"/>
            <a:r>
              <a:rPr lang="en-US" dirty="0"/>
              <a:t>All topics: Check status of merges/revisions</a:t>
            </a:r>
          </a:p>
          <a:p>
            <a:r>
              <a:rPr lang="en-US" dirty="0"/>
              <a:t>13:30 – 15:00 Agenda items 5.2 to 5.14</a:t>
            </a:r>
          </a:p>
          <a:p>
            <a:pPr lvl="1"/>
            <a:r>
              <a:rPr lang="en-US" dirty="0"/>
              <a:t>All topics: Check status of merges/revisions</a:t>
            </a:r>
          </a:p>
          <a:p>
            <a:pPr lvl="1"/>
            <a:r>
              <a:rPr lang="en-US" dirty="0"/>
              <a:t>5.14: new key issues</a:t>
            </a:r>
          </a:p>
          <a:p>
            <a:pPr lvl="1"/>
            <a:r>
              <a:rPr lang="en-US" dirty="0"/>
              <a:t>5.2: list of contributions to be provided</a:t>
            </a:r>
          </a:p>
          <a:p>
            <a:pPr lvl="1"/>
            <a:r>
              <a:rPr lang="en-US" dirty="0"/>
              <a:t>5.13: feedback on proposed KIs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9053892"/>
      </p:ext>
    </p:extLst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191028-1A74-4977-A09A-616873A4A3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344352-CC1B-4635-84FF-72F78B3EEB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3 &amp; 6</a:t>
            </a:r>
          </a:p>
          <a:p>
            <a:r>
              <a:rPr lang="en-US" dirty="0"/>
              <a:t>New proposals</a:t>
            </a:r>
          </a:p>
          <a:p>
            <a:pPr lvl="1"/>
            <a:r>
              <a:rPr lang="en-US" dirty="0"/>
              <a:t>Agenda items 4.22 &amp; 5.16</a:t>
            </a:r>
          </a:p>
          <a:p>
            <a:r>
              <a:rPr lang="en-US" dirty="0"/>
              <a:t>Pre Rel-17 items</a:t>
            </a:r>
          </a:p>
          <a:p>
            <a:pPr lvl="1"/>
            <a:r>
              <a:rPr lang="en-US" dirty="0"/>
              <a:t>Work items: 4.1 to 4.13 &amp; 4.21</a:t>
            </a:r>
          </a:p>
          <a:p>
            <a:pPr lvl="1"/>
            <a:r>
              <a:rPr lang="en-US" dirty="0"/>
              <a:t>Study items: 5.1 &amp; 5.15</a:t>
            </a:r>
          </a:p>
          <a:p>
            <a:endParaRPr lang="en-US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F807977F-54FA-4523-8514-F972F5B50944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675167729"/>
              </p:ext>
            </p:extLst>
          </p:nvPr>
        </p:nvGraphicFramePr>
        <p:xfrm>
          <a:off x="5518597" y="2177568"/>
          <a:ext cx="5701852" cy="1883049"/>
        </p:xfrm>
        <a:graphic>
          <a:graphicData uri="http://schemas.openxmlformats.org/drawingml/2006/table">
            <a:tbl>
              <a:tblPr firstRow="1" firstCol="1" bandRow="1"/>
              <a:tblGrid>
                <a:gridCol w="463038">
                  <a:extLst>
                    <a:ext uri="{9D8B030D-6E8A-4147-A177-3AD203B41FA5}">
                      <a16:colId xmlns:a16="http://schemas.microsoft.com/office/drawing/2014/main" val="1361851056"/>
                    </a:ext>
                  </a:extLst>
                </a:gridCol>
                <a:gridCol w="3446369">
                  <a:extLst>
                    <a:ext uri="{9D8B030D-6E8A-4147-A177-3AD203B41FA5}">
                      <a16:colId xmlns:a16="http://schemas.microsoft.com/office/drawing/2014/main" val="2916544151"/>
                    </a:ext>
                  </a:extLst>
                </a:gridCol>
                <a:gridCol w="1038926">
                  <a:extLst>
                    <a:ext uri="{9D8B030D-6E8A-4147-A177-3AD203B41FA5}">
                      <a16:colId xmlns:a16="http://schemas.microsoft.com/office/drawing/2014/main" val="2622658169"/>
                    </a:ext>
                  </a:extLst>
                </a:gridCol>
                <a:gridCol w="753519">
                  <a:extLst>
                    <a:ext uri="{9D8B030D-6E8A-4147-A177-3AD203B41FA5}">
                      <a16:colId xmlns:a16="http://schemas.microsoft.com/office/drawing/2014/main" val="431695862"/>
                    </a:ext>
                  </a:extLst>
                </a:gridCol>
              </a:tblGrid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5G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 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790015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3317309"/>
                  </a:ext>
                </a:extLst>
              </a:tr>
              <a:tr h="6684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4.3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Mission Critical security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800032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MCXSec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892737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4.4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Enhancements for Security aspects of Common API Framework for 3GPP Northbound APIs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830022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eCAPIF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765808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4.5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of the enhancement to the 5GC location services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850017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5G_eLCS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1461073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the 5G Service Based Architecture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5G_eSBA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7303435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4.7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Authentication and key management for applications based on 3GPP credential in 5G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800036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AKMA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10255985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4.8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Evolution of Cellular IoT security for the 5G System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850014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5G_CIoT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1501627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4.9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of the Wireless and Wireline Convergence for the 5G system architecture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850015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5WWC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8898787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4.10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Enhancement of Network Slicing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850022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eNS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96728246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4.11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for NR Integrated Access and Backhaul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850020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NR_IAB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4800423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4.12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SEAL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850019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SEAL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3442943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4.13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3GPP support for Advanced V2X Services (Rel-16)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860014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eV2XARC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70900147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E9428628-ED4D-4BD6-9D04-10DB140CDDA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94905803"/>
              </p:ext>
            </p:extLst>
          </p:nvPr>
        </p:nvGraphicFramePr>
        <p:xfrm>
          <a:off x="5518597" y="1880788"/>
          <a:ext cx="5701851" cy="106680"/>
        </p:xfrm>
        <a:graphic>
          <a:graphicData uri="http://schemas.openxmlformats.org/drawingml/2006/table">
            <a:tbl>
              <a:tblPr firstRow="1" firstCol="1" bandRow="1"/>
              <a:tblGrid>
                <a:gridCol w="453784">
                  <a:extLst>
                    <a:ext uri="{9D8B030D-6E8A-4147-A177-3AD203B41FA5}">
                      <a16:colId xmlns:a16="http://schemas.microsoft.com/office/drawing/2014/main" val="1131167183"/>
                    </a:ext>
                  </a:extLst>
                </a:gridCol>
                <a:gridCol w="3439204">
                  <a:extLst>
                    <a:ext uri="{9D8B030D-6E8A-4147-A177-3AD203B41FA5}">
                      <a16:colId xmlns:a16="http://schemas.microsoft.com/office/drawing/2014/main" val="3945034205"/>
                    </a:ext>
                  </a:extLst>
                </a:gridCol>
                <a:gridCol w="1060420">
                  <a:extLst>
                    <a:ext uri="{9D8B030D-6E8A-4147-A177-3AD203B41FA5}">
                      <a16:colId xmlns:a16="http://schemas.microsoft.com/office/drawing/2014/main" val="1254879671"/>
                    </a:ext>
                  </a:extLst>
                </a:gridCol>
                <a:gridCol w="748443">
                  <a:extLst>
                    <a:ext uri="{9D8B030D-6E8A-4147-A177-3AD203B41FA5}">
                      <a16:colId xmlns:a16="http://schemas.microsoft.com/office/drawing/2014/main" val="27975558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.1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aspects of 5G System - Phase 1 (Rel-15) 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750016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5GS_Ph1-SEC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1828052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14AD223E-409F-4DD0-A2FB-772282F6D0C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176649"/>
              </p:ext>
            </p:extLst>
          </p:nvPr>
        </p:nvGraphicFramePr>
        <p:xfrm>
          <a:off x="5518596" y="4265915"/>
          <a:ext cx="5701852" cy="213360"/>
        </p:xfrm>
        <a:graphic>
          <a:graphicData uri="http://schemas.openxmlformats.org/drawingml/2006/table">
            <a:tbl>
              <a:tblPr firstRow="1" firstCol="1" bandRow="1"/>
              <a:tblGrid>
                <a:gridCol w="482444">
                  <a:extLst>
                    <a:ext uri="{9D8B030D-6E8A-4147-A177-3AD203B41FA5}">
                      <a16:colId xmlns:a16="http://schemas.microsoft.com/office/drawing/2014/main" val="1451266663"/>
                    </a:ext>
                  </a:extLst>
                </a:gridCol>
                <a:gridCol w="3426295">
                  <a:extLst>
                    <a:ext uri="{9D8B030D-6E8A-4147-A177-3AD203B41FA5}">
                      <a16:colId xmlns:a16="http://schemas.microsoft.com/office/drawing/2014/main" val="1792506568"/>
                    </a:ext>
                  </a:extLst>
                </a:gridCol>
                <a:gridCol w="1044670">
                  <a:extLst>
                    <a:ext uri="{9D8B030D-6E8A-4147-A177-3AD203B41FA5}">
                      <a16:colId xmlns:a16="http://schemas.microsoft.com/office/drawing/2014/main" val="1044950618"/>
                    </a:ext>
                  </a:extLst>
                </a:gridCol>
                <a:gridCol w="748443">
                  <a:extLst>
                    <a:ext uri="{9D8B030D-6E8A-4147-A177-3AD203B41FA5}">
                      <a16:colId xmlns:a16="http://schemas.microsoft.com/office/drawing/2014/main" val="4139971266"/>
                    </a:ext>
                  </a:extLst>
                </a:gridCol>
              </a:tblGrid>
              <a:tr h="147636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for NR Integrated Access and Backhaul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830021</a:t>
                      </a:r>
                      <a:endParaRPr lang="sv-SE" sz="7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FS_NR_IAB_Sec</a:t>
                      </a:r>
                      <a:endParaRPr lang="sv-SE" sz="7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27221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8444146"/>
      </p:ext>
    </p:extLst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2- Schedule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07729771"/>
              </p:ext>
            </p:extLst>
          </p:nvPr>
        </p:nvGraphicFramePr>
        <p:xfrm>
          <a:off x="838200" y="1825624"/>
          <a:ext cx="10515600" cy="46233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(UTC)\Date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24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25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26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27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28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Start of Week 2 of e-meeting at 8:00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>
                          <a:solidFill>
                            <a:srgbClr val="FF6600"/>
                          </a:solidFill>
                          <a:latin typeface="+mn-lt"/>
                          <a:ea typeface="+mn-ea"/>
                          <a:cs typeface="+mn-cs"/>
                        </a:rPr>
                        <a:t>Portal opens again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b="1" dirty="0">
                        <a:solidFill>
                          <a:srgbClr val="FF66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FF6600"/>
                          </a:solidFill>
                        </a:rPr>
                        <a:t>W1O – available at 11:00</a:t>
                      </a:r>
                    </a:p>
                    <a:p>
                      <a:pPr algn="ctr"/>
                      <a:r>
                        <a:rPr lang="en-US" sz="1400" dirty="0"/>
                        <a:t>W2 - 1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dirty="0">
                          <a:solidFill>
                            <a:srgbClr val="FF6600"/>
                          </a:solidFill>
                        </a:rPr>
                        <a:t>W1O– last comm. at 11:00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W2 - 2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Conf call W2/D1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W2/D2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W2/D3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W2/D4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FF6600"/>
                          </a:solidFill>
                        </a:rPr>
                        <a:t>Portal closes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Objections latest at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>
                          <a:solidFill>
                            <a:srgbClr val="FF6600"/>
                          </a:solidFill>
                        </a:rPr>
                        <a:t>W1O – last rev. at 17:00 </a:t>
                      </a:r>
                    </a:p>
                    <a:p>
                      <a:pPr algn="ctr"/>
                      <a:r>
                        <a:rPr lang="en-US" sz="1400" dirty="0"/>
                        <a:t>W2 Last revision at 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End of e-meeting at 15:00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0B9AA4AB-032F-445D-BA88-9F7004225E20}"/>
              </a:ext>
            </a:extLst>
          </p:cNvPr>
          <p:cNvSpPr txBox="1"/>
          <p:nvPr/>
        </p:nvSpPr>
        <p:spPr>
          <a:xfrm>
            <a:off x="6096000" y="945931"/>
            <a:ext cx="2585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6600"/>
                </a:solidFill>
              </a:rPr>
              <a:t>W1O = Week 1 Output</a:t>
            </a:r>
          </a:p>
        </p:txBody>
      </p:sp>
    </p:spTree>
    <p:extLst>
      <p:ext uri="{BB962C8B-B14F-4D97-AF65-F5344CB8AC3E}">
        <p14:creationId xmlns:p14="http://schemas.microsoft.com/office/powerpoint/2010/main" val="675456698"/>
      </p:ext>
    </p:extLst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W2/D1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13:15 Update on process</a:t>
            </a:r>
          </a:p>
          <a:p>
            <a:pPr lvl="1"/>
            <a:r>
              <a:rPr lang="en-US" dirty="0"/>
              <a:t>TOHRU link update: </a:t>
            </a:r>
            <a:r>
              <a:rPr lang="en-GB" u="sng" dirty="0">
                <a:hlinkClick r:id="rId2"/>
              </a:rPr>
              <a:t>https://www.3gpp.org/tohru/</a:t>
            </a:r>
            <a:endParaRPr lang="en-US" dirty="0"/>
          </a:p>
          <a:p>
            <a:pPr lvl="1"/>
            <a:r>
              <a:rPr lang="en-US" dirty="0"/>
              <a:t>Handling of W1 output Q&amp;A</a:t>
            </a:r>
          </a:p>
          <a:p>
            <a:r>
              <a:rPr lang="en-US" dirty="0"/>
              <a:t>13:1</a:t>
            </a:r>
            <a:r>
              <a:rPr lang="en-US" dirty="0">
                <a:highlight>
                  <a:srgbClr val="FFFF00"/>
                </a:highlight>
              </a:rPr>
              <a:t>5</a:t>
            </a:r>
            <a:r>
              <a:rPr lang="en-US" dirty="0"/>
              <a:t> – 14:10 All agenda items </a:t>
            </a:r>
          </a:p>
          <a:p>
            <a:pPr lvl="1"/>
            <a:r>
              <a:rPr lang="en-US" dirty="0"/>
              <a:t>3, 4.1, 4.2, 4.3, 4.9, </a:t>
            </a:r>
            <a:r>
              <a:rPr lang="en-US" dirty="0">
                <a:highlight>
                  <a:srgbClr val="FFFF00"/>
                </a:highlight>
              </a:rPr>
              <a:t>4.8</a:t>
            </a:r>
            <a:r>
              <a:rPr lang="en-US" dirty="0"/>
              <a:t>, 4.13: Coordinate actions (if any) on postponed LSes</a:t>
            </a:r>
          </a:p>
          <a:p>
            <a:r>
              <a:rPr lang="en-US" dirty="0"/>
              <a:t>14:10 – 15:00 All agenda items</a:t>
            </a:r>
          </a:p>
          <a:p>
            <a:pPr lvl="1"/>
            <a:r>
              <a:rPr lang="en-US" dirty="0"/>
              <a:t>4.1, 4.21, 5.1, 5.15, etc.: Editorial and admin CRs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945976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2632C5-0908-46C3-8345-CA9CDBAF1A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W2/D2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902F34-0D2F-49B2-A617-DD8A4989AE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14:00 New work item proposals</a:t>
            </a:r>
          </a:p>
          <a:p>
            <a:pPr lvl="1"/>
            <a:r>
              <a:rPr lang="en-US" dirty="0"/>
              <a:t>4.22</a:t>
            </a:r>
          </a:p>
          <a:p>
            <a:pPr lvl="1"/>
            <a:r>
              <a:rPr lang="en-US" dirty="0"/>
              <a:t>5.16</a:t>
            </a:r>
          </a:p>
          <a:p>
            <a:r>
              <a:rPr lang="en-US" dirty="0"/>
              <a:t>14:00 – 15:00 All agenda items</a:t>
            </a:r>
          </a:p>
          <a:p>
            <a:pPr lvl="1"/>
            <a:r>
              <a:rPr lang="en-US" dirty="0"/>
              <a:t>4.7: Synchronize on merges</a:t>
            </a:r>
          </a:p>
          <a:p>
            <a:pPr lvl="1"/>
            <a:r>
              <a:rPr lang="en-US" dirty="0"/>
              <a:t>4.8: Reply LS on GUTI re-allocation</a:t>
            </a:r>
          </a:p>
          <a:p>
            <a:pPr lvl="1"/>
            <a:r>
              <a:rPr lang="en-US" dirty="0"/>
              <a:t>4.21: </a:t>
            </a:r>
          </a:p>
          <a:p>
            <a:pPr lvl="2"/>
            <a:r>
              <a:rPr lang="en-US" dirty="0"/>
              <a:t>IPUPS contributions</a:t>
            </a:r>
          </a:p>
          <a:p>
            <a:pPr lvl="1"/>
            <a:r>
              <a:rPr lang="en-US" dirty="0"/>
              <a:t>4.6: </a:t>
            </a:r>
          </a:p>
          <a:p>
            <a:pPr lvl="2"/>
            <a:r>
              <a:rPr lang="en-US" dirty="0"/>
              <a:t>Rapporteur to provide list </a:t>
            </a:r>
            <a:r>
              <a:rPr lang="en-US"/>
              <a:t>of contributions</a:t>
            </a:r>
            <a:endParaRPr lang="en-US" dirty="0"/>
          </a:p>
          <a:p>
            <a:pPr lvl="1"/>
            <a:r>
              <a:rPr lang="en-US" dirty="0"/>
              <a:t>Etc.  </a:t>
            </a:r>
          </a:p>
        </p:txBody>
      </p:sp>
    </p:spTree>
    <p:extLst>
      <p:ext uri="{BB962C8B-B14F-4D97-AF65-F5344CB8AC3E}">
        <p14:creationId xmlns:p14="http://schemas.microsoft.com/office/powerpoint/2010/main" val="1885342858"/>
      </p:ext>
    </p:ext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0BF4D-B165-4C49-88D3-062043E4C1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F639F3-3BD3-4C77-B720-4DF4ADD219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Process</a:t>
            </a:r>
          </a:p>
          <a:p>
            <a:pPr lvl="1"/>
            <a:r>
              <a:rPr lang="sv-SE" dirty="0"/>
              <a:t>General</a:t>
            </a:r>
          </a:p>
          <a:p>
            <a:pPr lvl="1"/>
            <a:r>
              <a:rPr lang="sv-SE" dirty="0"/>
              <a:t>Email rules</a:t>
            </a:r>
          </a:p>
          <a:p>
            <a:pPr lvl="1"/>
            <a:r>
              <a:rPr lang="sv-SE" dirty="0"/>
              <a:t>Drafting</a:t>
            </a:r>
          </a:p>
          <a:p>
            <a:pPr lvl="1"/>
            <a:r>
              <a:rPr lang="sv-SE" dirty="0"/>
              <a:t>Decision making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09D2C8-1478-4FB1-8637-362ED8F2EA92}"/>
              </a:ext>
            </a:extLst>
          </p:cNvPr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endParaRPr lang="sv-SE" dirty="0"/>
          </a:p>
          <a:p>
            <a:r>
              <a:rPr lang="sv-SE" dirty="0"/>
              <a:t>Week 1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endParaRPr lang="sv-SE" dirty="0"/>
          </a:p>
          <a:p>
            <a:r>
              <a:rPr lang="sv-SE" dirty="0"/>
              <a:t>Week 2</a:t>
            </a:r>
          </a:p>
          <a:p>
            <a:pPr lvl="1"/>
            <a:r>
              <a:rPr lang="sv-SE" dirty="0"/>
              <a:t>Scope</a:t>
            </a:r>
          </a:p>
          <a:p>
            <a:pPr lvl="1"/>
            <a:r>
              <a:rPr lang="sv-SE" dirty="0"/>
              <a:t>Deadlines</a:t>
            </a:r>
          </a:p>
          <a:p>
            <a:pPr lvl="1"/>
            <a:r>
              <a:rPr lang="sv-SE" dirty="0"/>
              <a:t>Confcall schedule (if any)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1875202"/>
      </p:ext>
    </p:extLst>
  </p:cSld>
  <p:clrMapOvr>
    <a:masterClrMapping/>
  </p:clrMapOvr>
  <p:transition>
    <p:wipe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4E42FD-EB58-48CE-B939-0CB2C23CED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D7C9B9-67B1-4FD4-97D0-D40C3B4EE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Process document: </a:t>
            </a:r>
          </a:p>
          <a:p>
            <a:pPr lvl="1"/>
            <a:r>
              <a:rPr lang="en-US" dirty="0">
                <a:hlinkClick r:id="rId2"/>
              </a:rPr>
              <a:t>https://www.3gpp.org/ftp/tsg_sa/WG3_Security/TSGS3_100e/Docs/S3-201550.zip</a:t>
            </a:r>
            <a:r>
              <a:rPr lang="en-US" dirty="0"/>
              <a:t> </a:t>
            </a:r>
          </a:p>
          <a:p>
            <a:r>
              <a:rPr lang="en-US" dirty="0"/>
              <a:t>Agenda:</a:t>
            </a:r>
          </a:p>
          <a:p>
            <a:pPr lvl="1"/>
            <a:r>
              <a:rPr lang="en-US" dirty="0">
                <a:hlinkClick r:id="rId3"/>
              </a:rPr>
              <a:t>https://www.3gpp.org/ftp/tsg_sa/WG3_Security/TSGS3_100e/Docs/S3-201500.zip</a:t>
            </a:r>
            <a:r>
              <a:rPr lang="en-US" dirty="0"/>
              <a:t> </a:t>
            </a:r>
          </a:p>
          <a:p>
            <a:r>
              <a:rPr lang="en-US" dirty="0"/>
              <a:t>Conference call: </a:t>
            </a:r>
          </a:p>
          <a:p>
            <a:pPr lvl="1"/>
            <a:r>
              <a:rPr lang="en-US" dirty="0"/>
              <a:t>To be scheduled daily depending on needs 13:00-15:00 UTC</a:t>
            </a:r>
          </a:p>
          <a:p>
            <a:pPr lvl="1"/>
            <a:r>
              <a:rPr lang="en-US" dirty="0"/>
              <a:t>Conference calls topics are collected in this document</a:t>
            </a:r>
            <a:endParaRPr lang="en-GB" dirty="0"/>
          </a:p>
          <a:p>
            <a:pPr lvl="1"/>
            <a:r>
              <a:rPr lang="sv-SE" dirty="0"/>
              <a:t>GoToMeeting in combination with </a:t>
            </a:r>
            <a:r>
              <a:rPr lang="sv-SE" dirty="0">
                <a:hlinkClick r:id="rId4"/>
              </a:rPr>
              <a:t>TOHRU</a:t>
            </a:r>
            <a:r>
              <a:rPr lang="sv-SE" dirty="0"/>
              <a:t> for hand raising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40345"/>
      </p:ext>
    </p:extLst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CDB2E-1EF1-4901-94D7-484E2BF6DB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Email rules (1/2)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DF6E8F-8CF2-4FCA-A576-AC39B653B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Final status: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[SA3#100-e][AI#] Final status</a:t>
            </a:r>
            <a:r>
              <a:rPr lang="en-US" dirty="0"/>
              <a:t>" as subject line (only by rapporteurs)</a:t>
            </a:r>
            <a:endParaRPr lang="sv-SE" dirty="0"/>
          </a:p>
          <a:p>
            <a:pPr lvl="0"/>
            <a:r>
              <a:rPr lang="en-US" dirty="0"/>
              <a:t>Comment thread: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[SA3#100-e][AI#&lt;,group name if applicable&gt;][S3-20wxyz] &lt;exact Tdoc title&gt;</a:t>
            </a:r>
            <a:r>
              <a:rPr lang="en-US" dirty="0"/>
              <a:t>" as subject line </a:t>
            </a:r>
            <a:endParaRPr lang="sv-SE" dirty="0"/>
          </a:p>
          <a:p>
            <a:pPr lvl="0"/>
            <a:r>
              <a:rPr lang="en-US" dirty="0"/>
              <a:t>Preliminary decision: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[SA3#100-e][AI#] Preliminary decisions</a:t>
            </a:r>
            <a:r>
              <a:rPr lang="en-US" dirty="0"/>
              <a:t>" as subject line (only by the leadership)</a:t>
            </a:r>
            <a:endParaRPr lang="sv-SE" dirty="0"/>
          </a:p>
          <a:p>
            <a:r>
              <a:rPr lang="sv-SE" dirty="0"/>
              <a:t>Direct requests to the SA3 leadership:</a:t>
            </a:r>
          </a:p>
          <a:p>
            <a:pPr lvl="1"/>
            <a:r>
              <a:rPr lang="en-GB" b="1" dirty="0"/>
              <a:t>"[SA3#100-e][admin] …</a:t>
            </a:r>
            <a:r>
              <a:rPr lang="en-US" dirty="0"/>
              <a:t> " as subject line</a:t>
            </a:r>
            <a:endParaRPr lang="sv-SE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5369342"/>
      </p:ext>
    </p:extLst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98F80-B7F5-4686-AFB8-87A0CC7E7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CB4DB-0794-490B-9AE4-76A7B5A291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Drafts folder:</a:t>
            </a:r>
          </a:p>
          <a:p>
            <a:pPr lvl="1"/>
            <a:r>
              <a:rPr lang="sv-SE" dirty="0">
                <a:hlinkClick r:id="rId2"/>
              </a:rPr>
              <a:t>https://www.3gpp.org/ftp/tsg_sa/WG3_Security/TSGS3_100e/Inbox/drafts</a:t>
            </a:r>
            <a:r>
              <a:rPr lang="sv-SE" dirty="0"/>
              <a:t> </a:t>
            </a:r>
            <a:endParaRPr lang="en-US" dirty="0"/>
          </a:p>
          <a:p>
            <a:endParaRPr lang="en-US" dirty="0"/>
          </a:p>
          <a:p>
            <a:r>
              <a:rPr lang="en-US" dirty="0"/>
              <a:t>Filename convention for revisions:</a:t>
            </a:r>
          </a:p>
          <a:p>
            <a:pPr lvl="1"/>
            <a:r>
              <a:rPr lang="en-US" dirty="0"/>
              <a:t>"</a:t>
            </a:r>
            <a:r>
              <a:rPr lang="en-US" b="1" dirty="0"/>
              <a:t>draft_S3-20wxyz-r#</a:t>
            </a:r>
            <a:r>
              <a:rPr lang="en-US" dirty="0"/>
              <a:t>"</a:t>
            </a:r>
          </a:p>
          <a:p>
            <a:pPr lvl="1"/>
            <a:endParaRPr lang="en-US" dirty="0"/>
          </a:p>
          <a:p>
            <a:r>
              <a:rPr lang="en-US" dirty="0"/>
              <a:t>Merges:</a:t>
            </a:r>
          </a:p>
          <a:p>
            <a:pPr lvl="1"/>
            <a:r>
              <a:rPr lang="en-US" dirty="0"/>
              <a:t>Authors are to explicitly announce the merge and close the discussion on their merged documents’ threads</a:t>
            </a:r>
          </a:p>
          <a:p>
            <a:pPr lvl="1"/>
            <a:r>
              <a:rPr lang="en-US" dirty="0"/>
              <a:t>Discussion and drafting is to be continued on the baseline document thread  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6551659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25A00-1512-45B8-9919-3795539A6B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making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583912-0650-46C8-9579-08F2D454EA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Positions:</a:t>
            </a:r>
          </a:p>
          <a:p>
            <a:pPr lvl="1"/>
            <a:r>
              <a:rPr lang="en-US" sz="2000" dirty="0"/>
              <a:t>Positions (especially support/objection/objection withdrawal) are to be explicitly stated on the target contribution thread preferably at the beginning of the email. Below is an example of the scenarios to avoid: </a:t>
            </a:r>
          </a:p>
          <a:p>
            <a:pPr lvl="2"/>
            <a:r>
              <a:rPr lang="en-US" sz="1800" dirty="0"/>
              <a:t>Company X sends email stating objection to the contribution</a:t>
            </a:r>
          </a:p>
          <a:p>
            <a:pPr lvl="2"/>
            <a:r>
              <a:rPr lang="en-US" sz="1800" dirty="0"/>
              <a:t>Later, on the same thread Company Y sends email stating support of Company X (Company Y here should in addition state explicitly their objection to the contribution)</a:t>
            </a:r>
          </a:p>
          <a:p>
            <a:pPr lvl="1"/>
            <a:r>
              <a:rPr lang="en-US" sz="2000" dirty="0"/>
              <a:t>Objections are to be raised before the provided deadlines to allow time for discussion and compromise</a:t>
            </a:r>
          </a:p>
          <a:p>
            <a:r>
              <a:rPr lang="en-US" sz="2400" dirty="0"/>
              <a:t>Automatic decisions:</a:t>
            </a:r>
          </a:p>
          <a:p>
            <a:pPr lvl="1"/>
            <a:r>
              <a:rPr lang="en-US" sz="2000" dirty="0"/>
              <a:t>Unchallenged documents are automatically approved by the last challenge deadline or, in case of preliminary decisions, the following day’s challenge deadline</a:t>
            </a:r>
          </a:p>
          <a:p>
            <a:pPr lvl="1"/>
            <a:r>
              <a:rPr lang="en-US" sz="2000" dirty="0"/>
              <a:t>Challenged documents are to be noted by the last challenge deadline unless all objections have been withdrawn</a:t>
            </a:r>
          </a:p>
        </p:txBody>
      </p:sp>
    </p:spTree>
    <p:extLst>
      <p:ext uri="{BB962C8B-B14F-4D97-AF65-F5344CB8AC3E}">
        <p14:creationId xmlns:p14="http://schemas.microsoft.com/office/powerpoint/2010/main" val="1315435597"/>
      </p:ext>
    </p:extLst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9F6725-D6B0-46A7-A181-BE221D05E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1 - Scope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3D5B03-8EB3-4E57-AAA8-40D3B622B4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Admin</a:t>
            </a:r>
          </a:p>
          <a:p>
            <a:pPr lvl="1"/>
            <a:r>
              <a:rPr lang="en-US" dirty="0"/>
              <a:t>Agenda items 1 &amp; 2</a:t>
            </a:r>
          </a:p>
          <a:p>
            <a:r>
              <a:rPr lang="en-US" dirty="0"/>
              <a:t>Rel-17 items: </a:t>
            </a:r>
          </a:p>
          <a:p>
            <a:pPr lvl="1"/>
            <a:r>
              <a:rPr lang="en-US" dirty="0"/>
              <a:t>Work items: 4.14 to 4.20</a:t>
            </a:r>
          </a:p>
          <a:p>
            <a:pPr lvl="1"/>
            <a:r>
              <a:rPr lang="en-US" dirty="0"/>
              <a:t>Studies: 5.2 to 5.14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5B3E35E-3FFA-48CF-96B5-FA20251312F3}"/>
              </a:ext>
            </a:extLst>
          </p:cNvPr>
          <p:cNvGraphicFramePr>
            <a:graphicFrameLocks noGrp="1"/>
          </p:cNvGraphicFramePr>
          <p:nvPr>
            <p:ph idx="10"/>
            <p:extLst>
              <p:ext uri="{D42A27DB-BD31-4B8C-83A1-F6EECF244321}">
                <p14:modId xmlns:p14="http://schemas.microsoft.com/office/powerpoint/2010/main" val="1988027225"/>
              </p:ext>
            </p:extLst>
          </p:nvPr>
        </p:nvGraphicFramePr>
        <p:xfrm>
          <a:off x="5302072" y="1825625"/>
          <a:ext cx="6051728" cy="1082287"/>
        </p:xfrm>
        <a:graphic>
          <a:graphicData uri="http://schemas.openxmlformats.org/drawingml/2006/table">
            <a:tbl>
              <a:tblPr firstRow="1" firstCol="1" bandRow="1"/>
              <a:tblGrid>
                <a:gridCol w="597916">
                  <a:extLst>
                    <a:ext uri="{9D8B030D-6E8A-4147-A177-3AD203B41FA5}">
                      <a16:colId xmlns:a16="http://schemas.microsoft.com/office/drawing/2014/main" val="2535900931"/>
                    </a:ext>
                  </a:extLst>
                </a:gridCol>
                <a:gridCol w="3231983">
                  <a:extLst>
                    <a:ext uri="{9D8B030D-6E8A-4147-A177-3AD203B41FA5}">
                      <a16:colId xmlns:a16="http://schemas.microsoft.com/office/drawing/2014/main" val="3843232670"/>
                    </a:ext>
                  </a:extLst>
                </a:gridCol>
                <a:gridCol w="708897">
                  <a:extLst>
                    <a:ext uri="{9D8B030D-6E8A-4147-A177-3AD203B41FA5}">
                      <a16:colId xmlns:a16="http://schemas.microsoft.com/office/drawing/2014/main" val="2677612703"/>
                    </a:ext>
                  </a:extLst>
                </a:gridCol>
                <a:gridCol w="1512932">
                  <a:extLst>
                    <a:ext uri="{9D8B030D-6E8A-4147-A177-3AD203B41FA5}">
                      <a16:colId xmlns:a16="http://schemas.microsoft.com/office/drawing/2014/main" val="3956779088"/>
                    </a:ext>
                  </a:extLst>
                </a:gridCol>
              </a:tblGrid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</a:t>
                      </a: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.14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Integration of GBA into 5GC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850023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GBA_5G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232860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4.15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US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IMS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860016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SCAS_IMS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1934476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4.16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Enhancements for 5G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870020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eSCAS_5G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31196301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Service Communication Proxy (SECOP)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870019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SCAS_5G_SECOP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026182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5G NWDAF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870018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SCAS_5G_NWDAF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86600114"/>
                  </a:ext>
                </a:extLst>
              </a:tr>
              <a:tr h="200522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4.19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Non-3GPP InterWorking Function (N3IWF)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870017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SCAS_5G_N3IWF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3495724"/>
                  </a:ext>
                </a:extLst>
              </a:tr>
              <a:tr h="133681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4.20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Security Assurance Specification for Inter PLMN UP Security (Rel-17)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SCAS_5G_IPUPS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33420" marR="334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BE4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7009359"/>
                  </a:ext>
                </a:extLst>
              </a:tr>
            </a:tbl>
          </a:graphicData>
        </a:graphic>
      </p:graphicFrame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117A916-CA01-4037-9DA1-CB66AD3FDE4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1340656"/>
              </p:ext>
            </p:extLst>
          </p:nvPr>
        </p:nvGraphicFramePr>
        <p:xfrm>
          <a:off x="5302072" y="3062453"/>
          <a:ext cx="6051728" cy="3144536"/>
        </p:xfrm>
        <a:graphic>
          <a:graphicData uri="http://schemas.openxmlformats.org/drawingml/2006/table">
            <a:tbl>
              <a:tblPr firstRow="1" firstCol="1" bandRow="1"/>
              <a:tblGrid>
                <a:gridCol w="596452">
                  <a:extLst>
                    <a:ext uri="{9D8B030D-6E8A-4147-A177-3AD203B41FA5}">
                      <a16:colId xmlns:a16="http://schemas.microsoft.com/office/drawing/2014/main" val="2794409018"/>
                    </a:ext>
                  </a:extLst>
                </a:gridCol>
                <a:gridCol w="3232597">
                  <a:extLst>
                    <a:ext uri="{9D8B030D-6E8A-4147-A177-3AD203B41FA5}">
                      <a16:colId xmlns:a16="http://schemas.microsoft.com/office/drawing/2014/main" val="2555067944"/>
                    </a:ext>
                  </a:extLst>
                </a:gridCol>
                <a:gridCol w="709747">
                  <a:extLst>
                    <a:ext uri="{9D8B030D-6E8A-4147-A177-3AD203B41FA5}">
                      <a16:colId xmlns:a16="http://schemas.microsoft.com/office/drawing/2014/main" val="71847743"/>
                    </a:ext>
                  </a:extLst>
                </a:gridCol>
                <a:gridCol w="1512932">
                  <a:extLst>
                    <a:ext uri="{9D8B030D-6E8A-4147-A177-3AD203B41FA5}">
                      <a16:colId xmlns:a16="http://schemas.microsoft.com/office/drawing/2014/main" val="2311038130"/>
                    </a:ext>
                  </a:extLst>
                </a:gridCol>
              </a:tblGrid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5.2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5G security enhancement against false base stations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810032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FS_5GFBS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020241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5.3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SECAM and SCAS for 3GPP virtualized network products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810037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FS_VNP_SECAM_SCAS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67043792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5.4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User Plane Integrity Protection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820006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 err="1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FS_UP_IP_Sec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85994742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5.5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Security Impacts of Virtualisation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820007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FS_SIV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346051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5.6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authentication enhancements in 5GS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820009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FS_AUTH_ENH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5957557"/>
                  </a:ext>
                </a:extLst>
              </a:tr>
              <a:tr h="301884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5.7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storage and transport of the security parameters in a 5GC, that are used by the ARPF for Authentication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850018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FS_5GC_SEC_ARPF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8641286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5.8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Unmanned Aerial Systems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FS_UAS_SEC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59818259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5.9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Enhancement of Support for Edge Computing in 5GC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FS_enh_EC_SEC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48342695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5.10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Enhancement for Proximity Based Services in 5GS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FS_5G_ProSe_Sec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42912994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5.11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for enhanced support of Industrial IoT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FS_IIoT_SEC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76672594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5.12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Study on Security Aspects of Enhancements for 5G Multicast-Broadcast Services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FS_5MBS_SEC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70816439"/>
                  </a:ext>
                </a:extLst>
              </a:tr>
              <a:tr h="213199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5.13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enhanced security support for Non-Public Networks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FS_eNPN-SEC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736538"/>
                  </a:ext>
                </a:extLst>
              </a:tr>
              <a:tr h="284265"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b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5.14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90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Study on security aspects of the Disaggregated gNB Architecture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TBD</a:t>
                      </a:r>
                      <a:endParaRPr lang="sv-SE" sz="80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900"/>
                        </a:spcAft>
                      </a:pPr>
                      <a:r>
                        <a:rPr lang="en-GB" sz="700" dirty="0" err="1">
                          <a:effectLst/>
                          <a:latin typeface="Times New Roman" panose="02020603050405020304" pitchFamily="18" charset="0"/>
                          <a:ea typeface="MS Mincho" panose="02020609040205080304" pitchFamily="49" charset="-128"/>
                        </a:rPr>
                        <a:t>FS_disagg_gNB_Sec</a:t>
                      </a:r>
                      <a:endParaRPr lang="sv-SE" sz="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41524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7257228"/>
      </p:ext>
    </p:extLst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12D19-846B-4C1A-AE1B-F7F0B55741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Week 1- Schedule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D492CDC-849B-46C9-9AC7-3238B40D1B5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9922081"/>
              </p:ext>
            </p:extLst>
          </p:nvPr>
        </p:nvGraphicFramePr>
        <p:xfrm>
          <a:off x="838200" y="1825624"/>
          <a:ext cx="10515600" cy="4288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2600">
                  <a:extLst>
                    <a:ext uri="{9D8B030D-6E8A-4147-A177-3AD203B41FA5}">
                      <a16:colId xmlns:a16="http://schemas.microsoft.com/office/drawing/2014/main" val="1481036120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04355428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19430051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237017178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1597579317"/>
                    </a:ext>
                  </a:extLst>
                </a:gridCol>
                <a:gridCol w="1752600">
                  <a:extLst>
                    <a:ext uri="{9D8B030D-6E8A-4147-A177-3AD203B41FA5}">
                      <a16:colId xmlns:a16="http://schemas.microsoft.com/office/drawing/2014/main" val="4027621878"/>
                    </a:ext>
                  </a:extLst>
                </a:gridCol>
              </a:tblGrid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Time (UTC)\Day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Monday</a:t>
                      </a:r>
                    </a:p>
                    <a:p>
                      <a:pPr algn="ctr"/>
                      <a:r>
                        <a:rPr lang="en-US" sz="1400" i="1" dirty="0"/>
                        <a:t>17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Tuesday</a:t>
                      </a:r>
                    </a:p>
                    <a:p>
                      <a:pPr algn="ctr"/>
                      <a:r>
                        <a:rPr lang="en-US" sz="1400" i="1" dirty="0"/>
                        <a:t>18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Wednesday</a:t>
                      </a:r>
                    </a:p>
                    <a:p>
                      <a:pPr algn="ctr"/>
                      <a:r>
                        <a:rPr lang="en-US" sz="1400" i="1" dirty="0"/>
                        <a:t>19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Thursday</a:t>
                      </a:r>
                    </a:p>
                    <a:p>
                      <a:pPr algn="ctr"/>
                      <a:r>
                        <a:rPr lang="en-US" sz="1400" i="1" dirty="0"/>
                        <a:t>20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Friday</a:t>
                      </a:r>
                    </a:p>
                    <a:p>
                      <a:pPr algn="ctr"/>
                      <a:r>
                        <a:rPr lang="en-US" sz="1400" i="1" dirty="0"/>
                        <a:t>21 Aug 2020</a:t>
                      </a:r>
                      <a:endParaRPr lang="en-US" sz="1400" b="1" i="1" dirty="0"/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5903917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8:00-9:00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Start of e-meeting at 8:00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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83156459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9:00-10:00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98789174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10:00-11:00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</a:t>
                      </a:r>
                      <a:r>
                        <a:rPr lang="en-US" sz="1400" baseline="30000" dirty="0"/>
                        <a:t>st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2</a:t>
                      </a:r>
                      <a:r>
                        <a:rPr lang="en-US" sz="1400" baseline="30000" dirty="0"/>
                        <a:t>nd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3</a:t>
                      </a:r>
                      <a:r>
                        <a:rPr lang="en-US" sz="1400" baseline="30000" dirty="0"/>
                        <a:t>rd</a:t>
                      </a:r>
                      <a:r>
                        <a:rPr lang="en-US" sz="1400" dirty="0"/>
                        <a:t> challenge deadline at 11:00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Last challenge deadline at 11:00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33683663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11:00-12:00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Rapporteurs to announce final status at 12:00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73998509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12:00-13:00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9955374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13:00-14:00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Conf call W1/D1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W1/D2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W1/D3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Conf call W1/D4</a:t>
                      </a:r>
                    </a:p>
                  </a:txBody>
                  <a:tcPr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0547082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14:00-15:00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1941566"/>
                  </a:ext>
                </a:extLst>
              </a:tr>
              <a:tr h="370978">
                <a:tc>
                  <a:txBody>
                    <a:bodyPr/>
                    <a:lstStyle/>
                    <a:p>
                      <a:pPr algn="ctr"/>
                      <a:r>
                        <a:rPr lang="en-US" sz="1400" i="1" dirty="0"/>
                        <a:t>15:00-16:00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4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Objections latest at 16:00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="1" dirty="0">
                          <a:solidFill>
                            <a:srgbClr val="FF6600"/>
                          </a:solidFill>
                        </a:rPr>
                        <a:t>Portal opens</a:t>
                      </a:r>
                    </a:p>
                    <a:p>
                      <a:pPr algn="ctr"/>
                      <a:r>
                        <a:rPr lang="en-US" sz="1400" dirty="0"/>
                        <a:t>Last revision at 17:00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End of Week 1 of e-meeting at 15:00 </a:t>
                      </a:r>
                      <a:r>
                        <a:rPr lang="en-US" sz="1400" b="1" dirty="0">
                          <a:solidFill>
                            <a:srgbClr val="FF0000"/>
                          </a:solidFill>
                          <a:sym typeface="Wingdings" panose="05000000000000000000" pitchFamily="2" charset="2"/>
                        </a:rPr>
                        <a:t></a:t>
                      </a:r>
                      <a:endParaRPr lang="en-US" sz="14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55596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62125787"/>
      </p:ext>
    </p:extLst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6F0BA-21CB-41E3-8461-7F19951AC4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Conference call W1/D1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4D2255-00E1-4548-AF8B-240DBB36AD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13:00 – 13:20 Agenda items 1 &amp; 2</a:t>
            </a:r>
          </a:p>
          <a:p>
            <a:r>
              <a:rPr lang="en-US" dirty="0"/>
              <a:t>13:20 – 14:30 Agenda items 4.14 to 4.20</a:t>
            </a:r>
          </a:p>
          <a:p>
            <a:pPr lvl="1"/>
            <a:r>
              <a:rPr lang="en-US" dirty="0"/>
              <a:t>Topic 1 (TBD)</a:t>
            </a:r>
          </a:p>
          <a:p>
            <a:pPr lvl="1"/>
            <a:r>
              <a:rPr lang="en-US" dirty="0"/>
              <a:t>Topic 2 (TBD)</a:t>
            </a:r>
          </a:p>
          <a:p>
            <a:pPr lvl="1"/>
            <a:r>
              <a:rPr lang="en-US" dirty="0"/>
              <a:t>Etc.</a:t>
            </a:r>
          </a:p>
          <a:p>
            <a:r>
              <a:rPr lang="en-US" dirty="0"/>
              <a:t>14:30 – 15:00 Agenda items 5.2 to 5.14</a:t>
            </a:r>
          </a:p>
          <a:p>
            <a:pPr lvl="1"/>
            <a:r>
              <a:rPr lang="en-US" dirty="0"/>
              <a:t>Only Skeleton/scope/intro contributions</a:t>
            </a:r>
          </a:p>
        </p:txBody>
      </p:sp>
    </p:spTree>
    <p:extLst>
      <p:ext uri="{BB962C8B-B14F-4D97-AF65-F5344CB8AC3E}">
        <p14:creationId xmlns:p14="http://schemas.microsoft.com/office/powerpoint/2010/main" val="1899028380"/>
      </p:ext>
    </p:extLst>
  </p:cSld>
  <p:clrMapOvr>
    <a:masterClrMapping/>
  </p:clrMapOvr>
  <p:transition>
    <p:wipe dir="r"/>
  </p:transition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f8fe64598aa6a98ba2c48ba916b1a262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8d6530949a8052906682361df69ab2cb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82BD09B-7BC0-429F-A74D-1CED2054BAFB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55F77A5-4F6E-409A-9892-DDAE0DE76F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AE2EAA4-7395-4C52-9C43-852F1C5982D0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1622</Words>
  <Application>Microsoft Office PowerPoint</Application>
  <PresentationFormat>Widescreen</PresentationFormat>
  <Paragraphs>338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Times New Roman</vt:lpstr>
      <vt:lpstr>Wingdings</vt:lpstr>
      <vt:lpstr>Office Theme</vt:lpstr>
      <vt:lpstr>Process and agenda for SA3#100-e</vt:lpstr>
      <vt:lpstr>Outline</vt:lpstr>
      <vt:lpstr>General</vt:lpstr>
      <vt:lpstr>Email rules (1/2)</vt:lpstr>
      <vt:lpstr>Drafting</vt:lpstr>
      <vt:lpstr>Decision making</vt:lpstr>
      <vt:lpstr>Week 1 - Scope</vt:lpstr>
      <vt:lpstr>Week 1- Schedule</vt:lpstr>
      <vt:lpstr>Conference call W1/D1 schedule</vt:lpstr>
      <vt:lpstr>Conference call W1/D2 schedule</vt:lpstr>
      <vt:lpstr>Conference call W1/D3 schedule</vt:lpstr>
      <vt:lpstr>Conference call W1/D4 schedule</vt:lpstr>
      <vt:lpstr>Week 2 - Scope</vt:lpstr>
      <vt:lpstr>Week 2- Schedule</vt:lpstr>
      <vt:lpstr>Conference call W2/D1 schedule</vt:lpstr>
      <vt:lpstr>Conference call W2/D2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dc:description/>
  <cp:lastModifiedBy/>
  <cp:revision>1</cp:revision>
  <dcterms:created xsi:type="dcterms:W3CDTF">2019-05-22T07:33:39Z</dcterms:created>
  <dcterms:modified xsi:type="dcterms:W3CDTF">2020-08-24T15:18:22Z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</Properties>
</file>