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62" r:id="rId2"/>
    <p:sldId id="263" r:id="rId3"/>
    <p:sldId id="264" r:id="rId4"/>
    <p:sldId id="258" r:id="rId5"/>
    <p:sldId id="256" r:id="rId6"/>
    <p:sldId id="261" r:id="rId7"/>
    <p:sldId id="267" r:id="rId8"/>
    <p:sldId id="265" r:id="rId9"/>
    <p:sldId id="266" r:id="rId10"/>
    <p:sldId id="273" r:id="rId11"/>
    <p:sldId id="272" r:id="rId12"/>
    <p:sldId id="259" r:id="rId13"/>
    <p:sldId id="269" r:id="rId14"/>
    <p:sldId id="270" r:id="rId15"/>
    <p:sldId id="271" r:id="rId16"/>
    <p:sldId id="268" r:id="rId17"/>
  </p:sldIdLst>
  <p:sldSz cx="9144000" cy="6858000" type="screen4x3"/>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80808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101" autoAdjust="0"/>
  </p:normalViewPr>
  <p:slideViewPr>
    <p:cSldViewPr>
      <p:cViewPr>
        <p:scale>
          <a:sx n="60" d="100"/>
          <a:sy n="60" d="100"/>
        </p:scale>
        <p:origin x="-2070" y="-282"/>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lstStyle/>
          <a:p>
            <a:r>
              <a:rPr kumimoji="1" lang="ja-JP" altLang="en-US" smtClean="0"/>
              <a:t>マスター タイトルの書式設定</a:t>
            </a:r>
            <a:endParaRPr kumimoji="1" lang="ja-JP" altLang="en-US"/>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kumimoji="1" lang="ja-JP" altLang="en-US" smtClean="0"/>
              <a:t>マスター サブタイトルの書式設定</a:t>
            </a:r>
            <a:endParaRPr kumimoji="1" lang="ja-JP" altLang="en-US"/>
          </a:p>
        </p:txBody>
      </p:sp>
      <p:sp>
        <p:nvSpPr>
          <p:cNvPr id="4" name="日付プレースホルダー 3"/>
          <p:cNvSpPr>
            <a:spLocks noGrp="1"/>
          </p:cNvSpPr>
          <p:nvPr>
            <p:ph type="dt" sz="half" idx="10"/>
          </p:nvPr>
        </p:nvSpPr>
        <p:spPr/>
        <p:txBody>
          <a:bodyPr/>
          <a:lstStyle/>
          <a:p>
            <a:fld id="{0B6DCA9F-02A7-445E-8C4D-924E729E1F6B}" type="datetimeFigureOut">
              <a:rPr kumimoji="1" lang="ja-JP" altLang="en-US" smtClean="0"/>
              <a:t>2013/9/18</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E21AAD80-B910-4408-B19C-347350D61C39}" type="slidenum">
              <a:rPr kumimoji="1" lang="ja-JP" altLang="en-US" smtClean="0"/>
              <a:t>‹#›</a:t>
            </a:fld>
            <a:endParaRPr kumimoji="1" lang="ja-JP" altLang="en-US"/>
          </a:p>
        </p:txBody>
      </p:sp>
    </p:spTree>
    <p:extLst>
      <p:ext uri="{BB962C8B-B14F-4D97-AF65-F5344CB8AC3E}">
        <p14:creationId xmlns:p14="http://schemas.microsoft.com/office/powerpoint/2010/main" val="295069625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縦書きテキスト プレースホルダー 2"/>
          <p:cNvSpPr>
            <a:spLocks noGrp="1"/>
          </p:cNvSpPr>
          <p:nvPr>
            <p:ph type="body" orient="vert" idx="1"/>
          </p:nvPr>
        </p:nvSpPr>
        <p:spPr/>
        <p:txBody>
          <a:bodyPr vert="eaVert"/>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10"/>
          </p:nvPr>
        </p:nvSpPr>
        <p:spPr/>
        <p:txBody>
          <a:bodyPr/>
          <a:lstStyle/>
          <a:p>
            <a:fld id="{0B6DCA9F-02A7-445E-8C4D-924E729E1F6B}" type="datetimeFigureOut">
              <a:rPr kumimoji="1" lang="ja-JP" altLang="en-US" smtClean="0"/>
              <a:t>2013/9/18</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E21AAD80-B910-4408-B19C-347350D61C39}" type="slidenum">
              <a:rPr kumimoji="1" lang="ja-JP" altLang="en-US" smtClean="0"/>
              <a:t>‹#›</a:t>
            </a:fld>
            <a:endParaRPr kumimoji="1" lang="ja-JP" altLang="en-US"/>
          </a:p>
        </p:txBody>
      </p:sp>
    </p:spTree>
    <p:extLst>
      <p:ext uri="{BB962C8B-B14F-4D97-AF65-F5344CB8AC3E}">
        <p14:creationId xmlns:p14="http://schemas.microsoft.com/office/powerpoint/2010/main" val="292545272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38"/>
            <a:ext cx="2057400" cy="5851525"/>
          </a:xfrm>
        </p:spPr>
        <p:txBody>
          <a:bodyPr vert="eaVert"/>
          <a:lstStyle/>
          <a:p>
            <a:r>
              <a:rPr kumimoji="1" lang="ja-JP" altLang="en-US" smtClean="0"/>
              <a:t>マスター タイトルの書式設定</a:t>
            </a:r>
            <a:endParaRPr kumimoji="1" lang="ja-JP" altLang="en-US"/>
          </a:p>
        </p:txBody>
      </p:sp>
      <p:sp>
        <p:nvSpPr>
          <p:cNvPr id="3" name="縦書きテキスト プレースホルダー 2"/>
          <p:cNvSpPr>
            <a:spLocks noGrp="1"/>
          </p:cNvSpPr>
          <p:nvPr>
            <p:ph type="body" orient="vert" idx="1"/>
          </p:nvPr>
        </p:nvSpPr>
        <p:spPr>
          <a:xfrm>
            <a:off x="457200" y="274638"/>
            <a:ext cx="6019800" cy="5851525"/>
          </a:xfrm>
        </p:spPr>
        <p:txBody>
          <a:bodyPr vert="eaVert"/>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10"/>
          </p:nvPr>
        </p:nvSpPr>
        <p:spPr/>
        <p:txBody>
          <a:bodyPr/>
          <a:lstStyle/>
          <a:p>
            <a:fld id="{0B6DCA9F-02A7-445E-8C4D-924E729E1F6B}" type="datetimeFigureOut">
              <a:rPr kumimoji="1" lang="ja-JP" altLang="en-US" smtClean="0"/>
              <a:t>2013/9/18</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E21AAD80-B910-4408-B19C-347350D61C39}" type="slidenum">
              <a:rPr kumimoji="1" lang="ja-JP" altLang="en-US" smtClean="0"/>
              <a:t>‹#›</a:t>
            </a:fld>
            <a:endParaRPr kumimoji="1" lang="ja-JP" altLang="en-US"/>
          </a:p>
        </p:txBody>
      </p:sp>
    </p:spTree>
    <p:extLst>
      <p:ext uri="{BB962C8B-B14F-4D97-AF65-F5344CB8AC3E}">
        <p14:creationId xmlns:p14="http://schemas.microsoft.com/office/powerpoint/2010/main" val="590918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コンテンツ プレースホルダー 2"/>
          <p:cNvSpPr>
            <a:spLocks noGrp="1"/>
          </p:cNvSpPr>
          <p:nvPr>
            <p:ph idx="1"/>
          </p:nvPr>
        </p:nvSpPr>
        <p:spPr/>
        <p:txBody>
          <a:body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10"/>
          </p:nvPr>
        </p:nvSpPr>
        <p:spPr/>
        <p:txBody>
          <a:bodyPr/>
          <a:lstStyle/>
          <a:p>
            <a:fld id="{0B6DCA9F-02A7-445E-8C4D-924E729E1F6B}" type="datetimeFigureOut">
              <a:rPr kumimoji="1" lang="ja-JP" altLang="en-US" smtClean="0"/>
              <a:t>2013/9/18</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E21AAD80-B910-4408-B19C-347350D61C39}" type="slidenum">
              <a:rPr kumimoji="1" lang="ja-JP" altLang="en-US" smtClean="0"/>
              <a:t>‹#›</a:t>
            </a:fld>
            <a:endParaRPr kumimoji="1" lang="ja-JP" altLang="en-US"/>
          </a:p>
        </p:txBody>
      </p:sp>
    </p:spTree>
    <p:extLst>
      <p:ext uri="{BB962C8B-B14F-4D97-AF65-F5344CB8AC3E}">
        <p14:creationId xmlns:p14="http://schemas.microsoft.com/office/powerpoint/2010/main" val="152102845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r>
              <a:rPr kumimoji="1" lang="ja-JP" altLang="en-US" smtClean="0"/>
              <a:t>マスター タイトルの書式設定</a:t>
            </a:r>
            <a:endParaRPr kumimoji="1" lang="ja-JP" altLang="en-US"/>
          </a:p>
        </p:txBody>
      </p:sp>
      <p:sp>
        <p:nvSpPr>
          <p:cNvPr id="3" name="テキスト プレースホルダー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kumimoji="1" lang="ja-JP" altLang="en-US" smtClean="0"/>
              <a:t>マスター テキストの書式設定</a:t>
            </a:r>
          </a:p>
        </p:txBody>
      </p:sp>
      <p:sp>
        <p:nvSpPr>
          <p:cNvPr id="4" name="日付プレースホルダー 3"/>
          <p:cNvSpPr>
            <a:spLocks noGrp="1"/>
          </p:cNvSpPr>
          <p:nvPr>
            <p:ph type="dt" sz="half" idx="10"/>
          </p:nvPr>
        </p:nvSpPr>
        <p:spPr/>
        <p:txBody>
          <a:bodyPr/>
          <a:lstStyle/>
          <a:p>
            <a:fld id="{0B6DCA9F-02A7-445E-8C4D-924E729E1F6B}" type="datetimeFigureOut">
              <a:rPr kumimoji="1" lang="ja-JP" altLang="en-US" smtClean="0"/>
              <a:t>2013/9/18</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E21AAD80-B910-4408-B19C-347350D61C39}" type="slidenum">
              <a:rPr kumimoji="1" lang="ja-JP" altLang="en-US" smtClean="0"/>
              <a:t>‹#›</a:t>
            </a:fld>
            <a:endParaRPr kumimoji="1" lang="ja-JP" altLang="en-US"/>
          </a:p>
        </p:txBody>
      </p:sp>
    </p:spTree>
    <p:extLst>
      <p:ext uri="{BB962C8B-B14F-4D97-AF65-F5344CB8AC3E}">
        <p14:creationId xmlns:p14="http://schemas.microsoft.com/office/powerpoint/2010/main" val="205757737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コンテンツ プレースホルダー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コンテンツ プレースホルダー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5" name="日付プレースホルダー 4"/>
          <p:cNvSpPr>
            <a:spLocks noGrp="1"/>
          </p:cNvSpPr>
          <p:nvPr>
            <p:ph type="dt" sz="half" idx="10"/>
          </p:nvPr>
        </p:nvSpPr>
        <p:spPr/>
        <p:txBody>
          <a:bodyPr/>
          <a:lstStyle/>
          <a:p>
            <a:fld id="{0B6DCA9F-02A7-445E-8C4D-924E729E1F6B}" type="datetimeFigureOut">
              <a:rPr kumimoji="1" lang="ja-JP" altLang="en-US" smtClean="0"/>
              <a:t>2013/9/18</a:t>
            </a:fld>
            <a:endParaRPr kumimoji="1" lang="ja-JP" altLang="en-US"/>
          </a:p>
        </p:txBody>
      </p:sp>
      <p:sp>
        <p:nvSpPr>
          <p:cNvPr id="6" name="フッター プレースホルダー 5"/>
          <p:cNvSpPr>
            <a:spLocks noGrp="1"/>
          </p:cNvSpPr>
          <p:nvPr>
            <p:ph type="ftr" sz="quarter" idx="11"/>
          </p:nvPr>
        </p:nvSpPr>
        <p:spPr/>
        <p:txBody>
          <a:bodyPr/>
          <a:lstStyle/>
          <a:p>
            <a:endParaRPr kumimoji="1" lang="ja-JP" altLang="en-US"/>
          </a:p>
        </p:txBody>
      </p:sp>
      <p:sp>
        <p:nvSpPr>
          <p:cNvPr id="7" name="スライド番号プレースホルダー 6"/>
          <p:cNvSpPr>
            <a:spLocks noGrp="1"/>
          </p:cNvSpPr>
          <p:nvPr>
            <p:ph type="sldNum" sz="quarter" idx="12"/>
          </p:nvPr>
        </p:nvSpPr>
        <p:spPr/>
        <p:txBody>
          <a:bodyPr/>
          <a:lstStyle/>
          <a:p>
            <a:fld id="{E21AAD80-B910-4408-B19C-347350D61C39}" type="slidenum">
              <a:rPr kumimoji="1" lang="ja-JP" altLang="en-US" smtClean="0"/>
              <a:t>‹#›</a:t>
            </a:fld>
            <a:endParaRPr kumimoji="1" lang="ja-JP" altLang="en-US"/>
          </a:p>
        </p:txBody>
      </p:sp>
    </p:spTree>
    <p:extLst>
      <p:ext uri="{BB962C8B-B14F-4D97-AF65-F5344CB8AC3E}">
        <p14:creationId xmlns:p14="http://schemas.microsoft.com/office/powerpoint/2010/main" val="134696933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kumimoji="1" lang="ja-JP" altLang="en-US" smtClean="0"/>
              <a:t>マスター タイトルの書式設定</a:t>
            </a:r>
            <a:endParaRPr kumimoji="1" lang="ja-JP" altLang="en-US"/>
          </a:p>
        </p:txBody>
      </p:sp>
      <p:sp>
        <p:nvSpPr>
          <p:cNvPr id="3" name="テキスト プレースホルダー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smtClean="0"/>
              <a:t>マスター テキストの書式設定</a:t>
            </a:r>
          </a:p>
        </p:txBody>
      </p:sp>
      <p:sp>
        <p:nvSpPr>
          <p:cNvPr id="4" name="コンテンツ プレースホルダー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5" name="テキスト プレースホルダー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smtClean="0"/>
              <a:t>マスター テキストの書式設定</a:t>
            </a:r>
          </a:p>
        </p:txBody>
      </p:sp>
      <p:sp>
        <p:nvSpPr>
          <p:cNvPr id="6" name="コンテンツ プレースホルダー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7" name="日付プレースホルダー 6"/>
          <p:cNvSpPr>
            <a:spLocks noGrp="1"/>
          </p:cNvSpPr>
          <p:nvPr>
            <p:ph type="dt" sz="half" idx="10"/>
          </p:nvPr>
        </p:nvSpPr>
        <p:spPr/>
        <p:txBody>
          <a:bodyPr/>
          <a:lstStyle/>
          <a:p>
            <a:fld id="{0B6DCA9F-02A7-445E-8C4D-924E729E1F6B}" type="datetimeFigureOut">
              <a:rPr kumimoji="1" lang="ja-JP" altLang="en-US" smtClean="0"/>
              <a:t>2013/9/18</a:t>
            </a:fld>
            <a:endParaRPr kumimoji="1" lang="ja-JP" altLang="en-US"/>
          </a:p>
        </p:txBody>
      </p:sp>
      <p:sp>
        <p:nvSpPr>
          <p:cNvPr id="8" name="フッター プレースホルダー 7"/>
          <p:cNvSpPr>
            <a:spLocks noGrp="1"/>
          </p:cNvSpPr>
          <p:nvPr>
            <p:ph type="ftr" sz="quarter" idx="11"/>
          </p:nvPr>
        </p:nvSpPr>
        <p:spPr/>
        <p:txBody>
          <a:bodyPr/>
          <a:lstStyle/>
          <a:p>
            <a:endParaRPr kumimoji="1" lang="ja-JP" altLang="en-US"/>
          </a:p>
        </p:txBody>
      </p:sp>
      <p:sp>
        <p:nvSpPr>
          <p:cNvPr id="9" name="スライド番号プレースホルダー 8"/>
          <p:cNvSpPr>
            <a:spLocks noGrp="1"/>
          </p:cNvSpPr>
          <p:nvPr>
            <p:ph type="sldNum" sz="quarter" idx="12"/>
          </p:nvPr>
        </p:nvSpPr>
        <p:spPr/>
        <p:txBody>
          <a:bodyPr/>
          <a:lstStyle/>
          <a:p>
            <a:fld id="{E21AAD80-B910-4408-B19C-347350D61C39}" type="slidenum">
              <a:rPr kumimoji="1" lang="ja-JP" altLang="en-US" smtClean="0"/>
              <a:t>‹#›</a:t>
            </a:fld>
            <a:endParaRPr kumimoji="1" lang="ja-JP" altLang="en-US"/>
          </a:p>
        </p:txBody>
      </p:sp>
    </p:spTree>
    <p:extLst>
      <p:ext uri="{BB962C8B-B14F-4D97-AF65-F5344CB8AC3E}">
        <p14:creationId xmlns:p14="http://schemas.microsoft.com/office/powerpoint/2010/main" val="353246145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日付プレースホルダー 2"/>
          <p:cNvSpPr>
            <a:spLocks noGrp="1"/>
          </p:cNvSpPr>
          <p:nvPr>
            <p:ph type="dt" sz="half" idx="10"/>
          </p:nvPr>
        </p:nvSpPr>
        <p:spPr/>
        <p:txBody>
          <a:bodyPr/>
          <a:lstStyle/>
          <a:p>
            <a:fld id="{0B6DCA9F-02A7-445E-8C4D-924E729E1F6B}" type="datetimeFigureOut">
              <a:rPr kumimoji="1" lang="ja-JP" altLang="en-US" smtClean="0"/>
              <a:t>2013/9/18</a:t>
            </a:fld>
            <a:endParaRPr kumimoji="1" lang="ja-JP" altLang="en-US"/>
          </a:p>
        </p:txBody>
      </p:sp>
      <p:sp>
        <p:nvSpPr>
          <p:cNvPr id="4" name="フッター プレースホルダー 3"/>
          <p:cNvSpPr>
            <a:spLocks noGrp="1"/>
          </p:cNvSpPr>
          <p:nvPr>
            <p:ph type="ftr" sz="quarter" idx="11"/>
          </p:nvPr>
        </p:nvSpPr>
        <p:spPr/>
        <p:txBody>
          <a:bodyPr/>
          <a:lstStyle/>
          <a:p>
            <a:endParaRPr kumimoji="1" lang="ja-JP" altLang="en-US"/>
          </a:p>
        </p:txBody>
      </p:sp>
      <p:sp>
        <p:nvSpPr>
          <p:cNvPr id="5" name="スライド番号プレースホルダー 4"/>
          <p:cNvSpPr>
            <a:spLocks noGrp="1"/>
          </p:cNvSpPr>
          <p:nvPr>
            <p:ph type="sldNum" sz="quarter" idx="12"/>
          </p:nvPr>
        </p:nvSpPr>
        <p:spPr/>
        <p:txBody>
          <a:bodyPr/>
          <a:lstStyle/>
          <a:p>
            <a:fld id="{E21AAD80-B910-4408-B19C-347350D61C39}" type="slidenum">
              <a:rPr kumimoji="1" lang="ja-JP" altLang="en-US" smtClean="0"/>
              <a:t>‹#›</a:t>
            </a:fld>
            <a:endParaRPr kumimoji="1" lang="ja-JP" altLang="en-US"/>
          </a:p>
        </p:txBody>
      </p:sp>
    </p:spTree>
    <p:extLst>
      <p:ext uri="{BB962C8B-B14F-4D97-AF65-F5344CB8AC3E}">
        <p14:creationId xmlns:p14="http://schemas.microsoft.com/office/powerpoint/2010/main" val="327410955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ー 1"/>
          <p:cNvSpPr>
            <a:spLocks noGrp="1"/>
          </p:cNvSpPr>
          <p:nvPr>
            <p:ph type="dt" sz="half" idx="10"/>
          </p:nvPr>
        </p:nvSpPr>
        <p:spPr/>
        <p:txBody>
          <a:bodyPr/>
          <a:lstStyle/>
          <a:p>
            <a:fld id="{0B6DCA9F-02A7-445E-8C4D-924E729E1F6B}" type="datetimeFigureOut">
              <a:rPr kumimoji="1" lang="ja-JP" altLang="en-US" smtClean="0"/>
              <a:t>2013/9/18</a:t>
            </a:fld>
            <a:endParaRPr kumimoji="1" lang="ja-JP" altLang="en-US"/>
          </a:p>
        </p:txBody>
      </p:sp>
      <p:sp>
        <p:nvSpPr>
          <p:cNvPr id="3" name="フッター プレースホルダー 2"/>
          <p:cNvSpPr>
            <a:spLocks noGrp="1"/>
          </p:cNvSpPr>
          <p:nvPr>
            <p:ph type="ftr" sz="quarter" idx="11"/>
          </p:nvPr>
        </p:nvSpPr>
        <p:spPr/>
        <p:txBody>
          <a:bodyPr/>
          <a:lstStyle/>
          <a:p>
            <a:endParaRPr kumimoji="1" lang="ja-JP" altLang="en-US"/>
          </a:p>
        </p:txBody>
      </p:sp>
      <p:sp>
        <p:nvSpPr>
          <p:cNvPr id="4" name="スライド番号プレースホルダー 3"/>
          <p:cNvSpPr>
            <a:spLocks noGrp="1"/>
          </p:cNvSpPr>
          <p:nvPr>
            <p:ph type="sldNum" sz="quarter" idx="12"/>
          </p:nvPr>
        </p:nvSpPr>
        <p:spPr/>
        <p:txBody>
          <a:bodyPr/>
          <a:lstStyle/>
          <a:p>
            <a:fld id="{E21AAD80-B910-4408-B19C-347350D61C39}" type="slidenum">
              <a:rPr kumimoji="1" lang="ja-JP" altLang="en-US" smtClean="0"/>
              <a:t>‹#›</a:t>
            </a:fld>
            <a:endParaRPr kumimoji="1" lang="ja-JP" altLang="en-US"/>
          </a:p>
        </p:txBody>
      </p:sp>
    </p:spTree>
    <p:extLst>
      <p:ext uri="{BB962C8B-B14F-4D97-AF65-F5344CB8AC3E}">
        <p14:creationId xmlns:p14="http://schemas.microsoft.com/office/powerpoint/2010/main" val="195553341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r>
              <a:rPr kumimoji="1" lang="ja-JP" altLang="en-US" smtClean="0"/>
              <a:t>マスター タイトルの書式設定</a:t>
            </a:r>
            <a:endParaRPr kumimoji="1" lang="ja-JP" altLang="en-US"/>
          </a:p>
        </p:txBody>
      </p:sp>
      <p:sp>
        <p:nvSpPr>
          <p:cNvPr id="3" name="コンテンツ プレースホルダー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テキスト プレースホルダー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smtClean="0"/>
              <a:t>マスター テキストの書式設定</a:t>
            </a:r>
          </a:p>
        </p:txBody>
      </p:sp>
      <p:sp>
        <p:nvSpPr>
          <p:cNvPr id="5" name="日付プレースホルダー 4"/>
          <p:cNvSpPr>
            <a:spLocks noGrp="1"/>
          </p:cNvSpPr>
          <p:nvPr>
            <p:ph type="dt" sz="half" idx="10"/>
          </p:nvPr>
        </p:nvSpPr>
        <p:spPr/>
        <p:txBody>
          <a:bodyPr/>
          <a:lstStyle/>
          <a:p>
            <a:fld id="{0B6DCA9F-02A7-445E-8C4D-924E729E1F6B}" type="datetimeFigureOut">
              <a:rPr kumimoji="1" lang="ja-JP" altLang="en-US" smtClean="0"/>
              <a:t>2013/9/18</a:t>
            </a:fld>
            <a:endParaRPr kumimoji="1" lang="ja-JP" altLang="en-US"/>
          </a:p>
        </p:txBody>
      </p:sp>
      <p:sp>
        <p:nvSpPr>
          <p:cNvPr id="6" name="フッター プレースホルダー 5"/>
          <p:cNvSpPr>
            <a:spLocks noGrp="1"/>
          </p:cNvSpPr>
          <p:nvPr>
            <p:ph type="ftr" sz="quarter" idx="11"/>
          </p:nvPr>
        </p:nvSpPr>
        <p:spPr/>
        <p:txBody>
          <a:bodyPr/>
          <a:lstStyle/>
          <a:p>
            <a:endParaRPr kumimoji="1" lang="ja-JP" altLang="en-US"/>
          </a:p>
        </p:txBody>
      </p:sp>
      <p:sp>
        <p:nvSpPr>
          <p:cNvPr id="7" name="スライド番号プレースホルダー 6"/>
          <p:cNvSpPr>
            <a:spLocks noGrp="1"/>
          </p:cNvSpPr>
          <p:nvPr>
            <p:ph type="sldNum" sz="quarter" idx="12"/>
          </p:nvPr>
        </p:nvSpPr>
        <p:spPr/>
        <p:txBody>
          <a:bodyPr/>
          <a:lstStyle/>
          <a:p>
            <a:fld id="{E21AAD80-B910-4408-B19C-347350D61C39}" type="slidenum">
              <a:rPr kumimoji="1" lang="ja-JP" altLang="en-US" smtClean="0"/>
              <a:t>‹#›</a:t>
            </a:fld>
            <a:endParaRPr kumimoji="1" lang="ja-JP" altLang="en-US"/>
          </a:p>
        </p:txBody>
      </p:sp>
    </p:spTree>
    <p:extLst>
      <p:ext uri="{BB962C8B-B14F-4D97-AF65-F5344CB8AC3E}">
        <p14:creationId xmlns:p14="http://schemas.microsoft.com/office/powerpoint/2010/main" val="101238201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r>
              <a:rPr kumimoji="1" lang="ja-JP" altLang="en-US" smtClean="0"/>
              <a:t>マスター タイトルの書式設定</a:t>
            </a:r>
            <a:endParaRPr kumimoji="1" lang="ja-JP" altLang="en-US"/>
          </a:p>
        </p:txBody>
      </p:sp>
      <p:sp>
        <p:nvSpPr>
          <p:cNvPr id="3" name="図プレースホルダー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ja-JP" altLang="en-US"/>
          </a:p>
        </p:txBody>
      </p:sp>
      <p:sp>
        <p:nvSpPr>
          <p:cNvPr id="4" name="テキスト プレースホルダー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smtClean="0"/>
              <a:t>マスター テキストの書式設定</a:t>
            </a:r>
          </a:p>
        </p:txBody>
      </p:sp>
      <p:sp>
        <p:nvSpPr>
          <p:cNvPr id="5" name="日付プレースホルダー 4"/>
          <p:cNvSpPr>
            <a:spLocks noGrp="1"/>
          </p:cNvSpPr>
          <p:nvPr>
            <p:ph type="dt" sz="half" idx="10"/>
          </p:nvPr>
        </p:nvSpPr>
        <p:spPr/>
        <p:txBody>
          <a:bodyPr/>
          <a:lstStyle/>
          <a:p>
            <a:fld id="{0B6DCA9F-02A7-445E-8C4D-924E729E1F6B}" type="datetimeFigureOut">
              <a:rPr kumimoji="1" lang="ja-JP" altLang="en-US" smtClean="0"/>
              <a:t>2013/9/18</a:t>
            </a:fld>
            <a:endParaRPr kumimoji="1" lang="ja-JP" altLang="en-US"/>
          </a:p>
        </p:txBody>
      </p:sp>
      <p:sp>
        <p:nvSpPr>
          <p:cNvPr id="6" name="フッター プレースホルダー 5"/>
          <p:cNvSpPr>
            <a:spLocks noGrp="1"/>
          </p:cNvSpPr>
          <p:nvPr>
            <p:ph type="ftr" sz="quarter" idx="11"/>
          </p:nvPr>
        </p:nvSpPr>
        <p:spPr/>
        <p:txBody>
          <a:bodyPr/>
          <a:lstStyle/>
          <a:p>
            <a:endParaRPr kumimoji="1" lang="ja-JP" altLang="en-US"/>
          </a:p>
        </p:txBody>
      </p:sp>
      <p:sp>
        <p:nvSpPr>
          <p:cNvPr id="7" name="スライド番号プレースホルダー 6"/>
          <p:cNvSpPr>
            <a:spLocks noGrp="1"/>
          </p:cNvSpPr>
          <p:nvPr>
            <p:ph type="sldNum" sz="quarter" idx="12"/>
          </p:nvPr>
        </p:nvSpPr>
        <p:spPr/>
        <p:txBody>
          <a:bodyPr/>
          <a:lstStyle/>
          <a:p>
            <a:fld id="{E21AAD80-B910-4408-B19C-347350D61C39}" type="slidenum">
              <a:rPr kumimoji="1" lang="ja-JP" altLang="en-US" smtClean="0"/>
              <a:t>‹#›</a:t>
            </a:fld>
            <a:endParaRPr kumimoji="1" lang="ja-JP" altLang="en-US"/>
          </a:p>
        </p:txBody>
      </p:sp>
    </p:spTree>
    <p:extLst>
      <p:ext uri="{BB962C8B-B14F-4D97-AF65-F5344CB8AC3E}">
        <p14:creationId xmlns:p14="http://schemas.microsoft.com/office/powerpoint/2010/main" val="350489946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ー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kumimoji="1" lang="ja-JP" altLang="en-US" smtClean="0"/>
              <a:t>マスター タイトルの書式設定</a:t>
            </a:r>
            <a:endParaRPr kumimoji="1" lang="ja-JP" altLang="en-US"/>
          </a:p>
        </p:txBody>
      </p:sp>
      <p:sp>
        <p:nvSpPr>
          <p:cNvPr id="3" name="テキスト プレースホルダー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B6DCA9F-02A7-445E-8C4D-924E729E1F6B}" type="datetimeFigureOut">
              <a:rPr kumimoji="1" lang="ja-JP" altLang="en-US" smtClean="0"/>
              <a:t>2013/9/18</a:t>
            </a:fld>
            <a:endParaRPr kumimoji="1" lang="ja-JP" altLang="en-US"/>
          </a:p>
        </p:txBody>
      </p:sp>
      <p:sp>
        <p:nvSpPr>
          <p:cNvPr id="5" name="フッター プレースホルダー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ja-JP" altLang="en-US"/>
          </a:p>
        </p:txBody>
      </p:sp>
      <p:sp>
        <p:nvSpPr>
          <p:cNvPr id="6" name="スライド番号プレースホルダー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21AAD80-B910-4408-B19C-347350D61C39}" type="slidenum">
              <a:rPr kumimoji="1" lang="ja-JP" altLang="en-US" smtClean="0"/>
              <a:t>‹#›</a:t>
            </a:fld>
            <a:endParaRPr kumimoji="1" lang="ja-JP" altLang="en-US"/>
          </a:p>
        </p:txBody>
      </p:sp>
    </p:spTree>
    <p:extLst>
      <p:ext uri="{BB962C8B-B14F-4D97-AF65-F5344CB8AC3E}">
        <p14:creationId xmlns:p14="http://schemas.microsoft.com/office/powerpoint/2010/main" val="403123505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kumimoji="1"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kumimoji="1"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kumimoji="1"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kumimoji="1"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タイトル 3"/>
          <p:cNvSpPr>
            <a:spLocks noGrp="1"/>
          </p:cNvSpPr>
          <p:nvPr>
            <p:ph type="ctrTitle"/>
          </p:nvPr>
        </p:nvSpPr>
        <p:spPr>
          <a:xfrm>
            <a:off x="0" y="2130425"/>
            <a:ext cx="8892480" cy="1470025"/>
          </a:xfrm>
        </p:spPr>
        <p:txBody>
          <a:bodyPr>
            <a:normAutofit fontScale="90000"/>
          </a:bodyPr>
          <a:lstStyle/>
          <a:p>
            <a:r>
              <a:rPr kumimoji="1" lang="en-US" altLang="ja-JP" dirty="0" smtClean="0"/>
              <a:t>Discussion on UE </a:t>
            </a:r>
            <a:r>
              <a:rPr kumimoji="1" lang="en-US" altLang="ja-JP" dirty="0" err="1" smtClean="0"/>
              <a:t>behaviour</a:t>
            </a:r>
            <a:r>
              <a:rPr kumimoji="1" lang="en-US" altLang="ja-JP" dirty="0" smtClean="0"/>
              <a:t/>
            </a:r>
            <a:br>
              <a:rPr kumimoji="1" lang="en-US" altLang="ja-JP" dirty="0" smtClean="0"/>
            </a:br>
            <a:r>
              <a:rPr lang="en-US" altLang="ja-JP" dirty="0" smtClean="0"/>
              <a:t>after rejecting </a:t>
            </a:r>
            <a:r>
              <a:rPr kumimoji="1" lang="en-US" altLang="ja-JP" dirty="0" smtClean="0"/>
              <a:t/>
            </a:r>
            <a:br>
              <a:rPr kumimoji="1" lang="en-US" altLang="ja-JP" dirty="0" smtClean="0"/>
            </a:br>
            <a:r>
              <a:rPr lang="en-US" altLang="ja-JP" dirty="0" smtClean="0"/>
              <a:t>Non UE detectable emergency call in IMS</a:t>
            </a:r>
            <a:endParaRPr kumimoji="1" lang="ja-JP" altLang="en-US" dirty="0"/>
          </a:p>
        </p:txBody>
      </p:sp>
      <p:sp>
        <p:nvSpPr>
          <p:cNvPr id="5" name="サブタイトル 4"/>
          <p:cNvSpPr>
            <a:spLocks noGrp="1"/>
          </p:cNvSpPr>
          <p:nvPr>
            <p:ph type="subTitle" idx="1"/>
          </p:nvPr>
        </p:nvSpPr>
        <p:spPr>
          <a:xfrm>
            <a:off x="1403648" y="4437112"/>
            <a:ext cx="6400800" cy="1752600"/>
          </a:xfrm>
        </p:spPr>
        <p:txBody>
          <a:bodyPr/>
          <a:lstStyle/>
          <a:p>
            <a:r>
              <a:rPr kumimoji="1" lang="en-US" altLang="ja-JP" dirty="0" smtClean="0"/>
              <a:t>NTT DOCOMO, </a:t>
            </a:r>
            <a:r>
              <a:rPr lang="en-US" altLang="ja-JP" dirty="0" smtClean="0">
                <a:solidFill>
                  <a:srgbClr val="808080"/>
                </a:solidFill>
              </a:rPr>
              <a:t>Qualcomm Inc</a:t>
            </a:r>
            <a:r>
              <a:rPr lang="en-US" altLang="ja-JP" dirty="0" smtClean="0">
                <a:solidFill>
                  <a:srgbClr val="808080"/>
                </a:solidFill>
              </a:rPr>
              <a:t>.</a:t>
            </a:r>
          </a:p>
          <a:p>
            <a:r>
              <a:rPr lang="en-US" altLang="ja-JP" dirty="0" smtClean="0">
                <a:solidFill>
                  <a:srgbClr val="808080"/>
                </a:solidFill>
              </a:rPr>
              <a:t>Deutsche Telekom, SOFBANK MOBILE, NSN, Sharp, NEC, Fujitsu, Hitachi</a:t>
            </a:r>
            <a:endParaRPr lang="en-US" altLang="ja-JP" dirty="0" smtClean="0">
              <a:solidFill>
                <a:srgbClr val="808080"/>
              </a:solidFill>
            </a:endParaRPr>
          </a:p>
        </p:txBody>
      </p:sp>
      <p:sp>
        <p:nvSpPr>
          <p:cNvPr id="6" name="タイトル 3"/>
          <p:cNvSpPr txBox="1">
            <a:spLocks/>
          </p:cNvSpPr>
          <p:nvPr/>
        </p:nvSpPr>
        <p:spPr>
          <a:xfrm>
            <a:off x="0" y="-10669"/>
            <a:ext cx="3923928" cy="735012"/>
          </a:xfrm>
          <a:prstGeom prst="rect">
            <a:avLst/>
          </a:prstGeom>
        </p:spPr>
        <p:txBody>
          <a:bodyPr vert="horz" lIns="91440" tIns="45720" rIns="91440" bIns="45720" rtlCol="0" anchor="ctr">
            <a:normAutofit fontScale="97500"/>
          </a:bodyPr>
          <a:lstStyle>
            <a:lvl1pPr algn="ctr" defTabSz="914400" rtl="0" eaLnBrk="1" latinLnBrk="0" hangingPunct="1">
              <a:spcBef>
                <a:spcPct val="0"/>
              </a:spcBef>
              <a:buNone/>
              <a:defRPr kumimoji="1" sz="4400" kern="1200">
                <a:solidFill>
                  <a:schemeClr val="tx1"/>
                </a:solidFill>
                <a:latin typeface="+mj-lt"/>
                <a:ea typeface="+mj-ea"/>
                <a:cs typeface="+mj-cs"/>
              </a:defRPr>
            </a:lvl1pPr>
          </a:lstStyle>
          <a:p>
            <a:pPr algn="l"/>
            <a:r>
              <a:rPr lang="en-US" altLang="ja-JP" sz="1800" dirty="0" smtClean="0"/>
              <a:t>TSG SA WG2 Meeting#99</a:t>
            </a:r>
          </a:p>
          <a:p>
            <a:pPr algn="l"/>
            <a:r>
              <a:rPr lang="en-US" altLang="ja-JP" sz="1800" dirty="0" smtClean="0"/>
              <a:t>23-27 September 2013, Xiamen, China</a:t>
            </a:r>
            <a:endParaRPr lang="ja-JP" altLang="en-US" sz="1800" dirty="0"/>
          </a:p>
        </p:txBody>
      </p:sp>
      <p:sp>
        <p:nvSpPr>
          <p:cNvPr id="7" name="タイトル 3"/>
          <p:cNvSpPr txBox="1">
            <a:spLocks/>
          </p:cNvSpPr>
          <p:nvPr/>
        </p:nvSpPr>
        <p:spPr>
          <a:xfrm>
            <a:off x="5215749" y="-10669"/>
            <a:ext cx="3923928" cy="735012"/>
          </a:xfrm>
          <a:prstGeom prst="rect">
            <a:avLst/>
          </a:prstGeom>
        </p:spPr>
        <p:txBody>
          <a:bodyPr vert="horz" lIns="91440" tIns="45720" rIns="91440" bIns="45720" rtlCol="0" anchor="ctr">
            <a:normAutofit fontScale="97500"/>
          </a:bodyPr>
          <a:lstStyle>
            <a:lvl1pPr algn="ctr" defTabSz="914400" rtl="0" eaLnBrk="1" latinLnBrk="0" hangingPunct="1">
              <a:spcBef>
                <a:spcPct val="0"/>
              </a:spcBef>
              <a:buNone/>
              <a:defRPr kumimoji="1" sz="4400" kern="1200">
                <a:solidFill>
                  <a:schemeClr val="tx1"/>
                </a:solidFill>
                <a:latin typeface="+mj-lt"/>
                <a:ea typeface="+mj-ea"/>
                <a:cs typeface="+mj-cs"/>
              </a:defRPr>
            </a:lvl1pPr>
          </a:lstStyle>
          <a:p>
            <a:pPr algn="r"/>
            <a:r>
              <a:rPr lang="en-US" altLang="ja-JP" sz="1800" dirty="0" smtClean="0"/>
              <a:t>S2-133307</a:t>
            </a:r>
            <a:endParaRPr lang="ja-JP" altLang="en-US" sz="1800" dirty="0"/>
          </a:p>
        </p:txBody>
      </p:sp>
    </p:spTree>
    <p:extLst>
      <p:ext uri="{BB962C8B-B14F-4D97-AF65-F5344CB8AC3E}">
        <p14:creationId xmlns:p14="http://schemas.microsoft.com/office/powerpoint/2010/main" val="145465200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en-US" altLang="ja-JP" dirty="0" smtClean="0"/>
              <a:t>Analysis</a:t>
            </a:r>
            <a:endParaRPr kumimoji="1" lang="ja-JP" altLang="en-US" dirty="0"/>
          </a:p>
        </p:txBody>
      </p:sp>
      <p:sp>
        <p:nvSpPr>
          <p:cNvPr id="3" name="コンテンツ プレースホルダー 2"/>
          <p:cNvSpPr>
            <a:spLocks noGrp="1"/>
          </p:cNvSpPr>
          <p:nvPr>
            <p:ph idx="1"/>
          </p:nvPr>
        </p:nvSpPr>
        <p:spPr/>
        <p:txBody>
          <a:bodyPr>
            <a:normAutofit fontScale="92500" lnSpcReduction="20000"/>
          </a:bodyPr>
          <a:lstStyle/>
          <a:p>
            <a:pPr marL="0" indent="0">
              <a:buNone/>
            </a:pPr>
            <a:r>
              <a:rPr lang="en-US" altLang="ja-JP" b="1" u="sng" dirty="0" smtClean="0"/>
              <a:t>On H.2:</a:t>
            </a:r>
            <a:endParaRPr lang="en-US" altLang="ja-JP" b="1" u="sng" dirty="0"/>
          </a:p>
          <a:p>
            <a:pPr lvl="1"/>
            <a:r>
              <a:rPr lang="en-US" altLang="ja-JP" dirty="0"/>
              <a:t>If this </a:t>
            </a:r>
            <a:r>
              <a:rPr lang="en-US" altLang="ja-JP" dirty="0" err="1"/>
              <a:t>behaviour</a:t>
            </a:r>
            <a:r>
              <a:rPr lang="en-US" altLang="ja-JP" dirty="0"/>
              <a:t> is used, then the Japanese regulation cannot be </a:t>
            </a:r>
            <a:r>
              <a:rPr lang="en-US" altLang="ja-JP" dirty="0" err="1"/>
              <a:t>fulfiled</a:t>
            </a:r>
            <a:r>
              <a:rPr lang="en-US" altLang="ja-JP" dirty="0"/>
              <a:t> as 184/186 prefix cannot be delivered. </a:t>
            </a:r>
          </a:p>
          <a:p>
            <a:pPr lvl="1"/>
            <a:r>
              <a:rPr lang="en-US" altLang="ja-JP" dirty="0"/>
              <a:t>In addition, for some operators in the EU, some emergency calls may be </a:t>
            </a:r>
            <a:r>
              <a:rPr lang="en-US" altLang="ja-JP" dirty="0" err="1"/>
              <a:t>mis</a:t>
            </a:r>
            <a:r>
              <a:rPr lang="en-US" altLang="ja-JP" dirty="0"/>
              <a:t>-routed for emergency numbers not stored on the USIM if the call is retried in the CS domain as an emergency call without the dialed number</a:t>
            </a:r>
            <a:r>
              <a:rPr lang="en-US" altLang="ja-JP" dirty="0" smtClean="0"/>
              <a:t>.</a:t>
            </a:r>
            <a:endParaRPr lang="en-US" altLang="ja-JP" dirty="0"/>
          </a:p>
          <a:p>
            <a:pPr lvl="1"/>
            <a:r>
              <a:rPr lang="en-US" altLang="ja-JP" dirty="0"/>
              <a:t>This behavior may be needed if the dialed digits identify a common emergency service with no additional information (e.g. 911 in US, 999 in UK) but is not valid for all operators.</a:t>
            </a:r>
            <a:endParaRPr lang="en-US" altLang="ja-JP" i="1" dirty="0"/>
          </a:p>
          <a:p>
            <a:endParaRPr kumimoji="1" lang="ja-JP" altLang="en-US" dirty="0"/>
          </a:p>
        </p:txBody>
      </p:sp>
    </p:spTree>
    <p:extLst>
      <p:ext uri="{BB962C8B-B14F-4D97-AF65-F5344CB8AC3E}">
        <p14:creationId xmlns:p14="http://schemas.microsoft.com/office/powerpoint/2010/main" val="384559966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en-US" altLang="ja-JP" dirty="0" smtClean="0"/>
              <a:t>Related topic…</a:t>
            </a:r>
            <a:endParaRPr kumimoji="1" lang="ja-JP" altLang="en-US" dirty="0"/>
          </a:p>
        </p:txBody>
      </p:sp>
      <p:sp>
        <p:nvSpPr>
          <p:cNvPr id="3" name="コンテンツ プレースホルダー 2"/>
          <p:cNvSpPr>
            <a:spLocks noGrp="1"/>
          </p:cNvSpPr>
          <p:nvPr>
            <p:ph idx="1"/>
          </p:nvPr>
        </p:nvSpPr>
        <p:spPr/>
        <p:txBody>
          <a:bodyPr/>
          <a:lstStyle/>
          <a:p>
            <a:r>
              <a:rPr lang="en-US" altLang="ja-JP" dirty="0" smtClean="0"/>
              <a:t>CT1 agreed on the following CR</a:t>
            </a:r>
          </a:p>
          <a:p>
            <a:pPr lvl="1"/>
            <a:endParaRPr lang="en-US" altLang="ja-JP" dirty="0" smtClean="0"/>
          </a:p>
          <a:p>
            <a:pPr lvl="1"/>
            <a:endParaRPr lang="en-US" altLang="ja-JP" dirty="0"/>
          </a:p>
          <a:p>
            <a:r>
              <a:rPr lang="en-US" altLang="ja-JP" dirty="0" smtClean="0"/>
              <a:t>7.1.2 anyway needs </a:t>
            </a:r>
            <a:r>
              <a:rPr lang="en-US" altLang="ja-JP" dirty="0"/>
              <a:t>to be corrected to allow for domain selection as in annex H.5 – e.g. in case an </a:t>
            </a:r>
            <a:r>
              <a:rPr lang="en-US" altLang="ja-JP" dirty="0" err="1"/>
              <a:t>sos</a:t>
            </a:r>
            <a:r>
              <a:rPr lang="en-US" altLang="ja-JP" dirty="0"/>
              <a:t> URN is included in the 380 response</a:t>
            </a:r>
            <a:r>
              <a:rPr lang="en-US" altLang="ja-JP" dirty="0" smtClean="0"/>
              <a:t>.</a:t>
            </a:r>
            <a:endParaRPr lang="ja-JP" altLang="en-US" dirty="0"/>
          </a:p>
          <a:p>
            <a:endParaRPr kumimoji="1" lang="ja-JP" altLang="en-US" dirty="0"/>
          </a:p>
        </p:txBody>
      </p:sp>
    </p:spTree>
    <p:extLst>
      <p:ext uri="{BB962C8B-B14F-4D97-AF65-F5344CB8AC3E}">
        <p14:creationId xmlns:p14="http://schemas.microsoft.com/office/powerpoint/2010/main" val="139078476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en-US" altLang="ja-JP" dirty="0" smtClean="0"/>
              <a:t>Proposal</a:t>
            </a:r>
            <a:endParaRPr kumimoji="1" lang="ja-JP" altLang="en-US" dirty="0"/>
          </a:p>
        </p:txBody>
      </p:sp>
      <p:sp>
        <p:nvSpPr>
          <p:cNvPr id="3" name="コンテンツ プレースホルダー 2"/>
          <p:cNvSpPr>
            <a:spLocks noGrp="1"/>
          </p:cNvSpPr>
          <p:nvPr>
            <p:ph idx="1"/>
          </p:nvPr>
        </p:nvSpPr>
        <p:spPr>
          <a:xfrm>
            <a:off x="457200" y="1600200"/>
            <a:ext cx="8229600" cy="4925144"/>
          </a:xfrm>
        </p:spPr>
        <p:txBody>
          <a:bodyPr>
            <a:normAutofit fontScale="62500" lnSpcReduction="20000"/>
          </a:bodyPr>
          <a:lstStyle/>
          <a:p>
            <a:r>
              <a:rPr lang="en-US" altLang="ja-JP" dirty="0" smtClean="0"/>
              <a:t>Three alternatives exist for retrying an emergency call after receipt of a 380 response for an initially undetected IMS emergency call.</a:t>
            </a:r>
          </a:p>
          <a:p>
            <a:endParaRPr lang="en-US" altLang="ja-JP" dirty="0" smtClean="0"/>
          </a:p>
          <a:p>
            <a:r>
              <a:rPr lang="en-US" altLang="ja-JP" dirty="0" smtClean="0"/>
              <a:t>Alt1:</a:t>
            </a:r>
          </a:p>
          <a:p>
            <a:pPr lvl="1"/>
            <a:r>
              <a:rPr lang="en-US" altLang="ja-JP" dirty="0" smtClean="0"/>
              <a:t>correct that text in TS23.167 H.2 so that UE supports the </a:t>
            </a:r>
            <a:r>
              <a:rPr lang="en-US" altLang="ja-JP" dirty="0" err="1" smtClean="0"/>
              <a:t>behaviour</a:t>
            </a:r>
            <a:r>
              <a:rPr lang="en-US" altLang="ja-JP" dirty="0" smtClean="0"/>
              <a:t> specified in section 7.1.2 when the CS domain is selected.</a:t>
            </a:r>
          </a:p>
          <a:p>
            <a:pPr lvl="1"/>
            <a:r>
              <a:rPr lang="en-US" altLang="ja-JP" dirty="0" smtClean="0"/>
              <a:t>correct the text in 7.1.2 to allow for domain selection as in H.2</a:t>
            </a:r>
          </a:p>
          <a:p>
            <a:pPr lvl="1"/>
            <a:r>
              <a:rPr lang="en-US" altLang="ja-JP" dirty="0" smtClean="0"/>
              <a:t>To make sure that the UE performs “</a:t>
            </a:r>
            <a:r>
              <a:rPr lang="en-US" altLang="ja-JP" dirty="0" err="1" smtClean="0"/>
              <a:t>dialled</a:t>
            </a:r>
            <a:r>
              <a:rPr lang="en-US" altLang="ja-JP" dirty="0" smtClean="0"/>
              <a:t> number </a:t>
            </a:r>
            <a:r>
              <a:rPr lang="en-US" altLang="ja-JP" dirty="0" smtClean="0">
                <a:sym typeface="Wingdings" pitchFamily="2" charset="2"/>
              </a:rPr>
              <a:t>/ emergency number mapping” if the UE moves to the CS domain, after the non UE detectable call in IMS domain is rejected with 380</a:t>
            </a:r>
          </a:p>
          <a:p>
            <a:endParaRPr lang="en-US" altLang="ja-JP" dirty="0" smtClean="0">
              <a:sym typeface="Wingdings" pitchFamily="2" charset="2"/>
            </a:endParaRPr>
          </a:p>
          <a:p>
            <a:r>
              <a:rPr lang="en-US" altLang="ja-JP" dirty="0" smtClean="0">
                <a:sym typeface="Wingdings" pitchFamily="2" charset="2"/>
              </a:rPr>
              <a:t>Alt2:</a:t>
            </a:r>
          </a:p>
          <a:p>
            <a:pPr lvl="1"/>
            <a:r>
              <a:rPr lang="en-US" altLang="ja-JP" dirty="0" smtClean="0">
                <a:sym typeface="Wingdings" pitchFamily="2" charset="2"/>
              </a:rPr>
              <a:t>P-CSCF to indicate the UE in 380 whether UE shall re-attempt “Detected” or “Non Detected” emergency in CS domain if the CS domain is selected</a:t>
            </a:r>
          </a:p>
          <a:p>
            <a:pPr lvl="1"/>
            <a:endParaRPr lang="en-US" altLang="ja-JP" dirty="0" smtClean="0">
              <a:sym typeface="Wingdings" pitchFamily="2" charset="2"/>
            </a:endParaRPr>
          </a:p>
          <a:p>
            <a:r>
              <a:rPr lang="en-US" altLang="ja-JP" dirty="0" smtClean="0">
                <a:sym typeface="Wingdings" pitchFamily="2" charset="2"/>
              </a:rPr>
              <a:t>Alt.3: </a:t>
            </a:r>
          </a:p>
          <a:p>
            <a:pPr lvl="1"/>
            <a:r>
              <a:rPr lang="en-US" altLang="ja-JP" dirty="0" smtClean="0">
                <a:sym typeface="Wingdings" pitchFamily="2" charset="2"/>
              </a:rPr>
              <a:t>If the CS domain is selected, UE to perform Emergency Setup if Emergency URN is indicated in 380; else do the </a:t>
            </a:r>
            <a:r>
              <a:rPr lang="en-US" altLang="ja-JP" dirty="0" err="1" smtClean="0">
                <a:sym typeface="Wingdings" pitchFamily="2" charset="2"/>
              </a:rPr>
              <a:t>behaviour</a:t>
            </a:r>
            <a:r>
              <a:rPr lang="en-US" altLang="ja-JP" dirty="0" smtClean="0">
                <a:sym typeface="Wingdings" pitchFamily="2" charset="2"/>
              </a:rPr>
              <a:t> specified in 7.1.2</a:t>
            </a:r>
          </a:p>
          <a:p>
            <a:pPr lvl="1"/>
            <a:endParaRPr lang="en-US" altLang="ja-JP" dirty="0" smtClean="0">
              <a:sym typeface="Wingdings" pitchFamily="2" charset="2"/>
            </a:endParaRPr>
          </a:p>
        </p:txBody>
      </p:sp>
    </p:spTree>
    <p:extLst>
      <p:ext uri="{BB962C8B-B14F-4D97-AF65-F5344CB8AC3E}">
        <p14:creationId xmlns:p14="http://schemas.microsoft.com/office/powerpoint/2010/main" val="109929060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431121" y="0"/>
            <a:ext cx="8229600" cy="1143000"/>
          </a:xfrm>
        </p:spPr>
        <p:txBody>
          <a:bodyPr/>
          <a:lstStyle/>
          <a:p>
            <a:r>
              <a:rPr kumimoji="1" lang="en-US" altLang="ja-JP" dirty="0" smtClean="0"/>
              <a:t>Alt.1 Illustrated</a:t>
            </a:r>
            <a:endParaRPr kumimoji="1" lang="ja-JP" altLang="en-US" dirty="0"/>
          </a:p>
        </p:txBody>
      </p:sp>
      <p:sp>
        <p:nvSpPr>
          <p:cNvPr id="4" name="正方形/長方形 3"/>
          <p:cNvSpPr/>
          <p:nvPr/>
        </p:nvSpPr>
        <p:spPr>
          <a:xfrm>
            <a:off x="467544" y="980728"/>
            <a:ext cx="1224136" cy="36004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dirty="0" smtClean="0"/>
              <a:t>UE</a:t>
            </a:r>
            <a:endParaRPr kumimoji="1" lang="ja-JP" altLang="en-US" dirty="0"/>
          </a:p>
        </p:txBody>
      </p:sp>
      <p:sp>
        <p:nvSpPr>
          <p:cNvPr id="5" name="正方形/長方形 4"/>
          <p:cNvSpPr/>
          <p:nvPr/>
        </p:nvSpPr>
        <p:spPr>
          <a:xfrm>
            <a:off x="3275856" y="980728"/>
            <a:ext cx="1224136" cy="36004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dirty="0" smtClean="0"/>
              <a:t>P-CSCF</a:t>
            </a:r>
            <a:endParaRPr kumimoji="1" lang="ja-JP" altLang="en-US" dirty="0"/>
          </a:p>
        </p:txBody>
      </p:sp>
      <p:sp>
        <p:nvSpPr>
          <p:cNvPr id="6" name="正方形/長方形 5"/>
          <p:cNvSpPr/>
          <p:nvPr/>
        </p:nvSpPr>
        <p:spPr>
          <a:xfrm>
            <a:off x="5940152" y="980728"/>
            <a:ext cx="1224136" cy="36004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dirty="0" smtClean="0"/>
              <a:t>MSC</a:t>
            </a:r>
            <a:endParaRPr kumimoji="1" lang="ja-JP" altLang="en-US" dirty="0"/>
          </a:p>
        </p:txBody>
      </p:sp>
      <p:cxnSp>
        <p:nvCxnSpPr>
          <p:cNvPr id="7" name="直線コネクタ 6"/>
          <p:cNvCxnSpPr>
            <a:stCxn id="4" idx="2"/>
          </p:cNvCxnSpPr>
          <p:nvPr/>
        </p:nvCxnSpPr>
        <p:spPr>
          <a:xfrm>
            <a:off x="1079612" y="1340768"/>
            <a:ext cx="0" cy="5517232"/>
          </a:xfrm>
          <a:prstGeom prst="line">
            <a:avLst/>
          </a:prstGeom>
        </p:spPr>
        <p:style>
          <a:lnRef idx="1">
            <a:schemeClr val="accent1"/>
          </a:lnRef>
          <a:fillRef idx="0">
            <a:schemeClr val="accent1"/>
          </a:fillRef>
          <a:effectRef idx="0">
            <a:schemeClr val="accent1"/>
          </a:effectRef>
          <a:fontRef idx="minor">
            <a:schemeClr val="tx1"/>
          </a:fontRef>
        </p:style>
      </p:cxnSp>
      <p:cxnSp>
        <p:nvCxnSpPr>
          <p:cNvPr id="8" name="直線コネクタ 7"/>
          <p:cNvCxnSpPr/>
          <p:nvPr/>
        </p:nvCxnSpPr>
        <p:spPr>
          <a:xfrm>
            <a:off x="3887924" y="1340768"/>
            <a:ext cx="0" cy="5517232"/>
          </a:xfrm>
          <a:prstGeom prst="line">
            <a:avLst/>
          </a:prstGeom>
        </p:spPr>
        <p:style>
          <a:lnRef idx="1">
            <a:schemeClr val="accent1"/>
          </a:lnRef>
          <a:fillRef idx="0">
            <a:schemeClr val="accent1"/>
          </a:fillRef>
          <a:effectRef idx="0">
            <a:schemeClr val="accent1"/>
          </a:effectRef>
          <a:fontRef idx="minor">
            <a:schemeClr val="tx1"/>
          </a:fontRef>
        </p:style>
      </p:cxnSp>
      <p:cxnSp>
        <p:nvCxnSpPr>
          <p:cNvPr id="9" name="直線コネクタ 8"/>
          <p:cNvCxnSpPr/>
          <p:nvPr/>
        </p:nvCxnSpPr>
        <p:spPr>
          <a:xfrm>
            <a:off x="6552220" y="1340768"/>
            <a:ext cx="0" cy="5517232"/>
          </a:xfrm>
          <a:prstGeom prst="line">
            <a:avLst/>
          </a:prstGeom>
        </p:spPr>
        <p:style>
          <a:lnRef idx="1">
            <a:schemeClr val="accent1"/>
          </a:lnRef>
          <a:fillRef idx="0">
            <a:schemeClr val="accent1"/>
          </a:fillRef>
          <a:effectRef idx="0">
            <a:schemeClr val="accent1"/>
          </a:effectRef>
          <a:fontRef idx="minor">
            <a:schemeClr val="tx1"/>
          </a:fontRef>
        </p:style>
      </p:cxnSp>
      <p:cxnSp>
        <p:nvCxnSpPr>
          <p:cNvPr id="10" name="直線矢印コネクタ 9"/>
          <p:cNvCxnSpPr/>
          <p:nvPr/>
        </p:nvCxnSpPr>
        <p:spPr>
          <a:xfrm>
            <a:off x="1205626" y="2924944"/>
            <a:ext cx="2808312"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11" name="円/楕円 10"/>
          <p:cNvSpPr/>
          <p:nvPr/>
        </p:nvSpPr>
        <p:spPr>
          <a:xfrm>
            <a:off x="971600" y="1484784"/>
            <a:ext cx="180020" cy="21602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 name="テキスト ボックス 11"/>
          <p:cNvSpPr txBox="1"/>
          <p:nvPr/>
        </p:nvSpPr>
        <p:spPr>
          <a:xfrm>
            <a:off x="1151620" y="1426959"/>
            <a:ext cx="2326214" cy="369332"/>
          </a:xfrm>
          <a:prstGeom prst="rect">
            <a:avLst/>
          </a:prstGeom>
          <a:noFill/>
        </p:spPr>
        <p:txBody>
          <a:bodyPr wrap="none" rtlCol="0">
            <a:spAutoFit/>
          </a:bodyPr>
          <a:lstStyle/>
          <a:p>
            <a:r>
              <a:rPr kumimoji="1" lang="en-US" altLang="ja-JP" dirty="0" smtClean="0"/>
              <a:t>Initiate Emergency Call</a:t>
            </a:r>
            <a:endParaRPr kumimoji="1" lang="ja-JP" altLang="en-US" dirty="0"/>
          </a:p>
        </p:txBody>
      </p:sp>
      <p:sp>
        <p:nvSpPr>
          <p:cNvPr id="13" name="テキスト ボックス 12"/>
          <p:cNvSpPr txBox="1"/>
          <p:nvPr/>
        </p:nvSpPr>
        <p:spPr>
          <a:xfrm>
            <a:off x="1446675" y="2627620"/>
            <a:ext cx="2035814" cy="369332"/>
          </a:xfrm>
          <a:prstGeom prst="rect">
            <a:avLst/>
          </a:prstGeom>
          <a:noFill/>
        </p:spPr>
        <p:txBody>
          <a:bodyPr wrap="none" rtlCol="0">
            <a:spAutoFit/>
          </a:bodyPr>
          <a:lstStyle/>
          <a:p>
            <a:r>
              <a:rPr kumimoji="1" lang="en-US" altLang="ja-JP" dirty="0" smtClean="0"/>
              <a:t>INVITE (normal call)</a:t>
            </a:r>
            <a:endParaRPr kumimoji="1" lang="ja-JP" altLang="en-US" dirty="0"/>
          </a:p>
        </p:txBody>
      </p:sp>
      <p:cxnSp>
        <p:nvCxnSpPr>
          <p:cNvPr id="14" name="直線矢印コネクタ 13"/>
          <p:cNvCxnSpPr/>
          <p:nvPr/>
        </p:nvCxnSpPr>
        <p:spPr>
          <a:xfrm>
            <a:off x="1079612" y="4365104"/>
            <a:ext cx="2808312" cy="0"/>
          </a:xfrm>
          <a:prstGeom prst="straightConnector1">
            <a:avLst/>
          </a:prstGeom>
          <a:ln>
            <a:headEnd type="arrow" w="med" len="med"/>
            <a:tailEnd type="none" w="med" len="med"/>
          </a:ln>
        </p:spPr>
        <p:style>
          <a:lnRef idx="1">
            <a:schemeClr val="accent1"/>
          </a:lnRef>
          <a:fillRef idx="0">
            <a:schemeClr val="accent1"/>
          </a:fillRef>
          <a:effectRef idx="0">
            <a:schemeClr val="accent1"/>
          </a:effectRef>
          <a:fontRef idx="minor">
            <a:schemeClr val="tx1"/>
          </a:fontRef>
        </p:style>
      </p:cxnSp>
      <p:sp>
        <p:nvSpPr>
          <p:cNvPr id="15" name="テキスト ボックス 14"/>
          <p:cNvSpPr txBox="1"/>
          <p:nvPr/>
        </p:nvSpPr>
        <p:spPr>
          <a:xfrm>
            <a:off x="1187624" y="4067780"/>
            <a:ext cx="6151364" cy="369332"/>
          </a:xfrm>
          <a:prstGeom prst="rect">
            <a:avLst/>
          </a:prstGeom>
          <a:noFill/>
        </p:spPr>
        <p:txBody>
          <a:bodyPr wrap="none" rtlCol="0">
            <a:spAutoFit/>
          </a:bodyPr>
          <a:lstStyle/>
          <a:p>
            <a:r>
              <a:rPr kumimoji="1" lang="en-US" altLang="ja-JP" dirty="0" smtClean="0"/>
              <a:t>380 (Alternative Service), which includes “emergency” indicator</a:t>
            </a:r>
            <a:endParaRPr kumimoji="1" lang="ja-JP" altLang="en-US" dirty="0"/>
          </a:p>
        </p:txBody>
      </p:sp>
      <p:sp>
        <p:nvSpPr>
          <p:cNvPr id="16" name="正方形/長方形 15"/>
          <p:cNvSpPr/>
          <p:nvPr/>
        </p:nvSpPr>
        <p:spPr>
          <a:xfrm>
            <a:off x="467543" y="2636912"/>
            <a:ext cx="7416825" cy="432048"/>
          </a:xfrm>
          <a:prstGeom prst="rect">
            <a:avLst/>
          </a:prstGeom>
          <a:noFill/>
          <a:ln>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7" name="円/楕円 16"/>
          <p:cNvSpPr/>
          <p:nvPr/>
        </p:nvSpPr>
        <p:spPr>
          <a:xfrm>
            <a:off x="971600" y="1902649"/>
            <a:ext cx="180020" cy="21602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8" name="テキスト ボックス 17"/>
          <p:cNvSpPr txBox="1"/>
          <p:nvPr/>
        </p:nvSpPr>
        <p:spPr>
          <a:xfrm>
            <a:off x="1151620" y="1844824"/>
            <a:ext cx="6676443" cy="369332"/>
          </a:xfrm>
          <a:prstGeom prst="rect">
            <a:avLst/>
          </a:prstGeom>
          <a:noFill/>
        </p:spPr>
        <p:txBody>
          <a:bodyPr wrap="none" rtlCol="0">
            <a:spAutoFit/>
          </a:bodyPr>
          <a:lstStyle/>
          <a:p>
            <a:r>
              <a:rPr kumimoji="1" lang="en-US" altLang="ja-JP" dirty="0" smtClean="0"/>
              <a:t>UE check if the call being initiated is Non-UE detectable or detectable</a:t>
            </a:r>
            <a:endParaRPr kumimoji="1" lang="ja-JP" altLang="en-US" dirty="0"/>
          </a:p>
        </p:txBody>
      </p:sp>
      <p:sp>
        <p:nvSpPr>
          <p:cNvPr id="19" name="円/楕円 18"/>
          <p:cNvSpPr/>
          <p:nvPr/>
        </p:nvSpPr>
        <p:spPr>
          <a:xfrm>
            <a:off x="999295" y="4936522"/>
            <a:ext cx="180020" cy="21602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0" name="テキスト ボックス 19"/>
          <p:cNvSpPr txBox="1"/>
          <p:nvPr/>
        </p:nvSpPr>
        <p:spPr>
          <a:xfrm>
            <a:off x="1115616" y="2267580"/>
            <a:ext cx="1890133" cy="369332"/>
          </a:xfrm>
          <a:prstGeom prst="rect">
            <a:avLst/>
          </a:prstGeom>
          <a:noFill/>
        </p:spPr>
        <p:txBody>
          <a:bodyPr wrap="none" rtlCol="0">
            <a:spAutoFit/>
          </a:bodyPr>
          <a:lstStyle/>
          <a:p>
            <a:r>
              <a:rPr kumimoji="1" lang="en-US" altLang="ja-JP" dirty="0" smtClean="0"/>
              <a:t>If Non-detectable:</a:t>
            </a:r>
            <a:endParaRPr kumimoji="1" lang="ja-JP" altLang="en-US" dirty="0"/>
          </a:p>
        </p:txBody>
      </p:sp>
      <p:cxnSp>
        <p:nvCxnSpPr>
          <p:cNvPr id="21" name="直線矢印コネクタ 20"/>
          <p:cNvCxnSpPr/>
          <p:nvPr/>
        </p:nvCxnSpPr>
        <p:spPr>
          <a:xfrm>
            <a:off x="1205626" y="3717032"/>
            <a:ext cx="2808312"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22" name="テキスト ボックス 21"/>
          <p:cNvSpPr txBox="1"/>
          <p:nvPr/>
        </p:nvSpPr>
        <p:spPr>
          <a:xfrm>
            <a:off x="1446675" y="3419708"/>
            <a:ext cx="2402645" cy="369332"/>
          </a:xfrm>
          <a:prstGeom prst="rect">
            <a:avLst/>
          </a:prstGeom>
          <a:noFill/>
        </p:spPr>
        <p:txBody>
          <a:bodyPr wrap="none" rtlCol="0">
            <a:spAutoFit/>
          </a:bodyPr>
          <a:lstStyle/>
          <a:p>
            <a:r>
              <a:rPr kumimoji="1" lang="en-US" altLang="ja-JP" dirty="0" smtClean="0"/>
              <a:t>INVITE (emergency call)</a:t>
            </a:r>
            <a:endParaRPr kumimoji="1" lang="ja-JP" altLang="en-US" dirty="0"/>
          </a:p>
        </p:txBody>
      </p:sp>
      <p:sp>
        <p:nvSpPr>
          <p:cNvPr id="23" name="正方形/長方形 22"/>
          <p:cNvSpPr/>
          <p:nvPr/>
        </p:nvSpPr>
        <p:spPr>
          <a:xfrm>
            <a:off x="467543" y="3429000"/>
            <a:ext cx="7416825" cy="432048"/>
          </a:xfrm>
          <a:prstGeom prst="rect">
            <a:avLst/>
          </a:prstGeom>
          <a:noFill/>
          <a:ln>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4" name="テキスト ボックス 23"/>
          <p:cNvSpPr txBox="1"/>
          <p:nvPr/>
        </p:nvSpPr>
        <p:spPr>
          <a:xfrm>
            <a:off x="1115616" y="3059668"/>
            <a:ext cx="1426865" cy="369332"/>
          </a:xfrm>
          <a:prstGeom prst="rect">
            <a:avLst/>
          </a:prstGeom>
          <a:noFill/>
        </p:spPr>
        <p:txBody>
          <a:bodyPr wrap="none" rtlCol="0">
            <a:spAutoFit/>
          </a:bodyPr>
          <a:lstStyle/>
          <a:p>
            <a:r>
              <a:rPr kumimoji="1" lang="en-US" altLang="ja-JP" dirty="0" smtClean="0"/>
              <a:t>If detectable:</a:t>
            </a:r>
            <a:endParaRPr kumimoji="1" lang="ja-JP" altLang="en-US" dirty="0"/>
          </a:p>
        </p:txBody>
      </p:sp>
      <p:cxnSp>
        <p:nvCxnSpPr>
          <p:cNvPr id="25" name="直線矢印コネクタ 24"/>
          <p:cNvCxnSpPr/>
          <p:nvPr/>
        </p:nvCxnSpPr>
        <p:spPr>
          <a:xfrm>
            <a:off x="1205627" y="5805264"/>
            <a:ext cx="5346593"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26" name="テキスト ボックス 25"/>
          <p:cNvSpPr txBox="1"/>
          <p:nvPr/>
        </p:nvSpPr>
        <p:spPr>
          <a:xfrm>
            <a:off x="1446676" y="5507940"/>
            <a:ext cx="1956048" cy="369332"/>
          </a:xfrm>
          <a:prstGeom prst="rect">
            <a:avLst/>
          </a:prstGeom>
          <a:noFill/>
        </p:spPr>
        <p:txBody>
          <a:bodyPr wrap="none" rtlCol="0">
            <a:spAutoFit/>
          </a:bodyPr>
          <a:lstStyle/>
          <a:p>
            <a:r>
              <a:rPr kumimoji="1" lang="en-US" altLang="ja-JP" dirty="0" smtClean="0"/>
              <a:t>Setup (normal call)</a:t>
            </a:r>
            <a:endParaRPr kumimoji="1" lang="ja-JP" altLang="en-US" dirty="0"/>
          </a:p>
        </p:txBody>
      </p:sp>
      <p:sp>
        <p:nvSpPr>
          <p:cNvPr id="27" name="正方形/長方形 26"/>
          <p:cNvSpPr/>
          <p:nvPr/>
        </p:nvSpPr>
        <p:spPr>
          <a:xfrm>
            <a:off x="467544" y="5517232"/>
            <a:ext cx="7416825" cy="432048"/>
          </a:xfrm>
          <a:prstGeom prst="rect">
            <a:avLst/>
          </a:prstGeom>
          <a:noFill/>
          <a:ln>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8" name="テキスト ボックス 27"/>
          <p:cNvSpPr txBox="1"/>
          <p:nvPr/>
        </p:nvSpPr>
        <p:spPr>
          <a:xfrm>
            <a:off x="1115617" y="5147900"/>
            <a:ext cx="1890133" cy="369332"/>
          </a:xfrm>
          <a:prstGeom prst="rect">
            <a:avLst/>
          </a:prstGeom>
          <a:noFill/>
        </p:spPr>
        <p:txBody>
          <a:bodyPr wrap="none" rtlCol="0">
            <a:spAutoFit/>
          </a:bodyPr>
          <a:lstStyle/>
          <a:p>
            <a:r>
              <a:rPr kumimoji="1" lang="en-US" altLang="ja-JP" dirty="0" smtClean="0"/>
              <a:t>If Non-detectable:</a:t>
            </a:r>
            <a:endParaRPr kumimoji="1" lang="ja-JP" altLang="en-US" dirty="0"/>
          </a:p>
        </p:txBody>
      </p:sp>
      <p:cxnSp>
        <p:nvCxnSpPr>
          <p:cNvPr id="29" name="直線矢印コネクタ 28"/>
          <p:cNvCxnSpPr/>
          <p:nvPr/>
        </p:nvCxnSpPr>
        <p:spPr>
          <a:xfrm>
            <a:off x="1205627" y="6597352"/>
            <a:ext cx="5346593"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30" name="テキスト ボックス 29"/>
          <p:cNvSpPr txBox="1"/>
          <p:nvPr/>
        </p:nvSpPr>
        <p:spPr>
          <a:xfrm>
            <a:off x="1446676" y="6300028"/>
            <a:ext cx="1813445" cy="369332"/>
          </a:xfrm>
          <a:prstGeom prst="rect">
            <a:avLst/>
          </a:prstGeom>
          <a:noFill/>
        </p:spPr>
        <p:txBody>
          <a:bodyPr wrap="none" rtlCol="0">
            <a:spAutoFit/>
          </a:bodyPr>
          <a:lstStyle/>
          <a:p>
            <a:r>
              <a:rPr kumimoji="1" lang="en-US" altLang="ja-JP" dirty="0" smtClean="0"/>
              <a:t>Emergency Setup</a:t>
            </a:r>
            <a:endParaRPr kumimoji="1" lang="ja-JP" altLang="en-US" dirty="0"/>
          </a:p>
        </p:txBody>
      </p:sp>
      <p:sp>
        <p:nvSpPr>
          <p:cNvPr id="31" name="正方形/長方形 30"/>
          <p:cNvSpPr/>
          <p:nvPr/>
        </p:nvSpPr>
        <p:spPr>
          <a:xfrm>
            <a:off x="467544" y="6309320"/>
            <a:ext cx="7416825" cy="432048"/>
          </a:xfrm>
          <a:prstGeom prst="rect">
            <a:avLst/>
          </a:prstGeom>
          <a:noFill/>
          <a:ln>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2" name="テキスト ボックス 31"/>
          <p:cNvSpPr txBox="1"/>
          <p:nvPr/>
        </p:nvSpPr>
        <p:spPr>
          <a:xfrm>
            <a:off x="1115617" y="5939988"/>
            <a:ext cx="4336508" cy="369332"/>
          </a:xfrm>
          <a:prstGeom prst="rect">
            <a:avLst/>
          </a:prstGeom>
          <a:noFill/>
        </p:spPr>
        <p:txBody>
          <a:bodyPr wrap="none" rtlCol="0">
            <a:spAutoFit/>
          </a:bodyPr>
          <a:lstStyle/>
          <a:p>
            <a:r>
              <a:rPr kumimoji="1" lang="en-US" altLang="ja-JP" dirty="0" smtClean="0"/>
              <a:t>If detectable </a:t>
            </a:r>
            <a:r>
              <a:rPr lang="en-US" altLang="ja-JP" dirty="0" smtClean="0"/>
              <a:t>or if there is no dialed number</a:t>
            </a:r>
            <a:r>
              <a:rPr kumimoji="1" lang="en-US" altLang="ja-JP" dirty="0" smtClean="0"/>
              <a:t>:</a:t>
            </a:r>
            <a:endParaRPr kumimoji="1" lang="ja-JP" altLang="en-US" dirty="0"/>
          </a:p>
        </p:txBody>
      </p:sp>
      <p:sp>
        <p:nvSpPr>
          <p:cNvPr id="33" name="テキスト ボックス 32"/>
          <p:cNvSpPr txBox="1"/>
          <p:nvPr/>
        </p:nvSpPr>
        <p:spPr>
          <a:xfrm>
            <a:off x="1304020" y="4859868"/>
            <a:ext cx="7976607" cy="369332"/>
          </a:xfrm>
          <a:prstGeom prst="rect">
            <a:avLst/>
          </a:prstGeom>
          <a:noFill/>
        </p:spPr>
        <p:txBody>
          <a:bodyPr wrap="none" rtlCol="0">
            <a:spAutoFit/>
          </a:bodyPr>
          <a:lstStyle/>
          <a:p>
            <a:r>
              <a:rPr kumimoji="1" lang="en-US" altLang="ja-JP" dirty="0" smtClean="0"/>
              <a:t>UE check if the </a:t>
            </a:r>
            <a:r>
              <a:rPr lang="en-US" altLang="ja-JP" dirty="0" smtClean="0"/>
              <a:t>dialed number</a:t>
            </a:r>
            <a:r>
              <a:rPr kumimoji="1" lang="en-US" altLang="ja-JP" dirty="0" smtClean="0"/>
              <a:t> is Non-UE detectable or detectable in the CS domain</a:t>
            </a:r>
            <a:endParaRPr kumimoji="1" lang="ja-JP" altLang="en-US" dirty="0"/>
          </a:p>
        </p:txBody>
      </p:sp>
      <p:sp>
        <p:nvSpPr>
          <p:cNvPr id="34" name="円/楕円 33"/>
          <p:cNvSpPr/>
          <p:nvPr/>
        </p:nvSpPr>
        <p:spPr>
          <a:xfrm>
            <a:off x="1007604" y="4648490"/>
            <a:ext cx="180020" cy="21602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5" name="テキスト ボックス 34"/>
          <p:cNvSpPr txBox="1"/>
          <p:nvPr/>
        </p:nvSpPr>
        <p:spPr>
          <a:xfrm>
            <a:off x="1276325" y="4571836"/>
            <a:ext cx="6339428" cy="369332"/>
          </a:xfrm>
          <a:prstGeom prst="rect">
            <a:avLst/>
          </a:prstGeom>
          <a:noFill/>
        </p:spPr>
        <p:txBody>
          <a:bodyPr wrap="none" rtlCol="0">
            <a:spAutoFit/>
          </a:bodyPr>
          <a:lstStyle/>
          <a:p>
            <a:r>
              <a:rPr lang="en-US" altLang="ja-JP" dirty="0" smtClean="0"/>
              <a:t>Perform domain selection as in 23.167 H5. If CS domain selected:</a:t>
            </a:r>
            <a:r>
              <a:rPr kumimoji="1" lang="en-US" altLang="ja-JP" dirty="0" smtClean="0"/>
              <a:t> </a:t>
            </a:r>
            <a:endParaRPr kumimoji="1" lang="ja-JP" altLang="en-US" dirty="0"/>
          </a:p>
        </p:txBody>
      </p:sp>
    </p:spTree>
    <p:extLst>
      <p:ext uri="{BB962C8B-B14F-4D97-AF65-F5344CB8AC3E}">
        <p14:creationId xmlns:p14="http://schemas.microsoft.com/office/powerpoint/2010/main" val="184455409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431121" y="0"/>
            <a:ext cx="8229600" cy="1143000"/>
          </a:xfrm>
        </p:spPr>
        <p:txBody>
          <a:bodyPr/>
          <a:lstStyle/>
          <a:p>
            <a:r>
              <a:rPr kumimoji="1" lang="en-US" altLang="ja-JP" dirty="0" smtClean="0"/>
              <a:t>Alt.2 Illustrated</a:t>
            </a:r>
            <a:endParaRPr kumimoji="1" lang="ja-JP" altLang="en-US" dirty="0"/>
          </a:p>
        </p:txBody>
      </p:sp>
      <p:sp>
        <p:nvSpPr>
          <p:cNvPr id="36" name="正方形/長方形 35"/>
          <p:cNvSpPr/>
          <p:nvPr/>
        </p:nvSpPr>
        <p:spPr>
          <a:xfrm>
            <a:off x="467544" y="980728"/>
            <a:ext cx="1224136" cy="36004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dirty="0" smtClean="0"/>
              <a:t>UE</a:t>
            </a:r>
            <a:endParaRPr kumimoji="1" lang="ja-JP" altLang="en-US" dirty="0"/>
          </a:p>
        </p:txBody>
      </p:sp>
      <p:sp>
        <p:nvSpPr>
          <p:cNvPr id="37" name="正方形/長方形 36"/>
          <p:cNvSpPr/>
          <p:nvPr/>
        </p:nvSpPr>
        <p:spPr>
          <a:xfrm>
            <a:off x="3275856" y="980728"/>
            <a:ext cx="1224136" cy="36004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dirty="0" smtClean="0"/>
              <a:t>P-CSCF</a:t>
            </a:r>
            <a:endParaRPr kumimoji="1" lang="ja-JP" altLang="en-US" dirty="0"/>
          </a:p>
        </p:txBody>
      </p:sp>
      <p:sp>
        <p:nvSpPr>
          <p:cNvPr id="38" name="正方形/長方形 37"/>
          <p:cNvSpPr/>
          <p:nvPr/>
        </p:nvSpPr>
        <p:spPr>
          <a:xfrm>
            <a:off x="5940152" y="980728"/>
            <a:ext cx="1224136" cy="36004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dirty="0" smtClean="0"/>
              <a:t>MSC</a:t>
            </a:r>
            <a:endParaRPr kumimoji="1" lang="ja-JP" altLang="en-US" dirty="0"/>
          </a:p>
        </p:txBody>
      </p:sp>
      <p:cxnSp>
        <p:nvCxnSpPr>
          <p:cNvPr id="39" name="直線コネクタ 38"/>
          <p:cNvCxnSpPr>
            <a:stCxn id="36" idx="2"/>
          </p:cNvCxnSpPr>
          <p:nvPr/>
        </p:nvCxnSpPr>
        <p:spPr>
          <a:xfrm>
            <a:off x="1079612" y="1340768"/>
            <a:ext cx="0" cy="5517232"/>
          </a:xfrm>
          <a:prstGeom prst="line">
            <a:avLst/>
          </a:prstGeom>
        </p:spPr>
        <p:style>
          <a:lnRef idx="1">
            <a:schemeClr val="accent1"/>
          </a:lnRef>
          <a:fillRef idx="0">
            <a:schemeClr val="accent1"/>
          </a:fillRef>
          <a:effectRef idx="0">
            <a:schemeClr val="accent1"/>
          </a:effectRef>
          <a:fontRef idx="minor">
            <a:schemeClr val="tx1"/>
          </a:fontRef>
        </p:style>
      </p:cxnSp>
      <p:cxnSp>
        <p:nvCxnSpPr>
          <p:cNvPr id="40" name="直線コネクタ 39"/>
          <p:cNvCxnSpPr/>
          <p:nvPr/>
        </p:nvCxnSpPr>
        <p:spPr>
          <a:xfrm>
            <a:off x="3887924" y="1340768"/>
            <a:ext cx="0" cy="5517232"/>
          </a:xfrm>
          <a:prstGeom prst="line">
            <a:avLst/>
          </a:prstGeom>
        </p:spPr>
        <p:style>
          <a:lnRef idx="1">
            <a:schemeClr val="accent1"/>
          </a:lnRef>
          <a:fillRef idx="0">
            <a:schemeClr val="accent1"/>
          </a:fillRef>
          <a:effectRef idx="0">
            <a:schemeClr val="accent1"/>
          </a:effectRef>
          <a:fontRef idx="minor">
            <a:schemeClr val="tx1"/>
          </a:fontRef>
        </p:style>
      </p:cxnSp>
      <p:cxnSp>
        <p:nvCxnSpPr>
          <p:cNvPr id="41" name="直線コネクタ 40"/>
          <p:cNvCxnSpPr/>
          <p:nvPr/>
        </p:nvCxnSpPr>
        <p:spPr>
          <a:xfrm>
            <a:off x="6552220" y="1340768"/>
            <a:ext cx="0" cy="5517232"/>
          </a:xfrm>
          <a:prstGeom prst="line">
            <a:avLst/>
          </a:prstGeom>
        </p:spPr>
        <p:style>
          <a:lnRef idx="1">
            <a:schemeClr val="accent1"/>
          </a:lnRef>
          <a:fillRef idx="0">
            <a:schemeClr val="accent1"/>
          </a:fillRef>
          <a:effectRef idx="0">
            <a:schemeClr val="accent1"/>
          </a:effectRef>
          <a:fontRef idx="minor">
            <a:schemeClr val="tx1"/>
          </a:fontRef>
        </p:style>
      </p:cxnSp>
      <p:cxnSp>
        <p:nvCxnSpPr>
          <p:cNvPr id="42" name="直線矢印コネクタ 41"/>
          <p:cNvCxnSpPr/>
          <p:nvPr/>
        </p:nvCxnSpPr>
        <p:spPr>
          <a:xfrm>
            <a:off x="1043608" y="2260207"/>
            <a:ext cx="2808312"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43" name="円/楕円 42"/>
          <p:cNvSpPr/>
          <p:nvPr/>
        </p:nvSpPr>
        <p:spPr>
          <a:xfrm>
            <a:off x="971600" y="1484784"/>
            <a:ext cx="180020" cy="21602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4" name="テキスト ボックス 43"/>
          <p:cNvSpPr txBox="1"/>
          <p:nvPr/>
        </p:nvSpPr>
        <p:spPr>
          <a:xfrm>
            <a:off x="1151620" y="1426959"/>
            <a:ext cx="2326214" cy="369332"/>
          </a:xfrm>
          <a:prstGeom prst="rect">
            <a:avLst/>
          </a:prstGeom>
          <a:noFill/>
        </p:spPr>
        <p:txBody>
          <a:bodyPr wrap="none" rtlCol="0">
            <a:spAutoFit/>
          </a:bodyPr>
          <a:lstStyle/>
          <a:p>
            <a:r>
              <a:rPr kumimoji="1" lang="en-US" altLang="ja-JP" dirty="0" smtClean="0"/>
              <a:t>Initiate Emergency Call</a:t>
            </a:r>
            <a:endParaRPr kumimoji="1" lang="ja-JP" altLang="en-US" dirty="0"/>
          </a:p>
        </p:txBody>
      </p:sp>
      <p:sp>
        <p:nvSpPr>
          <p:cNvPr id="45" name="テキスト ボックス 44"/>
          <p:cNvSpPr txBox="1"/>
          <p:nvPr/>
        </p:nvSpPr>
        <p:spPr>
          <a:xfrm>
            <a:off x="1205627" y="1916832"/>
            <a:ext cx="3069815" cy="369332"/>
          </a:xfrm>
          <a:prstGeom prst="rect">
            <a:avLst/>
          </a:prstGeom>
          <a:noFill/>
        </p:spPr>
        <p:txBody>
          <a:bodyPr wrap="none" rtlCol="0">
            <a:spAutoFit/>
          </a:bodyPr>
          <a:lstStyle/>
          <a:p>
            <a:r>
              <a:rPr kumimoji="1" lang="en-US" altLang="ja-JP" dirty="0" smtClean="0"/>
              <a:t>INVITE (normal or emergency) </a:t>
            </a:r>
            <a:endParaRPr kumimoji="1" lang="ja-JP" altLang="en-US" dirty="0"/>
          </a:p>
        </p:txBody>
      </p:sp>
      <p:cxnSp>
        <p:nvCxnSpPr>
          <p:cNvPr id="46" name="直線矢印コネクタ 45"/>
          <p:cNvCxnSpPr/>
          <p:nvPr/>
        </p:nvCxnSpPr>
        <p:spPr>
          <a:xfrm>
            <a:off x="1079612" y="2629539"/>
            <a:ext cx="2808312" cy="0"/>
          </a:xfrm>
          <a:prstGeom prst="straightConnector1">
            <a:avLst/>
          </a:prstGeom>
          <a:ln>
            <a:headEnd type="arrow" w="med" len="med"/>
            <a:tailEnd type="none" w="med" len="med"/>
          </a:ln>
        </p:spPr>
        <p:style>
          <a:lnRef idx="1">
            <a:schemeClr val="accent1"/>
          </a:lnRef>
          <a:fillRef idx="0">
            <a:schemeClr val="accent1"/>
          </a:fillRef>
          <a:effectRef idx="0">
            <a:schemeClr val="accent1"/>
          </a:effectRef>
          <a:fontRef idx="minor">
            <a:schemeClr val="tx1"/>
          </a:fontRef>
        </p:style>
      </p:cxnSp>
      <p:sp>
        <p:nvSpPr>
          <p:cNvPr id="47" name="テキスト ボックス 46"/>
          <p:cNvSpPr txBox="1"/>
          <p:nvPr/>
        </p:nvSpPr>
        <p:spPr>
          <a:xfrm>
            <a:off x="1473563" y="2332215"/>
            <a:ext cx="6996595" cy="369332"/>
          </a:xfrm>
          <a:prstGeom prst="rect">
            <a:avLst/>
          </a:prstGeom>
          <a:noFill/>
        </p:spPr>
        <p:txBody>
          <a:bodyPr wrap="none" rtlCol="0">
            <a:spAutoFit/>
          </a:bodyPr>
          <a:lstStyle/>
          <a:p>
            <a:r>
              <a:rPr lang="en-US" altLang="ja-JP" dirty="0"/>
              <a:t>380 (Alternative Service), which includes “emergency” </a:t>
            </a:r>
            <a:r>
              <a:rPr lang="en-US" altLang="ja-JP" dirty="0" smtClean="0"/>
              <a:t>indicator </a:t>
            </a:r>
            <a:r>
              <a:rPr lang="en-US" altLang="ja-JP" b="1" dirty="0" smtClean="0">
                <a:solidFill>
                  <a:srgbClr val="FF0000"/>
                </a:solidFill>
              </a:rPr>
              <a:t>+ new IE</a:t>
            </a:r>
            <a:endParaRPr lang="ja-JP" altLang="en-US" b="1" dirty="0">
              <a:solidFill>
                <a:srgbClr val="FF0000"/>
              </a:solidFill>
            </a:endParaRPr>
          </a:p>
        </p:txBody>
      </p:sp>
      <p:sp>
        <p:nvSpPr>
          <p:cNvPr id="51" name="テキスト ボックス 50"/>
          <p:cNvSpPr txBox="1"/>
          <p:nvPr/>
        </p:nvSpPr>
        <p:spPr>
          <a:xfrm>
            <a:off x="545202" y="3501008"/>
            <a:ext cx="4013791" cy="369332"/>
          </a:xfrm>
          <a:prstGeom prst="rect">
            <a:avLst/>
          </a:prstGeom>
          <a:noFill/>
        </p:spPr>
        <p:txBody>
          <a:bodyPr wrap="none" rtlCol="0">
            <a:spAutoFit/>
          </a:bodyPr>
          <a:lstStyle/>
          <a:p>
            <a:r>
              <a:rPr kumimoji="1" lang="en-US" altLang="ja-JP" b="1" dirty="0" smtClean="0">
                <a:solidFill>
                  <a:srgbClr val="FF0000"/>
                </a:solidFill>
              </a:rPr>
              <a:t>If the new optional IE is included in 380:</a:t>
            </a:r>
            <a:endParaRPr kumimoji="1" lang="ja-JP" altLang="en-US" b="1" dirty="0">
              <a:solidFill>
                <a:srgbClr val="FF0000"/>
              </a:solidFill>
            </a:endParaRPr>
          </a:p>
        </p:txBody>
      </p:sp>
      <p:cxnSp>
        <p:nvCxnSpPr>
          <p:cNvPr id="52" name="直線矢印コネクタ 51"/>
          <p:cNvCxnSpPr/>
          <p:nvPr/>
        </p:nvCxnSpPr>
        <p:spPr>
          <a:xfrm>
            <a:off x="1205627" y="4230380"/>
            <a:ext cx="5346593"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53" name="テキスト ボックス 52"/>
          <p:cNvSpPr txBox="1"/>
          <p:nvPr/>
        </p:nvSpPr>
        <p:spPr>
          <a:xfrm>
            <a:off x="1446676" y="3933056"/>
            <a:ext cx="3871957" cy="369332"/>
          </a:xfrm>
          <a:prstGeom prst="rect">
            <a:avLst/>
          </a:prstGeom>
          <a:noFill/>
        </p:spPr>
        <p:txBody>
          <a:bodyPr wrap="none" rtlCol="0">
            <a:spAutoFit/>
          </a:bodyPr>
          <a:lstStyle/>
          <a:p>
            <a:r>
              <a:rPr kumimoji="1" lang="en-US" altLang="ja-JP" dirty="0" smtClean="0"/>
              <a:t>Normal Setup using the </a:t>
            </a:r>
            <a:r>
              <a:rPr kumimoji="1" lang="en-US" altLang="ja-JP" dirty="0" err="1" smtClean="0"/>
              <a:t>dialled</a:t>
            </a:r>
            <a:r>
              <a:rPr kumimoji="1" lang="en-US" altLang="ja-JP" dirty="0" smtClean="0"/>
              <a:t> number</a:t>
            </a:r>
            <a:endParaRPr kumimoji="1" lang="ja-JP" altLang="en-US" dirty="0"/>
          </a:p>
        </p:txBody>
      </p:sp>
      <p:sp>
        <p:nvSpPr>
          <p:cNvPr id="54" name="正方形/長方形 53"/>
          <p:cNvSpPr/>
          <p:nvPr/>
        </p:nvSpPr>
        <p:spPr>
          <a:xfrm>
            <a:off x="467544" y="3942348"/>
            <a:ext cx="7416825" cy="432048"/>
          </a:xfrm>
          <a:prstGeom prst="rect">
            <a:avLst/>
          </a:prstGeom>
          <a:noFill/>
          <a:ln>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5" name="テキスト ボックス 54"/>
          <p:cNvSpPr txBox="1"/>
          <p:nvPr/>
        </p:nvSpPr>
        <p:spPr>
          <a:xfrm>
            <a:off x="512349" y="4941168"/>
            <a:ext cx="6722033" cy="369332"/>
          </a:xfrm>
          <a:prstGeom prst="rect">
            <a:avLst/>
          </a:prstGeom>
          <a:noFill/>
        </p:spPr>
        <p:txBody>
          <a:bodyPr wrap="none" rtlCol="0">
            <a:spAutoFit/>
          </a:bodyPr>
          <a:lstStyle/>
          <a:p>
            <a:r>
              <a:rPr kumimoji="1" lang="en-US" altLang="ja-JP" b="1" dirty="0" smtClean="0">
                <a:solidFill>
                  <a:srgbClr val="FF0000"/>
                </a:solidFill>
              </a:rPr>
              <a:t>When the optional new IE doesn’t exist, or there’s no </a:t>
            </a:r>
            <a:r>
              <a:rPr kumimoji="1" lang="en-US" altLang="ja-JP" b="1" dirty="0" err="1" smtClean="0">
                <a:solidFill>
                  <a:srgbClr val="FF0000"/>
                </a:solidFill>
              </a:rPr>
              <a:t>dialled</a:t>
            </a:r>
            <a:r>
              <a:rPr kumimoji="1" lang="en-US" altLang="ja-JP" b="1" dirty="0" smtClean="0">
                <a:solidFill>
                  <a:srgbClr val="FF0000"/>
                </a:solidFill>
              </a:rPr>
              <a:t> number</a:t>
            </a:r>
            <a:endParaRPr kumimoji="1" lang="ja-JP" altLang="en-US" b="1" dirty="0">
              <a:solidFill>
                <a:srgbClr val="FF0000"/>
              </a:solidFill>
            </a:endParaRPr>
          </a:p>
        </p:txBody>
      </p:sp>
      <p:cxnSp>
        <p:nvCxnSpPr>
          <p:cNvPr id="56" name="直線矢印コネクタ 55"/>
          <p:cNvCxnSpPr/>
          <p:nvPr/>
        </p:nvCxnSpPr>
        <p:spPr>
          <a:xfrm>
            <a:off x="1205627" y="5625523"/>
            <a:ext cx="5346593"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57" name="テキスト ボックス 56"/>
          <p:cNvSpPr txBox="1"/>
          <p:nvPr/>
        </p:nvSpPr>
        <p:spPr>
          <a:xfrm>
            <a:off x="1446676" y="5328199"/>
            <a:ext cx="5387116" cy="369332"/>
          </a:xfrm>
          <a:prstGeom prst="rect">
            <a:avLst/>
          </a:prstGeom>
          <a:noFill/>
        </p:spPr>
        <p:txBody>
          <a:bodyPr wrap="none" rtlCol="0">
            <a:spAutoFit/>
          </a:bodyPr>
          <a:lstStyle/>
          <a:p>
            <a:r>
              <a:rPr kumimoji="1" lang="en-US" altLang="ja-JP" dirty="0" smtClean="0"/>
              <a:t>Emergency Setup, even if UE cannot detect the number</a:t>
            </a:r>
            <a:endParaRPr kumimoji="1" lang="ja-JP" altLang="en-US" dirty="0"/>
          </a:p>
        </p:txBody>
      </p:sp>
      <p:sp>
        <p:nvSpPr>
          <p:cNvPr id="58" name="正方形/長方形 57"/>
          <p:cNvSpPr/>
          <p:nvPr/>
        </p:nvSpPr>
        <p:spPr>
          <a:xfrm>
            <a:off x="467544" y="5337491"/>
            <a:ext cx="7416825" cy="432048"/>
          </a:xfrm>
          <a:prstGeom prst="rect">
            <a:avLst/>
          </a:prstGeom>
          <a:noFill/>
          <a:ln>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9" name="円/楕円 58"/>
          <p:cNvSpPr/>
          <p:nvPr/>
        </p:nvSpPr>
        <p:spPr>
          <a:xfrm>
            <a:off x="1007604" y="2929590"/>
            <a:ext cx="180020" cy="21602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0" name="テキスト ボックス 59"/>
          <p:cNvSpPr txBox="1"/>
          <p:nvPr/>
        </p:nvSpPr>
        <p:spPr>
          <a:xfrm>
            <a:off x="1276325" y="2852936"/>
            <a:ext cx="6397136" cy="369332"/>
          </a:xfrm>
          <a:prstGeom prst="rect">
            <a:avLst/>
          </a:prstGeom>
          <a:noFill/>
        </p:spPr>
        <p:txBody>
          <a:bodyPr wrap="none" rtlCol="0">
            <a:spAutoFit/>
          </a:bodyPr>
          <a:lstStyle/>
          <a:p>
            <a:r>
              <a:rPr lang="en-US" altLang="ja-JP" dirty="0" smtClean="0"/>
              <a:t>Perform domain selection as in 23.167 H.5. If CS domain selected:</a:t>
            </a:r>
            <a:r>
              <a:rPr kumimoji="1" lang="en-US" altLang="ja-JP" dirty="0" smtClean="0"/>
              <a:t> </a:t>
            </a:r>
            <a:endParaRPr kumimoji="1" lang="ja-JP" altLang="en-US" dirty="0"/>
          </a:p>
        </p:txBody>
      </p:sp>
    </p:spTree>
    <p:extLst>
      <p:ext uri="{BB962C8B-B14F-4D97-AF65-F5344CB8AC3E}">
        <p14:creationId xmlns:p14="http://schemas.microsoft.com/office/powerpoint/2010/main" val="90475213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431121" y="0"/>
            <a:ext cx="8229600" cy="1143000"/>
          </a:xfrm>
        </p:spPr>
        <p:txBody>
          <a:bodyPr/>
          <a:lstStyle/>
          <a:p>
            <a:r>
              <a:rPr kumimoji="1" lang="en-US" altLang="ja-JP" dirty="0" smtClean="0"/>
              <a:t>Alt.3 Illustrated</a:t>
            </a:r>
            <a:endParaRPr kumimoji="1" lang="ja-JP" altLang="en-US" dirty="0"/>
          </a:p>
        </p:txBody>
      </p:sp>
      <p:sp>
        <p:nvSpPr>
          <p:cNvPr id="36" name="正方形/長方形 35"/>
          <p:cNvSpPr/>
          <p:nvPr/>
        </p:nvSpPr>
        <p:spPr>
          <a:xfrm>
            <a:off x="251520" y="980728"/>
            <a:ext cx="1224136" cy="36004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dirty="0" smtClean="0"/>
              <a:t>UE</a:t>
            </a:r>
            <a:endParaRPr kumimoji="1" lang="ja-JP" altLang="en-US" dirty="0"/>
          </a:p>
        </p:txBody>
      </p:sp>
      <p:sp>
        <p:nvSpPr>
          <p:cNvPr id="37" name="正方形/長方形 36"/>
          <p:cNvSpPr/>
          <p:nvPr/>
        </p:nvSpPr>
        <p:spPr>
          <a:xfrm>
            <a:off x="3059832" y="980728"/>
            <a:ext cx="1224136" cy="36004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dirty="0" smtClean="0"/>
              <a:t>P-CSCF</a:t>
            </a:r>
            <a:endParaRPr kumimoji="1" lang="ja-JP" altLang="en-US" dirty="0"/>
          </a:p>
        </p:txBody>
      </p:sp>
      <p:sp>
        <p:nvSpPr>
          <p:cNvPr id="38" name="正方形/長方形 37"/>
          <p:cNvSpPr/>
          <p:nvPr/>
        </p:nvSpPr>
        <p:spPr>
          <a:xfrm>
            <a:off x="5724128" y="980728"/>
            <a:ext cx="1224136" cy="36004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dirty="0" smtClean="0"/>
              <a:t>MSC</a:t>
            </a:r>
            <a:endParaRPr kumimoji="1" lang="ja-JP" altLang="en-US" dirty="0"/>
          </a:p>
        </p:txBody>
      </p:sp>
      <p:cxnSp>
        <p:nvCxnSpPr>
          <p:cNvPr id="39" name="直線コネクタ 38"/>
          <p:cNvCxnSpPr>
            <a:stCxn id="36" idx="2"/>
          </p:cNvCxnSpPr>
          <p:nvPr/>
        </p:nvCxnSpPr>
        <p:spPr>
          <a:xfrm>
            <a:off x="863588" y="1340768"/>
            <a:ext cx="0" cy="5517232"/>
          </a:xfrm>
          <a:prstGeom prst="line">
            <a:avLst/>
          </a:prstGeom>
        </p:spPr>
        <p:style>
          <a:lnRef idx="1">
            <a:schemeClr val="accent1"/>
          </a:lnRef>
          <a:fillRef idx="0">
            <a:schemeClr val="accent1"/>
          </a:fillRef>
          <a:effectRef idx="0">
            <a:schemeClr val="accent1"/>
          </a:effectRef>
          <a:fontRef idx="minor">
            <a:schemeClr val="tx1"/>
          </a:fontRef>
        </p:style>
      </p:cxnSp>
      <p:cxnSp>
        <p:nvCxnSpPr>
          <p:cNvPr id="40" name="直線コネクタ 39"/>
          <p:cNvCxnSpPr/>
          <p:nvPr/>
        </p:nvCxnSpPr>
        <p:spPr>
          <a:xfrm>
            <a:off x="3671900" y="1340768"/>
            <a:ext cx="0" cy="5517232"/>
          </a:xfrm>
          <a:prstGeom prst="line">
            <a:avLst/>
          </a:prstGeom>
        </p:spPr>
        <p:style>
          <a:lnRef idx="1">
            <a:schemeClr val="accent1"/>
          </a:lnRef>
          <a:fillRef idx="0">
            <a:schemeClr val="accent1"/>
          </a:fillRef>
          <a:effectRef idx="0">
            <a:schemeClr val="accent1"/>
          </a:effectRef>
          <a:fontRef idx="minor">
            <a:schemeClr val="tx1"/>
          </a:fontRef>
        </p:style>
      </p:cxnSp>
      <p:cxnSp>
        <p:nvCxnSpPr>
          <p:cNvPr id="41" name="直線コネクタ 40"/>
          <p:cNvCxnSpPr/>
          <p:nvPr/>
        </p:nvCxnSpPr>
        <p:spPr>
          <a:xfrm>
            <a:off x="6336196" y="1340768"/>
            <a:ext cx="0" cy="5517232"/>
          </a:xfrm>
          <a:prstGeom prst="line">
            <a:avLst/>
          </a:prstGeom>
        </p:spPr>
        <p:style>
          <a:lnRef idx="1">
            <a:schemeClr val="accent1"/>
          </a:lnRef>
          <a:fillRef idx="0">
            <a:schemeClr val="accent1"/>
          </a:fillRef>
          <a:effectRef idx="0">
            <a:schemeClr val="accent1"/>
          </a:effectRef>
          <a:fontRef idx="minor">
            <a:schemeClr val="tx1"/>
          </a:fontRef>
        </p:style>
      </p:cxnSp>
      <p:cxnSp>
        <p:nvCxnSpPr>
          <p:cNvPr id="42" name="直線矢印コネクタ 41"/>
          <p:cNvCxnSpPr/>
          <p:nvPr/>
        </p:nvCxnSpPr>
        <p:spPr>
          <a:xfrm>
            <a:off x="827584" y="2116191"/>
            <a:ext cx="2808312"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43" name="円/楕円 42"/>
          <p:cNvSpPr/>
          <p:nvPr/>
        </p:nvSpPr>
        <p:spPr>
          <a:xfrm>
            <a:off x="755576" y="1484784"/>
            <a:ext cx="180020" cy="21602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4" name="テキスト ボックス 43"/>
          <p:cNvSpPr txBox="1"/>
          <p:nvPr/>
        </p:nvSpPr>
        <p:spPr>
          <a:xfrm>
            <a:off x="935596" y="1426959"/>
            <a:ext cx="2326214" cy="369332"/>
          </a:xfrm>
          <a:prstGeom prst="rect">
            <a:avLst/>
          </a:prstGeom>
          <a:noFill/>
        </p:spPr>
        <p:txBody>
          <a:bodyPr wrap="none" rtlCol="0">
            <a:spAutoFit/>
          </a:bodyPr>
          <a:lstStyle/>
          <a:p>
            <a:r>
              <a:rPr kumimoji="1" lang="en-US" altLang="ja-JP" dirty="0" smtClean="0"/>
              <a:t>Initiate Emergency Call</a:t>
            </a:r>
            <a:endParaRPr kumimoji="1" lang="ja-JP" altLang="en-US" dirty="0"/>
          </a:p>
        </p:txBody>
      </p:sp>
      <p:sp>
        <p:nvSpPr>
          <p:cNvPr id="45" name="テキスト ボックス 44"/>
          <p:cNvSpPr txBox="1"/>
          <p:nvPr/>
        </p:nvSpPr>
        <p:spPr>
          <a:xfrm>
            <a:off x="989603" y="1772816"/>
            <a:ext cx="3069815" cy="369332"/>
          </a:xfrm>
          <a:prstGeom prst="rect">
            <a:avLst/>
          </a:prstGeom>
          <a:noFill/>
        </p:spPr>
        <p:txBody>
          <a:bodyPr wrap="none" rtlCol="0">
            <a:spAutoFit/>
          </a:bodyPr>
          <a:lstStyle/>
          <a:p>
            <a:r>
              <a:rPr kumimoji="1" lang="en-US" altLang="ja-JP" dirty="0" smtClean="0"/>
              <a:t>INVITE (normal or emergency) </a:t>
            </a:r>
            <a:endParaRPr kumimoji="1" lang="ja-JP" altLang="en-US" dirty="0"/>
          </a:p>
        </p:txBody>
      </p:sp>
      <p:cxnSp>
        <p:nvCxnSpPr>
          <p:cNvPr id="46" name="直線矢印コネクタ 45"/>
          <p:cNvCxnSpPr/>
          <p:nvPr/>
        </p:nvCxnSpPr>
        <p:spPr>
          <a:xfrm>
            <a:off x="863588" y="2564904"/>
            <a:ext cx="2808312" cy="0"/>
          </a:xfrm>
          <a:prstGeom prst="straightConnector1">
            <a:avLst/>
          </a:prstGeom>
          <a:ln>
            <a:headEnd type="arrow" w="med" len="med"/>
            <a:tailEnd type="none" w="med" len="med"/>
          </a:ln>
        </p:spPr>
        <p:style>
          <a:lnRef idx="1">
            <a:schemeClr val="accent1"/>
          </a:lnRef>
          <a:fillRef idx="0">
            <a:schemeClr val="accent1"/>
          </a:fillRef>
          <a:effectRef idx="0">
            <a:schemeClr val="accent1"/>
          </a:effectRef>
          <a:fontRef idx="minor">
            <a:schemeClr val="tx1"/>
          </a:fontRef>
        </p:style>
      </p:cxnSp>
      <p:sp>
        <p:nvSpPr>
          <p:cNvPr id="47" name="テキスト ボックス 46"/>
          <p:cNvSpPr txBox="1"/>
          <p:nvPr/>
        </p:nvSpPr>
        <p:spPr>
          <a:xfrm>
            <a:off x="1043608" y="2188199"/>
            <a:ext cx="8026621" cy="369332"/>
          </a:xfrm>
          <a:prstGeom prst="rect">
            <a:avLst/>
          </a:prstGeom>
          <a:noFill/>
        </p:spPr>
        <p:txBody>
          <a:bodyPr wrap="none" rtlCol="0">
            <a:spAutoFit/>
          </a:bodyPr>
          <a:lstStyle/>
          <a:p>
            <a:r>
              <a:rPr lang="en-US" altLang="ja-JP" dirty="0"/>
              <a:t>380 (Alternative Service), which includes “emergency” </a:t>
            </a:r>
            <a:r>
              <a:rPr lang="en-US" altLang="ja-JP" dirty="0" smtClean="0"/>
              <a:t>indicator </a:t>
            </a:r>
            <a:r>
              <a:rPr lang="en-US" altLang="ja-JP" dirty="0" smtClean="0">
                <a:solidFill>
                  <a:srgbClr val="0070C0"/>
                </a:solidFill>
              </a:rPr>
              <a:t>(</a:t>
            </a:r>
            <a:r>
              <a:rPr lang="en-US" altLang="ja-JP" dirty="0" smtClean="0"/>
              <a:t>+ emergency URN</a:t>
            </a:r>
            <a:r>
              <a:rPr lang="en-US" altLang="ja-JP" dirty="0" smtClean="0">
                <a:solidFill>
                  <a:srgbClr val="0070C0"/>
                </a:solidFill>
              </a:rPr>
              <a:t>)</a:t>
            </a:r>
            <a:endParaRPr lang="ja-JP" altLang="en-US" b="1" dirty="0">
              <a:solidFill>
                <a:srgbClr val="FF0000"/>
              </a:solidFill>
            </a:endParaRPr>
          </a:p>
        </p:txBody>
      </p:sp>
      <p:sp>
        <p:nvSpPr>
          <p:cNvPr id="51" name="テキスト ボックス 50"/>
          <p:cNvSpPr txBox="1"/>
          <p:nvPr/>
        </p:nvSpPr>
        <p:spPr>
          <a:xfrm>
            <a:off x="314774" y="5229200"/>
            <a:ext cx="7785618" cy="369332"/>
          </a:xfrm>
          <a:prstGeom prst="rect">
            <a:avLst/>
          </a:prstGeom>
          <a:noFill/>
        </p:spPr>
        <p:txBody>
          <a:bodyPr wrap="square" rtlCol="0">
            <a:spAutoFit/>
          </a:bodyPr>
          <a:lstStyle/>
          <a:p>
            <a:r>
              <a:rPr lang="en-US" altLang="ja-JP" b="1" dirty="0" smtClean="0">
                <a:solidFill>
                  <a:srgbClr val="FF0000"/>
                </a:solidFill>
              </a:rPr>
              <a:t>Else:</a:t>
            </a:r>
            <a:endParaRPr kumimoji="1" lang="ja-JP" altLang="en-US" b="1" dirty="0">
              <a:solidFill>
                <a:srgbClr val="FF0000"/>
              </a:solidFill>
            </a:endParaRPr>
          </a:p>
        </p:txBody>
      </p:sp>
      <p:cxnSp>
        <p:nvCxnSpPr>
          <p:cNvPr id="52" name="直線矢印コネクタ 51"/>
          <p:cNvCxnSpPr/>
          <p:nvPr/>
        </p:nvCxnSpPr>
        <p:spPr>
          <a:xfrm>
            <a:off x="989603" y="6246604"/>
            <a:ext cx="5346593"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53" name="テキスト ボックス 52"/>
          <p:cNvSpPr txBox="1"/>
          <p:nvPr/>
        </p:nvSpPr>
        <p:spPr>
          <a:xfrm>
            <a:off x="1230652" y="5949280"/>
            <a:ext cx="3871957" cy="369332"/>
          </a:xfrm>
          <a:prstGeom prst="rect">
            <a:avLst/>
          </a:prstGeom>
          <a:noFill/>
        </p:spPr>
        <p:txBody>
          <a:bodyPr wrap="none" rtlCol="0">
            <a:spAutoFit/>
          </a:bodyPr>
          <a:lstStyle/>
          <a:p>
            <a:r>
              <a:rPr kumimoji="1" lang="en-US" altLang="ja-JP" dirty="0" smtClean="0"/>
              <a:t>Normal Setup using the </a:t>
            </a:r>
            <a:r>
              <a:rPr kumimoji="1" lang="en-US" altLang="ja-JP" dirty="0" err="1" smtClean="0"/>
              <a:t>dialled</a:t>
            </a:r>
            <a:r>
              <a:rPr kumimoji="1" lang="en-US" altLang="ja-JP" dirty="0" smtClean="0"/>
              <a:t> number</a:t>
            </a:r>
            <a:endParaRPr kumimoji="1" lang="ja-JP" altLang="en-US" dirty="0"/>
          </a:p>
        </p:txBody>
      </p:sp>
      <p:sp>
        <p:nvSpPr>
          <p:cNvPr id="54" name="正方形/長方形 53"/>
          <p:cNvSpPr/>
          <p:nvPr/>
        </p:nvSpPr>
        <p:spPr>
          <a:xfrm>
            <a:off x="251520" y="5589240"/>
            <a:ext cx="7416825" cy="846004"/>
          </a:xfrm>
          <a:prstGeom prst="rect">
            <a:avLst/>
          </a:prstGeom>
          <a:noFill/>
          <a:ln>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9" name="円/楕円 58"/>
          <p:cNvSpPr/>
          <p:nvPr/>
        </p:nvSpPr>
        <p:spPr>
          <a:xfrm>
            <a:off x="791580" y="5747194"/>
            <a:ext cx="180020" cy="21602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0" name="テキスト ボックス 59"/>
          <p:cNvSpPr txBox="1"/>
          <p:nvPr/>
        </p:nvSpPr>
        <p:spPr>
          <a:xfrm>
            <a:off x="1060301" y="5670540"/>
            <a:ext cx="1690656" cy="369332"/>
          </a:xfrm>
          <a:prstGeom prst="rect">
            <a:avLst/>
          </a:prstGeom>
          <a:noFill/>
        </p:spPr>
        <p:txBody>
          <a:bodyPr wrap="none" rtlCol="0">
            <a:spAutoFit/>
          </a:bodyPr>
          <a:lstStyle/>
          <a:p>
            <a:r>
              <a:rPr kumimoji="1" lang="en-US" altLang="ja-JP" dirty="0" smtClean="0"/>
              <a:t>Reselect 2G/3G </a:t>
            </a:r>
            <a:endParaRPr kumimoji="1" lang="ja-JP" altLang="en-US" dirty="0"/>
          </a:p>
        </p:txBody>
      </p:sp>
      <p:sp>
        <p:nvSpPr>
          <p:cNvPr id="26" name="テキスト ボックス 54"/>
          <p:cNvSpPr txBox="1"/>
          <p:nvPr/>
        </p:nvSpPr>
        <p:spPr>
          <a:xfrm>
            <a:off x="298965" y="3501008"/>
            <a:ext cx="8629012" cy="646331"/>
          </a:xfrm>
          <a:prstGeom prst="rect">
            <a:avLst/>
          </a:prstGeom>
          <a:noFill/>
        </p:spPr>
        <p:txBody>
          <a:bodyPr wrap="square" rtlCol="0">
            <a:spAutoFit/>
          </a:bodyPr>
          <a:lstStyle/>
          <a:p>
            <a:r>
              <a:rPr kumimoji="1" lang="en-US" altLang="ja-JP" b="1" dirty="0" smtClean="0">
                <a:solidFill>
                  <a:srgbClr val="FF0000"/>
                </a:solidFill>
              </a:rPr>
              <a:t>If (URN exists in 380 </a:t>
            </a:r>
            <a:r>
              <a:rPr lang="en-US" altLang="ja-JP" b="1" dirty="0" smtClean="0">
                <a:solidFill>
                  <a:srgbClr val="FF0000"/>
                </a:solidFill>
              </a:rPr>
              <a:t>and corresponds to a CS domain emergency service) or (there is no dialed number) or (the dialed number is detected in the CS domain):</a:t>
            </a:r>
            <a:endParaRPr kumimoji="1" lang="ja-JP" altLang="en-US" b="1" dirty="0">
              <a:solidFill>
                <a:srgbClr val="FF0000"/>
              </a:solidFill>
            </a:endParaRPr>
          </a:p>
        </p:txBody>
      </p:sp>
      <p:cxnSp>
        <p:nvCxnSpPr>
          <p:cNvPr id="27" name="直線矢印コネクタ 55"/>
          <p:cNvCxnSpPr/>
          <p:nvPr/>
        </p:nvCxnSpPr>
        <p:spPr>
          <a:xfrm>
            <a:off x="899592" y="4869160"/>
            <a:ext cx="5490610"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28" name="テキスト ボックス 56"/>
          <p:cNvSpPr txBox="1"/>
          <p:nvPr/>
        </p:nvSpPr>
        <p:spPr>
          <a:xfrm>
            <a:off x="1060201" y="4571836"/>
            <a:ext cx="5654038" cy="369332"/>
          </a:xfrm>
          <a:prstGeom prst="rect">
            <a:avLst/>
          </a:prstGeom>
          <a:noFill/>
        </p:spPr>
        <p:txBody>
          <a:bodyPr wrap="square" rtlCol="0">
            <a:spAutoFit/>
          </a:bodyPr>
          <a:lstStyle/>
          <a:p>
            <a:r>
              <a:rPr kumimoji="1" lang="en-US" altLang="ja-JP" dirty="0" smtClean="0"/>
              <a:t>Emergency Setup</a:t>
            </a:r>
            <a:endParaRPr kumimoji="1" lang="ja-JP" altLang="en-US" dirty="0"/>
          </a:p>
        </p:txBody>
      </p:sp>
      <p:sp>
        <p:nvSpPr>
          <p:cNvPr id="29" name="正方形/長方形 57"/>
          <p:cNvSpPr/>
          <p:nvPr/>
        </p:nvSpPr>
        <p:spPr>
          <a:xfrm>
            <a:off x="251520" y="4221088"/>
            <a:ext cx="7416825" cy="792088"/>
          </a:xfrm>
          <a:prstGeom prst="rect">
            <a:avLst/>
          </a:prstGeom>
          <a:noFill/>
          <a:ln>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0" name="円/楕円 58"/>
          <p:cNvSpPr/>
          <p:nvPr/>
        </p:nvSpPr>
        <p:spPr>
          <a:xfrm>
            <a:off x="755576" y="4369750"/>
            <a:ext cx="180020" cy="21602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1" name="テキスト ボックス 59"/>
          <p:cNvSpPr txBox="1"/>
          <p:nvPr/>
        </p:nvSpPr>
        <p:spPr>
          <a:xfrm>
            <a:off x="1024297" y="4293096"/>
            <a:ext cx="1690656" cy="369332"/>
          </a:xfrm>
          <a:prstGeom prst="rect">
            <a:avLst/>
          </a:prstGeom>
          <a:noFill/>
        </p:spPr>
        <p:txBody>
          <a:bodyPr wrap="none" rtlCol="0">
            <a:spAutoFit/>
          </a:bodyPr>
          <a:lstStyle/>
          <a:p>
            <a:r>
              <a:rPr kumimoji="1" lang="en-US" altLang="ja-JP" dirty="0" smtClean="0"/>
              <a:t>Reselect 2G/3G </a:t>
            </a:r>
            <a:endParaRPr kumimoji="1" lang="ja-JP" altLang="en-US" dirty="0"/>
          </a:p>
        </p:txBody>
      </p:sp>
      <p:sp>
        <p:nvSpPr>
          <p:cNvPr id="33" name="円/楕円 58"/>
          <p:cNvSpPr/>
          <p:nvPr/>
        </p:nvSpPr>
        <p:spPr>
          <a:xfrm>
            <a:off x="791580" y="2992306"/>
            <a:ext cx="180020" cy="21602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4" name="テキスト ボックス 59"/>
          <p:cNvSpPr txBox="1"/>
          <p:nvPr/>
        </p:nvSpPr>
        <p:spPr>
          <a:xfrm>
            <a:off x="1060301" y="2915652"/>
            <a:ext cx="6397136" cy="369332"/>
          </a:xfrm>
          <a:prstGeom prst="rect">
            <a:avLst/>
          </a:prstGeom>
          <a:noFill/>
        </p:spPr>
        <p:txBody>
          <a:bodyPr wrap="none" rtlCol="0">
            <a:spAutoFit/>
          </a:bodyPr>
          <a:lstStyle/>
          <a:p>
            <a:r>
              <a:rPr lang="en-US" altLang="ja-JP" dirty="0" smtClean="0"/>
              <a:t>Perform domain selection as in 23.167 H.5. If CS domain selected:</a:t>
            </a:r>
            <a:r>
              <a:rPr kumimoji="1" lang="en-US" altLang="ja-JP" dirty="0" smtClean="0"/>
              <a:t> </a:t>
            </a:r>
            <a:endParaRPr kumimoji="1" lang="ja-JP" altLang="en-US" dirty="0"/>
          </a:p>
        </p:txBody>
      </p:sp>
    </p:spTree>
    <p:extLst>
      <p:ext uri="{BB962C8B-B14F-4D97-AF65-F5344CB8AC3E}">
        <p14:creationId xmlns:p14="http://schemas.microsoft.com/office/powerpoint/2010/main" val="141246022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en-US" altLang="ja-JP" dirty="0" smtClean="0"/>
              <a:t>Conclusion</a:t>
            </a:r>
            <a:endParaRPr kumimoji="1" lang="ja-JP" altLang="en-US" dirty="0"/>
          </a:p>
        </p:txBody>
      </p:sp>
      <p:sp>
        <p:nvSpPr>
          <p:cNvPr id="3" name="コンテンツ プレースホルダー 2"/>
          <p:cNvSpPr>
            <a:spLocks noGrp="1"/>
          </p:cNvSpPr>
          <p:nvPr>
            <p:ph idx="1"/>
          </p:nvPr>
        </p:nvSpPr>
        <p:spPr>
          <a:xfrm>
            <a:off x="251520" y="1484784"/>
            <a:ext cx="8435280" cy="4968552"/>
          </a:xfrm>
        </p:spPr>
        <p:txBody>
          <a:bodyPr>
            <a:normAutofit fontScale="92500" lnSpcReduction="10000"/>
          </a:bodyPr>
          <a:lstStyle/>
          <a:p>
            <a:r>
              <a:rPr lang="en-US" altLang="ja-JP" dirty="0" smtClean="0"/>
              <a:t>It is proposed to SA2 to discuss</a:t>
            </a:r>
          </a:p>
          <a:p>
            <a:pPr lvl="1"/>
            <a:r>
              <a:rPr kumimoji="1" lang="en-US" altLang="ja-JP" dirty="0" smtClean="0"/>
              <a:t>Whether “Requirement 2” exists; and</a:t>
            </a:r>
          </a:p>
          <a:p>
            <a:pPr lvl="1"/>
            <a:r>
              <a:rPr kumimoji="1" lang="en-US" altLang="ja-JP" dirty="0" smtClean="0"/>
              <a:t>the solution alternatives</a:t>
            </a:r>
          </a:p>
          <a:p>
            <a:pPr marL="457200" lvl="1" indent="0">
              <a:buNone/>
            </a:pPr>
            <a:endParaRPr kumimoji="1" lang="en-US" altLang="ja-JP" dirty="0" smtClean="0"/>
          </a:p>
          <a:p>
            <a:r>
              <a:rPr lang="en-US" altLang="ja-JP" dirty="0" smtClean="0"/>
              <a:t>Whichever option is selected, CT1 alignment would still be needed also.</a:t>
            </a:r>
            <a:endParaRPr lang="en-US" altLang="ja-JP" b="1" u="sng" dirty="0" smtClean="0"/>
          </a:p>
          <a:p>
            <a:pPr lvl="1"/>
            <a:r>
              <a:rPr lang="en-US" altLang="ja-JP" dirty="0" smtClean="0"/>
              <a:t>7.1.2 and Annex H needs to be corrected to the new domain selection logic and treatment of a returned </a:t>
            </a:r>
            <a:r>
              <a:rPr lang="en-US" altLang="ja-JP" dirty="0" err="1" smtClean="0"/>
              <a:t>sos</a:t>
            </a:r>
            <a:r>
              <a:rPr lang="en-US" altLang="ja-JP" dirty="0" smtClean="0"/>
              <a:t> URN in a 380 response </a:t>
            </a:r>
          </a:p>
          <a:p>
            <a:pPr lvl="2"/>
            <a:r>
              <a:rPr lang="en-US" altLang="ja-JP" dirty="0" smtClean="0"/>
              <a:t>Except for Alt 3, the </a:t>
            </a:r>
            <a:r>
              <a:rPr lang="en-US" altLang="ja-JP" dirty="0" err="1" smtClean="0"/>
              <a:t>sos</a:t>
            </a:r>
            <a:r>
              <a:rPr lang="en-US" altLang="ja-JP" dirty="0" smtClean="0"/>
              <a:t> URN could be ignored if the CS domain is selected</a:t>
            </a:r>
            <a:r>
              <a:rPr lang="en-US" altLang="ja-JP" dirty="0"/>
              <a:t>.</a:t>
            </a:r>
            <a:endParaRPr kumimoji="1" lang="en-US" altLang="ja-JP" dirty="0" smtClean="0"/>
          </a:p>
        </p:txBody>
      </p:sp>
    </p:spTree>
    <p:extLst>
      <p:ext uri="{BB962C8B-B14F-4D97-AF65-F5344CB8AC3E}">
        <p14:creationId xmlns:p14="http://schemas.microsoft.com/office/powerpoint/2010/main" val="62372736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en-US" altLang="ja-JP" dirty="0" smtClean="0"/>
              <a:t>Background</a:t>
            </a:r>
            <a:endParaRPr kumimoji="1" lang="ja-JP" altLang="en-US" dirty="0"/>
          </a:p>
        </p:txBody>
      </p:sp>
      <p:sp>
        <p:nvSpPr>
          <p:cNvPr id="3" name="コンテンツ プレースホルダー 2"/>
          <p:cNvSpPr>
            <a:spLocks noGrp="1"/>
          </p:cNvSpPr>
          <p:nvPr>
            <p:ph idx="1"/>
          </p:nvPr>
        </p:nvSpPr>
        <p:spPr>
          <a:xfrm>
            <a:off x="251520" y="1600200"/>
            <a:ext cx="8640960" cy="4709120"/>
          </a:xfrm>
        </p:spPr>
        <p:txBody>
          <a:bodyPr>
            <a:normAutofit fontScale="92500" lnSpcReduction="10000"/>
          </a:bodyPr>
          <a:lstStyle/>
          <a:p>
            <a:r>
              <a:rPr kumimoji="1" lang="en-US" altLang="ja-JP" dirty="0" smtClean="0"/>
              <a:t>In a specific deployment where IMS emergency call is not supported in the network, operator (P-CSCF) is given a choice to reject the incoming call with 380 (Alternative Service).</a:t>
            </a:r>
          </a:p>
          <a:p>
            <a:pPr lvl="1"/>
            <a:r>
              <a:rPr lang="en-US" altLang="ja-JP" dirty="0" smtClean="0"/>
              <a:t>E.g., </a:t>
            </a:r>
            <a:r>
              <a:rPr lang="en-US" altLang="ja-JP" dirty="0"/>
              <a:t>LTE network supports </a:t>
            </a:r>
            <a:r>
              <a:rPr lang="en-US" altLang="ja-JP" dirty="0" err="1"/>
              <a:t>VoLTE</a:t>
            </a:r>
            <a:r>
              <a:rPr lang="en-US" altLang="ja-JP" dirty="0"/>
              <a:t> but not IMS </a:t>
            </a:r>
            <a:r>
              <a:rPr lang="en-US" altLang="ja-JP" dirty="0" smtClean="0"/>
              <a:t>emergency or operator supports IMS emergency and needs SRVCC</a:t>
            </a:r>
            <a:endParaRPr kumimoji="1" lang="en-US" altLang="ja-JP" dirty="0" smtClean="0"/>
          </a:p>
          <a:p>
            <a:endParaRPr lang="en-US" altLang="ja-JP" dirty="0"/>
          </a:p>
          <a:p>
            <a:r>
              <a:rPr kumimoji="1" lang="en-US" altLang="ja-JP" dirty="0" smtClean="0"/>
              <a:t>SIP 380 can include XML to indicate that the alternative service type is ‘emergency’</a:t>
            </a:r>
          </a:p>
          <a:p>
            <a:pPr lvl="1"/>
            <a:r>
              <a:rPr lang="en-US" altLang="ja-JP" dirty="0" smtClean="0"/>
              <a:t>And UE moves to CS domain when rejected</a:t>
            </a:r>
            <a:endParaRPr kumimoji="1" lang="ja-JP" altLang="en-US" dirty="0"/>
          </a:p>
        </p:txBody>
      </p:sp>
    </p:spTree>
    <p:extLst>
      <p:ext uri="{BB962C8B-B14F-4D97-AF65-F5344CB8AC3E}">
        <p14:creationId xmlns:p14="http://schemas.microsoft.com/office/powerpoint/2010/main" val="4246759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en-US" altLang="ja-JP" dirty="0" smtClean="0"/>
              <a:t>Problem</a:t>
            </a:r>
            <a:endParaRPr kumimoji="1" lang="ja-JP" altLang="en-US" dirty="0"/>
          </a:p>
        </p:txBody>
      </p:sp>
      <p:sp>
        <p:nvSpPr>
          <p:cNvPr id="3" name="コンテンツ プレースホルダー 2"/>
          <p:cNvSpPr>
            <a:spLocks noGrp="1"/>
          </p:cNvSpPr>
          <p:nvPr>
            <p:ph idx="1"/>
          </p:nvPr>
        </p:nvSpPr>
        <p:spPr>
          <a:xfrm>
            <a:off x="457200" y="1600200"/>
            <a:ext cx="8229600" cy="4781128"/>
          </a:xfrm>
        </p:spPr>
        <p:txBody>
          <a:bodyPr>
            <a:normAutofit/>
          </a:bodyPr>
          <a:lstStyle/>
          <a:p>
            <a:r>
              <a:rPr kumimoji="1" lang="en-US" altLang="ja-JP" dirty="0" smtClean="0"/>
              <a:t>Current TS23.167 has two contradicting statements</a:t>
            </a:r>
          </a:p>
          <a:p>
            <a:pPr lvl="1"/>
            <a:r>
              <a:rPr lang="en-US" altLang="ja-JP" dirty="0" err="1" smtClean="0"/>
              <a:t>Subclause</a:t>
            </a:r>
            <a:r>
              <a:rPr lang="en-US" altLang="ja-JP" dirty="0" smtClean="0"/>
              <a:t> 7.1.2 and H.2</a:t>
            </a:r>
          </a:p>
          <a:p>
            <a:pPr marL="457200" lvl="1" indent="0">
              <a:buNone/>
            </a:pPr>
            <a:endParaRPr lang="en-US" altLang="ja-JP" dirty="0" smtClean="0"/>
          </a:p>
          <a:p>
            <a:r>
              <a:rPr kumimoji="1" lang="en-US" altLang="ja-JP" dirty="0" smtClean="0"/>
              <a:t>It is unclear which procedure the UE performs in the CS domain, after being rejected with 380:</a:t>
            </a:r>
          </a:p>
          <a:p>
            <a:pPr lvl="1"/>
            <a:r>
              <a:rPr lang="en-US" altLang="ja-JP" dirty="0" smtClean="0"/>
              <a:t>Non UE detectable emergency call; or</a:t>
            </a:r>
          </a:p>
          <a:p>
            <a:pPr lvl="1"/>
            <a:r>
              <a:rPr lang="en-US" altLang="ja-JP" dirty="0" smtClean="0"/>
              <a:t>UE detectable emergency call</a:t>
            </a:r>
            <a:endParaRPr kumimoji="1" lang="ja-JP" altLang="en-US" dirty="0"/>
          </a:p>
        </p:txBody>
      </p:sp>
    </p:spTree>
    <p:extLst>
      <p:ext uri="{BB962C8B-B14F-4D97-AF65-F5344CB8AC3E}">
        <p14:creationId xmlns:p14="http://schemas.microsoft.com/office/powerpoint/2010/main" val="40114203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en-US" altLang="ja-JP" dirty="0" smtClean="0"/>
              <a:t>TS23.167 – </a:t>
            </a:r>
            <a:r>
              <a:rPr kumimoji="1" lang="en-US" altLang="ja-JP" dirty="0" err="1" smtClean="0"/>
              <a:t>Subclause</a:t>
            </a:r>
            <a:r>
              <a:rPr kumimoji="1" lang="en-US" altLang="ja-JP" dirty="0" smtClean="0"/>
              <a:t> 7.1.2</a:t>
            </a:r>
            <a:endParaRPr kumimoji="1" lang="ja-JP" altLang="en-US" dirty="0"/>
          </a:p>
        </p:txBody>
      </p:sp>
      <p:sp>
        <p:nvSpPr>
          <p:cNvPr id="3" name="コンテンツ プレースホルダー 2"/>
          <p:cNvSpPr>
            <a:spLocks noGrp="1"/>
          </p:cNvSpPr>
          <p:nvPr>
            <p:ph idx="1"/>
          </p:nvPr>
        </p:nvSpPr>
        <p:spPr>
          <a:xfrm>
            <a:off x="457200" y="1600200"/>
            <a:ext cx="8229600" cy="5069160"/>
          </a:xfrm>
        </p:spPr>
        <p:txBody>
          <a:bodyPr>
            <a:normAutofit/>
          </a:bodyPr>
          <a:lstStyle/>
          <a:p>
            <a:r>
              <a:rPr kumimoji="1" lang="en-US" altLang="ja-JP" i="1" dirty="0" smtClean="0"/>
              <a:t>In the case that the P-CSCF detects that this is a request to establish an emergency session, based upon operator policy</a:t>
            </a:r>
          </a:p>
          <a:p>
            <a:pPr lvl="1"/>
            <a:r>
              <a:rPr lang="en-US" altLang="ja-JP" i="1" dirty="0" smtClean="0"/>
              <a:t>P-CSCF may reject the session initiation request [.. Rest is omitted]</a:t>
            </a:r>
          </a:p>
          <a:p>
            <a:pPr lvl="2"/>
            <a:r>
              <a:rPr lang="en-US" altLang="ja-JP" i="1" dirty="0" smtClean="0"/>
              <a:t>if a </a:t>
            </a:r>
            <a:r>
              <a:rPr lang="en-US" altLang="ja-JP" i="1" dirty="0" err="1" smtClean="0"/>
              <a:t>dialled</a:t>
            </a:r>
            <a:r>
              <a:rPr lang="en-US" altLang="ja-JP" i="1" dirty="0" smtClean="0"/>
              <a:t> number is available, attempt to initiate a call to the </a:t>
            </a:r>
            <a:r>
              <a:rPr lang="en-US" altLang="ja-JP" i="1" dirty="0" err="1" smtClean="0"/>
              <a:t>dialled</a:t>
            </a:r>
            <a:r>
              <a:rPr lang="en-US" altLang="ja-JP" i="1" dirty="0" smtClean="0"/>
              <a:t> number in the CS domain as follows</a:t>
            </a:r>
          </a:p>
          <a:p>
            <a:pPr lvl="3"/>
            <a:r>
              <a:rPr lang="en-US" altLang="ja-JP" i="1" dirty="0" smtClean="0"/>
              <a:t>For systems based on TS24.008, the ME and/or (U)SIM may contain emergency numbers [..]</a:t>
            </a:r>
          </a:p>
          <a:p>
            <a:pPr lvl="3"/>
            <a:r>
              <a:rPr lang="en-US" altLang="ja-JP" i="1" dirty="0" smtClean="0"/>
              <a:t>If the </a:t>
            </a:r>
            <a:r>
              <a:rPr lang="en-US" altLang="ja-JP" i="1" dirty="0" err="1" smtClean="0"/>
              <a:t>dialled</a:t>
            </a:r>
            <a:r>
              <a:rPr lang="en-US" altLang="ja-JP" i="1" dirty="0" smtClean="0"/>
              <a:t> number is not on the ME and/or (U)SIM [..] the UE will attempt a normal call.</a:t>
            </a:r>
          </a:p>
          <a:p>
            <a:endParaRPr lang="en-US" altLang="ja-JP" dirty="0" smtClean="0">
              <a:solidFill>
                <a:srgbClr val="00B050"/>
              </a:solidFill>
            </a:endParaRPr>
          </a:p>
          <a:p>
            <a:endParaRPr lang="en-US" altLang="ja-JP" dirty="0" smtClean="0">
              <a:solidFill>
                <a:srgbClr val="00B050"/>
              </a:solidFill>
            </a:endParaRPr>
          </a:p>
        </p:txBody>
      </p:sp>
    </p:spTree>
    <p:extLst>
      <p:ext uri="{BB962C8B-B14F-4D97-AF65-F5344CB8AC3E}">
        <p14:creationId xmlns:p14="http://schemas.microsoft.com/office/powerpoint/2010/main" val="200179495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正方形/長方形 3"/>
          <p:cNvSpPr/>
          <p:nvPr/>
        </p:nvSpPr>
        <p:spPr>
          <a:xfrm>
            <a:off x="467544" y="980728"/>
            <a:ext cx="1224136" cy="36004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dirty="0" smtClean="0"/>
              <a:t>UE</a:t>
            </a:r>
            <a:endParaRPr kumimoji="1" lang="ja-JP" altLang="en-US" dirty="0"/>
          </a:p>
        </p:txBody>
      </p:sp>
      <p:sp>
        <p:nvSpPr>
          <p:cNvPr id="5" name="正方形/長方形 4"/>
          <p:cNvSpPr/>
          <p:nvPr/>
        </p:nvSpPr>
        <p:spPr>
          <a:xfrm>
            <a:off x="3275856" y="980728"/>
            <a:ext cx="1224136" cy="36004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dirty="0" smtClean="0"/>
              <a:t>P-CSCF</a:t>
            </a:r>
            <a:endParaRPr kumimoji="1" lang="ja-JP" altLang="en-US" dirty="0"/>
          </a:p>
        </p:txBody>
      </p:sp>
      <p:sp>
        <p:nvSpPr>
          <p:cNvPr id="6" name="正方形/長方形 5"/>
          <p:cNvSpPr/>
          <p:nvPr/>
        </p:nvSpPr>
        <p:spPr>
          <a:xfrm>
            <a:off x="5940152" y="980728"/>
            <a:ext cx="1224136" cy="36004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dirty="0" smtClean="0"/>
              <a:t>MSC</a:t>
            </a:r>
            <a:endParaRPr kumimoji="1" lang="ja-JP" altLang="en-US" dirty="0"/>
          </a:p>
        </p:txBody>
      </p:sp>
      <p:cxnSp>
        <p:nvCxnSpPr>
          <p:cNvPr id="8" name="直線コネクタ 7"/>
          <p:cNvCxnSpPr>
            <a:stCxn id="4" idx="2"/>
          </p:cNvCxnSpPr>
          <p:nvPr/>
        </p:nvCxnSpPr>
        <p:spPr>
          <a:xfrm>
            <a:off x="1079612" y="1340768"/>
            <a:ext cx="0" cy="5517232"/>
          </a:xfrm>
          <a:prstGeom prst="line">
            <a:avLst/>
          </a:prstGeom>
        </p:spPr>
        <p:style>
          <a:lnRef idx="1">
            <a:schemeClr val="accent1"/>
          </a:lnRef>
          <a:fillRef idx="0">
            <a:schemeClr val="accent1"/>
          </a:fillRef>
          <a:effectRef idx="0">
            <a:schemeClr val="accent1"/>
          </a:effectRef>
          <a:fontRef idx="minor">
            <a:schemeClr val="tx1"/>
          </a:fontRef>
        </p:style>
      </p:cxnSp>
      <p:cxnSp>
        <p:nvCxnSpPr>
          <p:cNvPr id="9" name="直線コネクタ 8"/>
          <p:cNvCxnSpPr/>
          <p:nvPr/>
        </p:nvCxnSpPr>
        <p:spPr>
          <a:xfrm>
            <a:off x="3887924" y="1340768"/>
            <a:ext cx="0" cy="5517232"/>
          </a:xfrm>
          <a:prstGeom prst="line">
            <a:avLst/>
          </a:prstGeom>
        </p:spPr>
        <p:style>
          <a:lnRef idx="1">
            <a:schemeClr val="accent1"/>
          </a:lnRef>
          <a:fillRef idx="0">
            <a:schemeClr val="accent1"/>
          </a:fillRef>
          <a:effectRef idx="0">
            <a:schemeClr val="accent1"/>
          </a:effectRef>
          <a:fontRef idx="minor">
            <a:schemeClr val="tx1"/>
          </a:fontRef>
        </p:style>
      </p:cxnSp>
      <p:cxnSp>
        <p:nvCxnSpPr>
          <p:cNvPr id="10" name="直線コネクタ 9"/>
          <p:cNvCxnSpPr/>
          <p:nvPr/>
        </p:nvCxnSpPr>
        <p:spPr>
          <a:xfrm>
            <a:off x="6552220" y="1340768"/>
            <a:ext cx="0" cy="5517232"/>
          </a:xfrm>
          <a:prstGeom prst="line">
            <a:avLst/>
          </a:prstGeom>
        </p:spPr>
        <p:style>
          <a:lnRef idx="1">
            <a:schemeClr val="accent1"/>
          </a:lnRef>
          <a:fillRef idx="0">
            <a:schemeClr val="accent1"/>
          </a:fillRef>
          <a:effectRef idx="0">
            <a:schemeClr val="accent1"/>
          </a:effectRef>
          <a:fontRef idx="minor">
            <a:schemeClr val="tx1"/>
          </a:fontRef>
        </p:style>
      </p:cxnSp>
      <p:sp>
        <p:nvSpPr>
          <p:cNvPr id="11" name="テキスト ボックス 10"/>
          <p:cNvSpPr txBox="1"/>
          <p:nvPr/>
        </p:nvSpPr>
        <p:spPr>
          <a:xfrm>
            <a:off x="323527" y="219998"/>
            <a:ext cx="6960110" cy="369332"/>
          </a:xfrm>
          <a:prstGeom prst="rect">
            <a:avLst/>
          </a:prstGeom>
          <a:noFill/>
        </p:spPr>
        <p:txBody>
          <a:bodyPr wrap="none" rtlCol="0">
            <a:spAutoFit/>
          </a:bodyPr>
          <a:lstStyle/>
          <a:p>
            <a:r>
              <a:rPr kumimoji="1" lang="en-US" altLang="ja-JP" dirty="0" smtClean="0"/>
              <a:t>Non UE detectable Emergency </a:t>
            </a:r>
            <a:r>
              <a:rPr lang="en-US" altLang="ja-JP" dirty="0" smtClean="0"/>
              <a:t>call: </a:t>
            </a:r>
            <a:r>
              <a:rPr kumimoji="1" lang="en-US" altLang="ja-JP" dirty="0" err="1" smtClean="0"/>
              <a:t>Subclause</a:t>
            </a:r>
            <a:r>
              <a:rPr kumimoji="1" lang="en-US" altLang="ja-JP" dirty="0" smtClean="0"/>
              <a:t> 7.1.2 </a:t>
            </a:r>
            <a:r>
              <a:rPr kumimoji="1" lang="en-US" altLang="ja-JP" dirty="0" err="1" smtClean="0"/>
              <a:t>behaviour</a:t>
            </a:r>
            <a:r>
              <a:rPr kumimoji="1" lang="en-US" altLang="ja-JP" dirty="0" smtClean="0"/>
              <a:t> illustrated</a:t>
            </a:r>
            <a:endParaRPr kumimoji="1" lang="ja-JP" altLang="en-US" dirty="0"/>
          </a:p>
        </p:txBody>
      </p:sp>
      <p:cxnSp>
        <p:nvCxnSpPr>
          <p:cNvPr id="13" name="直線矢印コネクタ 12"/>
          <p:cNvCxnSpPr/>
          <p:nvPr/>
        </p:nvCxnSpPr>
        <p:spPr>
          <a:xfrm>
            <a:off x="1205626" y="2924944"/>
            <a:ext cx="2808312"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14" name="円/楕円 13"/>
          <p:cNvSpPr/>
          <p:nvPr/>
        </p:nvSpPr>
        <p:spPr>
          <a:xfrm>
            <a:off x="971600" y="1484784"/>
            <a:ext cx="180020" cy="21602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5" name="テキスト ボックス 14"/>
          <p:cNvSpPr txBox="1"/>
          <p:nvPr/>
        </p:nvSpPr>
        <p:spPr>
          <a:xfrm>
            <a:off x="1151620" y="1426959"/>
            <a:ext cx="2326214" cy="369332"/>
          </a:xfrm>
          <a:prstGeom prst="rect">
            <a:avLst/>
          </a:prstGeom>
          <a:noFill/>
        </p:spPr>
        <p:txBody>
          <a:bodyPr wrap="none" rtlCol="0">
            <a:spAutoFit/>
          </a:bodyPr>
          <a:lstStyle/>
          <a:p>
            <a:r>
              <a:rPr kumimoji="1" lang="en-US" altLang="ja-JP" dirty="0" smtClean="0"/>
              <a:t>Initiate Emergency Call</a:t>
            </a:r>
            <a:endParaRPr kumimoji="1" lang="ja-JP" altLang="en-US" dirty="0"/>
          </a:p>
        </p:txBody>
      </p:sp>
      <p:sp>
        <p:nvSpPr>
          <p:cNvPr id="16" name="テキスト ボックス 15"/>
          <p:cNvSpPr txBox="1"/>
          <p:nvPr/>
        </p:nvSpPr>
        <p:spPr>
          <a:xfrm>
            <a:off x="1446675" y="2627620"/>
            <a:ext cx="2035814" cy="369332"/>
          </a:xfrm>
          <a:prstGeom prst="rect">
            <a:avLst/>
          </a:prstGeom>
          <a:noFill/>
        </p:spPr>
        <p:txBody>
          <a:bodyPr wrap="none" rtlCol="0">
            <a:spAutoFit/>
          </a:bodyPr>
          <a:lstStyle/>
          <a:p>
            <a:r>
              <a:rPr kumimoji="1" lang="en-US" altLang="ja-JP" dirty="0" smtClean="0"/>
              <a:t>INVITE (normal call)</a:t>
            </a:r>
            <a:endParaRPr kumimoji="1" lang="ja-JP" altLang="en-US" dirty="0"/>
          </a:p>
        </p:txBody>
      </p:sp>
      <p:cxnSp>
        <p:nvCxnSpPr>
          <p:cNvPr id="17" name="直線矢印コネクタ 16"/>
          <p:cNvCxnSpPr/>
          <p:nvPr/>
        </p:nvCxnSpPr>
        <p:spPr>
          <a:xfrm>
            <a:off x="1079612" y="4365104"/>
            <a:ext cx="2808312" cy="0"/>
          </a:xfrm>
          <a:prstGeom prst="straightConnector1">
            <a:avLst/>
          </a:prstGeom>
          <a:ln>
            <a:headEnd type="arrow" w="med" len="med"/>
            <a:tailEnd type="none" w="med" len="med"/>
          </a:ln>
        </p:spPr>
        <p:style>
          <a:lnRef idx="1">
            <a:schemeClr val="accent1"/>
          </a:lnRef>
          <a:fillRef idx="0">
            <a:schemeClr val="accent1"/>
          </a:fillRef>
          <a:effectRef idx="0">
            <a:schemeClr val="accent1"/>
          </a:effectRef>
          <a:fontRef idx="minor">
            <a:schemeClr val="tx1"/>
          </a:fontRef>
        </p:style>
      </p:cxnSp>
      <p:sp>
        <p:nvSpPr>
          <p:cNvPr id="20" name="テキスト ボックス 19"/>
          <p:cNvSpPr txBox="1"/>
          <p:nvPr/>
        </p:nvSpPr>
        <p:spPr>
          <a:xfrm>
            <a:off x="1187624" y="4067780"/>
            <a:ext cx="6151364" cy="369332"/>
          </a:xfrm>
          <a:prstGeom prst="rect">
            <a:avLst/>
          </a:prstGeom>
          <a:noFill/>
        </p:spPr>
        <p:txBody>
          <a:bodyPr wrap="none" rtlCol="0">
            <a:spAutoFit/>
          </a:bodyPr>
          <a:lstStyle/>
          <a:p>
            <a:r>
              <a:rPr kumimoji="1" lang="en-US" altLang="ja-JP" dirty="0" smtClean="0"/>
              <a:t>380 (Alternative Service), which includes “emergency” indicator</a:t>
            </a:r>
            <a:endParaRPr kumimoji="1" lang="ja-JP" altLang="en-US" dirty="0"/>
          </a:p>
        </p:txBody>
      </p:sp>
      <p:sp>
        <p:nvSpPr>
          <p:cNvPr id="23" name="正方形/長方形 22"/>
          <p:cNvSpPr/>
          <p:nvPr/>
        </p:nvSpPr>
        <p:spPr>
          <a:xfrm>
            <a:off x="467543" y="2636912"/>
            <a:ext cx="7416825" cy="432048"/>
          </a:xfrm>
          <a:prstGeom prst="rect">
            <a:avLst/>
          </a:prstGeom>
          <a:noFill/>
          <a:ln>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6" name="円/楕円 25"/>
          <p:cNvSpPr/>
          <p:nvPr/>
        </p:nvSpPr>
        <p:spPr>
          <a:xfrm>
            <a:off x="971600" y="1902649"/>
            <a:ext cx="180020" cy="21602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7" name="テキスト ボックス 26"/>
          <p:cNvSpPr txBox="1"/>
          <p:nvPr/>
        </p:nvSpPr>
        <p:spPr>
          <a:xfrm>
            <a:off x="1151620" y="1844824"/>
            <a:ext cx="6676443" cy="369332"/>
          </a:xfrm>
          <a:prstGeom prst="rect">
            <a:avLst/>
          </a:prstGeom>
          <a:noFill/>
        </p:spPr>
        <p:txBody>
          <a:bodyPr wrap="none" rtlCol="0">
            <a:spAutoFit/>
          </a:bodyPr>
          <a:lstStyle/>
          <a:p>
            <a:r>
              <a:rPr kumimoji="1" lang="en-US" altLang="ja-JP" dirty="0" smtClean="0"/>
              <a:t>UE check if the call being initiated is Non-UE detectable or detectable</a:t>
            </a:r>
            <a:endParaRPr kumimoji="1" lang="ja-JP" altLang="en-US" dirty="0"/>
          </a:p>
        </p:txBody>
      </p:sp>
      <p:sp>
        <p:nvSpPr>
          <p:cNvPr id="28" name="円/楕円 27"/>
          <p:cNvSpPr/>
          <p:nvPr/>
        </p:nvSpPr>
        <p:spPr>
          <a:xfrm>
            <a:off x="999295" y="4936522"/>
            <a:ext cx="180020" cy="21602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0" name="テキスト ボックス 29"/>
          <p:cNvSpPr txBox="1"/>
          <p:nvPr/>
        </p:nvSpPr>
        <p:spPr>
          <a:xfrm>
            <a:off x="1115616" y="2267580"/>
            <a:ext cx="1890133" cy="369332"/>
          </a:xfrm>
          <a:prstGeom prst="rect">
            <a:avLst/>
          </a:prstGeom>
          <a:noFill/>
        </p:spPr>
        <p:txBody>
          <a:bodyPr wrap="none" rtlCol="0">
            <a:spAutoFit/>
          </a:bodyPr>
          <a:lstStyle/>
          <a:p>
            <a:r>
              <a:rPr kumimoji="1" lang="en-US" altLang="ja-JP" dirty="0" smtClean="0"/>
              <a:t>If Non-detectable:</a:t>
            </a:r>
            <a:endParaRPr kumimoji="1" lang="ja-JP" altLang="en-US" dirty="0"/>
          </a:p>
        </p:txBody>
      </p:sp>
      <p:cxnSp>
        <p:nvCxnSpPr>
          <p:cNvPr id="31" name="直線矢印コネクタ 30"/>
          <p:cNvCxnSpPr/>
          <p:nvPr/>
        </p:nvCxnSpPr>
        <p:spPr>
          <a:xfrm>
            <a:off x="1205626" y="3717032"/>
            <a:ext cx="2808312"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32" name="テキスト ボックス 31"/>
          <p:cNvSpPr txBox="1"/>
          <p:nvPr/>
        </p:nvSpPr>
        <p:spPr>
          <a:xfrm>
            <a:off x="1446675" y="3419708"/>
            <a:ext cx="2402645" cy="369332"/>
          </a:xfrm>
          <a:prstGeom prst="rect">
            <a:avLst/>
          </a:prstGeom>
          <a:noFill/>
        </p:spPr>
        <p:txBody>
          <a:bodyPr wrap="none" rtlCol="0">
            <a:spAutoFit/>
          </a:bodyPr>
          <a:lstStyle/>
          <a:p>
            <a:r>
              <a:rPr kumimoji="1" lang="en-US" altLang="ja-JP" dirty="0" smtClean="0"/>
              <a:t>INVITE (emergency call)</a:t>
            </a:r>
            <a:endParaRPr kumimoji="1" lang="ja-JP" altLang="en-US" dirty="0"/>
          </a:p>
        </p:txBody>
      </p:sp>
      <p:sp>
        <p:nvSpPr>
          <p:cNvPr id="33" name="正方形/長方形 32"/>
          <p:cNvSpPr/>
          <p:nvPr/>
        </p:nvSpPr>
        <p:spPr>
          <a:xfrm>
            <a:off x="467543" y="3429000"/>
            <a:ext cx="7416825" cy="432048"/>
          </a:xfrm>
          <a:prstGeom prst="rect">
            <a:avLst/>
          </a:prstGeom>
          <a:noFill/>
          <a:ln>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4" name="テキスト ボックス 33"/>
          <p:cNvSpPr txBox="1"/>
          <p:nvPr/>
        </p:nvSpPr>
        <p:spPr>
          <a:xfrm>
            <a:off x="1115616" y="3059668"/>
            <a:ext cx="1426865" cy="369332"/>
          </a:xfrm>
          <a:prstGeom prst="rect">
            <a:avLst/>
          </a:prstGeom>
          <a:noFill/>
        </p:spPr>
        <p:txBody>
          <a:bodyPr wrap="none" rtlCol="0">
            <a:spAutoFit/>
          </a:bodyPr>
          <a:lstStyle/>
          <a:p>
            <a:r>
              <a:rPr kumimoji="1" lang="en-US" altLang="ja-JP" dirty="0" smtClean="0"/>
              <a:t>If detectable:</a:t>
            </a:r>
            <a:endParaRPr kumimoji="1" lang="ja-JP" altLang="en-US" dirty="0"/>
          </a:p>
        </p:txBody>
      </p:sp>
      <p:cxnSp>
        <p:nvCxnSpPr>
          <p:cNvPr id="38" name="直線矢印コネクタ 37"/>
          <p:cNvCxnSpPr/>
          <p:nvPr/>
        </p:nvCxnSpPr>
        <p:spPr>
          <a:xfrm>
            <a:off x="1205627" y="5805264"/>
            <a:ext cx="5346593"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39" name="テキスト ボックス 38"/>
          <p:cNvSpPr txBox="1"/>
          <p:nvPr/>
        </p:nvSpPr>
        <p:spPr>
          <a:xfrm>
            <a:off x="1446676" y="5507940"/>
            <a:ext cx="1956048" cy="369332"/>
          </a:xfrm>
          <a:prstGeom prst="rect">
            <a:avLst/>
          </a:prstGeom>
          <a:noFill/>
        </p:spPr>
        <p:txBody>
          <a:bodyPr wrap="none" rtlCol="0">
            <a:spAutoFit/>
          </a:bodyPr>
          <a:lstStyle/>
          <a:p>
            <a:r>
              <a:rPr kumimoji="1" lang="en-US" altLang="ja-JP" dirty="0" smtClean="0"/>
              <a:t>Setup (normal call)</a:t>
            </a:r>
            <a:endParaRPr kumimoji="1" lang="ja-JP" altLang="en-US" dirty="0"/>
          </a:p>
        </p:txBody>
      </p:sp>
      <p:sp>
        <p:nvSpPr>
          <p:cNvPr id="40" name="正方形/長方形 39"/>
          <p:cNvSpPr/>
          <p:nvPr/>
        </p:nvSpPr>
        <p:spPr>
          <a:xfrm>
            <a:off x="467544" y="5517232"/>
            <a:ext cx="7416825" cy="432048"/>
          </a:xfrm>
          <a:prstGeom prst="rect">
            <a:avLst/>
          </a:prstGeom>
          <a:noFill/>
          <a:ln>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1" name="テキスト ボックス 40"/>
          <p:cNvSpPr txBox="1"/>
          <p:nvPr/>
        </p:nvSpPr>
        <p:spPr>
          <a:xfrm>
            <a:off x="1115617" y="5147900"/>
            <a:ext cx="1890133" cy="369332"/>
          </a:xfrm>
          <a:prstGeom prst="rect">
            <a:avLst/>
          </a:prstGeom>
          <a:noFill/>
        </p:spPr>
        <p:txBody>
          <a:bodyPr wrap="none" rtlCol="0">
            <a:spAutoFit/>
          </a:bodyPr>
          <a:lstStyle/>
          <a:p>
            <a:r>
              <a:rPr kumimoji="1" lang="en-US" altLang="ja-JP" dirty="0" smtClean="0"/>
              <a:t>If Non-detectable:</a:t>
            </a:r>
            <a:endParaRPr kumimoji="1" lang="ja-JP" altLang="en-US" dirty="0"/>
          </a:p>
        </p:txBody>
      </p:sp>
      <p:cxnSp>
        <p:nvCxnSpPr>
          <p:cNvPr id="42" name="直線矢印コネクタ 41"/>
          <p:cNvCxnSpPr/>
          <p:nvPr/>
        </p:nvCxnSpPr>
        <p:spPr>
          <a:xfrm>
            <a:off x="1205627" y="6597352"/>
            <a:ext cx="5346593"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43" name="テキスト ボックス 42"/>
          <p:cNvSpPr txBox="1"/>
          <p:nvPr/>
        </p:nvSpPr>
        <p:spPr>
          <a:xfrm>
            <a:off x="1446676" y="6300028"/>
            <a:ext cx="1813445" cy="369332"/>
          </a:xfrm>
          <a:prstGeom prst="rect">
            <a:avLst/>
          </a:prstGeom>
          <a:noFill/>
        </p:spPr>
        <p:txBody>
          <a:bodyPr wrap="none" rtlCol="0">
            <a:spAutoFit/>
          </a:bodyPr>
          <a:lstStyle/>
          <a:p>
            <a:r>
              <a:rPr kumimoji="1" lang="en-US" altLang="ja-JP" dirty="0" smtClean="0"/>
              <a:t>Emergency Setup</a:t>
            </a:r>
            <a:endParaRPr kumimoji="1" lang="ja-JP" altLang="en-US" dirty="0"/>
          </a:p>
        </p:txBody>
      </p:sp>
      <p:sp>
        <p:nvSpPr>
          <p:cNvPr id="44" name="正方形/長方形 43"/>
          <p:cNvSpPr/>
          <p:nvPr/>
        </p:nvSpPr>
        <p:spPr>
          <a:xfrm>
            <a:off x="467544" y="6309320"/>
            <a:ext cx="7416825" cy="432048"/>
          </a:xfrm>
          <a:prstGeom prst="rect">
            <a:avLst/>
          </a:prstGeom>
          <a:noFill/>
          <a:ln>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5" name="テキスト ボックス 44"/>
          <p:cNvSpPr txBox="1"/>
          <p:nvPr/>
        </p:nvSpPr>
        <p:spPr>
          <a:xfrm>
            <a:off x="1115617" y="5939988"/>
            <a:ext cx="4336508" cy="369332"/>
          </a:xfrm>
          <a:prstGeom prst="rect">
            <a:avLst/>
          </a:prstGeom>
          <a:noFill/>
        </p:spPr>
        <p:txBody>
          <a:bodyPr wrap="none" rtlCol="0">
            <a:spAutoFit/>
          </a:bodyPr>
          <a:lstStyle/>
          <a:p>
            <a:r>
              <a:rPr kumimoji="1" lang="en-US" altLang="ja-JP" dirty="0" smtClean="0"/>
              <a:t>If detectable </a:t>
            </a:r>
            <a:r>
              <a:rPr lang="en-US" altLang="ja-JP" dirty="0" smtClean="0"/>
              <a:t>or if there is no dialed number</a:t>
            </a:r>
            <a:r>
              <a:rPr kumimoji="1" lang="en-US" altLang="ja-JP" dirty="0" smtClean="0"/>
              <a:t>:</a:t>
            </a:r>
            <a:endParaRPr kumimoji="1" lang="ja-JP" altLang="en-US" dirty="0"/>
          </a:p>
        </p:txBody>
      </p:sp>
      <p:sp>
        <p:nvSpPr>
          <p:cNvPr id="51" name="テキスト ボックス 50"/>
          <p:cNvSpPr txBox="1"/>
          <p:nvPr/>
        </p:nvSpPr>
        <p:spPr>
          <a:xfrm>
            <a:off x="1304020" y="4859868"/>
            <a:ext cx="7976607" cy="369332"/>
          </a:xfrm>
          <a:prstGeom prst="rect">
            <a:avLst/>
          </a:prstGeom>
          <a:noFill/>
        </p:spPr>
        <p:txBody>
          <a:bodyPr wrap="none" rtlCol="0">
            <a:spAutoFit/>
          </a:bodyPr>
          <a:lstStyle/>
          <a:p>
            <a:r>
              <a:rPr kumimoji="1" lang="en-US" altLang="ja-JP" dirty="0" smtClean="0"/>
              <a:t>UE check if the </a:t>
            </a:r>
            <a:r>
              <a:rPr lang="en-US" altLang="ja-JP" dirty="0" smtClean="0"/>
              <a:t>dialed number</a:t>
            </a:r>
            <a:r>
              <a:rPr kumimoji="1" lang="en-US" altLang="ja-JP" dirty="0" smtClean="0"/>
              <a:t> is Non-UE detectable or detectable in the CS domain</a:t>
            </a:r>
            <a:endParaRPr kumimoji="1" lang="ja-JP" altLang="en-US" dirty="0"/>
          </a:p>
        </p:txBody>
      </p:sp>
      <p:sp>
        <p:nvSpPr>
          <p:cNvPr id="35" name="円/楕円 34"/>
          <p:cNvSpPr/>
          <p:nvPr/>
        </p:nvSpPr>
        <p:spPr>
          <a:xfrm>
            <a:off x="1007604" y="4648490"/>
            <a:ext cx="180020" cy="21602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6" name="テキスト ボックス 35"/>
          <p:cNvSpPr txBox="1"/>
          <p:nvPr/>
        </p:nvSpPr>
        <p:spPr>
          <a:xfrm>
            <a:off x="1276325" y="4571836"/>
            <a:ext cx="1690656" cy="369332"/>
          </a:xfrm>
          <a:prstGeom prst="rect">
            <a:avLst/>
          </a:prstGeom>
          <a:noFill/>
        </p:spPr>
        <p:txBody>
          <a:bodyPr wrap="none" rtlCol="0">
            <a:spAutoFit/>
          </a:bodyPr>
          <a:lstStyle/>
          <a:p>
            <a:r>
              <a:rPr kumimoji="1" lang="en-US" altLang="ja-JP" dirty="0" smtClean="0"/>
              <a:t>Reselect 2G/3G </a:t>
            </a:r>
            <a:endParaRPr kumimoji="1" lang="ja-JP" altLang="en-US" dirty="0"/>
          </a:p>
        </p:txBody>
      </p:sp>
    </p:spTree>
    <p:extLst>
      <p:ext uri="{BB962C8B-B14F-4D97-AF65-F5344CB8AC3E}">
        <p14:creationId xmlns:p14="http://schemas.microsoft.com/office/powerpoint/2010/main" val="203136356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en-US" altLang="ja-JP" dirty="0" smtClean="0"/>
              <a:t>TS23.167 H.2</a:t>
            </a:r>
            <a:endParaRPr kumimoji="1" lang="ja-JP" altLang="en-US" dirty="0"/>
          </a:p>
        </p:txBody>
      </p:sp>
      <p:sp>
        <p:nvSpPr>
          <p:cNvPr id="3" name="コンテンツ プレースホルダー 2"/>
          <p:cNvSpPr>
            <a:spLocks noGrp="1"/>
          </p:cNvSpPr>
          <p:nvPr>
            <p:ph idx="1"/>
          </p:nvPr>
        </p:nvSpPr>
        <p:spPr>
          <a:xfrm>
            <a:off x="457200" y="1600200"/>
            <a:ext cx="8229600" cy="4997152"/>
          </a:xfrm>
        </p:spPr>
        <p:txBody>
          <a:bodyPr>
            <a:normAutofit/>
          </a:bodyPr>
          <a:lstStyle/>
          <a:p>
            <a:r>
              <a:rPr kumimoji="1" lang="en-US" altLang="ja-JP" dirty="0" smtClean="0"/>
              <a:t>A bit contradicting text exists… which reads UE always perform emergency call (i.e. Emergency Setup) in CS domain.</a:t>
            </a:r>
          </a:p>
          <a:p>
            <a:pPr marL="742950" lvl="2" indent="-342900"/>
            <a:r>
              <a:rPr lang="en-US" altLang="ja-JP" i="1" dirty="0" smtClean="0"/>
              <a:t>“If </a:t>
            </a:r>
            <a:r>
              <a:rPr lang="en-US" altLang="ja-JP" i="1" dirty="0"/>
              <a:t>the UE initiates a non UE detectable emergency session, and the session initiation request is rejected by the P CSCF with an indication that this is an emergency session, the UE shall select a domain according to the requirements for domain priority and selection in clause H.5 and </a:t>
            </a:r>
            <a:r>
              <a:rPr lang="en-US" altLang="ja-JP" i="1" dirty="0">
                <a:solidFill>
                  <a:srgbClr val="FF0000"/>
                </a:solidFill>
              </a:rPr>
              <a:t>attempt an emergency call</a:t>
            </a:r>
            <a:r>
              <a:rPr lang="en-US" altLang="ja-JP" i="1" dirty="0"/>
              <a:t> on that domain </a:t>
            </a:r>
            <a:r>
              <a:rPr lang="en-US" altLang="ja-JP" i="1" dirty="0">
                <a:solidFill>
                  <a:srgbClr val="FF0000"/>
                </a:solidFill>
              </a:rPr>
              <a:t>(i.e. a UE detectable emergency session or a CS emergency call</a:t>
            </a:r>
            <a:r>
              <a:rPr lang="en-US" altLang="ja-JP" i="1" dirty="0" smtClean="0">
                <a:solidFill>
                  <a:srgbClr val="FF0000"/>
                </a:solidFill>
              </a:rPr>
              <a:t>).”</a:t>
            </a:r>
            <a:endParaRPr lang="en-US" altLang="ja-JP" dirty="0"/>
          </a:p>
          <a:p>
            <a:endParaRPr lang="en-US" altLang="ja-JP" dirty="0" smtClean="0"/>
          </a:p>
          <a:p>
            <a:endParaRPr kumimoji="1" lang="ja-JP" altLang="en-US" dirty="0"/>
          </a:p>
        </p:txBody>
      </p:sp>
    </p:spTree>
    <p:extLst>
      <p:ext uri="{BB962C8B-B14F-4D97-AF65-F5344CB8AC3E}">
        <p14:creationId xmlns:p14="http://schemas.microsoft.com/office/powerpoint/2010/main" val="157768848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正方形/長方形 3"/>
          <p:cNvSpPr/>
          <p:nvPr/>
        </p:nvSpPr>
        <p:spPr>
          <a:xfrm>
            <a:off x="467544" y="980728"/>
            <a:ext cx="1224136" cy="36004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dirty="0" smtClean="0"/>
              <a:t>UE</a:t>
            </a:r>
            <a:endParaRPr kumimoji="1" lang="ja-JP" altLang="en-US" dirty="0"/>
          </a:p>
        </p:txBody>
      </p:sp>
      <p:sp>
        <p:nvSpPr>
          <p:cNvPr id="5" name="正方形/長方形 4"/>
          <p:cNvSpPr/>
          <p:nvPr/>
        </p:nvSpPr>
        <p:spPr>
          <a:xfrm>
            <a:off x="3275856" y="980728"/>
            <a:ext cx="1224136" cy="36004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dirty="0" smtClean="0"/>
              <a:t>P-CSCF</a:t>
            </a:r>
            <a:endParaRPr kumimoji="1" lang="ja-JP" altLang="en-US" dirty="0"/>
          </a:p>
        </p:txBody>
      </p:sp>
      <p:sp>
        <p:nvSpPr>
          <p:cNvPr id="6" name="正方形/長方形 5"/>
          <p:cNvSpPr/>
          <p:nvPr/>
        </p:nvSpPr>
        <p:spPr>
          <a:xfrm>
            <a:off x="5940152" y="980728"/>
            <a:ext cx="1224136" cy="36004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dirty="0" smtClean="0"/>
              <a:t>MSC</a:t>
            </a:r>
            <a:endParaRPr kumimoji="1" lang="ja-JP" altLang="en-US" dirty="0"/>
          </a:p>
        </p:txBody>
      </p:sp>
      <p:cxnSp>
        <p:nvCxnSpPr>
          <p:cNvPr id="7" name="直線コネクタ 6"/>
          <p:cNvCxnSpPr>
            <a:stCxn id="4" idx="2"/>
          </p:cNvCxnSpPr>
          <p:nvPr/>
        </p:nvCxnSpPr>
        <p:spPr>
          <a:xfrm>
            <a:off x="1079612" y="1340768"/>
            <a:ext cx="0" cy="5517232"/>
          </a:xfrm>
          <a:prstGeom prst="line">
            <a:avLst/>
          </a:prstGeom>
        </p:spPr>
        <p:style>
          <a:lnRef idx="1">
            <a:schemeClr val="accent1"/>
          </a:lnRef>
          <a:fillRef idx="0">
            <a:schemeClr val="accent1"/>
          </a:fillRef>
          <a:effectRef idx="0">
            <a:schemeClr val="accent1"/>
          </a:effectRef>
          <a:fontRef idx="minor">
            <a:schemeClr val="tx1"/>
          </a:fontRef>
        </p:style>
      </p:cxnSp>
      <p:cxnSp>
        <p:nvCxnSpPr>
          <p:cNvPr id="8" name="直線コネクタ 7"/>
          <p:cNvCxnSpPr/>
          <p:nvPr/>
        </p:nvCxnSpPr>
        <p:spPr>
          <a:xfrm>
            <a:off x="3887924" y="1340768"/>
            <a:ext cx="0" cy="5517232"/>
          </a:xfrm>
          <a:prstGeom prst="line">
            <a:avLst/>
          </a:prstGeom>
        </p:spPr>
        <p:style>
          <a:lnRef idx="1">
            <a:schemeClr val="accent1"/>
          </a:lnRef>
          <a:fillRef idx="0">
            <a:schemeClr val="accent1"/>
          </a:fillRef>
          <a:effectRef idx="0">
            <a:schemeClr val="accent1"/>
          </a:effectRef>
          <a:fontRef idx="minor">
            <a:schemeClr val="tx1"/>
          </a:fontRef>
        </p:style>
      </p:cxnSp>
      <p:cxnSp>
        <p:nvCxnSpPr>
          <p:cNvPr id="9" name="直線コネクタ 8"/>
          <p:cNvCxnSpPr/>
          <p:nvPr/>
        </p:nvCxnSpPr>
        <p:spPr>
          <a:xfrm>
            <a:off x="6552220" y="1340768"/>
            <a:ext cx="0" cy="5517232"/>
          </a:xfrm>
          <a:prstGeom prst="line">
            <a:avLst/>
          </a:prstGeom>
        </p:spPr>
        <p:style>
          <a:lnRef idx="1">
            <a:schemeClr val="accent1"/>
          </a:lnRef>
          <a:fillRef idx="0">
            <a:schemeClr val="accent1"/>
          </a:fillRef>
          <a:effectRef idx="0">
            <a:schemeClr val="accent1"/>
          </a:effectRef>
          <a:fontRef idx="minor">
            <a:schemeClr val="tx1"/>
          </a:fontRef>
        </p:style>
      </p:cxnSp>
      <p:cxnSp>
        <p:nvCxnSpPr>
          <p:cNvPr id="10" name="直線矢印コネクタ 9"/>
          <p:cNvCxnSpPr/>
          <p:nvPr/>
        </p:nvCxnSpPr>
        <p:spPr>
          <a:xfrm>
            <a:off x="1205626" y="2924944"/>
            <a:ext cx="2808312"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11" name="円/楕円 10"/>
          <p:cNvSpPr/>
          <p:nvPr/>
        </p:nvSpPr>
        <p:spPr>
          <a:xfrm>
            <a:off x="971600" y="1484784"/>
            <a:ext cx="180020" cy="21602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 name="テキスト ボックス 11"/>
          <p:cNvSpPr txBox="1"/>
          <p:nvPr/>
        </p:nvSpPr>
        <p:spPr>
          <a:xfrm>
            <a:off x="1151620" y="1426959"/>
            <a:ext cx="2326214" cy="369332"/>
          </a:xfrm>
          <a:prstGeom prst="rect">
            <a:avLst/>
          </a:prstGeom>
          <a:noFill/>
        </p:spPr>
        <p:txBody>
          <a:bodyPr wrap="none" rtlCol="0">
            <a:spAutoFit/>
          </a:bodyPr>
          <a:lstStyle/>
          <a:p>
            <a:r>
              <a:rPr kumimoji="1" lang="en-US" altLang="ja-JP" dirty="0" smtClean="0"/>
              <a:t>Initiate Emergency Call</a:t>
            </a:r>
            <a:endParaRPr kumimoji="1" lang="ja-JP" altLang="en-US" dirty="0"/>
          </a:p>
        </p:txBody>
      </p:sp>
      <p:sp>
        <p:nvSpPr>
          <p:cNvPr id="13" name="テキスト ボックス 12"/>
          <p:cNvSpPr txBox="1"/>
          <p:nvPr/>
        </p:nvSpPr>
        <p:spPr>
          <a:xfrm>
            <a:off x="1446675" y="2627620"/>
            <a:ext cx="2035814" cy="369332"/>
          </a:xfrm>
          <a:prstGeom prst="rect">
            <a:avLst/>
          </a:prstGeom>
          <a:noFill/>
        </p:spPr>
        <p:txBody>
          <a:bodyPr wrap="none" rtlCol="0">
            <a:spAutoFit/>
          </a:bodyPr>
          <a:lstStyle/>
          <a:p>
            <a:r>
              <a:rPr kumimoji="1" lang="en-US" altLang="ja-JP" dirty="0" smtClean="0"/>
              <a:t>INVITE (normal call)</a:t>
            </a:r>
            <a:endParaRPr kumimoji="1" lang="ja-JP" altLang="en-US" dirty="0"/>
          </a:p>
        </p:txBody>
      </p:sp>
      <p:cxnSp>
        <p:nvCxnSpPr>
          <p:cNvPr id="14" name="直線矢印コネクタ 13"/>
          <p:cNvCxnSpPr/>
          <p:nvPr/>
        </p:nvCxnSpPr>
        <p:spPr>
          <a:xfrm>
            <a:off x="1079612" y="4365104"/>
            <a:ext cx="2808312" cy="0"/>
          </a:xfrm>
          <a:prstGeom prst="straightConnector1">
            <a:avLst/>
          </a:prstGeom>
          <a:ln>
            <a:headEnd type="arrow" w="med" len="med"/>
            <a:tailEnd type="none" w="med" len="med"/>
          </a:ln>
        </p:spPr>
        <p:style>
          <a:lnRef idx="1">
            <a:schemeClr val="accent1"/>
          </a:lnRef>
          <a:fillRef idx="0">
            <a:schemeClr val="accent1"/>
          </a:fillRef>
          <a:effectRef idx="0">
            <a:schemeClr val="accent1"/>
          </a:effectRef>
          <a:fontRef idx="minor">
            <a:schemeClr val="tx1"/>
          </a:fontRef>
        </p:style>
      </p:cxnSp>
      <p:sp>
        <p:nvSpPr>
          <p:cNvPr id="15" name="テキスト ボックス 14"/>
          <p:cNvSpPr txBox="1"/>
          <p:nvPr/>
        </p:nvSpPr>
        <p:spPr>
          <a:xfrm>
            <a:off x="1187624" y="4067780"/>
            <a:ext cx="6151364" cy="369332"/>
          </a:xfrm>
          <a:prstGeom prst="rect">
            <a:avLst/>
          </a:prstGeom>
          <a:noFill/>
        </p:spPr>
        <p:txBody>
          <a:bodyPr wrap="none" rtlCol="0">
            <a:spAutoFit/>
          </a:bodyPr>
          <a:lstStyle/>
          <a:p>
            <a:r>
              <a:rPr kumimoji="1" lang="en-US" altLang="ja-JP" dirty="0" smtClean="0"/>
              <a:t>380 (Alternative Service), which includes “emergency” indicator</a:t>
            </a:r>
            <a:endParaRPr kumimoji="1" lang="ja-JP" altLang="en-US" dirty="0"/>
          </a:p>
        </p:txBody>
      </p:sp>
      <p:sp>
        <p:nvSpPr>
          <p:cNvPr id="16" name="正方形/長方形 15"/>
          <p:cNvSpPr/>
          <p:nvPr/>
        </p:nvSpPr>
        <p:spPr>
          <a:xfrm>
            <a:off x="467543" y="2636912"/>
            <a:ext cx="7416825" cy="432048"/>
          </a:xfrm>
          <a:prstGeom prst="rect">
            <a:avLst/>
          </a:prstGeom>
          <a:noFill/>
          <a:ln>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7" name="円/楕円 16"/>
          <p:cNvSpPr/>
          <p:nvPr/>
        </p:nvSpPr>
        <p:spPr>
          <a:xfrm>
            <a:off x="971600" y="1902649"/>
            <a:ext cx="180020" cy="21602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8" name="テキスト ボックス 17"/>
          <p:cNvSpPr txBox="1"/>
          <p:nvPr/>
        </p:nvSpPr>
        <p:spPr>
          <a:xfrm>
            <a:off x="1151620" y="1844824"/>
            <a:ext cx="6676443" cy="369332"/>
          </a:xfrm>
          <a:prstGeom prst="rect">
            <a:avLst/>
          </a:prstGeom>
          <a:noFill/>
        </p:spPr>
        <p:txBody>
          <a:bodyPr wrap="none" rtlCol="0">
            <a:spAutoFit/>
          </a:bodyPr>
          <a:lstStyle/>
          <a:p>
            <a:r>
              <a:rPr kumimoji="1" lang="en-US" altLang="ja-JP" dirty="0" smtClean="0"/>
              <a:t>UE check if the call being initiated is Non-UE detectable or detectable</a:t>
            </a:r>
            <a:endParaRPr kumimoji="1" lang="ja-JP" altLang="en-US" dirty="0"/>
          </a:p>
        </p:txBody>
      </p:sp>
      <p:sp>
        <p:nvSpPr>
          <p:cNvPr id="20" name="テキスト ボックス 19"/>
          <p:cNvSpPr txBox="1"/>
          <p:nvPr/>
        </p:nvSpPr>
        <p:spPr>
          <a:xfrm>
            <a:off x="1115616" y="2267580"/>
            <a:ext cx="1890133" cy="369332"/>
          </a:xfrm>
          <a:prstGeom prst="rect">
            <a:avLst/>
          </a:prstGeom>
          <a:noFill/>
        </p:spPr>
        <p:txBody>
          <a:bodyPr wrap="none" rtlCol="0">
            <a:spAutoFit/>
          </a:bodyPr>
          <a:lstStyle/>
          <a:p>
            <a:r>
              <a:rPr kumimoji="1" lang="en-US" altLang="ja-JP" dirty="0" smtClean="0"/>
              <a:t>If Non-detectable:</a:t>
            </a:r>
            <a:endParaRPr kumimoji="1" lang="ja-JP" altLang="en-US" dirty="0"/>
          </a:p>
        </p:txBody>
      </p:sp>
      <p:cxnSp>
        <p:nvCxnSpPr>
          <p:cNvPr id="21" name="直線矢印コネクタ 20"/>
          <p:cNvCxnSpPr/>
          <p:nvPr/>
        </p:nvCxnSpPr>
        <p:spPr>
          <a:xfrm>
            <a:off x="1205626" y="3717032"/>
            <a:ext cx="2808312"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22" name="テキスト ボックス 21"/>
          <p:cNvSpPr txBox="1"/>
          <p:nvPr/>
        </p:nvSpPr>
        <p:spPr>
          <a:xfrm>
            <a:off x="1446675" y="3419708"/>
            <a:ext cx="2402645" cy="369332"/>
          </a:xfrm>
          <a:prstGeom prst="rect">
            <a:avLst/>
          </a:prstGeom>
          <a:noFill/>
        </p:spPr>
        <p:txBody>
          <a:bodyPr wrap="none" rtlCol="0">
            <a:spAutoFit/>
          </a:bodyPr>
          <a:lstStyle/>
          <a:p>
            <a:r>
              <a:rPr kumimoji="1" lang="en-US" altLang="ja-JP" dirty="0" smtClean="0"/>
              <a:t>INVITE (emergency call)</a:t>
            </a:r>
            <a:endParaRPr kumimoji="1" lang="ja-JP" altLang="en-US" dirty="0"/>
          </a:p>
        </p:txBody>
      </p:sp>
      <p:sp>
        <p:nvSpPr>
          <p:cNvPr id="23" name="正方形/長方形 22"/>
          <p:cNvSpPr/>
          <p:nvPr/>
        </p:nvSpPr>
        <p:spPr>
          <a:xfrm>
            <a:off x="467543" y="3429000"/>
            <a:ext cx="7416825" cy="432048"/>
          </a:xfrm>
          <a:prstGeom prst="rect">
            <a:avLst/>
          </a:prstGeom>
          <a:noFill/>
          <a:ln>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4" name="テキスト ボックス 23"/>
          <p:cNvSpPr txBox="1"/>
          <p:nvPr/>
        </p:nvSpPr>
        <p:spPr>
          <a:xfrm>
            <a:off x="1115616" y="3059668"/>
            <a:ext cx="1426865" cy="369332"/>
          </a:xfrm>
          <a:prstGeom prst="rect">
            <a:avLst/>
          </a:prstGeom>
          <a:noFill/>
        </p:spPr>
        <p:txBody>
          <a:bodyPr wrap="none" rtlCol="0">
            <a:spAutoFit/>
          </a:bodyPr>
          <a:lstStyle/>
          <a:p>
            <a:r>
              <a:rPr kumimoji="1" lang="en-US" altLang="ja-JP" dirty="0" smtClean="0"/>
              <a:t>If detectable:</a:t>
            </a:r>
            <a:endParaRPr kumimoji="1" lang="ja-JP" altLang="en-US" dirty="0"/>
          </a:p>
        </p:txBody>
      </p:sp>
      <p:cxnSp>
        <p:nvCxnSpPr>
          <p:cNvPr id="29" name="直線矢印コネクタ 28"/>
          <p:cNvCxnSpPr/>
          <p:nvPr/>
        </p:nvCxnSpPr>
        <p:spPr>
          <a:xfrm>
            <a:off x="1115616" y="6453336"/>
            <a:ext cx="5346593"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30" name="テキスト ボックス 29"/>
          <p:cNvSpPr txBox="1"/>
          <p:nvPr/>
        </p:nvSpPr>
        <p:spPr>
          <a:xfrm>
            <a:off x="1356665" y="6156012"/>
            <a:ext cx="1832168" cy="369332"/>
          </a:xfrm>
          <a:prstGeom prst="rect">
            <a:avLst/>
          </a:prstGeom>
          <a:noFill/>
        </p:spPr>
        <p:txBody>
          <a:bodyPr wrap="none" rtlCol="0">
            <a:spAutoFit/>
          </a:bodyPr>
          <a:lstStyle/>
          <a:p>
            <a:r>
              <a:rPr kumimoji="1" lang="en-US" altLang="ja-JP" b="1" dirty="0" smtClean="0"/>
              <a:t>Emergency Setup</a:t>
            </a:r>
            <a:endParaRPr kumimoji="1" lang="ja-JP" altLang="en-US" b="1" dirty="0"/>
          </a:p>
        </p:txBody>
      </p:sp>
      <p:sp>
        <p:nvSpPr>
          <p:cNvPr id="34" name="円/楕円 33"/>
          <p:cNvSpPr/>
          <p:nvPr/>
        </p:nvSpPr>
        <p:spPr>
          <a:xfrm>
            <a:off x="1007604" y="4585774"/>
            <a:ext cx="180020" cy="21602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
        <p:nvSpPr>
          <p:cNvPr id="35" name="テキスト ボックス 34"/>
          <p:cNvSpPr txBox="1"/>
          <p:nvPr/>
        </p:nvSpPr>
        <p:spPr>
          <a:xfrm>
            <a:off x="1276324" y="4509120"/>
            <a:ext cx="4951860" cy="369332"/>
          </a:xfrm>
          <a:prstGeom prst="rect">
            <a:avLst/>
          </a:prstGeom>
          <a:noFill/>
        </p:spPr>
        <p:txBody>
          <a:bodyPr wrap="square" rtlCol="0">
            <a:spAutoFit/>
          </a:bodyPr>
          <a:lstStyle/>
          <a:p>
            <a:r>
              <a:rPr lang="en-US" altLang="ja-JP" dirty="0" smtClean="0"/>
              <a:t>Perform domain selection as in 23.167 Annex H.5</a:t>
            </a:r>
            <a:endParaRPr kumimoji="1" lang="ja-JP" altLang="en-US" dirty="0"/>
          </a:p>
        </p:txBody>
      </p:sp>
      <p:sp>
        <p:nvSpPr>
          <p:cNvPr id="36" name="テキスト ボックス 35"/>
          <p:cNvSpPr txBox="1"/>
          <p:nvPr/>
        </p:nvSpPr>
        <p:spPr>
          <a:xfrm>
            <a:off x="323527" y="219998"/>
            <a:ext cx="6865534" cy="369332"/>
          </a:xfrm>
          <a:prstGeom prst="rect">
            <a:avLst/>
          </a:prstGeom>
          <a:noFill/>
        </p:spPr>
        <p:txBody>
          <a:bodyPr wrap="none" rtlCol="0">
            <a:spAutoFit/>
          </a:bodyPr>
          <a:lstStyle/>
          <a:p>
            <a:r>
              <a:rPr kumimoji="1" lang="en-US" altLang="ja-JP" dirty="0" smtClean="0"/>
              <a:t>Non UE detectable Emergency </a:t>
            </a:r>
            <a:r>
              <a:rPr lang="en-US" altLang="ja-JP" dirty="0" smtClean="0"/>
              <a:t>call: </a:t>
            </a:r>
            <a:r>
              <a:rPr kumimoji="1" lang="en-US" altLang="ja-JP" dirty="0" err="1" smtClean="0"/>
              <a:t>Subclause</a:t>
            </a:r>
            <a:r>
              <a:rPr kumimoji="1" lang="en-US" altLang="ja-JP" dirty="0" smtClean="0"/>
              <a:t>  H.2 </a:t>
            </a:r>
            <a:r>
              <a:rPr kumimoji="1" lang="en-US" altLang="ja-JP" dirty="0" err="1" smtClean="0"/>
              <a:t>behaviour</a:t>
            </a:r>
            <a:r>
              <a:rPr kumimoji="1" lang="en-US" altLang="ja-JP" dirty="0" smtClean="0"/>
              <a:t> illustrated</a:t>
            </a:r>
            <a:endParaRPr kumimoji="1" lang="ja-JP" altLang="en-US" dirty="0"/>
          </a:p>
        </p:txBody>
      </p:sp>
      <p:sp>
        <p:nvSpPr>
          <p:cNvPr id="28" name="テキスト ボックス 21"/>
          <p:cNvSpPr txBox="1"/>
          <p:nvPr/>
        </p:nvSpPr>
        <p:spPr>
          <a:xfrm>
            <a:off x="1374667" y="5291916"/>
            <a:ext cx="2402645" cy="369332"/>
          </a:xfrm>
          <a:prstGeom prst="rect">
            <a:avLst/>
          </a:prstGeom>
          <a:noFill/>
        </p:spPr>
        <p:txBody>
          <a:bodyPr wrap="none" rtlCol="0">
            <a:spAutoFit/>
          </a:bodyPr>
          <a:lstStyle/>
          <a:p>
            <a:r>
              <a:rPr kumimoji="1" lang="en-US" altLang="ja-JP" dirty="0" smtClean="0"/>
              <a:t>INVITE (emergency call)</a:t>
            </a:r>
            <a:endParaRPr kumimoji="1" lang="ja-JP" altLang="en-US" dirty="0"/>
          </a:p>
        </p:txBody>
      </p:sp>
      <p:sp>
        <p:nvSpPr>
          <p:cNvPr id="31" name="正方形/長方形 22"/>
          <p:cNvSpPr/>
          <p:nvPr/>
        </p:nvSpPr>
        <p:spPr>
          <a:xfrm>
            <a:off x="395535" y="5301208"/>
            <a:ext cx="7416825" cy="432048"/>
          </a:xfrm>
          <a:prstGeom prst="rect">
            <a:avLst/>
          </a:prstGeom>
          <a:noFill/>
          <a:ln>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
        <p:nvSpPr>
          <p:cNvPr id="32" name="テキスト ボックス 23"/>
          <p:cNvSpPr txBox="1"/>
          <p:nvPr/>
        </p:nvSpPr>
        <p:spPr>
          <a:xfrm>
            <a:off x="1043608" y="4931876"/>
            <a:ext cx="2450414" cy="369332"/>
          </a:xfrm>
          <a:prstGeom prst="rect">
            <a:avLst/>
          </a:prstGeom>
          <a:noFill/>
        </p:spPr>
        <p:txBody>
          <a:bodyPr wrap="none" rtlCol="0">
            <a:spAutoFit/>
          </a:bodyPr>
          <a:lstStyle/>
          <a:p>
            <a:r>
              <a:rPr lang="en-US" altLang="ja-JP" dirty="0" smtClean="0"/>
              <a:t>If PS domain is selected:</a:t>
            </a:r>
            <a:endParaRPr kumimoji="1" lang="ja-JP" altLang="en-US" dirty="0"/>
          </a:p>
        </p:txBody>
      </p:sp>
      <p:cxnSp>
        <p:nvCxnSpPr>
          <p:cNvPr id="33" name="直線矢印コネクタ 20"/>
          <p:cNvCxnSpPr/>
          <p:nvPr/>
        </p:nvCxnSpPr>
        <p:spPr>
          <a:xfrm>
            <a:off x="1115616" y="5589240"/>
            <a:ext cx="2808312"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37" name="正方形/長方形 22"/>
          <p:cNvSpPr/>
          <p:nvPr/>
        </p:nvSpPr>
        <p:spPr>
          <a:xfrm>
            <a:off x="395535" y="6165304"/>
            <a:ext cx="7416825" cy="432048"/>
          </a:xfrm>
          <a:prstGeom prst="rect">
            <a:avLst/>
          </a:prstGeom>
          <a:noFill/>
          <a:ln>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tx1"/>
              </a:solidFill>
            </a:endParaRPr>
          </a:p>
        </p:txBody>
      </p:sp>
      <p:sp>
        <p:nvSpPr>
          <p:cNvPr id="38" name="テキスト ボックス 23"/>
          <p:cNvSpPr txBox="1"/>
          <p:nvPr/>
        </p:nvSpPr>
        <p:spPr>
          <a:xfrm>
            <a:off x="1043608" y="5834325"/>
            <a:ext cx="2455224" cy="369332"/>
          </a:xfrm>
          <a:prstGeom prst="rect">
            <a:avLst/>
          </a:prstGeom>
          <a:noFill/>
        </p:spPr>
        <p:txBody>
          <a:bodyPr wrap="none" rtlCol="0">
            <a:spAutoFit/>
          </a:bodyPr>
          <a:lstStyle/>
          <a:p>
            <a:r>
              <a:rPr lang="en-US" altLang="ja-JP" dirty="0" smtClean="0"/>
              <a:t>If CS domain is selected:</a:t>
            </a:r>
            <a:endParaRPr kumimoji="1" lang="ja-JP" altLang="en-US" dirty="0"/>
          </a:p>
        </p:txBody>
      </p:sp>
    </p:spTree>
    <p:extLst>
      <p:ext uri="{BB962C8B-B14F-4D97-AF65-F5344CB8AC3E}">
        <p14:creationId xmlns:p14="http://schemas.microsoft.com/office/powerpoint/2010/main" val="90620559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en-US" altLang="ja-JP" dirty="0" smtClean="0"/>
              <a:t>Requirements 1</a:t>
            </a:r>
            <a:endParaRPr kumimoji="1" lang="ja-JP" altLang="en-US" dirty="0"/>
          </a:p>
        </p:txBody>
      </p:sp>
      <p:sp>
        <p:nvSpPr>
          <p:cNvPr id="3" name="コンテンツ プレースホルダー 2"/>
          <p:cNvSpPr>
            <a:spLocks noGrp="1"/>
          </p:cNvSpPr>
          <p:nvPr>
            <p:ph idx="1"/>
          </p:nvPr>
        </p:nvSpPr>
        <p:spPr>
          <a:xfrm>
            <a:off x="395536" y="1340768"/>
            <a:ext cx="8507288" cy="4176464"/>
          </a:xfrm>
        </p:spPr>
        <p:txBody>
          <a:bodyPr>
            <a:normAutofit fontScale="85000" lnSpcReduction="20000"/>
          </a:bodyPr>
          <a:lstStyle/>
          <a:p>
            <a:r>
              <a:rPr kumimoji="1" lang="en-US" altLang="ja-JP" dirty="0" smtClean="0"/>
              <a:t>In Japan there’s a national regulation to allow user to add “prefix” (184 or 186) to indicate whether user wants to show his/her number to PSAP</a:t>
            </a:r>
          </a:p>
          <a:p>
            <a:pPr lvl="1"/>
            <a:r>
              <a:rPr lang="en-US" altLang="ja-JP" dirty="0" smtClean="0"/>
              <a:t>184: don’t show caller’s number</a:t>
            </a:r>
          </a:p>
          <a:p>
            <a:pPr lvl="1"/>
            <a:r>
              <a:rPr lang="en-US" altLang="ja-JP" dirty="0" smtClean="0"/>
              <a:t>186: show caller’s number (explicit indication)</a:t>
            </a:r>
            <a:endParaRPr lang="en-US" altLang="ja-JP" dirty="0"/>
          </a:p>
          <a:p>
            <a:pPr lvl="1"/>
            <a:endParaRPr kumimoji="1" lang="en-US" altLang="ja-JP" dirty="0" smtClean="0"/>
          </a:p>
          <a:p>
            <a:pPr lvl="0"/>
            <a:r>
              <a:rPr lang="en-US" altLang="ja-JP" dirty="0"/>
              <a:t>This type of call in CS domain MUST be non-UE detectable emergency call using normal SETUP message because as CS Emergency Setup cannot </a:t>
            </a:r>
            <a:r>
              <a:rPr lang="en-US" altLang="ja-JP" dirty="0" smtClean="0"/>
              <a:t>have:</a:t>
            </a:r>
            <a:endParaRPr lang="ja-JP" altLang="ja-JP" dirty="0"/>
          </a:p>
          <a:p>
            <a:pPr lvl="1"/>
            <a:r>
              <a:rPr kumimoji="1" lang="en-US" altLang="ja-JP" dirty="0" smtClean="0"/>
              <a:t>Dialed digits</a:t>
            </a:r>
          </a:p>
          <a:p>
            <a:pPr lvl="1"/>
            <a:r>
              <a:rPr lang="en-US" altLang="ja-JP" dirty="0" smtClean="0"/>
              <a:t>Any category or IE to express the presence of 184 / 186</a:t>
            </a:r>
          </a:p>
        </p:txBody>
      </p:sp>
      <p:sp>
        <p:nvSpPr>
          <p:cNvPr id="4" name="正方形/長方形 3"/>
          <p:cNvSpPr/>
          <p:nvPr/>
        </p:nvSpPr>
        <p:spPr>
          <a:xfrm>
            <a:off x="251520" y="5733256"/>
            <a:ext cx="8640960" cy="79208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sz="2400" dirty="0"/>
              <a:t>T</a:t>
            </a:r>
            <a:r>
              <a:rPr lang="en-US" altLang="ja-JP" sz="2400" dirty="0" smtClean="0"/>
              <a:t>he call in CS domain MUST be non-UE detectable emergency call</a:t>
            </a:r>
          </a:p>
          <a:p>
            <a:pPr algn="ctr"/>
            <a:r>
              <a:rPr kumimoji="1" lang="en-US" altLang="ja-JP" sz="2400" dirty="0" smtClean="0"/>
              <a:t>Using normal SETUP message.</a:t>
            </a:r>
            <a:endParaRPr kumimoji="1" lang="ja-JP" altLang="en-US" sz="2400" dirty="0"/>
          </a:p>
        </p:txBody>
      </p:sp>
    </p:spTree>
    <p:extLst>
      <p:ext uri="{BB962C8B-B14F-4D97-AF65-F5344CB8AC3E}">
        <p14:creationId xmlns:p14="http://schemas.microsoft.com/office/powerpoint/2010/main" val="348364755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en-US" altLang="ja-JP" dirty="0" smtClean="0"/>
              <a:t>Requirements 2 ?</a:t>
            </a:r>
            <a:endParaRPr kumimoji="1" lang="ja-JP" altLang="en-US" dirty="0"/>
          </a:p>
        </p:txBody>
      </p:sp>
      <p:sp>
        <p:nvSpPr>
          <p:cNvPr id="3" name="コンテンツ プレースホルダー 2"/>
          <p:cNvSpPr>
            <a:spLocks noGrp="1"/>
          </p:cNvSpPr>
          <p:nvPr>
            <p:ph idx="1"/>
          </p:nvPr>
        </p:nvSpPr>
        <p:spPr/>
        <p:txBody>
          <a:bodyPr/>
          <a:lstStyle/>
          <a:p>
            <a:r>
              <a:rPr kumimoji="1" lang="en-US" altLang="ja-JP" dirty="0" smtClean="0"/>
              <a:t>Requirements *may* exist in some regions which demands the UE to perform “UE detectable emergency call” using EMERGENCY SETUP message in CS domain, after “Non UE detectable emergency call” is rejected by 380 in IMS domain.</a:t>
            </a:r>
          </a:p>
        </p:txBody>
      </p:sp>
    </p:spTree>
    <p:extLst>
      <p:ext uri="{BB962C8B-B14F-4D97-AF65-F5344CB8AC3E}">
        <p14:creationId xmlns:p14="http://schemas.microsoft.com/office/powerpoint/2010/main" val="3500557237"/>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915</TotalTime>
  <Words>1314</Words>
  <Application>Microsoft Office PowerPoint</Application>
  <PresentationFormat>画面に合わせる (4:3)</PresentationFormat>
  <Paragraphs>147</Paragraphs>
  <Slides>16</Slides>
  <Notes>0</Notes>
  <HiddenSlides>0</HiddenSlides>
  <MMClips>0</MMClips>
  <ScaleCrop>false</ScaleCrop>
  <HeadingPairs>
    <vt:vector size="4" baseType="variant">
      <vt:variant>
        <vt:lpstr>テーマ</vt:lpstr>
      </vt:variant>
      <vt:variant>
        <vt:i4>1</vt:i4>
      </vt:variant>
      <vt:variant>
        <vt:lpstr>スライド タイトル</vt:lpstr>
      </vt:variant>
      <vt:variant>
        <vt:i4>16</vt:i4>
      </vt:variant>
    </vt:vector>
  </HeadingPairs>
  <TitlesOfParts>
    <vt:vector size="17" baseType="lpstr">
      <vt:lpstr>Office ​​テーマ</vt:lpstr>
      <vt:lpstr>Discussion on UE behaviour after rejecting  Non UE detectable emergency call in IMS</vt:lpstr>
      <vt:lpstr>Background</vt:lpstr>
      <vt:lpstr>Problem</vt:lpstr>
      <vt:lpstr>TS23.167 – Subclause 7.1.2</vt:lpstr>
      <vt:lpstr>PowerPoint プレゼンテーション</vt:lpstr>
      <vt:lpstr>TS23.167 H.2</vt:lpstr>
      <vt:lpstr>PowerPoint プレゼンテーション</vt:lpstr>
      <vt:lpstr>Requirements 1</vt:lpstr>
      <vt:lpstr>Requirements 2 ?</vt:lpstr>
      <vt:lpstr>Analysis</vt:lpstr>
      <vt:lpstr>Related topic…</vt:lpstr>
      <vt:lpstr>Proposal</vt:lpstr>
      <vt:lpstr>Alt.1 Illustrated</vt:lpstr>
      <vt:lpstr>Alt.2 Illustrated</vt:lpstr>
      <vt:lpstr>Alt.3 Illustrated</vt:lpstr>
      <vt:lpstr>Conclusion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creator>DOCOMO</dc:creator>
  <cp:lastModifiedBy>DOCOMO</cp:lastModifiedBy>
  <cp:revision>45</cp:revision>
  <dcterms:created xsi:type="dcterms:W3CDTF">2013-09-04T00:57:29Z</dcterms:created>
  <dcterms:modified xsi:type="dcterms:W3CDTF">2013-09-18T04:14:19Z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NewReviewCycle">
    <vt:lpwstr/>
  </property>
  <property fmtid="{D5CDD505-2E9C-101B-9397-08002B2CF9AE}" pid="3" name="_AdHocReviewCycleID">
    <vt:i4>1295691628</vt:i4>
  </property>
  <property fmtid="{D5CDD505-2E9C-101B-9397-08002B2CF9AE}" pid="4" name="_EmailSubject">
    <vt:lpwstr>[Qualcomm-DCM] 184/186-prefixed emergency call</vt:lpwstr>
  </property>
  <property fmtid="{D5CDD505-2E9C-101B-9397-08002B2CF9AE}" pid="5" name="_AuthorEmail">
    <vt:lpwstr>sedge@qti.qualcomm.com</vt:lpwstr>
  </property>
  <property fmtid="{D5CDD505-2E9C-101B-9397-08002B2CF9AE}" pid="6" name="_AuthorEmailDisplayName">
    <vt:lpwstr>Edge, Stephen</vt:lpwstr>
  </property>
</Properties>
</file>