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7" r:id="rId1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EF0D6-0806-4095-9861-61A80363B0BE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4BC63-421F-4A02-A77E-2554E6A884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41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331C2B-7391-4C3F-9FC0-5EDFAF320069}" type="slidenum">
              <a:rPr lang="en-US" smtClean="0">
                <a:latin typeface="Times" pitchFamily="-96" charset="0"/>
              </a:rPr>
              <a:pPr/>
              <a:t>1</a:t>
            </a:fld>
            <a:endParaRPr lang="en-US" smtClean="0">
              <a:latin typeface="Times" pitchFamily="-96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-9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5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089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56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72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947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27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1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01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40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123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93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A9114-09D5-4F97-8CC7-55DC29B766AD}" type="datetimeFigureOut">
              <a:rPr lang="en-US" smtClean="0"/>
              <a:t>5/16/2013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36D53-9D71-4342-BA68-9979E917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67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3051385"/>
            <a:ext cx="8334755" cy="1470025"/>
          </a:xfrm>
        </p:spPr>
        <p:txBody>
          <a:bodyPr/>
          <a:lstStyle/>
          <a:p>
            <a:r>
              <a:rPr lang="en-US" dirty="0" err="1" smtClean="0"/>
              <a:t>SaMOG</a:t>
            </a:r>
            <a:r>
              <a:rPr lang="en-US" dirty="0" smtClean="0"/>
              <a:t> </a:t>
            </a:r>
            <a:r>
              <a:rPr lang="en-US" dirty="0"/>
              <a:t>Wireless LAN Control </a:t>
            </a:r>
            <a:r>
              <a:rPr lang="en-US" dirty="0" smtClean="0"/>
              <a:t>Protocol (WLCP) Introduction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0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2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80" y="77734"/>
            <a:ext cx="7644384" cy="4663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674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“Layer 2.5 protocol”: sits below IP and is transported over existing layer 2</a:t>
            </a:r>
          </a:p>
          <a:p>
            <a:pPr lvl="1"/>
            <a:r>
              <a:rPr lang="en-US" dirty="0" smtClean="0"/>
              <a:t>Transported over WLAN, different mechanisms are available how to carry control protocol messages; e.g. using a new </a:t>
            </a:r>
            <a:r>
              <a:rPr lang="en-US" smtClean="0"/>
              <a:t>Ethertype</a:t>
            </a:r>
            <a:endParaRPr lang="en-US" dirty="0" smtClean="0"/>
          </a:p>
          <a:p>
            <a:r>
              <a:rPr lang="en-US" dirty="0" smtClean="0"/>
              <a:t>Provides session management in the 3GPP sense</a:t>
            </a:r>
          </a:p>
          <a:p>
            <a:pPr lvl="1"/>
            <a:r>
              <a:rPr lang="en-US" dirty="0" smtClean="0"/>
              <a:t>PDN connections management</a:t>
            </a:r>
          </a:p>
          <a:p>
            <a:pPr lvl="2"/>
            <a:r>
              <a:rPr lang="en-US" dirty="0"/>
              <a:t>Establishment of PDN connections</a:t>
            </a:r>
          </a:p>
          <a:p>
            <a:pPr lvl="2"/>
            <a:r>
              <a:rPr lang="en-US" dirty="0"/>
              <a:t>Handover of PDN connections</a:t>
            </a:r>
          </a:p>
          <a:p>
            <a:pPr lvl="2"/>
            <a:r>
              <a:rPr lang="en-US" dirty="0"/>
              <a:t>Tear down of PDN connections</a:t>
            </a:r>
          </a:p>
          <a:p>
            <a:pPr lvl="2"/>
            <a:r>
              <a:rPr lang="en-US" dirty="0"/>
              <a:t>IP address assignment</a:t>
            </a:r>
          </a:p>
          <a:p>
            <a:pPr lvl="2"/>
            <a:r>
              <a:rPr lang="en-US" dirty="0"/>
              <a:t>PDN parameters </a:t>
            </a:r>
            <a:r>
              <a:rPr lang="en-US" dirty="0" smtClean="0"/>
              <a:t>management (including network providing PDN identifier for L2 transport, e.g. GRE key, VLAN ID, etc.)</a:t>
            </a:r>
            <a:endParaRPr lang="en-US" dirty="0"/>
          </a:p>
          <a:p>
            <a:pPr lvl="1"/>
            <a:r>
              <a:rPr lang="en-US" dirty="0" smtClean="0"/>
              <a:t>Applies to multiple PDNs scenario</a:t>
            </a:r>
          </a:p>
          <a:p>
            <a:r>
              <a:rPr lang="en-US" dirty="0" smtClean="0"/>
              <a:t>Enables device behavior similar to behavior over cellular link</a:t>
            </a:r>
          </a:p>
          <a:p>
            <a:pPr lvl="1"/>
            <a:r>
              <a:rPr lang="en-US" dirty="0" smtClean="0"/>
              <a:t>Can be expanded to consider features like low priority indications, etc.</a:t>
            </a:r>
          </a:p>
          <a:p>
            <a:pPr lvl="2"/>
            <a:r>
              <a:rPr lang="en-US" dirty="0" smtClean="0"/>
              <a:t>Anything defined for cellular NAS can be added and used here directly</a:t>
            </a:r>
          </a:p>
          <a:p>
            <a:pPr lvl="2"/>
            <a:r>
              <a:rPr lang="en-US" dirty="0"/>
              <a:t>Ready for further network-initiated procedures such as TFT modifications in the UE (e.g. for </a:t>
            </a:r>
            <a:r>
              <a:rPr lang="en-US" dirty="0" err="1"/>
              <a:t>VoIMS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Limited of course to the functionality available over WLAN</a:t>
            </a:r>
          </a:p>
          <a:p>
            <a:pPr lvl="2"/>
            <a:r>
              <a:rPr lang="en-US" dirty="0" smtClean="0"/>
              <a:t>No </a:t>
            </a:r>
            <a:r>
              <a:rPr lang="en-US" dirty="0" err="1" smtClean="0"/>
              <a:t>QoS</a:t>
            </a:r>
            <a:r>
              <a:rPr lang="en-US" dirty="0" smtClean="0"/>
              <a:t> support</a:t>
            </a:r>
          </a:p>
          <a:p>
            <a:pPr lvl="2"/>
            <a:r>
              <a:rPr lang="en-US" dirty="0" smtClean="0"/>
              <a:t>No MM (e.g. area updates, etc.)</a:t>
            </a:r>
          </a:p>
          <a:p>
            <a:pPr lvl="2"/>
            <a:r>
              <a:rPr lang="en-US" dirty="0" smtClean="0"/>
              <a:t>See appendix for more details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01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24.008 is the starting point for the WLCP protocol design</a:t>
            </a:r>
          </a:p>
          <a:p>
            <a:pPr lvl="1"/>
            <a:r>
              <a:rPr lang="en-US" dirty="0"/>
              <a:t>WLCP can </a:t>
            </a:r>
            <a:r>
              <a:rPr lang="en-US" dirty="0" smtClean="0"/>
              <a:t>be a subset of SM</a:t>
            </a:r>
          </a:p>
          <a:p>
            <a:pPr lvl="1"/>
            <a:r>
              <a:rPr lang="en-US" dirty="0" smtClean="0"/>
              <a:t>24.008 more in line with </a:t>
            </a:r>
            <a:r>
              <a:rPr lang="en-US" dirty="0" err="1" smtClean="0"/>
              <a:t>SaMOG</a:t>
            </a:r>
            <a:r>
              <a:rPr lang="en-US" dirty="0" smtClean="0"/>
              <a:t> concepts, i.e. that UE first “attaches” and then establishes PDN connections</a:t>
            </a:r>
          </a:p>
          <a:p>
            <a:pPr lvl="2"/>
            <a:r>
              <a:rPr lang="en-US" dirty="0" smtClean="0"/>
              <a:t>SM is already written to use this philosophy, ESM would require more modifications due to interactions with EMM</a:t>
            </a:r>
          </a:p>
          <a:p>
            <a:pPr lvl="2"/>
            <a:r>
              <a:rPr lang="en-US" dirty="0" smtClean="0"/>
              <a:t>In 24.301 the trigger to setup a PDN connection can come from lower layers (EMM), whereas in SM it can only come from the application</a:t>
            </a:r>
            <a:endParaRPr lang="en-US" dirty="0"/>
          </a:p>
          <a:p>
            <a:r>
              <a:rPr lang="en-US" dirty="0" smtClean="0"/>
              <a:t>We do not need GMM part of NAS</a:t>
            </a:r>
          </a:p>
          <a:p>
            <a:pPr lvl="1"/>
            <a:r>
              <a:rPr lang="en-US" dirty="0" smtClean="0"/>
              <a:t>MM functionality provided by EAP authentication and negotiations</a:t>
            </a:r>
          </a:p>
          <a:p>
            <a:pPr lvl="1"/>
            <a:r>
              <a:rPr lang="en-US" dirty="0"/>
              <a:t>WLCP assumes </a:t>
            </a:r>
            <a:r>
              <a:rPr lang="en-US" dirty="0" smtClean="0"/>
              <a:t>the equivalent of a GMM REGISTERED state upon successful EAP authentication</a:t>
            </a:r>
          </a:p>
          <a:p>
            <a:r>
              <a:rPr lang="en-US" dirty="0" smtClean="0"/>
              <a:t>Comments: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Only basic Primary PDP Context Activation/Deactivation procedure is needed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</a:rPr>
              <a:t>Some parameters not needed (e.g. </a:t>
            </a:r>
            <a:r>
              <a:rPr lang="en-US" dirty="0" err="1" smtClean="0">
                <a:solidFill>
                  <a:schemeClr val="tx1"/>
                </a:solidFill>
              </a:rPr>
              <a:t>QoS</a:t>
            </a:r>
            <a:r>
              <a:rPr lang="en-US" dirty="0" smtClean="0">
                <a:solidFill>
                  <a:schemeClr val="tx1"/>
                </a:solidFill>
              </a:rPr>
              <a:t>, etc.) others possibly updated (e.g. protocol options)</a:t>
            </a:r>
          </a:p>
          <a:p>
            <a:pPr lvl="1"/>
            <a:r>
              <a:rPr lang="en-US" dirty="0" smtClean="0"/>
              <a:t>No secondary PDP context management is considered, but in order to provide </a:t>
            </a:r>
            <a:r>
              <a:rPr lang="en-US" dirty="0" err="1" smtClean="0"/>
              <a:t>QoS</a:t>
            </a:r>
            <a:r>
              <a:rPr lang="en-US" dirty="0" smtClean="0"/>
              <a:t> the control protocol can be easily extended to adopt this. </a:t>
            </a:r>
          </a:p>
          <a:p>
            <a:pPr lvl="1"/>
            <a:r>
              <a:rPr lang="en-US" dirty="0" smtClean="0"/>
              <a:t>No </a:t>
            </a:r>
            <a:r>
              <a:rPr lang="en-US" dirty="0" err="1" smtClean="0"/>
              <a:t>eMBMS</a:t>
            </a:r>
            <a:r>
              <a:rPr lang="en-US" dirty="0" smtClean="0"/>
              <a:t> is considered</a:t>
            </a:r>
          </a:p>
          <a:p>
            <a:pPr lvl="1"/>
            <a:r>
              <a:rPr lang="en-US" dirty="0" smtClean="0"/>
              <a:t>IP address allocation of SM can be re-used</a:t>
            </a:r>
          </a:p>
          <a:p>
            <a:pPr lvl="1"/>
            <a:r>
              <a:rPr lang="en-US" dirty="0" smtClean="0"/>
              <a:t>No support of emergency PDN, leave it open for further releases</a:t>
            </a:r>
          </a:p>
          <a:p>
            <a:pPr lvl="1"/>
            <a:r>
              <a:rPr lang="en-US" dirty="0" smtClean="0"/>
              <a:t>LIPA functionality not required</a:t>
            </a:r>
          </a:p>
          <a:p>
            <a:pPr lvl="1"/>
            <a:r>
              <a:rPr lang="en-US" dirty="0" smtClean="0"/>
              <a:t>Leave up to stage 3 aspects such as segmentation, retransmission, all issues already been solved by stage 3 for current NAS. </a:t>
            </a:r>
          </a:p>
          <a:p>
            <a:r>
              <a:rPr lang="en-US" dirty="0" smtClean="0"/>
              <a:t>Details of the protocol are for stage 3 to define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Assumptions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6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Protocol Stack For WLCP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163513" y="5181600"/>
            <a:ext cx="8712200" cy="10374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(*) established using EAP authentication and </a:t>
            </a:r>
            <a:r>
              <a:rPr lang="en-US" sz="2000" dirty="0" err="1" smtClean="0"/>
              <a:t>SaMOG</a:t>
            </a:r>
            <a:r>
              <a:rPr lang="en-US" sz="2000" dirty="0" smtClean="0"/>
              <a:t> parameters exchange</a:t>
            </a:r>
            <a:endParaRPr lang="en-US" sz="20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485026"/>
              </p:ext>
            </p:extLst>
          </p:nvPr>
        </p:nvGraphicFramePr>
        <p:xfrm>
          <a:off x="1906588" y="844550"/>
          <a:ext cx="9218612" cy="426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icture" r:id="rId3" imgW="6039000" imgH="3038400" progId="Word.Picture.8">
                  <p:embed/>
                </p:oleObj>
              </mc:Choice>
              <mc:Fallback>
                <p:oleObj name="Picture" r:id="rId3" imgW="6039000" imgH="303840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588" y="844550"/>
                        <a:ext cx="9218612" cy="426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182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Messages for PDN management:</a:t>
            </a:r>
          </a:p>
          <a:p>
            <a:pPr lvl="1"/>
            <a:r>
              <a:rPr lang="en-US" dirty="0" smtClean="0"/>
              <a:t>PDN Connection Activation Request/Accept/Reject </a:t>
            </a:r>
            <a:r>
              <a:rPr lang="en-US" dirty="0" smtClean="0">
                <a:sym typeface="Wingdings" pitchFamily="2" charset="2"/>
              </a:rPr>
              <a:t> </a:t>
            </a:r>
            <a:r>
              <a:rPr lang="en-GB" dirty="0" smtClean="0"/>
              <a:t>ACTIVATE </a:t>
            </a:r>
            <a:r>
              <a:rPr lang="en-GB" dirty="0"/>
              <a:t>PDP CONTEXT </a:t>
            </a:r>
            <a:r>
              <a:rPr lang="en-GB" dirty="0" smtClean="0"/>
              <a:t>REQUEST/ACCEPT/REJECT</a:t>
            </a:r>
          </a:p>
          <a:p>
            <a:pPr lvl="1"/>
            <a:r>
              <a:rPr lang="en-US" dirty="0" smtClean="0"/>
              <a:t>No secondary PDP context management from 24.008 required</a:t>
            </a:r>
          </a:p>
          <a:p>
            <a:pPr lvl="1"/>
            <a:r>
              <a:rPr lang="en-US" dirty="0" smtClean="0"/>
              <a:t>No PDN context modification from 24.008 required</a:t>
            </a:r>
          </a:p>
          <a:p>
            <a:pPr lvl="1"/>
            <a:r>
              <a:rPr lang="en-US" dirty="0" smtClean="0"/>
              <a:t>PDN Connection Deactivation Request/Accept </a:t>
            </a:r>
            <a:r>
              <a:rPr lang="en-US" dirty="0" smtClean="0">
                <a:sym typeface="Wingdings" pitchFamily="2" charset="2"/>
              </a:rPr>
              <a:t> </a:t>
            </a:r>
            <a:r>
              <a:rPr lang="en-GB" dirty="0"/>
              <a:t>DEACTIVATE PDP CONTEXT </a:t>
            </a:r>
            <a:r>
              <a:rPr lang="en-GB" dirty="0" smtClean="0"/>
              <a:t>REQUEST/ACCEPT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IP address allocation</a:t>
            </a:r>
          </a:p>
          <a:p>
            <a:pPr lvl="1"/>
            <a:r>
              <a:rPr lang="en-US" dirty="0" smtClean="0"/>
              <a:t>As per current NAS mechanisms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WLCP Functionality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063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WLCP state </a:t>
            </a:r>
            <a:r>
              <a:rPr lang="en-US" dirty="0" smtClean="0"/>
              <a:t>machine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158541"/>
              </p:ext>
            </p:extLst>
          </p:nvPr>
        </p:nvGraphicFramePr>
        <p:xfrm>
          <a:off x="990600" y="995354"/>
          <a:ext cx="6629400" cy="571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Picture" r:id="rId3" imgW="5503164" imgH="4727448" progId="Word.Picture.8">
                  <p:embed/>
                </p:oleObj>
              </mc:Choice>
              <mc:Fallback>
                <p:oleObj name="Picture" r:id="rId3" imgW="5503164" imgH="4727448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995354"/>
                        <a:ext cx="6629400" cy="57102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 bwMode="auto">
          <a:xfrm flipH="1">
            <a:off x="2362200" y="1143000"/>
            <a:ext cx="9906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1371600" y="1371600"/>
            <a:ext cx="0" cy="19050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1524000" y="3733800"/>
            <a:ext cx="2209800" cy="14478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4038600" y="1371600"/>
            <a:ext cx="0" cy="18913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 flipV="1">
            <a:off x="4038600" y="3429000"/>
            <a:ext cx="0" cy="18913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8" name="Oval 17"/>
          <p:cNvSpPr/>
          <p:nvPr/>
        </p:nvSpPr>
        <p:spPr bwMode="auto">
          <a:xfrm>
            <a:off x="3429000" y="914400"/>
            <a:ext cx="1143000" cy="533400"/>
          </a:xfrm>
          <a:prstGeom prst="ellipse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172200" y="3211286"/>
            <a:ext cx="1143000" cy="533400"/>
          </a:xfrm>
          <a:prstGeom prst="ellipse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3467100" y="5162550"/>
            <a:ext cx="1143000" cy="533400"/>
          </a:xfrm>
          <a:prstGeom prst="ellipse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914400" y="3211286"/>
            <a:ext cx="1143000" cy="533400"/>
          </a:xfrm>
          <a:prstGeom prst="ellipse">
            <a:avLst/>
          </a:prstGeom>
          <a:noFill/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5867400" y="5695950"/>
            <a:ext cx="609600" cy="4762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 flipH="1">
            <a:off x="5867400" y="5695950"/>
            <a:ext cx="609600" cy="4762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>
            <a:off x="1066800" y="5791200"/>
            <a:ext cx="609600" cy="4762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H="1">
            <a:off x="1066800" y="5791200"/>
            <a:ext cx="609600" cy="47625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 flipV="1">
            <a:off x="6743700" y="1371600"/>
            <a:ext cx="0" cy="18913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4572000" y="1371600"/>
            <a:ext cx="1752600" cy="196759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1" name="Straight Connector 30"/>
          <p:cNvCxnSpPr/>
          <p:nvPr/>
        </p:nvCxnSpPr>
        <p:spPr bwMode="auto">
          <a:xfrm flipV="1">
            <a:off x="4631871" y="3744686"/>
            <a:ext cx="1845129" cy="157570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flipV="1">
            <a:off x="2057400" y="1447800"/>
            <a:ext cx="1828800" cy="189139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 flipH="1">
            <a:off x="1676400" y="1357993"/>
            <a:ext cx="1820636" cy="185329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flipH="1">
            <a:off x="4724400" y="1181100"/>
            <a:ext cx="9906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6971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WLCP : </a:t>
            </a:r>
            <a:r>
              <a:rPr lang="en-US" dirty="0" smtClean="0"/>
              <a:t>a parallel to GPRS services</a:t>
            </a:r>
            <a:br>
              <a:rPr lang="en-US" dirty="0" smtClean="0"/>
            </a:br>
            <a:r>
              <a:rPr lang="en-US" dirty="0" smtClean="0"/>
              <a:t>(refer to 24.007)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7287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124806"/>
              </p:ext>
            </p:extLst>
          </p:nvPr>
        </p:nvGraphicFramePr>
        <p:xfrm>
          <a:off x="4600903" y="753879"/>
          <a:ext cx="4191000" cy="6104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Picture" r:id="rId3" imgW="5366004" imgH="7810500" progId="Word.Picture.8">
                  <p:embed/>
                </p:oleObj>
              </mc:Choice>
              <mc:Fallback>
                <p:oleObj name="Picture" r:id="rId3" imgW="5366004" imgH="781050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903" y="753879"/>
                        <a:ext cx="4191000" cy="61041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200" y="2582679"/>
            <a:ext cx="3886200" cy="738664"/>
          </a:xfrm>
          <a:prstGeom prst="rect">
            <a:avLst/>
          </a:prstGeom>
          <a:solidFill>
            <a:schemeClr val="accent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Provided by EAP, no actual GMM in place.</a:t>
            </a:r>
          </a:p>
          <a:p>
            <a:pPr algn="r"/>
            <a:r>
              <a:rPr lang="en-US" sz="1200" dirty="0"/>
              <a:t>WLCP used/usable </a:t>
            </a:r>
            <a:r>
              <a:rPr lang="en-US" sz="1200" dirty="0" smtClean="0"/>
              <a:t>only once EAP is successfully completed</a:t>
            </a:r>
            <a:endParaRPr lang="en-US" sz="1200" dirty="0"/>
          </a:p>
        </p:txBody>
      </p:sp>
      <p:sp>
        <p:nvSpPr>
          <p:cNvPr id="7" name="Right Arrow 6"/>
          <p:cNvSpPr/>
          <p:nvPr/>
        </p:nvSpPr>
        <p:spPr bwMode="auto">
          <a:xfrm>
            <a:off x="4209397" y="2709695"/>
            <a:ext cx="489204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4572000" y="3649479"/>
            <a:ext cx="4267200" cy="304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flipH="1">
            <a:off x="4572000" y="3649479"/>
            <a:ext cx="4114800" cy="2895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76200" y="1867726"/>
            <a:ext cx="3886200" cy="276999"/>
          </a:xfrm>
          <a:prstGeom prst="rect">
            <a:avLst/>
          </a:prstGeom>
          <a:solidFill>
            <a:schemeClr val="accent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Mapping of services </a:t>
            </a:r>
            <a:r>
              <a:rPr lang="en-US" sz="1200" smtClean="0"/>
              <a:t>to EAP state </a:t>
            </a:r>
            <a:r>
              <a:rPr lang="en-US" sz="1200" dirty="0" smtClean="0"/>
              <a:t>machine </a:t>
            </a:r>
            <a:endParaRPr lang="en-US" sz="1200" dirty="0"/>
          </a:p>
        </p:txBody>
      </p:sp>
      <p:sp>
        <p:nvSpPr>
          <p:cNvPr id="13" name="Right Arrow 12"/>
          <p:cNvSpPr/>
          <p:nvPr/>
        </p:nvSpPr>
        <p:spPr bwMode="auto">
          <a:xfrm>
            <a:off x="4209397" y="1994742"/>
            <a:ext cx="489204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800600" y="2237058"/>
            <a:ext cx="1524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6705600" y="1211079"/>
            <a:ext cx="1676400" cy="11183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flipH="1">
            <a:off x="6705600" y="1287279"/>
            <a:ext cx="1676400" cy="949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76200" y="1054214"/>
            <a:ext cx="3886200" cy="461665"/>
          </a:xfrm>
          <a:prstGeom prst="rect">
            <a:avLst/>
          </a:prstGeom>
          <a:solidFill>
            <a:schemeClr val="accent5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A subset of the services is provided to the upper layers, but the subset is provided in the same way</a:t>
            </a:r>
            <a:endParaRPr lang="en-US" sz="1200" dirty="0"/>
          </a:p>
        </p:txBody>
      </p:sp>
      <p:sp>
        <p:nvSpPr>
          <p:cNvPr id="22" name="Right Arrow 21"/>
          <p:cNvSpPr/>
          <p:nvPr/>
        </p:nvSpPr>
        <p:spPr bwMode="auto">
          <a:xfrm>
            <a:off x="4209397" y="1031247"/>
            <a:ext cx="489204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4800600" y="1273563"/>
            <a:ext cx="1524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/>
          <p:cNvCxnSpPr/>
          <p:nvPr/>
        </p:nvCxnSpPr>
        <p:spPr bwMode="auto">
          <a:xfrm>
            <a:off x="4572000" y="3649479"/>
            <a:ext cx="4267200" cy="304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4572000" y="3649479"/>
            <a:ext cx="4114800" cy="28956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 bwMode="auto">
          <a:xfrm>
            <a:off x="4800600" y="2237058"/>
            <a:ext cx="1524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Straight Connector 24"/>
          <p:cNvCxnSpPr/>
          <p:nvPr/>
        </p:nvCxnSpPr>
        <p:spPr bwMode="auto">
          <a:xfrm>
            <a:off x="6705600" y="1211079"/>
            <a:ext cx="1676400" cy="11183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flipH="1">
            <a:off x="6705600" y="1287279"/>
            <a:ext cx="1676400" cy="94977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>
            <a:off x="4800600" y="1273563"/>
            <a:ext cx="1524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>
            <a:off x="5943600" y="2709695"/>
            <a:ext cx="990600" cy="6116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>
            <a:off x="5943600" y="2709695"/>
            <a:ext cx="990600" cy="61164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13749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609376"/>
              </p:ext>
            </p:extLst>
          </p:nvPr>
        </p:nvGraphicFramePr>
        <p:xfrm>
          <a:off x="304800" y="1158238"/>
          <a:ext cx="8458200" cy="531876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010955"/>
                <a:gridCol w="4053930"/>
                <a:gridCol w="1393315"/>
              </a:tblGrid>
              <a:tr h="4091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PRIMITIVE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(message, info elements of message, other parameters)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SMREG-PDP-ACTIVATE-REQ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PDP address, QoS, NSAPI, APN, Protocol configuration options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SMREG-PDP-ACTIVATE-CNF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PDP address, QoS, NSAPI, Protocol configuration options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SMREG-PDP-ACTIVATE-REJ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900">
                          <a:effectLst/>
                        </a:rPr>
                        <a:t>Cause, NSAPI, Protocol configuration options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SMREG-PDP-ACTIVATE-IND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PDP address, APN, protocol configuration options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91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SMREG-PDP-ACTIVATE-REJ-RSP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Cause, PDP address, APN, protocol configuration options</a:t>
                      </a:r>
                      <a:r>
                        <a:rPr lang="en-GB" sz="900" strike="sngStrike" baseline="0" dirty="0">
                          <a:effectLst/>
                        </a:rPr>
                        <a:t>, MBMS protocol configuration options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6.5.1.14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91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SMREG-PDP-DEACTIVATE-REQ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NSAPI(s) tear down indicator, cause, protocol configuration options</a:t>
                      </a:r>
                      <a:r>
                        <a:rPr lang="en-GB" sz="900" strike="sngStrike" baseline="0" dirty="0">
                          <a:effectLst/>
                        </a:rPr>
                        <a:t>, MBMS protocol configuration options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91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SMREG-PDP-DEACTIVATE-CNF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NSAPI(s), protocol configuration options</a:t>
                      </a:r>
                      <a:r>
                        <a:rPr lang="en-GB" sz="900" strike="sngStrike" baseline="0" dirty="0">
                          <a:effectLst/>
                        </a:rPr>
                        <a:t>, MBMS protocol configuration options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6.5.1.6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91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SMREG-PDP-DEACTIVATE-IND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NSAPI(s) (s), tear down indicator, cause, protocol configuration options</a:t>
                      </a:r>
                      <a:r>
                        <a:rPr lang="en-GB" sz="900" strike="sngStrike" baseline="0" dirty="0">
                          <a:effectLst/>
                        </a:rPr>
                        <a:t>, MBMS protocol configuration options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6.5.1.7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SMREG-PDP-MODIFY-IND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QoS,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6.5.1.8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SMREG-PDP-MODIFY-REQ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QoS, NSAPI, TFT,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900" strike="sngStrike" baseline="0">
                          <a:effectLst/>
                        </a:rPr>
                        <a:t>6.5.1.18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b-NO" sz="900" strike="sngStrike" baseline="0">
                          <a:effectLst/>
                        </a:rPr>
                        <a:t>SMREG-PDP-MODIFY-CNF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QoS,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6.5.1.19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SMREG-PDP-MODIFY-REJ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900" strike="sngStrike" baseline="0">
                          <a:effectLst/>
                        </a:rPr>
                        <a:t>Cause,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6.5.1.20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SMREG-PDP-ACTIVATE-SEC-REQ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QoS, NSAPI, TFT, Primary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6.5.1.15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SMREG-PDP-ACTIVATE-SEC-CNF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QoS,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6.5.1.16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SMREG-PDP-ACTIVATE-SEC-REJ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900" strike="sngStrike" baseline="0">
                          <a:effectLst/>
                        </a:rPr>
                        <a:t>Cause, NSAPI,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6.5.1.17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091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SMREG-MBMS-ACTIVATE-REQ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Multicast address, supported MBMS bearer capabilities, NSAPI, APN, MBMS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6.5.1.21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SMREG-MBMS-ACTIVATE-CNF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Multicast address, NSAPI, MBMS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6.5.1.22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SMREG-MBMS-ACTIVATE-REJ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Cause, NSAPI, MBMS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 dirty="0">
                          <a:effectLst/>
                        </a:rPr>
                        <a:t>6.5.1.23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4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SMREG-MBMS-ACTIVATE-IND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>
                          <a:effectLst/>
                        </a:rPr>
                        <a:t>Multicast address, APN, MBMS protocol configuration options</a:t>
                      </a:r>
                      <a:endParaRPr lang="en-US" sz="900" strike="sngStrike" baseline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sngStrike" baseline="0" dirty="0">
                          <a:effectLst/>
                        </a:rPr>
                        <a:t>6.5.1.24</a:t>
                      </a:r>
                      <a:endParaRPr lang="en-US" sz="900" strike="sngStrike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n-GB" dirty="0" bmk="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Session Management Services for </a:t>
            </a:r>
            <a:r>
              <a:rPr kumimoji="0" lang="en-GB" dirty="0" smtClean="0" bmk="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SMREG-SAP for </a:t>
            </a:r>
            <a:r>
              <a:rPr lang="en-US" dirty="0"/>
              <a:t>WLCP </a:t>
            </a:r>
          </a:p>
        </p:txBody>
      </p:sp>
    </p:spTree>
    <p:extLst>
      <p:ext uri="{BB962C8B-B14F-4D97-AF65-F5344CB8AC3E}">
        <p14:creationId xmlns:p14="http://schemas.microsoft.com/office/powerpoint/2010/main" val="3346214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UE:</a:t>
            </a:r>
          </a:p>
          <a:p>
            <a:pPr lvl="1"/>
            <a:r>
              <a:rPr lang="en-US" dirty="0" smtClean="0"/>
              <a:t>Implements </a:t>
            </a:r>
            <a:r>
              <a:rPr lang="en-US" dirty="0" smtClean="0">
                <a:solidFill>
                  <a:schemeClr val="tx1"/>
                </a:solidFill>
              </a:rPr>
              <a:t>interactions between EAP state machine and SM state machine (primitives)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Implements relev</a:t>
            </a:r>
            <a:r>
              <a:rPr lang="en-US" dirty="0" smtClean="0"/>
              <a:t>ant parts of SM state machine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TWAG:</a:t>
            </a:r>
          </a:p>
          <a:p>
            <a:pPr lvl="1"/>
            <a:r>
              <a:rPr lang="en-US" dirty="0" smtClean="0"/>
              <a:t>Implements </a:t>
            </a:r>
            <a:r>
              <a:rPr lang="en-US" dirty="0"/>
              <a:t>WLCP layer </a:t>
            </a:r>
            <a:r>
              <a:rPr lang="en-US" dirty="0" smtClean="0"/>
              <a:t>based on SGSN SM state machine (simplified)</a:t>
            </a:r>
          </a:p>
          <a:p>
            <a:pPr lvl="1"/>
            <a:r>
              <a:rPr lang="en-US" dirty="0" smtClean="0"/>
              <a:t>Implements interactions between EAP state machine and SM state machine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functionality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2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822</Words>
  <Application>Microsoft Office PowerPoint</Application>
  <PresentationFormat>On-screen Show (4:3)</PresentationFormat>
  <Paragraphs>126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Picture</vt:lpstr>
      <vt:lpstr>SaMOG Wireless LAN Control Protocol (WLCP) Introduction</vt:lpstr>
      <vt:lpstr>Introduction</vt:lpstr>
      <vt:lpstr>Design Assumptions</vt:lpstr>
      <vt:lpstr>Protocol Stack For WLCP</vt:lpstr>
      <vt:lpstr>WLCP Functionality</vt:lpstr>
      <vt:lpstr>WLCP state machine</vt:lpstr>
      <vt:lpstr>WLCP : a parallel to GPRS services (refer to 24.007)</vt:lpstr>
      <vt:lpstr>Session Management Services for SMREG-SAP for WLCP </vt:lpstr>
      <vt:lpstr>Impacts on functionality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SaMOG Wireless LAN Control Protocol (WLCP) Introduction</dc:title>
  <dc:creator>Qualcomm08</dc:creator>
  <cp:lastModifiedBy>Qualcomm09</cp:lastModifiedBy>
  <cp:revision>6</cp:revision>
  <cp:lastPrinted>2013-05-15T07:33:04Z</cp:lastPrinted>
  <dcterms:created xsi:type="dcterms:W3CDTF">2013-05-14T21:18:45Z</dcterms:created>
  <dcterms:modified xsi:type="dcterms:W3CDTF">2013-05-16T15:08:42Z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