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0" r:id="rId1"/>
  </p:sldMasterIdLst>
  <p:notesMasterIdLst>
    <p:notesMasterId r:id="rId16"/>
  </p:notesMasterIdLst>
  <p:handoutMasterIdLst>
    <p:handoutMasterId r:id="rId17"/>
  </p:handoutMasterIdLst>
  <p:sldIdLst>
    <p:sldId id="256" r:id="rId2"/>
    <p:sldId id="336" r:id="rId3"/>
    <p:sldId id="330" r:id="rId4"/>
    <p:sldId id="339" r:id="rId5"/>
    <p:sldId id="333" r:id="rId6"/>
    <p:sldId id="338" r:id="rId7"/>
    <p:sldId id="337" r:id="rId8"/>
    <p:sldId id="342" r:id="rId9"/>
    <p:sldId id="340" r:id="rId10"/>
    <p:sldId id="344" r:id="rId11"/>
    <p:sldId id="346" r:id="rId12"/>
    <p:sldId id="345" r:id="rId13"/>
    <p:sldId id="343" r:id="rId14"/>
    <p:sldId id="341" r:id="rId15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uffarax" initials="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4" autoAdjust="0"/>
    <p:restoredTop sz="94676" autoAdjust="0"/>
  </p:normalViewPr>
  <p:slideViewPr>
    <p:cSldViewPr snapToGrid="0" snapToObjects="1">
      <p:cViewPr varScale="1">
        <p:scale>
          <a:sx n="88" d="100"/>
          <a:sy n="88" d="100"/>
        </p:scale>
        <p:origin x="-9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>
              <a:latin typeface="Verdan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821BF3E-4F14-FA45-A7DB-A2F0721B27FC}" type="datetimeFigureOut">
              <a:rPr lang="en-US" smtClean="0">
                <a:latin typeface="Verdana"/>
              </a:rPr>
              <a:pPr/>
              <a:t>7/3/2012</a:t>
            </a:fld>
            <a:endParaRPr lang="en-US" dirty="0">
              <a:latin typeface="Verdan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>
              <a:latin typeface="Verdan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4A4C41B-E27A-064B-AD4A-35E2282BBF4A}" type="slidenum">
              <a:rPr lang="en-US" smtClean="0">
                <a:latin typeface="Verdana"/>
              </a:rPr>
              <a:pPr/>
              <a:t>‹#›</a:t>
            </a:fld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287954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Verdana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Verdana"/>
              </a:defRPr>
            </a:lvl1pPr>
          </a:lstStyle>
          <a:p>
            <a:fld id="{EA3D705A-D5B0-3D40-9E39-915C6B96C897}" type="datetimeFigureOut">
              <a:rPr lang="en-US" smtClean="0"/>
              <a:pPr/>
              <a:t>7/3/2012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Verdana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Verdana"/>
              </a:defRPr>
            </a:lvl1pPr>
          </a:lstStyle>
          <a:p>
            <a:fld id="{FF53AD6E-38BA-3C41-92B5-9C73D4A69BF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5905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March 2012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000000"/>
                </a:solidFill>
              </a:rPr>
              <a:t>Smallcell Forum Meeting, Taipei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2F45C-DE74-4E3E-8B74-5F47FF0BDB73}" type="slidenum">
              <a:rPr lang="en-GB" smtClean="0">
                <a:solidFill>
                  <a:srgbClr val="333399"/>
                </a:solidFill>
              </a:rPr>
              <a:pPr/>
              <a:t>‹#›</a:t>
            </a:fld>
            <a:endParaRPr lang="en-GB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818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14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3178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2" hasCustomPrompt="1"/>
          </p:nvPr>
        </p:nvSpPr>
        <p:spPr>
          <a:xfrm>
            <a:off x="457200" y="1600199"/>
            <a:ext cx="8229600" cy="4483283"/>
          </a:xfrm>
        </p:spPr>
        <p:txBody>
          <a:bodyPr/>
          <a:lstStyle>
            <a:lvl1pPr>
              <a:defRPr>
                <a:sym typeface="Wingdings"/>
              </a:defRPr>
            </a:lvl1pPr>
          </a:lstStyle>
          <a:p>
            <a:pPr lvl="0"/>
            <a:r>
              <a:rPr lang="en-GB" dirty="0" smtClean="0"/>
              <a:t>Indent for bullets (</a:t>
            </a:r>
            <a:r>
              <a:rPr lang="en-GB" dirty="0" err="1" smtClean="0"/>
              <a:t>Alt+Shift</a:t>
            </a:r>
            <a:r>
              <a:rPr lang="en-GB" dirty="0" smtClean="0"/>
              <a:t>+)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 flipV="1">
            <a:off x="457200" y="6278072"/>
            <a:ext cx="8229600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2178"/>
            <a:ext cx="2133600" cy="248813"/>
          </a:xfrm>
          <a:prstGeom prst="rect">
            <a:avLst/>
          </a:prstGeom>
        </p:spPr>
        <p:txBody>
          <a:bodyPr anchor="ctr"/>
          <a:lstStyle>
            <a:lvl1pPr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52178"/>
            <a:ext cx="2895600" cy="248813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Smallcell Forum Meeting, Taipei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7487324" y="6452178"/>
            <a:ext cx="12640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A0DF2A4-B886-471D-8B93-1BE13B921A0F}" type="slidenum">
              <a:rPr lang="en-GB" sz="1000" smtClean="0"/>
              <a:t>‹#›</a:t>
            </a:fld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84756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199"/>
            <a:ext cx="4040188" cy="574676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0860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199"/>
            <a:ext cx="4041775" cy="574676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rgbClr val="6E69B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0860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2178"/>
            <a:ext cx="2133600" cy="248813"/>
          </a:xfrm>
          <a:prstGeom prst="rect">
            <a:avLst/>
          </a:prstGeom>
        </p:spPr>
        <p:txBody>
          <a:bodyPr anchor="ctr"/>
          <a:lstStyle>
            <a:lvl1pPr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52178"/>
            <a:ext cx="2895600" cy="248813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Smallcell Forum Meeting, Taipei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V="1">
            <a:off x="457200" y="6278072"/>
            <a:ext cx="8229600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2941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9571" y="1600199"/>
            <a:ext cx="5947229" cy="4483284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00199"/>
            <a:ext cx="2133600" cy="448328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rgbClr val="6E69B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2178"/>
            <a:ext cx="2133600" cy="248813"/>
          </a:xfrm>
          <a:prstGeom prst="rect">
            <a:avLst/>
          </a:prstGeom>
        </p:spPr>
        <p:txBody>
          <a:bodyPr anchor="ctr"/>
          <a:lstStyle>
            <a:lvl1pPr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52178"/>
            <a:ext cx="2895600" cy="248813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Smallcell Forum Meeting, Taipei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457200" y="6278072"/>
            <a:ext cx="8229600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429304"/>
            <a:ext cx="6227418" cy="8720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350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Smallcell Forum Meeting, Taipei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457200" y="4727575"/>
            <a:ext cx="6227418" cy="10652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457200" y="446357"/>
            <a:ext cx="6227418" cy="417961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457200" y="6278072"/>
            <a:ext cx="8229600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006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5976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3762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4849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2166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Smallcell Forum Meeting, Taipei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81E5D-95ED-4A76-96D6-5ECE56C6C1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46694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Smallcell Forum Meeting, Taipei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4CF6-C85D-4AF7-9F61-E8CE7C58C5AF}" type="slidenum">
              <a:rPr lang="en-US" smtClean="0">
                <a:solidFill>
                  <a:srgbClr val="333399"/>
                </a:solidFill>
              </a:rPr>
              <a:pPr/>
              <a:t>‹#›</a:t>
            </a:fld>
            <a:endParaRPr 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63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859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691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4945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50" r:id="rId12"/>
    <p:sldLayoutId id="2147483653" r:id="rId13"/>
    <p:sldLayoutId id="2147483656" r:id="rId14"/>
    <p:sldLayoutId id="2147483659" r:id="rId1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38529"/>
            <a:ext cx="7772400" cy="1661922"/>
          </a:xfrm>
        </p:spPr>
        <p:txBody>
          <a:bodyPr>
            <a:normAutofit fontScale="90000"/>
          </a:bodyPr>
          <a:lstStyle/>
          <a:p>
            <a:r>
              <a:rPr lang="en-GB" sz="3600" i="1" dirty="0">
                <a:solidFill>
                  <a:schemeClr val="bg1">
                    <a:lumMod val="50000"/>
                  </a:schemeClr>
                </a:solidFill>
              </a:rPr>
              <a:t>3GPP SA2 </a:t>
            </a:r>
            <a:r>
              <a:rPr lang="en-US" sz="3600" i="1" dirty="0">
                <a:solidFill>
                  <a:schemeClr val="bg1">
                    <a:lumMod val="50000"/>
                  </a:schemeClr>
                </a:solidFill>
                <a:sym typeface="Wingdings"/>
              </a:rPr>
              <a:t>Discussion </a:t>
            </a:r>
            <a:r>
              <a:rPr lang="en-US" sz="3600" i="1" dirty="0" smtClean="0">
                <a:solidFill>
                  <a:schemeClr val="bg1">
                    <a:lumMod val="50000"/>
                  </a:schemeClr>
                </a:solidFill>
                <a:sym typeface="Wingdings"/>
              </a:rPr>
              <a:t>Paper</a:t>
            </a:r>
            <a:r>
              <a:rPr lang="en-US" i="1" dirty="0" smtClean="0">
                <a:solidFill>
                  <a:schemeClr val="bg1">
                    <a:lumMod val="50000"/>
                  </a:schemeClr>
                </a:solidFill>
                <a:sym typeface="Wingdings"/>
              </a:rPr>
              <a:t/>
            </a:r>
            <a:br>
              <a:rPr lang="en-US" i="1" dirty="0" smtClean="0">
                <a:solidFill>
                  <a:schemeClr val="bg1">
                    <a:lumMod val="50000"/>
                  </a:schemeClr>
                </a:solidFill>
                <a:sym typeface="Wingdings"/>
              </a:rPr>
            </a:br>
            <a:r>
              <a:rPr lang="en-US" dirty="0" smtClean="0">
                <a:sym typeface="Wingdings"/>
              </a:rPr>
              <a:t>Open Architecture Issues for </a:t>
            </a:r>
            <a:br>
              <a:rPr lang="en-US" dirty="0" smtClean="0">
                <a:sym typeface="Wingdings"/>
              </a:rPr>
            </a:br>
            <a:r>
              <a:rPr lang="en-US" dirty="0" smtClean="0">
                <a:sym typeface="Wingdings"/>
              </a:rPr>
              <a:t>SIPTO @ Local Networks</a:t>
            </a:r>
            <a:endParaRPr lang="en-US" dirty="0">
              <a:sym typeface="Wingding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84294"/>
            <a:ext cx="6400800" cy="1894637"/>
          </a:xfrm>
        </p:spPr>
        <p:txBody>
          <a:bodyPr>
            <a:normAutofit/>
          </a:bodyPr>
          <a:lstStyle/>
          <a:p>
            <a:pPr lvl="0"/>
            <a:r>
              <a:rPr lang="en-GB" sz="3600" dirty="0" smtClean="0"/>
              <a:t>Agenda: </a:t>
            </a:r>
            <a:r>
              <a:rPr lang="en-GB" sz="3600" dirty="0" smtClean="0"/>
              <a:t>8.5 </a:t>
            </a:r>
            <a:r>
              <a:rPr lang="en-GB" sz="3600" dirty="0" smtClean="0"/>
              <a:t>/ LIMONET </a:t>
            </a:r>
          </a:p>
          <a:p>
            <a:pPr lvl="0"/>
            <a:endParaRPr lang="en-GB" sz="2000" dirty="0"/>
          </a:p>
          <a:p>
            <a:pPr lvl="0"/>
            <a:r>
              <a:rPr lang="en-GB" dirty="0" smtClean="0"/>
              <a:t>Source: NEC</a:t>
            </a:r>
          </a:p>
          <a:p>
            <a:pPr lvl="0"/>
            <a:endParaRPr lang="en-GB" dirty="0" smtClean="0"/>
          </a:p>
          <a:p>
            <a:pPr lvl="0"/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6693408" y="387706"/>
            <a:ext cx="19385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S2-122756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166311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63886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sym typeface="Wingdings" pitchFamily="2" charset="2"/>
              </a:rPr>
              <a:t>Extend LIPA Architecture 1, so that it can also be used for </a:t>
            </a:r>
            <a:r>
              <a:rPr lang="en-US" b="1" u="sng" dirty="0" smtClean="0">
                <a:sym typeface="Wingdings" pitchFamily="2" charset="2"/>
              </a:rPr>
              <a:t>basic</a:t>
            </a:r>
            <a:r>
              <a:rPr lang="en-US" b="1" dirty="0" smtClean="0">
                <a:sym typeface="Wingdings" pitchFamily="2" charset="2"/>
              </a:rPr>
              <a:t> SIPTO@LN solution (i.e. for “unmodified” UEs)</a:t>
            </a:r>
          </a:p>
          <a:p>
            <a:r>
              <a:rPr lang="en-US" b="1" dirty="0" smtClean="0">
                <a:sym typeface="Wingdings" pitchFamily="2" charset="2"/>
              </a:rPr>
              <a:t>Why?</a:t>
            </a:r>
          </a:p>
          <a:p>
            <a:pPr lvl="1"/>
            <a:r>
              <a:rPr lang="en-US" dirty="0" smtClean="0"/>
              <a:t>To enable SIPTO@LN for “</a:t>
            </a:r>
            <a:r>
              <a:rPr lang="en-US" dirty="0" err="1" smtClean="0"/>
              <a:t>unmodified”UEs</a:t>
            </a:r>
            <a:r>
              <a:rPr lang="en-US" dirty="0" smtClean="0"/>
              <a:t> (i.e. avoid limiting the SIPTO@LN feature to OPIIS capable UEs)</a:t>
            </a:r>
          </a:p>
          <a:p>
            <a:pPr lvl="1"/>
            <a:r>
              <a:rPr lang="en-US" dirty="0" smtClean="0"/>
              <a:t>To satisfy current stage-1 requirement: “SIPTO@LN shall be possible for </a:t>
            </a:r>
            <a:r>
              <a:rPr lang="en-US" dirty="0" smtClean="0">
                <a:sym typeface="Wingdings" pitchFamily="2" charset="2"/>
              </a:rPr>
              <a:t>pre-Rel-10 UEs”</a:t>
            </a:r>
            <a:endParaRPr lang="en-US" dirty="0">
              <a:sym typeface="Wingdings" pitchFamily="2" charset="2"/>
            </a:endParaRPr>
          </a:p>
          <a:p>
            <a:r>
              <a:rPr lang="en-US" b="1" dirty="0" smtClean="0">
                <a:sym typeface="Wingdings" pitchFamily="2" charset="2"/>
              </a:rPr>
              <a:t>How? 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Enable placement of L-GW on </a:t>
            </a:r>
            <a:r>
              <a:rPr lang="en-US" dirty="0" err="1" smtClean="0">
                <a:sym typeface="Wingdings" pitchFamily="2" charset="2"/>
              </a:rPr>
              <a:t>Iuh</a:t>
            </a:r>
            <a:r>
              <a:rPr lang="en-US" dirty="0" smtClean="0">
                <a:sym typeface="Wingdings" pitchFamily="2" charset="2"/>
              </a:rPr>
              <a:t>/S1 path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Enable per-Flow traffic offload at L-GW for SIPTO@LN enabled APNs</a:t>
            </a:r>
          </a:p>
          <a:p>
            <a:pPr lvl="2"/>
            <a:r>
              <a:rPr lang="en-US" dirty="0" smtClean="0">
                <a:sym typeface="Wingdings" pitchFamily="2" charset="2"/>
              </a:rPr>
              <a:t>Based on operator policies</a:t>
            </a:r>
          </a:p>
          <a:p>
            <a:pPr lvl="2"/>
            <a:r>
              <a:rPr lang="en-US" dirty="0" smtClean="0">
                <a:sym typeface="Wingdings" pitchFamily="2" charset="2"/>
              </a:rPr>
              <a:t>Without special UE support</a:t>
            </a:r>
          </a:p>
          <a:p>
            <a:r>
              <a:rPr lang="en-US" b="1" dirty="0" smtClean="0">
                <a:sym typeface="Wingdings" pitchFamily="2" charset="2"/>
              </a:rPr>
              <a:t>Standards Impact: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Support </a:t>
            </a:r>
            <a:r>
              <a:rPr lang="en-US" dirty="0" err="1" smtClean="0">
                <a:sym typeface="Wingdings" pitchFamily="2" charset="2"/>
              </a:rPr>
              <a:t>Iuh</a:t>
            </a:r>
            <a:r>
              <a:rPr lang="en-US" dirty="0" smtClean="0">
                <a:sym typeface="Wingdings" pitchFamily="2" charset="2"/>
              </a:rPr>
              <a:t>/S1 </a:t>
            </a:r>
            <a:r>
              <a:rPr lang="en-US" dirty="0">
                <a:sym typeface="Wingdings" pitchFamily="2" charset="2"/>
              </a:rPr>
              <a:t>proxy functionality on </a:t>
            </a:r>
            <a:r>
              <a:rPr lang="en-US" dirty="0" smtClean="0">
                <a:sym typeface="Wingdings" pitchFamily="2" charset="2"/>
              </a:rPr>
              <a:t>L-GW (optional)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Indicate SITPO permission to </a:t>
            </a:r>
            <a:r>
              <a:rPr lang="en-US" dirty="0" err="1" smtClean="0">
                <a:sym typeface="Wingdings" pitchFamily="2" charset="2"/>
              </a:rPr>
              <a:t>Iuh</a:t>
            </a:r>
            <a:r>
              <a:rPr lang="en-US" dirty="0" smtClean="0">
                <a:sym typeface="Wingdings" pitchFamily="2" charset="2"/>
              </a:rPr>
              <a:t>/S1 proxy function (as for TOF)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HMS to provide “traffic offload policies” to L-GW</a:t>
            </a:r>
            <a:endParaRPr lang="en-US" b="1" dirty="0" smtClean="0">
              <a:sym typeface="Wingdings" pitchFamily="2" charset="2"/>
            </a:endParaRPr>
          </a:p>
          <a:p>
            <a:pPr lvl="1"/>
            <a:endParaRPr lang="en-US" b="1" dirty="0" smtClean="0">
              <a:sym typeface="Wingdings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914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4908587" y="2090050"/>
            <a:ext cx="587829" cy="12067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Se-GW</a:t>
            </a:r>
            <a:br>
              <a:rPr lang="en-US" sz="2000" dirty="0" smtClean="0">
                <a:solidFill>
                  <a:schemeClr val="tx1"/>
                </a:solidFill>
              </a:rPr>
            </a:br>
            <a:endParaRPr lang="en-GB" sz="1050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7303441" y="2980856"/>
            <a:ext cx="176435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One Architecture for </a:t>
            </a:r>
            <a:r>
              <a:rPr lang="en-US" u="sng" dirty="0" smtClean="0"/>
              <a:t>all</a:t>
            </a:r>
            <a:r>
              <a:rPr lang="en-US" dirty="0" smtClean="0"/>
              <a:t> Scenarios</a:t>
            </a:r>
            <a:endParaRPr lang="en-GB" dirty="0"/>
          </a:p>
        </p:txBody>
      </p:sp>
      <p:sp>
        <p:nvSpPr>
          <p:cNvPr id="8" name="Can 11"/>
          <p:cNvSpPr>
            <a:spLocks noChangeArrowheads="1"/>
          </p:cNvSpPr>
          <p:nvPr/>
        </p:nvSpPr>
        <p:spPr bwMode="auto">
          <a:xfrm rot="5400000">
            <a:off x="7555334" y="2831092"/>
            <a:ext cx="172551" cy="544286"/>
          </a:xfrm>
          <a:prstGeom prst="can">
            <a:avLst>
              <a:gd name="adj" fmla="val 24968"/>
            </a:avLst>
          </a:prstGeom>
          <a:solidFill>
            <a:schemeClr val="accent5">
              <a:lumMod val="40000"/>
              <a:lumOff val="60000"/>
              <a:alpha val="49019"/>
            </a:schemeClr>
          </a:solidFill>
          <a:ln w="19050" algn="ctr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984500" y="2514541"/>
            <a:ext cx="812636" cy="7180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P-GW</a:t>
            </a:r>
            <a:br>
              <a:rPr lang="en-US" sz="2000" dirty="0" smtClean="0">
                <a:solidFill>
                  <a:schemeClr val="tx1"/>
                </a:solidFill>
              </a:rPr>
            </a:br>
            <a:endParaRPr lang="en-GB" sz="105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45669" y="2536842"/>
            <a:ext cx="54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S5</a:t>
            </a:r>
            <a:endParaRPr lang="en-GB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3667617" y="2962529"/>
            <a:ext cx="3066635" cy="8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427839" y="2514541"/>
            <a:ext cx="875602" cy="7131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</a:t>
            </a:r>
            <a:r>
              <a:rPr lang="en-US" sz="2000" dirty="0" smtClean="0">
                <a:solidFill>
                  <a:schemeClr val="tx1"/>
                </a:solidFill>
              </a:rPr>
              <a:t>-GW</a:t>
            </a:r>
            <a:br>
              <a:rPr lang="en-US" sz="2000" dirty="0" smtClean="0">
                <a:solidFill>
                  <a:schemeClr val="tx1"/>
                </a:solidFill>
              </a:rPr>
            </a:br>
            <a:endParaRPr lang="en-GB" sz="1050" dirty="0">
              <a:solidFill>
                <a:schemeClr val="tx1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725209" y="2962361"/>
            <a:ext cx="1066806" cy="10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792015" y="2501220"/>
            <a:ext cx="875602" cy="7283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L-GW</a:t>
            </a:r>
            <a:endParaRPr lang="en-GB" sz="105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56441" y="2686282"/>
            <a:ext cx="875602" cy="5303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</a:rPr>
              <a:t>HeNB</a:t>
            </a:r>
            <a:endParaRPr lang="en-GB" sz="1050" dirty="0">
              <a:solidFill>
                <a:schemeClr val="tx1"/>
              </a:solidFill>
            </a:endParaRPr>
          </a:p>
        </p:txBody>
      </p:sp>
      <p:cxnSp>
        <p:nvCxnSpPr>
          <p:cNvPr id="22" name="Straight Connector 21"/>
          <p:cNvCxnSpPr>
            <a:stCxn id="21" idx="1"/>
            <a:endCxn id="23" idx="3"/>
          </p:cNvCxnSpPr>
          <p:nvPr/>
        </p:nvCxnSpPr>
        <p:spPr>
          <a:xfrm flipH="1">
            <a:off x="532530" y="2951475"/>
            <a:ext cx="52391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55303" y="2686282"/>
            <a:ext cx="477227" cy="5303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UE</a:t>
            </a:r>
            <a:endParaRPr lang="en-GB" sz="1050" dirty="0">
              <a:solidFill>
                <a:schemeClr val="tx1"/>
              </a:solidFill>
            </a:endParaRPr>
          </a:p>
        </p:txBody>
      </p:sp>
      <p:cxnSp>
        <p:nvCxnSpPr>
          <p:cNvPr id="32" name="Straight Connector 31"/>
          <p:cNvCxnSpPr>
            <a:stCxn id="19" idx="0"/>
            <a:endCxn id="17" idx="0"/>
          </p:cNvCxnSpPr>
          <p:nvPr/>
        </p:nvCxnSpPr>
        <p:spPr>
          <a:xfrm rot="16200000" flipH="1">
            <a:off x="5041067" y="689968"/>
            <a:ext cx="13321" cy="3635824"/>
          </a:xfrm>
          <a:prstGeom prst="bentConnector3">
            <a:avLst>
              <a:gd name="adj1" fmla="val -1716087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393111" y="1868214"/>
            <a:ext cx="54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S5</a:t>
            </a:r>
            <a:endParaRPr lang="en-GB" dirty="0"/>
          </a:p>
        </p:txBody>
      </p:sp>
      <p:sp>
        <p:nvSpPr>
          <p:cNvPr id="37" name="TextBox 36"/>
          <p:cNvSpPr txBox="1"/>
          <p:nvPr/>
        </p:nvSpPr>
        <p:spPr>
          <a:xfrm>
            <a:off x="4171305" y="2540262"/>
            <a:ext cx="54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S1</a:t>
            </a:r>
            <a:endParaRPr lang="en-GB" dirty="0"/>
          </a:p>
        </p:txBody>
      </p:sp>
      <p:sp>
        <p:nvSpPr>
          <p:cNvPr id="38" name="TextBox 37"/>
          <p:cNvSpPr txBox="1"/>
          <p:nvPr/>
        </p:nvSpPr>
        <p:spPr>
          <a:xfrm>
            <a:off x="1986469" y="2537143"/>
            <a:ext cx="805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Sxx</a:t>
            </a:r>
            <a:r>
              <a:rPr lang="en-US" dirty="0" smtClean="0"/>
              <a:t>/S1</a:t>
            </a:r>
            <a:endParaRPr lang="en-GB" dirty="0"/>
          </a:p>
        </p:txBody>
      </p:sp>
      <p:sp>
        <p:nvSpPr>
          <p:cNvPr id="6" name="Can 11"/>
          <p:cNvSpPr>
            <a:spLocks noChangeArrowheads="1"/>
          </p:cNvSpPr>
          <p:nvPr/>
        </p:nvSpPr>
        <p:spPr bwMode="auto">
          <a:xfrm rot="5400000">
            <a:off x="4077158" y="910282"/>
            <a:ext cx="188540" cy="4369918"/>
          </a:xfrm>
          <a:prstGeom prst="can">
            <a:avLst>
              <a:gd name="adj" fmla="val 24968"/>
            </a:avLst>
          </a:prstGeom>
          <a:solidFill>
            <a:schemeClr val="accent5">
              <a:lumMod val="40000"/>
              <a:lumOff val="60000"/>
              <a:alpha val="49019"/>
            </a:schemeClr>
          </a:solidFill>
          <a:ln w="19050" algn="ctr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8" name="Can 11"/>
          <p:cNvSpPr>
            <a:spLocks noChangeArrowheads="1"/>
          </p:cNvSpPr>
          <p:nvPr/>
        </p:nvSpPr>
        <p:spPr bwMode="auto">
          <a:xfrm rot="5400000">
            <a:off x="715887" y="2875806"/>
            <a:ext cx="172553" cy="401109"/>
          </a:xfrm>
          <a:prstGeom prst="can">
            <a:avLst>
              <a:gd name="adj" fmla="val 24968"/>
            </a:avLst>
          </a:prstGeom>
          <a:solidFill>
            <a:schemeClr val="accent5">
              <a:lumMod val="40000"/>
              <a:lumOff val="60000"/>
              <a:alpha val="49019"/>
            </a:schemeClr>
          </a:solidFill>
          <a:ln w="19050" algn="ctr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2959609" y="1977361"/>
            <a:ext cx="0" cy="5371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709411" y="1651876"/>
            <a:ext cx="54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SGi</a:t>
            </a:r>
            <a:endParaRPr lang="en-GB" dirty="0"/>
          </a:p>
        </p:txBody>
      </p:sp>
      <p:sp>
        <p:nvSpPr>
          <p:cNvPr id="73" name="Can 11"/>
          <p:cNvSpPr>
            <a:spLocks noChangeArrowheads="1"/>
          </p:cNvSpPr>
          <p:nvPr/>
        </p:nvSpPr>
        <p:spPr bwMode="auto">
          <a:xfrm rot="5400000">
            <a:off x="4955245" y="507785"/>
            <a:ext cx="172555" cy="3546393"/>
          </a:xfrm>
          <a:prstGeom prst="can">
            <a:avLst>
              <a:gd name="adj" fmla="val 24968"/>
            </a:avLst>
          </a:prstGeom>
          <a:solidFill>
            <a:schemeClr val="accent3">
              <a:lumMod val="40000"/>
              <a:lumOff val="60000"/>
              <a:alpha val="49019"/>
            </a:schemeClr>
          </a:solidFill>
          <a:ln w="19050" algn="ctr">
            <a:solidFill>
              <a:schemeClr val="accent3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74" name="Can 11"/>
          <p:cNvSpPr>
            <a:spLocks noChangeArrowheads="1"/>
          </p:cNvSpPr>
          <p:nvPr/>
        </p:nvSpPr>
        <p:spPr bwMode="auto">
          <a:xfrm rot="5400000">
            <a:off x="4075943" y="653042"/>
            <a:ext cx="188540" cy="4369918"/>
          </a:xfrm>
          <a:prstGeom prst="can">
            <a:avLst>
              <a:gd name="adj" fmla="val 24968"/>
            </a:avLst>
          </a:prstGeom>
          <a:solidFill>
            <a:schemeClr val="accent3">
              <a:lumMod val="40000"/>
              <a:lumOff val="60000"/>
              <a:alpha val="49019"/>
            </a:schemeClr>
          </a:solidFill>
          <a:ln w="19050" algn="ctr">
            <a:solidFill>
              <a:schemeClr val="accent3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75" name="Can 11"/>
          <p:cNvSpPr>
            <a:spLocks noChangeArrowheads="1"/>
          </p:cNvSpPr>
          <p:nvPr/>
        </p:nvSpPr>
        <p:spPr bwMode="auto">
          <a:xfrm rot="5400000">
            <a:off x="714672" y="2618566"/>
            <a:ext cx="172553" cy="401109"/>
          </a:xfrm>
          <a:prstGeom prst="can">
            <a:avLst>
              <a:gd name="adj" fmla="val 24968"/>
            </a:avLst>
          </a:prstGeom>
          <a:solidFill>
            <a:schemeClr val="accent3">
              <a:lumMod val="40000"/>
              <a:lumOff val="60000"/>
              <a:alpha val="49019"/>
            </a:schemeClr>
          </a:solidFill>
          <a:ln w="19050" algn="ctr">
            <a:solidFill>
              <a:schemeClr val="accent3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85" name="Freeform 84"/>
          <p:cNvSpPr/>
          <p:nvPr/>
        </p:nvSpPr>
        <p:spPr>
          <a:xfrm>
            <a:off x="362712" y="2986858"/>
            <a:ext cx="8705085" cy="124359"/>
          </a:xfrm>
          <a:custGeom>
            <a:avLst/>
            <a:gdLst>
              <a:gd name="connsiteX0" fmla="*/ 22325 w 8515272"/>
              <a:gd name="connsiteY0" fmla="*/ 0 h 102533"/>
              <a:gd name="connsiteX1" fmla="*/ 402715 w 8515272"/>
              <a:gd name="connsiteY1" fmla="*/ 87782 h 102533"/>
              <a:gd name="connsiteX2" fmla="*/ 2780155 w 8515272"/>
              <a:gd name="connsiteY2" fmla="*/ 102413 h 102533"/>
              <a:gd name="connsiteX3" fmla="*/ 8515272 w 8515272"/>
              <a:gd name="connsiteY3" fmla="*/ 95098 h 102533"/>
              <a:gd name="connsiteX4" fmla="*/ 8515272 w 8515272"/>
              <a:gd name="connsiteY4" fmla="*/ 95098 h 102533"/>
              <a:gd name="connsiteX0" fmla="*/ 14001 w 8572785"/>
              <a:gd name="connsiteY0" fmla="*/ 0 h 125195"/>
              <a:gd name="connsiteX1" fmla="*/ 460228 w 8572785"/>
              <a:gd name="connsiteY1" fmla="*/ 109728 h 125195"/>
              <a:gd name="connsiteX2" fmla="*/ 2837668 w 8572785"/>
              <a:gd name="connsiteY2" fmla="*/ 124359 h 125195"/>
              <a:gd name="connsiteX3" fmla="*/ 8572785 w 8572785"/>
              <a:gd name="connsiteY3" fmla="*/ 117044 h 125195"/>
              <a:gd name="connsiteX4" fmla="*/ 8572785 w 8572785"/>
              <a:gd name="connsiteY4" fmla="*/ 117044 h 125195"/>
              <a:gd name="connsiteX0" fmla="*/ 0 w 8558784"/>
              <a:gd name="connsiteY0" fmla="*/ 0 h 125195"/>
              <a:gd name="connsiteX1" fmla="*/ 446227 w 8558784"/>
              <a:gd name="connsiteY1" fmla="*/ 109728 h 125195"/>
              <a:gd name="connsiteX2" fmla="*/ 2823667 w 8558784"/>
              <a:gd name="connsiteY2" fmla="*/ 124359 h 125195"/>
              <a:gd name="connsiteX3" fmla="*/ 8558784 w 8558784"/>
              <a:gd name="connsiteY3" fmla="*/ 117044 h 125195"/>
              <a:gd name="connsiteX4" fmla="*/ 8558784 w 8558784"/>
              <a:gd name="connsiteY4" fmla="*/ 117044 h 125195"/>
              <a:gd name="connsiteX0" fmla="*/ 0 w 8558784"/>
              <a:gd name="connsiteY0" fmla="*/ 0 h 125195"/>
              <a:gd name="connsiteX1" fmla="*/ 446227 w 8558784"/>
              <a:gd name="connsiteY1" fmla="*/ 109728 h 125195"/>
              <a:gd name="connsiteX2" fmla="*/ 2823667 w 8558784"/>
              <a:gd name="connsiteY2" fmla="*/ 124359 h 125195"/>
              <a:gd name="connsiteX3" fmla="*/ 8558784 w 8558784"/>
              <a:gd name="connsiteY3" fmla="*/ 117044 h 125195"/>
              <a:gd name="connsiteX4" fmla="*/ 8558784 w 8558784"/>
              <a:gd name="connsiteY4" fmla="*/ 117044 h 125195"/>
              <a:gd name="connsiteX0" fmla="*/ 0 w 8558784"/>
              <a:gd name="connsiteY0" fmla="*/ 0 h 124359"/>
              <a:gd name="connsiteX1" fmla="*/ 446227 w 8558784"/>
              <a:gd name="connsiteY1" fmla="*/ 109728 h 124359"/>
              <a:gd name="connsiteX2" fmla="*/ 2823667 w 8558784"/>
              <a:gd name="connsiteY2" fmla="*/ 124359 h 124359"/>
              <a:gd name="connsiteX3" fmla="*/ 8558784 w 8558784"/>
              <a:gd name="connsiteY3" fmla="*/ 117044 h 124359"/>
              <a:gd name="connsiteX4" fmla="*/ 8558784 w 8558784"/>
              <a:gd name="connsiteY4" fmla="*/ 117044 h 124359"/>
              <a:gd name="connsiteX0" fmla="*/ 0 w 8558784"/>
              <a:gd name="connsiteY0" fmla="*/ 0 h 124359"/>
              <a:gd name="connsiteX1" fmla="*/ 782726 w 8558784"/>
              <a:gd name="connsiteY1" fmla="*/ 109728 h 124359"/>
              <a:gd name="connsiteX2" fmla="*/ 2823667 w 8558784"/>
              <a:gd name="connsiteY2" fmla="*/ 124359 h 124359"/>
              <a:gd name="connsiteX3" fmla="*/ 8558784 w 8558784"/>
              <a:gd name="connsiteY3" fmla="*/ 117044 h 124359"/>
              <a:gd name="connsiteX4" fmla="*/ 8558784 w 8558784"/>
              <a:gd name="connsiteY4" fmla="*/ 117044 h 124359"/>
              <a:gd name="connsiteX0" fmla="*/ 0 w 8558784"/>
              <a:gd name="connsiteY0" fmla="*/ 0 h 124359"/>
              <a:gd name="connsiteX1" fmla="*/ 782726 w 8558784"/>
              <a:gd name="connsiteY1" fmla="*/ 109728 h 124359"/>
              <a:gd name="connsiteX2" fmla="*/ 2823667 w 8558784"/>
              <a:gd name="connsiteY2" fmla="*/ 124359 h 124359"/>
              <a:gd name="connsiteX3" fmla="*/ 8558784 w 8558784"/>
              <a:gd name="connsiteY3" fmla="*/ 117044 h 124359"/>
              <a:gd name="connsiteX4" fmla="*/ 8558784 w 8558784"/>
              <a:gd name="connsiteY4" fmla="*/ 117044 h 124359"/>
              <a:gd name="connsiteX0" fmla="*/ 0 w 8558784"/>
              <a:gd name="connsiteY0" fmla="*/ 0 h 124359"/>
              <a:gd name="connsiteX1" fmla="*/ 782726 w 8558784"/>
              <a:gd name="connsiteY1" fmla="*/ 109728 h 124359"/>
              <a:gd name="connsiteX2" fmla="*/ 2823667 w 8558784"/>
              <a:gd name="connsiteY2" fmla="*/ 124359 h 124359"/>
              <a:gd name="connsiteX3" fmla="*/ 8558784 w 8558784"/>
              <a:gd name="connsiteY3" fmla="*/ 117044 h 124359"/>
              <a:gd name="connsiteX4" fmla="*/ 8558784 w 8558784"/>
              <a:gd name="connsiteY4" fmla="*/ 117044 h 12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58784" h="124359">
                <a:moveTo>
                  <a:pt x="0" y="0"/>
                </a:moveTo>
                <a:cubicBezTo>
                  <a:pt x="150572" y="86563"/>
                  <a:pt x="356005" y="103631"/>
                  <a:pt x="782726" y="109728"/>
                </a:cubicBezTo>
                <a:cubicBezTo>
                  <a:pt x="1209447" y="115825"/>
                  <a:pt x="1527657" y="123140"/>
                  <a:pt x="2823667" y="124359"/>
                </a:cubicBezTo>
                <a:lnTo>
                  <a:pt x="8558784" y="117044"/>
                </a:lnTo>
                <a:lnTo>
                  <a:pt x="8558784" y="117044"/>
                </a:lnTo>
              </a:path>
            </a:pathLst>
          </a:custGeom>
          <a:noFill/>
          <a:ln w="38100">
            <a:solidFill>
              <a:schemeClr val="accent1">
                <a:lumMod val="50000"/>
              </a:schemeClr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Freeform 86"/>
          <p:cNvSpPr/>
          <p:nvPr/>
        </p:nvSpPr>
        <p:spPr>
          <a:xfrm>
            <a:off x="330169" y="2025742"/>
            <a:ext cx="2761374" cy="863193"/>
          </a:xfrm>
          <a:custGeom>
            <a:avLst/>
            <a:gdLst>
              <a:gd name="connsiteX0" fmla="*/ 22325 w 8515272"/>
              <a:gd name="connsiteY0" fmla="*/ 0 h 102533"/>
              <a:gd name="connsiteX1" fmla="*/ 402715 w 8515272"/>
              <a:gd name="connsiteY1" fmla="*/ 87782 h 102533"/>
              <a:gd name="connsiteX2" fmla="*/ 2780155 w 8515272"/>
              <a:gd name="connsiteY2" fmla="*/ 102413 h 102533"/>
              <a:gd name="connsiteX3" fmla="*/ 8515272 w 8515272"/>
              <a:gd name="connsiteY3" fmla="*/ 95098 h 102533"/>
              <a:gd name="connsiteX4" fmla="*/ 8515272 w 8515272"/>
              <a:gd name="connsiteY4" fmla="*/ 95098 h 102533"/>
              <a:gd name="connsiteX0" fmla="*/ 18036 w 8540244"/>
              <a:gd name="connsiteY0" fmla="*/ 51207 h 60150"/>
              <a:gd name="connsiteX1" fmla="*/ 427687 w 8540244"/>
              <a:gd name="connsiteY1" fmla="*/ 0 h 60150"/>
              <a:gd name="connsiteX2" fmla="*/ 2805127 w 8540244"/>
              <a:gd name="connsiteY2" fmla="*/ 14631 h 60150"/>
              <a:gd name="connsiteX3" fmla="*/ 8540244 w 8540244"/>
              <a:gd name="connsiteY3" fmla="*/ 7316 h 60150"/>
              <a:gd name="connsiteX4" fmla="*/ 8540244 w 8540244"/>
              <a:gd name="connsiteY4" fmla="*/ 7316 h 60150"/>
              <a:gd name="connsiteX0" fmla="*/ 0 w 8522208"/>
              <a:gd name="connsiteY0" fmla="*/ 51207 h 51207"/>
              <a:gd name="connsiteX1" fmla="*/ 409651 w 8522208"/>
              <a:gd name="connsiteY1" fmla="*/ 0 h 51207"/>
              <a:gd name="connsiteX2" fmla="*/ 2787091 w 8522208"/>
              <a:gd name="connsiteY2" fmla="*/ 14631 h 51207"/>
              <a:gd name="connsiteX3" fmla="*/ 8522208 w 8522208"/>
              <a:gd name="connsiteY3" fmla="*/ 7316 h 51207"/>
              <a:gd name="connsiteX4" fmla="*/ 8522208 w 8522208"/>
              <a:gd name="connsiteY4" fmla="*/ 7316 h 51207"/>
              <a:gd name="connsiteX0" fmla="*/ 0 w 8522208"/>
              <a:gd name="connsiteY0" fmla="*/ 51207 h 51207"/>
              <a:gd name="connsiteX1" fmla="*/ 409651 w 8522208"/>
              <a:gd name="connsiteY1" fmla="*/ 0 h 51207"/>
              <a:gd name="connsiteX2" fmla="*/ 2787091 w 8522208"/>
              <a:gd name="connsiteY2" fmla="*/ 14631 h 51207"/>
              <a:gd name="connsiteX3" fmla="*/ 8522208 w 8522208"/>
              <a:gd name="connsiteY3" fmla="*/ 7316 h 51207"/>
              <a:gd name="connsiteX4" fmla="*/ 8522208 w 8522208"/>
              <a:gd name="connsiteY4" fmla="*/ 7316 h 51207"/>
              <a:gd name="connsiteX0" fmla="*/ 0 w 8588044"/>
              <a:gd name="connsiteY0" fmla="*/ 75846 h 75846"/>
              <a:gd name="connsiteX1" fmla="*/ 475487 w 8588044"/>
              <a:gd name="connsiteY1" fmla="*/ 2693 h 75846"/>
              <a:gd name="connsiteX2" fmla="*/ 2852927 w 8588044"/>
              <a:gd name="connsiteY2" fmla="*/ 17324 h 75846"/>
              <a:gd name="connsiteX3" fmla="*/ 8588044 w 8588044"/>
              <a:gd name="connsiteY3" fmla="*/ 10009 h 75846"/>
              <a:gd name="connsiteX4" fmla="*/ 8588044 w 8588044"/>
              <a:gd name="connsiteY4" fmla="*/ 10009 h 75846"/>
              <a:gd name="connsiteX0" fmla="*/ 0 w 8588044"/>
              <a:gd name="connsiteY0" fmla="*/ 75580 h 75580"/>
              <a:gd name="connsiteX1" fmla="*/ 475487 w 8588044"/>
              <a:gd name="connsiteY1" fmla="*/ 2427 h 75580"/>
              <a:gd name="connsiteX2" fmla="*/ 2852927 w 8588044"/>
              <a:gd name="connsiteY2" fmla="*/ 17058 h 75580"/>
              <a:gd name="connsiteX3" fmla="*/ 6345556 w 8588044"/>
              <a:gd name="connsiteY3" fmla="*/ 12567 h 75580"/>
              <a:gd name="connsiteX4" fmla="*/ 8588044 w 8588044"/>
              <a:gd name="connsiteY4" fmla="*/ 9743 h 75580"/>
              <a:gd name="connsiteX5" fmla="*/ 8588044 w 8588044"/>
              <a:gd name="connsiteY5" fmla="*/ 9743 h 75580"/>
              <a:gd name="connsiteX0" fmla="*/ 0 w 8632761"/>
              <a:gd name="connsiteY0" fmla="*/ 980237 h 982870"/>
              <a:gd name="connsiteX1" fmla="*/ 475487 w 8632761"/>
              <a:gd name="connsiteY1" fmla="*/ 907084 h 982870"/>
              <a:gd name="connsiteX2" fmla="*/ 2852927 w 8632761"/>
              <a:gd name="connsiteY2" fmla="*/ 921715 h 982870"/>
              <a:gd name="connsiteX3" fmla="*/ 6345556 w 8632761"/>
              <a:gd name="connsiteY3" fmla="*/ 917224 h 982870"/>
              <a:gd name="connsiteX4" fmla="*/ 8588044 w 8632761"/>
              <a:gd name="connsiteY4" fmla="*/ 914400 h 982870"/>
              <a:gd name="connsiteX5" fmla="*/ 7776056 w 8632761"/>
              <a:gd name="connsiteY5" fmla="*/ 0 h 982870"/>
              <a:gd name="connsiteX0" fmla="*/ 0 w 7819568"/>
              <a:gd name="connsiteY0" fmla="*/ 980237 h 980237"/>
              <a:gd name="connsiteX1" fmla="*/ 475487 w 7819568"/>
              <a:gd name="connsiteY1" fmla="*/ 907084 h 980237"/>
              <a:gd name="connsiteX2" fmla="*/ 2852927 w 7819568"/>
              <a:gd name="connsiteY2" fmla="*/ 921715 h 980237"/>
              <a:gd name="connsiteX3" fmla="*/ 6345556 w 7819568"/>
              <a:gd name="connsiteY3" fmla="*/ 917224 h 980237"/>
              <a:gd name="connsiteX4" fmla="*/ 6737298 w 7819568"/>
              <a:gd name="connsiteY4" fmla="*/ 416967 h 980237"/>
              <a:gd name="connsiteX5" fmla="*/ 7776056 w 7819568"/>
              <a:gd name="connsiteY5" fmla="*/ 0 h 980237"/>
              <a:gd name="connsiteX0" fmla="*/ 0 w 7084636"/>
              <a:gd name="connsiteY0" fmla="*/ 760781 h 760781"/>
              <a:gd name="connsiteX1" fmla="*/ 475487 w 7084636"/>
              <a:gd name="connsiteY1" fmla="*/ 687628 h 760781"/>
              <a:gd name="connsiteX2" fmla="*/ 2852927 w 7084636"/>
              <a:gd name="connsiteY2" fmla="*/ 702259 h 760781"/>
              <a:gd name="connsiteX3" fmla="*/ 6345556 w 7084636"/>
              <a:gd name="connsiteY3" fmla="*/ 697768 h 760781"/>
              <a:gd name="connsiteX4" fmla="*/ 6737298 w 7084636"/>
              <a:gd name="connsiteY4" fmla="*/ 197511 h 760781"/>
              <a:gd name="connsiteX5" fmla="*/ 2604210 w 7084636"/>
              <a:gd name="connsiteY5" fmla="*/ 0 h 760781"/>
              <a:gd name="connsiteX0" fmla="*/ 0 w 7064163"/>
              <a:gd name="connsiteY0" fmla="*/ 760781 h 760781"/>
              <a:gd name="connsiteX1" fmla="*/ 475487 w 7064163"/>
              <a:gd name="connsiteY1" fmla="*/ 687628 h 760781"/>
              <a:gd name="connsiteX2" fmla="*/ 2852927 w 7064163"/>
              <a:gd name="connsiteY2" fmla="*/ 702259 h 760781"/>
              <a:gd name="connsiteX3" fmla="*/ 6345556 w 7064163"/>
              <a:gd name="connsiteY3" fmla="*/ 697768 h 760781"/>
              <a:gd name="connsiteX4" fmla="*/ 6737298 w 7064163"/>
              <a:gd name="connsiteY4" fmla="*/ 197511 h 760781"/>
              <a:gd name="connsiteX5" fmla="*/ 2885466 w 7064163"/>
              <a:gd name="connsiteY5" fmla="*/ 456367 h 760781"/>
              <a:gd name="connsiteX6" fmla="*/ 2604210 w 7064163"/>
              <a:gd name="connsiteY6" fmla="*/ 0 h 760781"/>
              <a:gd name="connsiteX0" fmla="*/ 0 w 7048751"/>
              <a:gd name="connsiteY0" fmla="*/ 760781 h 760781"/>
              <a:gd name="connsiteX1" fmla="*/ 475487 w 7048751"/>
              <a:gd name="connsiteY1" fmla="*/ 687628 h 760781"/>
              <a:gd name="connsiteX2" fmla="*/ 2852927 w 7048751"/>
              <a:gd name="connsiteY2" fmla="*/ 702259 h 760781"/>
              <a:gd name="connsiteX3" fmla="*/ 6345556 w 7048751"/>
              <a:gd name="connsiteY3" fmla="*/ 697768 h 760781"/>
              <a:gd name="connsiteX4" fmla="*/ 6737298 w 7048751"/>
              <a:gd name="connsiteY4" fmla="*/ 197511 h 760781"/>
              <a:gd name="connsiteX5" fmla="*/ 3097608 w 7048751"/>
              <a:gd name="connsiteY5" fmla="*/ 141814 h 760781"/>
              <a:gd name="connsiteX6" fmla="*/ 2885466 w 7048751"/>
              <a:gd name="connsiteY6" fmla="*/ 456367 h 760781"/>
              <a:gd name="connsiteX7" fmla="*/ 2604210 w 7048751"/>
              <a:gd name="connsiteY7" fmla="*/ 0 h 760781"/>
              <a:gd name="connsiteX0" fmla="*/ 0 w 7048751"/>
              <a:gd name="connsiteY0" fmla="*/ 848563 h 848563"/>
              <a:gd name="connsiteX1" fmla="*/ 475487 w 7048751"/>
              <a:gd name="connsiteY1" fmla="*/ 775410 h 848563"/>
              <a:gd name="connsiteX2" fmla="*/ 2852927 w 7048751"/>
              <a:gd name="connsiteY2" fmla="*/ 790041 h 848563"/>
              <a:gd name="connsiteX3" fmla="*/ 6345556 w 7048751"/>
              <a:gd name="connsiteY3" fmla="*/ 785550 h 848563"/>
              <a:gd name="connsiteX4" fmla="*/ 6737298 w 7048751"/>
              <a:gd name="connsiteY4" fmla="*/ 285293 h 848563"/>
              <a:gd name="connsiteX5" fmla="*/ 3097608 w 7048751"/>
              <a:gd name="connsiteY5" fmla="*/ 229596 h 848563"/>
              <a:gd name="connsiteX6" fmla="*/ 2885466 w 7048751"/>
              <a:gd name="connsiteY6" fmla="*/ 544149 h 848563"/>
              <a:gd name="connsiteX7" fmla="*/ 2604210 w 7048751"/>
              <a:gd name="connsiteY7" fmla="*/ 0 h 848563"/>
              <a:gd name="connsiteX0" fmla="*/ 0 w 7048751"/>
              <a:gd name="connsiteY0" fmla="*/ 848563 h 848563"/>
              <a:gd name="connsiteX1" fmla="*/ 475487 w 7048751"/>
              <a:gd name="connsiteY1" fmla="*/ 775410 h 848563"/>
              <a:gd name="connsiteX2" fmla="*/ 2852927 w 7048751"/>
              <a:gd name="connsiteY2" fmla="*/ 790041 h 848563"/>
              <a:gd name="connsiteX3" fmla="*/ 6345556 w 7048751"/>
              <a:gd name="connsiteY3" fmla="*/ 785550 h 848563"/>
              <a:gd name="connsiteX4" fmla="*/ 6737298 w 7048751"/>
              <a:gd name="connsiteY4" fmla="*/ 285293 h 848563"/>
              <a:gd name="connsiteX5" fmla="*/ 3097608 w 7048751"/>
              <a:gd name="connsiteY5" fmla="*/ 229596 h 848563"/>
              <a:gd name="connsiteX6" fmla="*/ 2819629 w 7048751"/>
              <a:gd name="connsiteY6" fmla="*/ 602671 h 848563"/>
              <a:gd name="connsiteX7" fmla="*/ 2604210 w 7048751"/>
              <a:gd name="connsiteY7" fmla="*/ 0 h 848563"/>
              <a:gd name="connsiteX0" fmla="*/ 0 w 7048751"/>
              <a:gd name="connsiteY0" fmla="*/ 848563 h 848563"/>
              <a:gd name="connsiteX1" fmla="*/ 475487 w 7048751"/>
              <a:gd name="connsiteY1" fmla="*/ 775410 h 848563"/>
              <a:gd name="connsiteX2" fmla="*/ 2852927 w 7048751"/>
              <a:gd name="connsiteY2" fmla="*/ 790041 h 848563"/>
              <a:gd name="connsiteX3" fmla="*/ 6345556 w 7048751"/>
              <a:gd name="connsiteY3" fmla="*/ 785550 h 848563"/>
              <a:gd name="connsiteX4" fmla="*/ 6737298 w 7048751"/>
              <a:gd name="connsiteY4" fmla="*/ 285293 h 848563"/>
              <a:gd name="connsiteX5" fmla="*/ 3097608 w 7048751"/>
              <a:gd name="connsiteY5" fmla="*/ 229596 h 848563"/>
              <a:gd name="connsiteX6" fmla="*/ 2819629 w 7048751"/>
              <a:gd name="connsiteY6" fmla="*/ 602671 h 848563"/>
              <a:gd name="connsiteX7" fmla="*/ 2604210 w 7048751"/>
              <a:gd name="connsiteY7" fmla="*/ 0 h 848563"/>
              <a:gd name="connsiteX0" fmla="*/ 0 w 7048751"/>
              <a:gd name="connsiteY0" fmla="*/ 848563 h 848563"/>
              <a:gd name="connsiteX1" fmla="*/ 475487 w 7048751"/>
              <a:gd name="connsiteY1" fmla="*/ 775410 h 848563"/>
              <a:gd name="connsiteX2" fmla="*/ 2852927 w 7048751"/>
              <a:gd name="connsiteY2" fmla="*/ 790041 h 848563"/>
              <a:gd name="connsiteX3" fmla="*/ 6345556 w 7048751"/>
              <a:gd name="connsiteY3" fmla="*/ 785550 h 848563"/>
              <a:gd name="connsiteX4" fmla="*/ 6737298 w 7048751"/>
              <a:gd name="connsiteY4" fmla="*/ 285293 h 848563"/>
              <a:gd name="connsiteX5" fmla="*/ 3097608 w 7048751"/>
              <a:gd name="connsiteY5" fmla="*/ 229596 h 848563"/>
              <a:gd name="connsiteX6" fmla="*/ 2819629 w 7048751"/>
              <a:gd name="connsiteY6" fmla="*/ 602671 h 848563"/>
              <a:gd name="connsiteX7" fmla="*/ 2604210 w 7048751"/>
              <a:gd name="connsiteY7" fmla="*/ 0 h 848563"/>
              <a:gd name="connsiteX0" fmla="*/ 0 w 7048751"/>
              <a:gd name="connsiteY0" fmla="*/ 848563 h 848563"/>
              <a:gd name="connsiteX1" fmla="*/ 475487 w 7048751"/>
              <a:gd name="connsiteY1" fmla="*/ 775410 h 848563"/>
              <a:gd name="connsiteX2" fmla="*/ 2852927 w 7048751"/>
              <a:gd name="connsiteY2" fmla="*/ 790041 h 848563"/>
              <a:gd name="connsiteX3" fmla="*/ 6345556 w 7048751"/>
              <a:gd name="connsiteY3" fmla="*/ 785550 h 848563"/>
              <a:gd name="connsiteX4" fmla="*/ 6737298 w 7048751"/>
              <a:gd name="connsiteY4" fmla="*/ 285293 h 848563"/>
              <a:gd name="connsiteX5" fmla="*/ 3097608 w 7048751"/>
              <a:gd name="connsiteY5" fmla="*/ 229596 h 848563"/>
              <a:gd name="connsiteX6" fmla="*/ 2819629 w 7048751"/>
              <a:gd name="connsiteY6" fmla="*/ 602671 h 848563"/>
              <a:gd name="connsiteX7" fmla="*/ 2604210 w 7048751"/>
              <a:gd name="connsiteY7" fmla="*/ 0 h 848563"/>
              <a:gd name="connsiteX0" fmla="*/ 0 w 7048751"/>
              <a:gd name="connsiteY0" fmla="*/ 848563 h 848563"/>
              <a:gd name="connsiteX1" fmla="*/ 475487 w 7048751"/>
              <a:gd name="connsiteY1" fmla="*/ 775410 h 848563"/>
              <a:gd name="connsiteX2" fmla="*/ 2852927 w 7048751"/>
              <a:gd name="connsiteY2" fmla="*/ 790041 h 848563"/>
              <a:gd name="connsiteX3" fmla="*/ 6345556 w 7048751"/>
              <a:gd name="connsiteY3" fmla="*/ 785550 h 848563"/>
              <a:gd name="connsiteX4" fmla="*/ 6737298 w 7048751"/>
              <a:gd name="connsiteY4" fmla="*/ 285293 h 848563"/>
              <a:gd name="connsiteX5" fmla="*/ 3097608 w 7048751"/>
              <a:gd name="connsiteY5" fmla="*/ 229596 h 848563"/>
              <a:gd name="connsiteX6" fmla="*/ 2819629 w 7048751"/>
              <a:gd name="connsiteY6" fmla="*/ 602671 h 848563"/>
              <a:gd name="connsiteX7" fmla="*/ 2604210 w 7048751"/>
              <a:gd name="connsiteY7" fmla="*/ 0 h 848563"/>
              <a:gd name="connsiteX0" fmla="*/ 0 w 6889498"/>
              <a:gd name="connsiteY0" fmla="*/ 848563 h 848563"/>
              <a:gd name="connsiteX1" fmla="*/ 475487 w 6889498"/>
              <a:gd name="connsiteY1" fmla="*/ 775410 h 848563"/>
              <a:gd name="connsiteX2" fmla="*/ 2852927 w 6889498"/>
              <a:gd name="connsiteY2" fmla="*/ 790041 h 848563"/>
              <a:gd name="connsiteX3" fmla="*/ 6345556 w 6889498"/>
              <a:gd name="connsiteY3" fmla="*/ 785550 h 848563"/>
              <a:gd name="connsiteX4" fmla="*/ 6466636 w 6889498"/>
              <a:gd name="connsiteY4" fmla="*/ 234087 h 848563"/>
              <a:gd name="connsiteX5" fmla="*/ 3097608 w 6889498"/>
              <a:gd name="connsiteY5" fmla="*/ 229596 h 848563"/>
              <a:gd name="connsiteX6" fmla="*/ 2819629 w 6889498"/>
              <a:gd name="connsiteY6" fmla="*/ 602671 h 848563"/>
              <a:gd name="connsiteX7" fmla="*/ 2604210 w 6889498"/>
              <a:gd name="connsiteY7" fmla="*/ 0 h 848563"/>
              <a:gd name="connsiteX0" fmla="*/ 0 w 6778490"/>
              <a:gd name="connsiteY0" fmla="*/ 848563 h 848563"/>
              <a:gd name="connsiteX1" fmla="*/ 475487 w 6778490"/>
              <a:gd name="connsiteY1" fmla="*/ 775410 h 848563"/>
              <a:gd name="connsiteX2" fmla="*/ 2852927 w 6778490"/>
              <a:gd name="connsiteY2" fmla="*/ 790041 h 848563"/>
              <a:gd name="connsiteX3" fmla="*/ 6345556 w 6778490"/>
              <a:gd name="connsiteY3" fmla="*/ 785550 h 848563"/>
              <a:gd name="connsiteX4" fmla="*/ 6466636 w 6778490"/>
              <a:gd name="connsiteY4" fmla="*/ 234087 h 848563"/>
              <a:gd name="connsiteX5" fmla="*/ 3097608 w 6778490"/>
              <a:gd name="connsiteY5" fmla="*/ 229596 h 848563"/>
              <a:gd name="connsiteX6" fmla="*/ 2819629 w 6778490"/>
              <a:gd name="connsiteY6" fmla="*/ 602671 h 848563"/>
              <a:gd name="connsiteX7" fmla="*/ 2604210 w 6778490"/>
              <a:gd name="connsiteY7" fmla="*/ 0 h 848563"/>
              <a:gd name="connsiteX0" fmla="*/ 0 w 6778882"/>
              <a:gd name="connsiteY0" fmla="*/ 848563 h 848563"/>
              <a:gd name="connsiteX1" fmla="*/ 475487 w 6778882"/>
              <a:gd name="connsiteY1" fmla="*/ 775410 h 848563"/>
              <a:gd name="connsiteX2" fmla="*/ 2852927 w 6778882"/>
              <a:gd name="connsiteY2" fmla="*/ 790041 h 848563"/>
              <a:gd name="connsiteX3" fmla="*/ 6345556 w 6778882"/>
              <a:gd name="connsiteY3" fmla="*/ 785550 h 848563"/>
              <a:gd name="connsiteX4" fmla="*/ 6466636 w 6778882"/>
              <a:gd name="connsiteY4" fmla="*/ 234087 h 848563"/>
              <a:gd name="connsiteX5" fmla="*/ 3097608 w 6778882"/>
              <a:gd name="connsiteY5" fmla="*/ 229596 h 848563"/>
              <a:gd name="connsiteX6" fmla="*/ 2819629 w 6778882"/>
              <a:gd name="connsiteY6" fmla="*/ 602671 h 848563"/>
              <a:gd name="connsiteX7" fmla="*/ 2604210 w 6778882"/>
              <a:gd name="connsiteY7" fmla="*/ 0 h 848563"/>
              <a:gd name="connsiteX0" fmla="*/ 0 w 6614166"/>
              <a:gd name="connsiteY0" fmla="*/ 848563 h 848563"/>
              <a:gd name="connsiteX1" fmla="*/ 475487 w 6614166"/>
              <a:gd name="connsiteY1" fmla="*/ 775410 h 848563"/>
              <a:gd name="connsiteX2" fmla="*/ 2852927 w 6614166"/>
              <a:gd name="connsiteY2" fmla="*/ 790041 h 848563"/>
              <a:gd name="connsiteX3" fmla="*/ 6345556 w 6614166"/>
              <a:gd name="connsiteY3" fmla="*/ 785550 h 848563"/>
              <a:gd name="connsiteX4" fmla="*/ 6466636 w 6614166"/>
              <a:gd name="connsiteY4" fmla="*/ 234087 h 848563"/>
              <a:gd name="connsiteX5" fmla="*/ 3097608 w 6614166"/>
              <a:gd name="connsiteY5" fmla="*/ 229596 h 848563"/>
              <a:gd name="connsiteX6" fmla="*/ 2819629 w 6614166"/>
              <a:gd name="connsiteY6" fmla="*/ 602671 h 848563"/>
              <a:gd name="connsiteX7" fmla="*/ 2604210 w 6614166"/>
              <a:gd name="connsiteY7" fmla="*/ 0 h 848563"/>
              <a:gd name="connsiteX0" fmla="*/ 0 w 6614166"/>
              <a:gd name="connsiteY0" fmla="*/ 848563 h 848563"/>
              <a:gd name="connsiteX1" fmla="*/ 475487 w 6614166"/>
              <a:gd name="connsiteY1" fmla="*/ 775410 h 848563"/>
              <a:gd name="connsiteX2" fmla="*/ 2852927 w 6614166"/>
              <a:gd name="connsiteY2" fmla="*/ 790041 h 848563"/>
              <a:gd name="connsiteX3" fmla="*/ 6345556 w 6614166"/>
              <a:gd name="connsiteY3" fmla="*/ 785550 h 848563"/>
              <a:gd name="connsiteX4" fmla="*/ 6466636 w 6614166"/>
              <a:gd name="connsiteY4" fmla="*/ 234087 h 848563"/>
              <a:gd name="connsiteX5" fmla="*/ 3097608 w 6614166"/>
              <a:gd name="connsiteY5" fmla="*/ 229596 h 848563"/>
              <a:gd name="connsiteX6" fmla="*/ 2819629 w 6614166"/>
              <a:gd name="connsiteY6" fmla="*/ 602671 h 848563"/>
              <a:gd name="connsiteX7" fmla="*/ 2604210 w 6614166"/>
              <a:gd name="connsiteY7" fmla="*/ 0 h 848563"/>
              <a:gd name="connsiteX0" fmla="*/ 0 w 6606851"/>
              <a:gd name="connsiteY0" fmla="*/ 819302 h 819302"/>
              <a:gd name="connsiteX1" fmla="*/ 468172 w 6606851"/>
              <a:gd name="connsiteY1" fmla="*/ 775410 h 819302"/>
              <a:gd name="connsiteX2" fmla="*/ 2845612 w 6606851"/>
              <a:gd name="connsiteY2" fmla="*/ 790041 h 819302"/>
              <a:gd name="connsiteX3" fmla="*/ 6338241 w 6606851"/>
              <a:gd name="connsiteY3" fmla="*/ 785550 h 819302"/>
              <a:gd name="connsiteX4" fmla="*/ 6459321 w 6606851"/>
              <a:gd name="connsiteY4" fmla="*/ 234087 h 819302"/>
              <a:gd name="connsiteX5" fmla="*/ 3090293 w 6606851"/>
              <a:gd name="connsiteY5" fmla="*/ 229596 h 819302"/>
              <a:gd name="connsiteX6" fmla="*/ 2812314 w 6606851"/>
              <a:gd name="connsiteY6" fmla="*/ 602671 h 819302"/>
              <a:gd name="connsiteX7" fmla="*/ 2596895 w 6606851"/>
              <a:gd name="connsiteY7" fmla="*/ 0 h 819302"/>
              <a:gd name="connsiteX0" fmla="*/ 0 w 6606851"/>
              <a:gd name="connsiteY0" fmla="*/ 819302 h 819302"/>
              <a:gd name="connsiteX1" fmla="*/ 468172 w 6606851"/>
              <a:gd name="connsiteY1" fmla="*/ 775410 h 819302"/>
              <a:gd name="connsiteX2" fmla="*/ 2845612 w 6606851"/>
              <a:gd name="connsiteY2" fmla="*/ 790041 h 819302"/>
              <a:gd name="connsiteX3" fmla="*/ 6338241 w 6606851"/>
              <a:gd name="connsiteY3" fmla="*/ 785550 h 819302"/>
              <a:gd name="connsiteX4" fmla="*/ 6459321 w 6606851"/>
              <a:gd name="connsiteY4" fmla="*/ 234087 h 819302"/>
              <a:gd name="connsiteX5" fmla="*/ 3090293 w 6606851"/>
              <a:gd name="connsiteY5" fmla="*/ 229596 h 819302"/>
              <a:gd name="connsiteX6" fmla="*/ 2812314 w 6606851"/>
              <a:gd name="connsiteY6" fmla="*/ 602671 h 819302"/>
              <a:gd name="connsiteX7" fmla="*/ 2596895 w 6606851"/>
              <a:gd name="connsiteY7" fmla="*/ 0 h 819302"/>
              <a:gd name="connsiteX0" fmla="*/ 0 w 6606851"/>
              <a:gd name="connsiteY0" fmla="*/ 819302 h 819302"/>
              <a:gd name="connsiteX1" fmla="*/ 468172 w 6606851"/>
              <a:gd name="connsiteY1" fmla="*/ 775410 h 819302"/>
              <a:gd name="connsiteX2" fmla="*/ 2845612 w 6606851"/>
              <a:gd name="connsiteY2" fmla="*/ 790041 h 819302"/>
              <a:gd name="connsiteX3" fmla="*/ 6338241 w 6606851"/>
              <a:gd name="connsiteY3" fmla="*/ 785550 h 819302"/>
              <a:gd name="connsiteX4" fmla="*/ 6459321 w 6606851"/>
              <a:gd name="connsiteY4" fmla="*/ 234087 h 819302"/>
              <a:gd name="connsiteX5" fmla="*/ 3090293 w 6606851"/>
              <a:gd name="connsiteY5" fmla="*/ 229596 h 819302"/>
              <a:gd name="connsiteX6" fmla="*/ 2812314 w 6606851"/>
              <a:gd name="connsiteY6" fmla="*/ 602671 h 819302"/>
              <a:gd name="connsiteX7" fmla="*/ 2596895 w 6606851"/>
              <a:gd name="connsiteY7" fmla="*/ 0 h 819302"/>
              <a:gd name="connsiteX0" fmla="*/ 0 w 6606851"/>
              <a:gd name="connsiteY0" fmla="*/ 819302 h 819302"/>
              <a:gd name="connsiteX1" fmla="*/ 760780 w 6606851"/>
              <a:gd name="connsiteY1" fmla="*/ 782725 h 819302"/>
              <a:gd name="connsiteX2" fmla="*/ 2845612 w 6606851"/>
              <a:gd name="connsiteY2" fmla="*/ 790041 h 819302"/>
              <a:gd name="connsiteX3" fmla="*/ 6338241 w 6606851"/>
              <a:gd name="connsiteY3" fmla="*/ 785550 h 819302"/>
              <a:gd name="connsiteX4" fmla="*/ 6459321 w 6606851"/>
              <a:gd name="connsiteY4" fmla="*/ 234087 h 819302"/>
              <a:gd name="connsiteX5" fmla="*/ 3090293 w 6606851"/>
              <a:gd name="connsiteY5" fmla="*/ 229596 h 819302"/>
              <a:gd name="connsiteX6" fmla="*/ 2812314 w 6606851"/>
              <a:gd name="connsiteY6" fmla="*/ 602671 h 819302"/>
              <a:gd name="connsiteX7" fmla="*/ 2596895 w 6606851"/>
              <a:gd name="connsiteY7" fmla="*/ 0 h 819302"/>
              <a:gd name="connsiteX0" fmla="*/ 0 w 6606851"/>
              <a:gd name="connsiteY0" fmla="*/ 819302 h 819302"/>
              <a:gd name="connsiteX1" fmla="*/ 760780 w 6606851"/>
              <a:gd name="connsiteY1" fmla="*/ 782725 h 819302"/>
              <a:gd name="connsiteX2" fmla="*/ 2845612 w 6606851"/>
              <a:gd name="connsiteY2" fmla="*/ 790041 h 819302"/>
              <a:gd name="connsiteX3" fmla="*/ 6338241 w 6606851"/>
              <a:gd name="connsiteY3" fmla="*/ 785550 h 819302"/>
              <a:gd name="connsiteX4" fmla="*/ 6459321 w 6606851"/>
              <a:gd name="connsiteY4" fmla="*/ 234087 h 819302"/>
              <a:gd name="connsiteX5" fmla="*/ 3090293 w 6606851"/>
              <a:gd name="connsiteY5" fmla="*/ 229596 h 819302"/>
              <a:gd name="connsiteX6" fmla="*/ 2812314 w 6606851"/>
              <a:gd name="connsiteY6" fmla="*/ 602671 h 819302"/>
              <a:gd name="connsiteX7" fmla="*/ 2596895 w 6606851"/>
              <a:gd name="connsiteY7" fmla="*/ 0 h 819302"/>
              <a:gd name="connsiteX0" fmla="*/ 0 w 6592221"/>
              <a:gd name="connsiteY0" fmla="*/ 848563 h 848563"/>
              <a:gd name="connsiteX1" fmla="*/ 746150 w 6592221"/>
              <a:gd name="connsiteY1" fmla="*/ 782725 h 848563"/>
              <a:gd name="connsiteX2" fmla="*/ 2830982 w 6592221"/>
              <a:gd name="connsiteY2" fmla="*/ 790041 h 848563"/>
              <a:gd name="connsiteX3" fmla="*/ 6323611 w 6592221"/>
              <a:gd name="connsiteY3" fmla="*/ 785550 h 848563"/>
              <a:gd name="connsiteX4" fmla="*/ 6444691 w 6592221"/>
              <a:gd name="connsiteY4" fmla="*/ 234087 h 848563"/>
              <a:gd name="connsiteX5" fmla="*/ 3075663 w 6592221"/>
              <a:gd name="connsiteY5" fmla="*/ 229596 h 848563"/>
              <a:gd name="connsiteX6" fmla="*/ 2797684 w 6592221"/>
              <a:gd name="connsiteY6" fmla="*/ 602671 h 848563"/>
              <a:gd name="connsiteX7" fmla="*/ 2582265 w 6592221"/>
              <a:gd name="connsiteY7" fmla="*/ 0 h 848563"/>
              <a:gd name="connsiteX0" fmla="*/ 0 w 6592221"/>
              <a:gd name="connsiteY0" fmla="*/ 848563 h 848563"/>
              <a:gd name="connsiteX1" fmla="*/ 746150 w 6592221"/>
              <a:gd name="connsiteY1" fmla="*/ 782725 h 848563"/>
              <a:gd name="connsiteX2" fmla="*/ 2830982 w 6592221"/>
              <a:gd name="connsiteY2" fmla="*/ 790041 h 848563"/>
              <a:gd name="connsiteX3" fmla="*/ 6323611 w 6592221"/>
              <a:gd name="connsiteY3" fmla="*/ 785550 h 848563"/>
              <a:gd name="connsiteX4" fmla="*/ 6444691 w 6592221"/>
              <a:gd name="connsiteY4" fmla="*/ 234087 h 848563"/>
              <a:gd name="connsiteX5" fmla="*/ 3075663 w 6592221"/>
              <a:gd name="connsiteY5" fmla="*/ 229596 h 848563"/>
              <a:gd name="connsiteX6" fmla="*/ 2797684 w 6592221"/>
              <a:gd name="connsiteY6" fmla="*/ 602671 h 848563"/>
              <a:gd name="connsiteX7" fmla="*/ 2582265 w 6592221"/>
              <a:gd name="connsiteY7" fmla="*/ 0 h 848563"/>
              <a:gd name="connsiteX0" fmla="*/ 0 w 6592221"/>
              <a:gd name="connsiteY0" fmla="*/ 848563 h 848563"/>
              <a:gd name="connsiteX1" fmla="*/ 746150 w 6592221"/>
              <a:gd name="connsiteY1" fmla="*/ 782725 h 848563"/>
              <a:gd name="connsiteX2" fmla="*/ 2830982 w 6592221"/>
              <a:gd name="connsiteY2" fmla="*/ 790041 h 848563"/>
              <a:gd name="connsiteX3" fmla="*/ 6323611 w 6592221"/>
              <a:gd name="connsiteY3" fmla="*/ 785550 h 848563"/>
              <a:gd name="connsiteX4" fmla="*/ 6444691 w 6592221"/>
              <a:gd name="connsiteY4" fmla="*/ 234087 h 848563"/>
              <a:gd name="connsiteX5" fmla="*/ 3075663 w 6592221"/>
              <a:gd name="connsiteY5" fmla="*/ 229596 h 848563"/>
              <a:gd name="connsiteX6" fmla="*/ 2761108 w 6592221"/>
              <a:gd name="connsiteY6" fmla="*/ 609986 h 848563"/>
              <a:gd name="connsiteX7" fmla="*/ 2582265 w 6592221"/>
              <a:gd name="connsiteY7" fmla="*/ 0 h 848563"/>
              <a:gd name="connsiteX0" fmla="*/ 0 w 6592221"/>
              <a:gd name="connsiteY0" fmla="*/ 848563 h 848563"/>
              <a:gd name="connsiteX1" fmla="*/ 746150 w 6592221"/>
              <a:gd name="connsiteY1" fmla="*/ 782725 h 848563"/>
              <a:gd name="connsiteX2" fmla="*/ 2830982 w 6592221"/>
              <a:gd name="connsiteY2" fmla="*/ 790041 h 848563"/>
              <a:gd name="connsiteX3" fmla="*/ 6323611 w 6592221"/>
              <a:gd name="connsiteY3" fmla="*/ 785550 h 848563"/>
              <a:gd name="connsiteX4" fmla="*/ 6444691 w 6592221"/>
              <a:gd name="connsiteY4" fmla="*/ 234087 h 848563"/>
              <a:gd name="connsiteX5" fmla="*/ 3075663 w 6592221"/>
              <a:gd name="connsiteY5" fmla="*/ 229596 h 848563"/>
              <a:gd name="connsiteX6" fmla="*/ 2761108 w 6592221"/>
              <a:gd name="connsiteY6" fmla="*/ 609986 h 848563"/>
              <a:gd name="connsiteX7" fmla="*/ 2582265 w 6592221"/>
              <a:gd name="connsiteY7" fmla="*/ 0 h 848563"/>
              <a:gd name="connsiteX0" fmla="*/ 0 w 6592221"/>
              <a:gd name="connsiteY0" fmla="*/ 848563 h 848563"/>
              <a:gd name="connsiteX1" fmla="*/ 746150 w 6592221"/>
              <a:gd name="connsiteY1" fmla="*/ 782725 h 848563"/>
              <a:gd name="connsiteX2" fmla="*/ 2830982 w 6592221"/>
              <a:gd name="connsiteY2" fmla="*/ 790041 h 848563"/>
              <a:gd name="connsiteX3" fmla="*/ 6323611 w 6592221"/>
              <a:gd name="connsiteY3" fmla="*/ 785550 h 848563"/>
              <a:gd name="connsiteX4" fmla="*/ 6444691 w 6592221"/>
              <a:gd name="connsiteY4" fmla="*/ 234087 h 848563"/>
              <a:gd name="connsiteX5" fmla="*/ 3075663 w 6592221"/>
              <a:gd name="connsiteY5" fmla="*/ 229596 h 848563"/>
              <a:gd name="connsiteX6" fmla="*/ 2761108 w 6592221"/>
              <a:gd name="connsiteY6" fmla="*/ 609986 h 848563"/>
              <a:gd name="connsiteX7" fmla="*/ 2582265 w 6592221"/>
              <a:gd name="connsiteY7" fmla="*/ 0 h 848563"/>
              <a:gd name="connsiteX0" fmla="*/ 0 w 6592221"/>
              <a:gd name="connsiteY0" fmla="*/ 855878 h 855878"/>
              <a:gd name="connsiteX1" fmla="*/ 746150 w 6592221"/>
              <a:gd name="connsiteY1" fmla="*/ 790040 h 855878"/>
              <a:gd name="connsiteX2" fmla="*/ 2830982 w 6592221"/>
              <a:gd name="connsiteY2" fmla="*/ 797356 h 855878"/>
              <a:gd name="connsiteX3" fmla="*/ 6323611 w 6592221"/>
              <a:gd name="connsiteY3" fmla="*/ 792865 h 855878"/>
              <a:gd name="connsiteX4" fmla="*/ 6444691 w 6592221"/>
              <a:gd name="connsiteY4" fmla="*/ 241402 h 855878"/>
              <a:gd name="connsiteX5" fmla="*/ 3075663 w 6592221"/>
              <a:gd name="connsiteY5" fmla="*/ 236911 h 855878"/>
              <a:gd name="connsiteX6" fmla="*/ 2761108 w 6592221"/>
              <a:gd name="connsiteY6" fmla="*/ 617301 h 855878"/>
              <a:gd name="connsiteX7" fmla="*/ 2662732 w 6592221"/>
              <a:gd name="connsiteY7" fmla="*/ 0 h 855878"/>
              <a:gd name="connsiteX0" fmla="*/ 0 w 6592221"/>
              <a:gd name="connsiteY0" fmla="*/ 855878 h 855878"/>
              <a:gd name="connsiteX1" fmla="*/ 746150 w 6592221"/>
              <a:gd name="connsiteY1" fmla="*/ 790040 h 855878"/>
              <a:gd name="connsiteX2" fmla="*/ 2830982 w 6592221"/>
              <a:gd name="connsiteY2" fmla="*/ 797356 h 855878"/>
              <a:gd name="connsiteX3" fmla="*/ 6323611 w 6592221"/>
              <a:gd name="connsiteY3" fmla="*/ 792865 h 855878"/>
              <a:gd name="connsiteX4" fmla="*/ 6444691 w 6592221"/>
              <a:gd name="connsiteY4" fmla="*/ 241402 h 855878"/>
              <a:gd name="connsiteX5" fmla="*/ 3075663 w 6592221"/>
              <a:gd name="connsiteY5" fmla="*/ 236911 h 855878"/>
              <a:gd name="connsiteX6" fmla="*/ 2761108 w 6592221"/>
              <a:gd name="connsiteY6" fmla="*/ 617301 h 855878"/>
              <a:gd name="connsiteX7" fmla="*/ 2662732 w 6592221"/>
              <a:gd name="connsiteY7" fmla="*/ 0 h 855878"/>
              <a:gd name="connsiteX0" fmla="*/ 0 w 6592221"/>
              <a:gd name="connsiteY0" fmla="*/ 863193 h 863193"/>
              <a:gd name="connsiteX1" fmla="*/ 746150 w 6592221"/>
              <a:gd name="connsiteY1" fmla="*/ 797355 h 863193"/>
              <a:gd name="connsiteX2" fmla="*/ 2830982 w 6592221"/>
              <a:gd name="connsiteY2" fmla="*/ 804671 h 863193"/>
              <a:gd name="connsiteX3" fmla="*/ 6323611 w 6592221"/>
              <a:gd name="connsiteY3" fmla="*/ 800180 h 863193"/>
              <a:gd name="connsiteX4" fmla="*/ 6444691 w 6592221"/>
              <a:gd name="connsiteY4" fmla="*/ 248717 h 863193"/>
              <a:gd name="connsiteX5" fmla="*/ 3075663 w 6592221"/>
              <a:gd name="connsiteY5" fmla="*/ 244226 h 863193"/>
              <a:gd name="connsiteX6" fmla="*/ 2761108 w 6592221"/>
              <a:gd name="connsiteY6" fmla="*/ 624616 h 863193"/>
              <a:gd name="connsiteX7" fmla="*/ 2699308 w 6592221"/>
              <a:gd name="connsiteY7" fmla="*/ 0 h 863193"/>
              <a:gd name="connsiteX0" fmla="*/ 0 w 6592221"/>
              <a:gd name="connsiteY0" fmla="*/ 863193 h 863193"/>
              <a:gd name="connsiteX1" fmla="*/ 746150 w 6592221"/>
              <a:gd name="connsiteY1" fmla="*/ 797355 h 863193"/>
              <a:gd name="connsiteX2" fmla="*/ 2830982 w 6592221"/>
              <a:gd name="connsiteY2" fmla="*/ 804671 h 863193"/>
              <a:gd name="connsiteX3" fmla="*/ 6323611 w 6592221"/>
              <a:gd name="connsiteY3" fmla="*/ 800180 h 863193"/>
              <a:gd name="connsiteX4" fmla="*/ 6444691 w 6592221"/>
              <a:gd name="connsiteY4" fmla="*/ 248717 h 863193"/>
              <a:gd name="connsiteX5" fmla="*/ 3075663 w 6592221"/>
              <a:gd name="connsiteY5" fmla="*/ 244226 h 863193"/>
              <a:gd name="connsiteX6" fmla="*/ 2761108 w 6592221"/>
              <a:gd name="connsiteY6" fmla="*/ 631931 h 863193"/>
              <a:gd name="connsiteX7" fmla="*/ 2699308 w 6592221"/>
              <a:gd name="connsiteY7" fmla="*/ 0 h 863193"/>
              <a:gd name="connsiteX0" fmla="*/ 0 w 6592221"/>
              <a:gd name="connsiteY0" fmla="*/ 863193 h 863193"/>
              <a:gd name="connsiteX1" fmla="*/ 746150 w 6592221"/>
              <a:gd name="connsiteY1" fmla="*/ 797355 h 863193"/>
              <a:gd name="connsiteX2" fmla="*/ 2830982 w 6592221"/>
              <a:gd name="connsiteY2" fmla="*/ 804671 h 863193"/>
              <a:gd name="connsiteX3" fmla="*/ 6323611 w 6592221"/>
              <a:gd name="connsiteY3" fmla="*/ 800180 h 863193"/>
              <a:gd name="connsiteX4" fmla="*/ 6444691 w 6592221"/>
              <a:gd name="connsiteY4" fmla="*/ 248717 h 863193"/>
              <a:gd name="connsiteX5" fmla="*/ 3075663 w 6592221"/>
              <a:gd name="connsiteY5" fmla="*/ 244226 h 863193"/>
              <a:gd name="connsiteX6" fmla="*/ 2761108 w 6592221"/>
              <a:gd name="connsiteY6" fmla="*/ 631931 h 863193"/>
              <a:gd name="connsiteX7" fmla="*/ 2699308 w 6592221"/>
              <a:gd name="connsiteY7" fmla="*/ 0 h 863193"/>
              <a:gd name="connsiteX0" fmla="*/ 0 w 6592221"/>
              <a:gd name="connsiteY0" fmla="*/ 863193 h 863193"/>
              <a:gd name="connsiteX1" fmla="*/ 746150 w 6592221"/>
              <a:gd name="connsiteY1" fmla="*/ 797355 h 863193"/>
              <a:gd name="connsiteX2" fmla="*/ 2830982 w 6592221"/>
              <a:gd name="connsiteY2" fmla="*/ 804671 h 863193"/>
              <a:gd name="connsiteX3" fmla="*/ 6323611 w 6592221"/>
              <a:gd name="connsiteY3" fmla="*/ 800180 h 863193"/>
              <a:gd name="connsiteX4" fmla="*/ 6444691 w 6592221"/>
              <a:gd name="connsiteY4" fmla="*/ 248717 h 863193"/>
              <a:gd name="connsiteX5" fmla="*/ 3075663 w 6592221"/>
              <a:gd name="connsiteY5" fmla="*/ 244226 h 863193"/>
              <a:gd name="connsiteX6" fmla="*/ 2761108 w 6592221"/>
              <a:gd name="connsiteY6" fmla="*/ 631931 h 863193"/>
              <a:gd name="connsiteX7" fmla="*/ 2565493 w 6592221"/>
              <a:gd name="connsiteY7" fmla="*/ 0 h 863193"/>
              <a:gd name="connsiteX0" fmla="*/ 0 w 6592221"/>
              <a:gd name="connsiteY0" fmla="*/ 863193 h 863193"/>
              <a:gd name="connsiteX1" fmla="*/ 746150 w 6592221"/>
              <a:gd name="connsiteY1" fmla="*/ 797355 h 863193"/>
              <a:gd name="connsiteX2" fmla="*/ 2830982 w 6592221"/>
              <a:gd name="connsiteY2" fmla="*/ 804671 h 863193"/>
              <a:gd name="connsiteX3" fmla="*/ 6323611 w 6592221"/>
              <a:gd name="connsiteY3" fmla="*/ 800180 h 863193"/>
              <a:gd name="connsiteX4" fmla="*/ 6444691 w 6592221"/>
              <a:gd name="connsiteY4" fmla="*/ 248717 h 863193"/>
              <a:gd name="connsiteX5" fmla="*/ 3075663 w 6592221"/>
              <a:gd name="connsiteY5" fmla="*/ 244226 h 863193"/>
              <a:gd name="connsiteX6" fmla="*/ 2723938 w 6592221"/>
              <a:gd name="connsiteY6" fmla="*/ 624497 h 863193"/>
              <a:gd name="connsiteX7" fmla="*/ 2565493 w 6592221"/>
              <a:gd name="connsiteY7" fmla="*/ 0 h 863193"/>
              <a:gd name="connsiteX0" fmla="*/ 0 w 6619571"/>
              <a:gd name="connsiteY0" fmla="*/ 863193 h 863193"/>
              <a:gd name="connsiteX1" fmla="*/ 746150 w 6619571"/>
              <a:gd name="connsiteY1" fmla="*/ 797355 h 863193"/>
              <a:gd name="connsiteX2" fmla="*/ 2830982 w 6619571"/>
              <a:gd name="connsiteY2" fmla="*/ 804671 h 863193"/>
              <a:gd name="connsiteX3" fmla="*/ 6323611 w 6619571"/>
              <a:gd name="connsiteY3" fmla="*/ 800180 h 863193"/>
              <a:gd name="connsiteX4" fmla="*/ 6444691 w 6619571"/>
              <a:gd name="connsiteY4" fmla="*/ 248717 h 863193"/>
              <a:gd name="connsiteX5" fmla="*/ 3075663 w 6619571"/>
              <a:gd name="connsiteY5" fmla="*/ 244226 h 863193"/>
              <a:gd name="connsiteX6" fmla="*/ 2723938 w 6619571"/>
              <a:gd name="connsiteY6" fmla="*/ 624497 h 863193"/>
              <a:gd name="connsiteX7" fmla="*/ 2565493 w 6619571"/>
              <a:gd name="connsiteY7" fmla="*/ 0 h 863193"/>
              <a:gd name="connsiteX0" fmla="*/ 0 w 6444691"/>
              <a:gd name="connsiteY0" fmla="*/ 863193 h 863193"/>
              <a:gd name="connsiteX1" fmla="*/ 746150 w 6444691"/>
              <a:gd name="connsiteY1" fmla="*/ 797355 h 863193"/>
              <a:gd name="connsiteX2" fmla="*/ 2830982 w 6444691"/>
              <a:gd name="connsiteY2" fmla="*/ 804671 h 863193"/>
              <a:gd name="connsiteX3" fmla="*/ 6444691 w 6444691"/>
              <a:gd name="connsiteY3" fmla="*/ 248717 h 863193"/>
              <a:gd name="connsiteX4" fmla="*/ 3075663 w 6444691"/>
              <a:gd name="connsiteY4" fmla="*/ 244226 h 863193"/>
              <a:gd name="connsiteX5" fmla="*/ 2723938 w 6444691"/>
              <a:gd name="connsiteY5" fmla="*/ 624497 h 863193"/>
              <a:gd name="connsiteX6" fmla="*/ 2565493 w 6444691"/>
              <a:gd name="connsiteY6" fmla="*/ 0 h 863193"/>
              <a:gd name="connsiteX0" fmla="*/ 0 w 3075663"/>
              <a:gd name="connsiteY0" fmla="*/ 863193 h 863193"/>
              <a:gd name="connsiteX1" fmla="*/ 746150 w 3075663"/>
              <a:gd name="connsiteY1" fmla="*/ 797355 h 863193"/>
              <a:gd name="connsiteX2" fmla="*/ 2830982 w 3075663"/>
              <a:gd name="connsiteY2" fmla="*/ 804671 h 863193"/>
              <a:gd name="connsiteX3" fmla="*/ 3075663 w 3075663"/>
              <a:gd name="connsiteY3" fmla="*/ 244226 h 863193"/>
              <a:gd name="connsiteX4" fmla="*/ 2723938 w 3075663"/>
              <a:gd name="connsiteY4" fmla="*/ 624497 h 863193"/>
              <a:gd name="connsiteX5" fmla="*/ 2565493 w 3075663"/>
              <a:gd name="connsiteY5" fmla="*/ 0 h 863193"/>
              <a:gd name="connsiteX0" fmla="*/ 0 w 2830982"/>
              <a:gd name="connsiteY0" fmla="*/ 863193 h 863193"/>
              <a:gd name="connsiteX1" fmla="*/ 746150 w 2830982"/>
              <a:gd name="connsiteY1" fmla="*/ 797355 h 863193"/>
              <a:gd name="connsiteX2" fmla="*/ 2830982 w 2830982"/>
              <a:gd name="connsiteY2" fmla="*/ 804671 h 863193"/>
              <a:gd name="connsiteX3" fmla="*/ 2723938 w 2830982"/>
              <a:gd name="connsiteY3" fmla="*/ 624497 h 863193"/>
              <a:gd name="connsiteX4" fmla="*/ 2565493 w 2830982"/>
              <a:gd name="connsiteY4" fmla="*/ 0 h 863193"/>
              <a:gd name="connsiteX0" fmla="*/ 0 w 2830982"/>
              <a:gd name="connsiteY0" fmla="*/ 863193 h 863193"/>
              <a:gd name="connsiteX1" fmla="*/ 746150 w 2830982"/>
              <a:gd name="connsiteY1" fmla="*/ 797355 h 863193"/>
              <a:gd name="connsiteX2" fmla="*/ 2830982 w 2830982"/>
              <a:gd name="connsiteY2" fmla="*/ 804671 h 863193"/>
              <a:gd name="connsiteX3" fmla="*/ 2565493 w 2830982"/>
              <a:gd name="connsiteY3" fmla="*/ 0 h 863193"/>
              <a:gd name="connsiteX0" fmla="*/ 0 w 2580611"/>
              <a:gd name="connsiteY0" fmla="*/ 863193 h 863193"/>
              <a:gd name="connsiteX1" fmla="*/ 746150 w 2580611"/>
              <a:gd name="connsiteY1" fmla="*/ 797355 h 863193"/>
              <a:gd name="connsiteX2" fmla="*/ 2580611 w 2580611"/>
              <a:gd name="connsiteY2" fmla="*/ 815556 h 863193"/>
              <a:gd name="connsiteX3" fmla="*/ 2565493 w 2580611"/>
              <a:gd name="connsiteY3" fmla="*/ 0 h 86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0611" h="863193">
                <a:moveTo>
                  <a:pt x="0" y="863193"/>
                </a:moveTo>
                <a:cubicBezTo>
                  <a:pt x="179831" y="803453"/>
                  <a:pt x="316048" y="805294"/>
                  <a:pt x="746150" y="797355"/>
                </a:cubicBezTo>
                <a:lnTo>
                  <a:pt x="2580611" y="815556"/>
                </a:lnTo>
                <a:lnTo>
                  <a:pt x="2565493" y="0"/>
                </a:lnTo>
              </a:path>
            </a:pathLst>
          </a:custGeom>
          <a:noFill/>
          <a:ln w="38100">
            <a:solidFill>
              <a:srgbClr val="00B050"/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0" name="TextBox 89"/>
          <p:cNvSpPr txBox="1"/>
          <p:nvPr/>
        </p:nvSpPr>
        <p:spPr>
          <a:xfrm>
            <a:off x="8727352" y="2544078"/>
            <a:ext cx="54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SGi</a:t>
            </a:r>
            <a:endParaRPr lang="en-GB" dirty="0"/>
          </a:p>
        </p:txBody>
      </p:sp>
      <p:sp>
        <p:nvSpPr>
          <p:cNvPr id="92" name="TextBox 91"/>
          <p:cNvSpPr txBox="1"/>
          <p:nvPr/>
        </p:nvSpPr>
        <p:spPr>
          <a:xfrm>
            <a:off x="7171953" y="3609398"/>
            <a:ext cx="1745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APN = Internet</a:t>
            </a: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94" name="Straight Arrow Connector 93"/>
          <p:cNvCxnSpPr/>
          <p:nvPr/>
        </p:nvCxnSpPr>
        <p:spPr>
          <a:xfrm flipH="1" flipV="1">
            <a:off x="7717812" y="3284626"/>
            <a:ext cx="71313" cy="312961"/>
          </a:xfrm>
          <a:prstGeom prst="straightConnector1">
            <a:avLst/>
          </a:prstGeom>
          <a:ln w="127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3352603" y="1498882"/>
            <a:ext cx="5334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APN = Offload-Internet (SIPTO@LN allowed)</a:t>
            </a:r>
            <a:endParaRPr lang="en-GB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96" name="Straight Arrow Connector 95"/>
          <p:cNvCxnSpPr/>
          <p:nvPr/>
        </p:nvCxnSpPr>
        <p:spPr>
          <a:xfrm flipH="1">
            <a:off x="3639955" y="1845527"/>
            <a:ext cx="62128" cy="281693"/>
          </a:xfrm>
          <a:prstGeom prst="straightConnector1">
            <a:avLst/>
          </a:prstGeom>
          <a:ln w="127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888" y="3318224"/>
            <a:ext cx="3546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OPIIS </a:t>
            </a:r>
            <a:r>
              <a:rPr lang="en-US" b="1" dirty="0" smtClean="0">
                <a:solidFill>
                  <a:srgbClr val="C00000"/>
                </a:solidFill>
              </a:rPr>
              <a:t>enhanced </a:t>
            </a:r>
            <a:r>
              <a:rPr lang="en-US" b="1" dirty="0">
                <a:solidFill>
                  <a:srgbClr val="C00000"/>
                </a:solidFill>
              </a:rPr>
              <a:t>UE</a:t>
            </a:r>
            <a:endParaRPr lang="en-GB" b="1" dirty="0">
              <a:solidFill>
                <a:srgbClr val="C00000"/>
              </a:solidFill>
            </a:endParaRPr>
          </a:p>
          <a:p>
            <a:r>
              <a:rPr lang="en-US" dirty="0" smtClean="0"/>
              <a:t>(i.e. UE enforces OPIIS policies)</a:t>
            </a:r>
            <a:endParaRPr lang="en-GB" dirty="0"/>
          </a:p>
        </p:txBody>
      </p:sp>
      <p:sp>
        <p:nvSpPr>
          <p:cNvPr id="101" name="Rectangle 100"/>
          <p:cNvSpPr/>
          <p:nvPr/>
        </p:nvSpPr>
        <p:spPr>
          <a:xfrm>
            <a:off x="4908583" y="4593826"/>
            <a:ext cx="587829" cy="12067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Se-GW</a:t>
            </a:r>
            <a:br>
              <a:rPr lang="en-US" sz="2000" dirty="0" smtClean="0">
                <a:solidFill>
                  <a:schemeClr val="tx1"/>
                </a:solidFill>
              </a:rPr>
            </a:br>
            <a:endParaRPr lang="en-GB" sz="1050" dirty="0">
              <a:solidFill>
                <a:schemeClr val="tx1"/>
              </a:solidFill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>
            <a:off x="7303437" y="5484632"/>
            <a:ext cx="176435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Can 11"/>
          <p:cNvSpPr>
            <a:spLocks noChangeArrowheads="1"/>
          </p:cNvSpPr>
          <p:nvPr/>
        </p:nvSpPr>
        <p:spPr bwMode="auto">
          <a:xfrm rot="5400000">
            <a:off x="7555330" y="5334868"/>
            <a:ext cx="172551" cy="544286"/>
          </a:xfrm>
          <a:prstGeom prst="can">
            <a:avLst>
              <a:gd name="adj" fmla="val 24968"/>
            </a:avLst>
          </a:prstGeom>
          <a:solidFill>
            <a:schemeClr val="accent5">
              <a:lumMod val="40000"/>
              <a:lumOff val="60000"/>
              <a:alpha val="49019"/>
            </a:schemeClr>
          </a:solidFill>
          <a:ln w="19050" algn="ctr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984496" y="5018317"/>
            <a:ext cx="812636" cy="7180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P-GW</a:t>
            </a:r>
            <a:br>
              <a:rPr lang="en-US" sz="2000" dirty="0" smtClean="0">
                <a:solidFill>
                  <a:schemeClr val="tx1"/>
                </a:solidFill>
              </a:rPr>
            </a:br>
            <a:endParaRPr lang="en-GB" sz="1050" dirty="0">
              <a:solidFill>
                <a:schemeClr val="tx1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445665" y="5040618"/>
            <a:ext cx="54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S5</a:t>
            </a:r>
            <a:endParaRPr lang="en-GB" dirty="0"/>
          </a:p>
        </p:txBody>
      </p:sp>
      <p:cxnSp>
        <p:nvCxnSpPr>
          <p:cNvPr id="106" name="Straight Connector 105"/>
          <p:cNvCxnSpPr/>
          <p:nvPr/>
        </p:nvCxnSpPr>
        <p:spPr>
          <a:xfrm>
            <a:off x="3667613" y="5466305"/>
            <a:ext cx="3066635" cy="8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/>
          <p:cNvSpPr/>
          <p:nvPr/>
        </p:nvSpPr>
        <p:spPr>
          <a:xfrm>
            <a:off x="6427835" y="5018317"/>
            <a:ext cx="875602" cy="7131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</a:t>
            </a:r>
            <a:r>
              <a:rPr lang="en-US" sz="2000" dirty="0" smtClean="0">
                <a:solidFill>
                  <a:schemeClr val="tx1"/>
                </a:solidFill>
              </a:rPr>
              <a:t>-GW</a:t>
            </a:r>
            <a:br>
              <a:rPr lang="en-US" sz="2000" dirty="0" smtClean="0">
                <a:solidFill>
                  <a:schemeClr val="tx1"/>
                </a:solidFill>
              </a:rPr>
            </a:br>
            <a:endParaRPr lang="en-GB" sz="1050" dirty="0">
              <a:solidFill>
                <a:schemeClr val="tx1"/>
              </a:solidFill>
            </a:endParaRPr>
          </a:p>
        </p:txBody>
      </p:sp>
      <p:cxnSp>
        <p:nvCxnSpPr>
          <p:cNvPr id="108" name="Straight Connector 107"/>
          <p:cNvCxnSpPr/>
          <p:nvPr/>
        </p:nvCxnSpPr>
        <p:spPr>
          <a:xfrm>
            <a:off x="1725205" y="5466137"/>
            <a:ext cx="1066806" cy="10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/>
          <p:cNvSpPr/>
          <p:nvPr/>
        </p:nvSpPr>
        <p:spPr>
          <a:xfrm>
            <a:off x="2792011" y="5004996"/>
            <a:ext cx="875602" cy="7283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L-GW</a:t>
            </a:r>
            <a:endParaRPr lang="en-GB" sz="1050" dirty="0">
              <a:solidFill>
                <a:schemeClr val="tx1"/>
              </a:solidFill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1056437" y="5190058"/>
            <a:ext cx="875602" cy="5303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</a:rPr>
              <a:t>HeNB</a:t>
            </a:r>
            <a:endParaRPr lang="en-GB" sz="1050" dirty="0">
              <a:solidFill>
                <a:schemeClr val="tx1"/>
              </a:solidFill>
            </a:endParaRPr>
          </a:p>
        </p:txBody>
      </p:sp>
      <p:cxnSp>
        <p:nvCxnSpPr>
          <p:cNvPr id="111" name="Straight Connector 110"/>
          <p:cNvCxnSpPr>
            <a:stCxn id="110" idx="1"/>
            <a:endCxn id="112" idx="3"/>
          </p:cNvCxnSpPr>
          <p:nvPr/>
        </p:nvCxnSpPr>
        <p:spPr>
          <a:xfrm flipH="1">
            <a:off x="532526" y="5455251"/>
            <a:ext cx="52391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111"/>
          <p:cNvSpPr/>
          <p:nvPr/>
        </p:nvSpPr>
        <p:spPr>
          <a:xfrm>
            <a:off x="55299" y="5190058"/>
            <a:ext cx="477227" cy="5303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UE</a:t>
            </a:r>
            <a:endParaRPr lang="en-GB" sz="1050" dirty="0">
              <a:solidFill>
                <a:schemeClr val="tx1"/>
              </a:solidFill>
            </a:endParaRPr>
          </a:p>
        </p:txBody>
      </p:sp>
      <p:cxnSp>
        <p:nvCxnSpPr>
          <p:cNvPr id="113" name="Straight Connector 31"/>
          <p:cNvCxnSpPr>
            <a:stCxn id="109" idx="0"/>
            <a:endCxn id="107" idx="0"/>
          </p:cNvCxnSpPr>
          <p:nvPr/>
        </p:nvCxnSpPr>
        <p:spPr>
          <a:xfrm rot="16200000" flipH="1">
            <a:off x="5041063" y="3193744"/>
            <a:ext cx="13321" cy="3635824"/>
          </a:xfrm>
          <a:prstGeom prst="bentConnector3">
            <a:avLst>
              <a:gd name="adj1" fmla="val -1716087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4393107" y="4371990"/>
            <a:ext cx="54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S5</a:t>
            </a:r>
            <a:endParaRPr lang="en-GB" dirty="0"/>
          </a:p>
        </p:txBody>
      </p:sp>
      <p:sp>
        <p:nvSpPr>
          <p:cNvPr id="115" name="TextBox 114"/>
          <p:cNvSpPr txBox="1"/>
          <p:nvPr/>
        </p:nvSpPr>
        <p:spPr>
          <a:xfrm>
            <a:off x="4171301" y="5044038"/>
            <a:ext cx="54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S1</a:t>
            </a:r>
            <a:endParaRPr lang="en-GB" dirty="0"/>
          </a:p>
        </p:txBody>
      </p:sp>
      <p:sp>
        <p:nvSpPr>
          <p:cNvPr id="116" name="TextBox 115"/>
          <p:cNvSpPr txBox="1"/>
          <p:nvPr/>
        </p:nvSpPr>
        <p:spPr>
          <a:xfrm>
            <a:off x="2172315" y="5040919"/>
            <a:ext cx="54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S1</a:t>
            </a:r>
            <a:endParaRPr lang="en-GB" dirty="0"/>
          </a:p>
        </p:txBody>
      </p:sp>
      <p:sp>
        <p:nvSpPr>
          <p:cNvPr id="117" name="Can 11"/>
          <p:cNvSpPr>
            <a:spLocks noChangeArrowheads="1"/>
          </p:cNvSpPr>
          <p:nvPr/>
        </p:nvSpPr>
        <p:spPr bwMode="auto">
          <a:xfrm rot="5400000">
            <a:off x="4077154" y="3414058"/>
            <a:ext cx="188540" cy="4369918"/>
          </a:xfrm>
          <a:prstGeom prst="can">
            <a:avLst>
              <a:gd name="adj" fmla="val 24968"/>
            </a:avLst>
          </a:prstGeom>
          <a:solidFill>
            <a:schemeClr val="accent5">
              <a:lumMod val="40000"/>
              <a:lumOff val="60000"/>
              <a:alpha val="49019"/>
            </a:schemeClr>
          </a:solidFill>
          <a:ln w="19050" algn="ctr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118" name="Can 11"/>
          <p:cNvSpPr>
            <a:spLocks noChangeArrowheads="1"/>
          </p:cNvSpPr>
          <p:nvPr/>
        </p:nvSpPr>
        <p:spPr bwMode="auto">
          <a:xfrm rot="5400000">
            <a:off x="715883" y="5379582"/>
            <a:ext cx="172553" cy="401109"/>
          </a:xfrm>
          <a:prstGeom prst="can">
            <a:avLst>
              <a:gd name="adj" fmla="val 24968"/>
            </a:avLst>
          </a:prstGeom>
          <a:solidFill>
            <a:schemeClr val="accent5">
              <a:lumMod val="40000"/>
              <a:lumOff val="60000"/>
              <a:alpha val="49019"/>
            </a:schemeClr>
          </a:solidFill>
          <a:ln w="19050" algn="ctr">
            <a:solidFill>
              <a:schemeClr val="accent5">
                <a:lumMod val="75000"/>
              </a:schemeClr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cxnSp>
        <p:nvCxnSpPr>
          <p:cNvPr id="119" name="Straight Connector 118"/>
          <p:cNvCxnSpPr/>
          <p:nvPr/>
        </p:nvCxnSpPr>
        <p:spPr>
          <a:xfrm>
            <a:off x="2959605" y="4481137"/>
            <a:ext cx="0" cy="5371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2709407" y="4144766"/>
            <a:ext cx="54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SGi</a:t>
            </a:r>
            <a:endParaRPr lang="en-GB" dirty="0"/>
          </a:p>
        </p:txBody>
      </p:sp>
      <p:sp>
        <p:nvSpPr>
          <p:cNvPr id="124" name="Freeform 123"/>
          <p:cNvSpPr/>
          <p:nvPr/>
        </p:nvSpPr>
        <p:spPr>
          <a:xfrm>
            <a:off x="319165" y="5588606"/>
            <a:ext cx="8748628" cy="37273"/>
          </a:xfrm>
          <a:custGeom>
            <a:avLst/>
            <a:gdLst>
              <a:gd name="connsiteX0" fmla="*/ 22325 w 8515272"/>
              <a:gd name="connsiteY0" fmla="*/ 0 h 102533"/>
              <a:gd name="connsiteX1" fmla="*/ 402715 w 8515272"/>
              <a:gd name="connsiteY1" fmla="*/ 87782 h 102533"/>
              <a:gd name="connsiteX2" fmla="*/ 2780155 w 8515272"/>
              <a:gd name="connsiteY2" fmla="*/ 102413 h 102533"/>
              <a:gd name="connsiteX3" fmla="*/ 8515272 w 8515272"/>
              <a:gd name="connsiteY3" fmla="*/ 95098 h 102533"/>
              <a:gd name="connsiteX4" fmla="*/ 8515272 w 8515272"/>
              <a:gd name="connsiteY4" fmla="*/ 95098 h 102533"/>
              <a:gd name="connsiteX0" fmla="*/ 14001 w 8572785"/>
              <a:gd name="connsiteY0" fmla="*/ 0 h 125195"/>
              <a:gd name="connsiteX1" fmla="*/ 460228 w 8572785"/>
              <a:gd name="connsiteY1" fmla="*/ 109728 h 125195"/>
              <a:gd name="connsiteX2" fmla="*/ 2837668 w 8572785"/>
              <a:gd name="connsiteY2" fmla="*/ 124359 h 125195"/>
              <a:gd name="connsiteX3" fmla="*/ 8572785 w 8572785"/>
              <a:gd name="connsiteY3" fmla="*/ 117044 h 125195"/>
              <a:gd name="connsiteX4" fmla="*/ 8572785 w 8572785"/>
              <a:gd name="connsiteY4" fmla="*/ 117044 h 125195"/>
              <a:gd name="connsiteX0" fmla="*/ 0 w 8558784"/>
              <a:gd name="connsiteY0" fmla="*/ 0 h 125195"/>
              <a:gd name="connsiteX1" fmla="*/ 446227 w 8558784"/>
              <a:gd name="connsiteY1" fmla="*/ 109728 h 125195"/>
              <a:gd name="connsiteX2" fmla="*/ 2823667 w 8558784"/>
              <a:gd name="connsiteY2" fmla="*/ 124359 h 125195"/>
              <a:gd name="connsiteX3" fmla="*/ 8558784 w 8558784"/>
              <a:gd name="connsiteY3" fmla="*/ 117044 h 125195"/>
              <a:gd name="connsiteX4" fmla="*/ 8558784 w 8558784"/>
              <a:gd name="connsiteY4" fmla="*/ 117044 h 125195"/>
              <a:gd name="connsiteX0" fmla="*/ 0 w 8558784"/>
              <a:gd name="connsiteY0" fmla="*/ 0 h 125195"/>
              <a:gd name="connsiteX1" fmla="*/ 446227 w 8558784"/>
              <a:gd name="connsiteY1" fmla="*/ 109728 h 125195"/>
              <a:gd name="connsiteX2" fmla="*/ 2823667 w 8558784"/>
              <a:gd name="connsiteY2" fmla="*/ 124359 h 125195"/>
              <a:gd name="connsiteX3" fmla="*/ 8558784 w 8558784"/>
              <a:gd name="connsiteY3" fmla="*/ 117044 h 125195"/>
              <a:gd name="connsiteX4" fmla="*/ 8558784 w 8558784"/>
              <a:gd name="connsiteY4" fmla="*/ 117044 h 125195"/>
              <a:gd name="connsiteX0" fmla="*/ 0 w 8558784"/>
              <a:gd name="connsiteY0" fmla="*/ 0 h 124359"/>
              <a:gd name="connsiteX1" fmla="*/ 446227 w 8558784"/>
              <a:gd name="connsiteY1" fmla="*/ 109728 h 124359"/>
              <a:gd name="connsiteX2" fmla="*/ 2823667 w 8558784"/>
              <a:gd name="connsiteY2" fmla="*/ 124359 h 124359"/>
              <a:gd name="connsiteX3" fmla="*/ 8558784 w 8558784"/>
              <a:gd name="connsiteY3" fmla="*/ 117044 h 124359"/>
              <a:gd name="connsiteX4" fmla="*/ 8558784 w 8558784"/>
              <a:gd name="connsiteY4" fmla="*/ 117044 h 124359"/>
              <a:gd name="connsiteX0" fmla="*/ 0 w 8558784"/>
              <a:gd name="connsiteY0" fmla="*/ 0 h 124359"/>
              <a:gd name="connsiteX1" fmla="*/ 782726 w 8558784"/>
              <a:gd name="connsiteY1" fmla="*/ 109728 h 124359"/>
              <a:gd name="connsiteX2" fmla="*/ 2823667 w 8558784"/>
              <a:gd name="connsiteY2" fmla="*/ 124359 h 124359"/>
              <a:gd name="connsiteX3" fmla="*/ 8558784 w 8558784"/>
              <a:gd name="connsiteY3" fmla="*/ 117044 h 124359"/>
              <a:gd name="connsiteX4" fmla="*/ 8558784 w 8558784"/>
              <a:gd name="connsiteY4" fmla="*/ 117044 h 124359"/>
              <a:gd name="connsiteX0" fmla="*/ 0 w 8558784"/>
              <a:gd name="connsiteY0" fmla="*/ 0 h 124359"/>
              <a:gd name="connsiteX1" fmla="*/ 782726 w 8558784"/>
              <a:gd name="connsiteY1" fmla="*/ 109728 h 124359"/>
              <a:gd name="connsiteX2" fmla="*/ 2823667 w 8558784"/>
              <a:gd name="connsiteY2" fmla="*/ 124359 h 124359"/>
              <a:gd name="connsiteX3" fmla="*/ 8558784 w 8558784"/>
              <a:gd name="connsiteY3" fmla="*/ 117044 h 124359"/>
              <a:gd name="connsiteX4" fmla="*/ 8558784 w 8558784"/>
              <a:gd name="connsiteY4" fmla="*/ 117044 h 124359"/>
              <a:gd name="connsiteX0" fmla="*/ 0 w 8558784"/>
              <a:gd name="connsiteY0" fmla="*/ 0 h 124359"/>
              <a:gd name="connsiteX1" fmla="*/ 782726 w 8558784"/>
              <a:gd name="connsiteY1" fmla="*/ 109728 h 124359"/>
              <a:gd name="connsiteX2" fmla="*/ 2823667 w 8558784"/>
              <a:gd name="connsiteY2" fmla="*/ 124359 h 124359"/>
              <a:gd name="connsiteX3" fmla="*/ 8558784 w 8558784"/>
              <a:gd name="connsiteY3" fmla="*/ 117044 h 124359"/>
              <a:gd name="connsiteX4" fmla="*/ 8558784 w 8558784"/>
              <a:gd name="connsiteY4" fmla="*/ 117044 h 124359"/>
              <a:gd name="connsiteX0" fmla="*/ 0 w 8601595"/>
              <a:gd name="connsiteY0" fmla="*/ 0 h 43602"/>
              <a:gd name="connsiteX1" fmla="*/ 825537 w 8601595"/>
              <a:gd name="connsiteY1" fmla="*/ 22642 h 43602"/>
              <a:gd name="connsiteX2" fmla="*/ 2866478 w 8601595"/>
              <a:gd name="connsiteY2" fmla="*/ 37273 h 43602"/>
              <a:gd name="connsiteX3" fmla="*/ 8601595 w 8601595"/>
              <a:gd name="connsiteY3" fmla="*/ 29958 h 43602"/>
              <a:gd name="connsiteX4" fmla="*/ 8601595 w 8601595"/>
              <a:gd name="connsiteY4" fmla="*/ 29958 h 43602"/>
              <a:gd name="connsiteX0" fmla="*/ 0 w 8601595"/>
              <a:gd name="connsiteY0" fmla="*/ 0 h 37273"/>
              <a:gd name="connsiteX1" fmla="*/ 825537 w 8601595"/>
              <a:gd name="connsiteY1" fmla="*/ 22642 h 37273"/>
              <a:gd name="connsiteX2" fmla="*/ 2866478 w 8601595"/>
              <a:gd name="connsiteY2" fmla="*/ 37273 h 37273"/>
              <a:gd name="connsiteX3" fmla="*/ 8601595 w 8601595"/>
              <a:gd name="connsiteY3" fmla="*/ 29958 h 37273"/>
              <a:gd name="connsiteX4" fmla="*/ 8601595 w 8601595"/>
              <a:gd name="connsiteY4" fmla="*/ 29958 h 37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01595" h="37273">
                <a:moveTo>
                  <a:pt x="0" y="0"/>
                </a:moveTo>
                <a:cubicBezTo>
                  <a:pt x="236195" y="21249"/>
                  <a:pt x="347791" y="16430"/>
                  <a:pt x="825537" y="22642"/>
                </a:cubicBezTo>
                <a:cubicBezTo>
                  <a:pt x="1303283" y="28854"/>
                  <a:pt x="1570468" y="36054"/>
                  <a:pt x="2866478" y="37273"/>
                </a:cubicBezTo>
                <a:lnTo>
                  <a:pt x="8601595" y="29958"/>
                </a:lnTo>
                <a:lnTo>
                  <a:pt x="8601595" y="29958"/>
                </a:lnTo>
              </a:path>
            </a:pathLst>
          </a:custGeom>
          <a:noFill/>
          <a:ln w="38100">
            <a:solidFill>
              <a:schemeClr val="accent1">
                <a:lumMod val="50000"/>
              </a:schemeClr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Freeform 124"/>
          <p:cNvSpPr/>
          <p:nvPr/>
        </p:nvSpPr>
        <p:spPr>
          <a:xfrm>
            <a:off x="330165" y="4535870"/>
            <a:ext cx="2547954" cy="1026925"/>
          </a:xfrm>
          <a:custGeom>
            <a:avLst/>
            <a:gdLst>
              <a:gd name="connsiteX0" fmla="*/ 22325 w 8515272"/>
              <a:gd name="connsiteY0" fmla="*/ 0 h 102533"/>
              <a:gd name="connsiteX1" fmla="*/ 402715 w 8515272"/>
              <a:gd name="connsiteY1" fmla="*/ 87782 h 102533"/>
              <a:gd name="connsiteX2" fmla="*/ 2780155 w 8515272"/>
              <a:gd name="connsiteY2" fmla="*/ 102413 h 102533"/>
              <a:gd name="connsiteX3" fmla="*/ 8515272 w 8515272"/>
              <a:gd name="connsiteY3" fmla="*/ 95098 h 102533"/>
              <a:gd name="connsiteX4" fmla="*/ 8515272 w 8515272"/>
              <a:gd name="connsiteY4" fmla="*/ 95098 h 102533"/>
              <a:gd name="connsiteX0" fmla="*/ 18036 w 8540244"/>
              <a:gd name="connsiteY0" fmla="*/ 51207 h 60150"/>
              <a:gd name="connsiteX1" fmla="*/ 427687 w 8540244"/>
              <a:gd name="connsiteY1" fmla="*/ 0 h 60150"/>
              <a:gd name="connsiteX2" fmla="*/ 2805127 w 8540244"/>
              <a:gd name="connsiteY2" fmla="*/ 14631 h 60150"/>
              <a:gd name="connsiteX3" fmla="*/ 8540244 w 8540244"/>
              <a:gd name="connsiteY3" fmla="*/ 7316 h 60150"/>
              <a:gd name="connsiteX4" fmla="*/ 8540244 w 8540244"/>
              <a:gd name="connsiteY4" fmla="*/ 7316 h 60150"/>
              <a:gd name="connsiteX0" fmla="*/ 0 w 8522208"/>
              <a:gd name="connsiteY0" fmla="*/ 51207 h 51207"/>
              <a:gd name="connsiteX1" fmla="*/ 409651 w 8522208"/>
              <a:gd name="connsiteY1" fmla="*/ 0 h 51207"/>
              <a:gd name="connsiteX2" fmla="*/ 2787091 w 8522208"/>
              <a:gd name="connsiteY2" fmla="*/ 14631 h 51207"/>
              <a:gd name="connsiteX3" fmla="*/ 8522208 w 8522208"/>
              <a:gd name="connsiteY3" fmla="*/ 7316 h 51207"/>
              <a:gd name="connsiteX4" fmla="*/ 8522208 w 8522208"/>
              <a:gd name="connsiteY4" fmla="*/ 7316 h 51207"/>
              <a:gd name="connsiteX0" fmla="*/ 0 w 8522208"/>
              <a:gd name="connsiteY0" fmla="*/ 51207 h 51207"/>
              <a:gd name="connsiteX1" fmla="*/ 409651 w 8522208"/>
              <a:gd name="connsiteY1" fmla="*/ 0 h 51207"/>
              <a:gd name="connsiteX2" fmla="*/ 2787091 w 8522208"/>
              <a:gd name="connsiteY2" fmla="*/ 14631 h 51207"/>
              <a:gd name="connsiteX3" fmla="*/ 8522208 w 8522208"/>
              <a:gd name="connsiteY3" fmla="*/ 7316 h 51207"/>
              <a:gd name="connsiteX4" fmla="*/ 8522208 w 8522208"/>
              <a:gd name="connsiteY4" fmla="*/ 7316 h 51207"/>
              <a:gd name="connsiteX0" fmla="*/ 0 w 8588044"/>
              <a:gd name="connsiteY0" fmla="*/ 75846 h 75846"/>
              <a:gd name="connsiteX1" fmla="*/ 475487 w 8588044"/>
              <a:gd name="connsiteY1" fmla="*/ 2693 h 75846"/>
              <a:gd name="connsiteX2" fmla="*/ 2852927 w 8588044"/>
              <a:gd name="connsiteY2" fmla="*/ 17324 h 75846"/>
              <a:gd name="connsiteX3" fmla="*/ 8588044 w 8588044"/>
              <a:gd name="connsiteY3" fmla="*/ 10009 h 75846"/>
              <a:gd name="connsiteX4" fmla="*/ 8588044 w 8588044"/>
              <a:gd name="connsiteY4" fmla="*/ 10009 h 75846"/>
              <a:gd name="connsiteX0" fmla="*/ 0 w 8588044"/>
              <a:gd name="connsiteY0" fmla="*/ 75580 h 75580"/>
              <a:gd name="connsiteX1" fmla="*/ 475487 w 8588044"/>
              <a:gd name="connsiteY1" fmla="*/ 2427 h 75580"/>
              <a:gd name="connsiteX2" fmla="*/ 2852927 w 8588044"/>
              <a:gd name="connsiteY2" fmla="*/ 17058 h 75580"/>
              <a:gd name="connsiteX3" fmla="*/ 6345556 w 8588044"/>
              <a:gd name="connsiteY3" fmla="*/ 12567 h 75580"/>
              <a:gd name="connsiteX4" fmla="*/ 8588044 w 8588044"/>
              <a:gd name="connsiteY4" fmla="*/ 9743 h 75580"/>
              <a:gd name="connsiteX5" fmla="*/ 8588044 w 8588044"/>
              <a:gd name="connsiteY5" fmla="*/ 9743 h 75580"/>
              <a:gd name="connsiteX0" fmla="*/ 0 w 8632761"/>
              <a:gd name="connsiteY0" fmla="*/ 980237 h 982870"/>
              <a:gd name="connsiteX1" fmla="*/ 475487 w 8632761"/>
              <a:gd name="connsiteY1" fmla="*/ 907084 h 982870"/>
              <a:gd name="connsiteX2" fmla="*/ 2852927 w 8632761"/>
              <a:gd name="connsiteY2" fmla="*/ 921715 h 982870"/>
              <a:gd name="connsiteX3" fmla="*/ 6345556 w 8632761"/>
              <a:gd name="connsiteY3" fmla="*/ 917224 h 982870"/>
              <a:gd name="connsiteX4" fmla="*/ 8588044 w 8632761"/>
              <a:gd name="connsiteY4" fmla="*/ 914400 h 982870"/>
              <a:gd name="connsiteX5" fmla="*/ 7776056 w 8632761"/>
              <a:gd name="connsiteY5" fmla="*/ 0 h 982870"/>
              <a:gd name="connsiteX0" fmla="*/ 0 w 7819568"/>
              <a:gd name="connsiteY0" fmla="*/ 980237 h 980237"/>
              <a:gd name="connsiteX1" fmla="*/ 475487 w 7819568"/>
              <a:gd name="connsiteY1" fmla="*/ 907084 h 980237"/>
              <a:gd name="connsiteX2" fmla="*/ 2852927 w 7819568"/>
              <a:gd name="connsiteY2" fmla="*/ 921715 h 980237"/>
              <a:gd name="connsiteX3" fmla="*/ 6345556 w 7819568"/>
              <a:gd name="connsiteY3" fmla="*/ 917224 h 980237"/>
              <a:gd name="connsiteX4" fmla="*/ 6737298 w 7819568"/>
              <a:gd name="connsiteY4" fmla="*/ 416967 h 980237"/>
              <a:gd name="connsiteX5" fmla="*/ 7776056 w 7819568"/>
              <a:gd name="connsiteY5" fmla="*/ 0 h 980237"/>
              <a:gd name="connsiteX0" fmla="*/ 0 w 7084636"/>
              <a:gd name="connsiteY0" fmla="*/ 760781 h 760781"/>
              <a:gd name="connsiteX1" fmla="*/ 475487 w 7084636"/>
              <a:gd name="connsiteY1" fmla="*/ 687628 h 760781"/>
              <a:gd name="connsiteX2" fmla="*/ 2852927 w 7084636"/>
              <a:gd name="connsiteY2" fmla="*/ 702259 h 760781"/>
              <a:gd name="connsiteX3" fmla="*/ 6345556 w 7084636"/>
              <a:gd name="connsiteY3" fmla="*/ 697768 h 760781"/>
              <a:gd name="connsiteX4" fmla="*/ 6737298 w 7084636"/>
              <a:gd name="connsiteY4" fmla="*/ 197511 h 760781"/>
              <a:gd name="connsiteX5" fmla="*/ 2604210 w 7084636"/>
              <a:gd name="connsiteY5" fmla="*/ 0 h 760781"/>
              <a:gd name="connsiteX0" fmla="*/ 0 w 7064163"/>
              <a:gd name="connsiteY0" fmla="*/ 760781 h 760781"/>
              <a:gd name="connsiteX1" fmla="*/ 475487 w 7064163"/>
              <a:gd name="connsiteY1" fmla="*/ 687628 h 760781"/>
              <a:gd name="connsiteX2" fmla="*/ 2852927 w 7064163"/>
              <a:gd name="connsiteY2" fmla="*/ 702259 h 760781"/>
              <a:gd name="connsiteX3" fmla="*/ 6345556 w 7064163"/>
              <a:gd name="connsiteY3" fmla="*/ 697768 h 760781"/>
              <a:gd name="connsiteX4" fmla="*/ 6737298 w 7064163"/>
              <a:gd name="connsiteY4" fmla="*/ 197511 h 760781"/>
              <a:gd name="connsiteX5" fmla="*/ 2885466 w 7064163"/>
              <a:gd name="connsiteY5" fmla="*/ 456367 h 760781"/>
              <a:gd name="connsiteX6" fmla="*/ 2604210 w 7064163"/>
              <a:gd name="connsiteY6" fmla="*/ 0 h 760781"/>
              <a:gd name="connsiteX0" fmla="*/ 0 w 7048751"/>
              <a:gd name="connsiteY0" fmla="*/ 760781 h 760781"/>
              <a:gd name="connsiteX1" fmla="*/ 475487 w 7048751"/>
              <a:gd name="connsiteY1" fmla="*/ 687628 h 760781"/>
              <a:gd name="connsiteX2" fmla="*/ 2852927 w 7048751"/>
              <a:gd name="connsiteY2" fmla="*/ 702259 h 760781"/>
              <a:gd name="connsiteX3" fmla="*/ 6345556 w 7048751"/>
              <a:gd name="connsiteY3" fmla="*/ 697768 h 760781"/>
              <a:gd name="connsiteX4" fmla="*/ 6737298 w 7048751"/>
              <a:gd name="connsiteY4" fmla="*/ 197511 h 760781"/>
              <a:gd name="connsiteX5" fmla="*/ 3097608 w 7048751"/>
              <a:gd name="connsiteY5" fmla="*/ 141814 h 760781"/>
              <a:gd name="connsiteX6" fmla="*/ 2885466 w 7048751"/>
              <a:gd name="connsiteY6" fmla="*/ 456367 h 760781"/>
              <a:gd name="connsiteX7" fmla="*/ 2604210 w 7048751"/>
              <a:gd name="connsiteY7" fmla="*/ 0 h 760781"/>
              <a:gd name="connsiteX0" fmla="*/ 0 w 7048751"/>
              <a:gd name="connsiteY0" fmla="*/ 848563 h 848563"/>
              <a:gd name="connsiteX1" fmla="*/ 475487 w 7048751"/>
              <a:gd name="connsiteY1" fmla="*/ 775410 h 848563"/>
              <a:gd name="connsiteX2" fmla="*/ 2852927 w 7048751"/>
              <a:gd name="connsiteY2" fmla="*/ 790041 h 848563"/>
              <a:gd name="connsiteX3" fmla="*/ 6345556 w 7048751"/>
              <a:gd name="connsiteY3" fmla="*/ 785550 h 848563"/>
              <a:gd name="connsiteX4" fmla="*/ 6737298 w 7048751"/>
              <a:gd name="connsiteY4" fmla="*/ 285293 h 848563"/>
              <a:gd name="connsiteX5" fmla="*/ 3097608 w 7048751"/>
              <a:gd name="connsiteY5" fmla="*/ 229596 h 848563"/>
              <a:gd name="connsiteX6" fmla="*/ 2885466 w 7048751"/>
              <a:gd name="connsiteY6" fmla="*/ 544149 h 848563"/>
              <a:gd name="connsiteX7" fmla="*/ 2604210 w 7048751"/>
              <a:gd name="connsiteY7" fmla="*/ 0 h 848563"/>
              <a:gd name="connsiteX0" fmla="*/ 0 w 7048751"/>
              <a:gd name="connsiteY0" fmla="*/ 848563 h 848563"/>
              <a:gd name="connsiteX1" fmla="*/ 475487 w 7048751"/>
              <a:gd name="connsiteY1" fmla="*/ 775410 h 848563"/>
              <a:gd name="connsiteX2" fmla="*/ 2852927 w 7048751"/>
              <a:gd name="connsiteY2" fmla="*/ 790041 h 848563"/>
              <a:gd name="connsiteX3" fmla="*/ 6345556 w 7048751"/>
              <a:gd name="connsiteY3" fmla="*/ 785550 h 848563"/>
              <a:gd name="connsiteX4" fmla="*/ 6737298 w 7048751"/>
              <a:gd name="connsiteY4" fmla="*/ 285293 h 848563"/>
              <a:gd name="connsiteX5" fmla="*/ 3097608 w 7048751"/>
              <a:gd name="connsiteY5" fmla="*/ 229596 h 848563"/>
              <a:gd name="connsiteX6" fmla="*/ 2819629 w 7048751"/>
              <a:gd name="connsiteY6" fmla="*/ 602671 h 848563"/>
              <a:gd name="connsiteX7" fmla="*/ 2604210 w 7048751"/>
              <a:gd name="connsiteY7" fmla="*/ 0 h 848563"/>
              <a:gd name="connsiteX0" fmla="*/ 0 w 7048751"/>
              <a:gd name="connsiteY0" fmla="*/ 848563 h 848563"/>
              <a:gd name="connsiteX1" fmla="*/ 475487 w 7048751"/>
              <a:gd name="connsiteY1" fmla="*/ 775410 h 848563"/>
              <a:gd name="connsiteX2" fmla="*/ 2852927 w 7048751"/>
              <a:gd name="connsiteY2" fmla="*/ 790041 h 848563"/>
              <a:gd name="connsiteX3" fmla="*/ 6345556 w 7048751"/>
              <a:gd name="connsiteY3" fmla="*/ 785550 h 848563"/>
              <a:gd name="connsiteX4" fmla="*/ 6737298 w 7048751"/>
              <a:gd name="connsiteY4" fmla="*/ 285293 h 848563"/>
              <a:gd name="connsiteX5" fmla="*/ 3097608 w 7048751"/>
              <a:gd name="connsiteY5" fmla="*/ 229596 h 848563"/>
              <a:gd name="connsiteX6" fmla="*/ 2819629 w 7048751"/>
              <a:gd name="connsiteY6" fmla="*/ 602671 h 848563"/>
              <a:gd name="connsiteX7" fmla="*/ 2604210 w 7048751"/>
              <a:gd name="connsiteY7" fmla="*/ 0 h 848563"/>
              <a:gd name="connsiteX0" fmla="*/ 0 w 7048751"/>
              <a:gd name="connsiteY0" fmla="*/ 848563 h 848563"/>
              <a:gd name="connsiteX1" fmla="*/ 475487 w 7048751"/>
              <a:gd name="connsiteY1" fmla="*/ 775410 h 848563"/>
              <a:gd name="connsiteX2" fmla="*/ 2852927 w 7048751"/>
              <a:gd name="connsiteY2" fmla="*/ 790041 h 848563"/>
              <a:gd name="connsiteX3" fmla="*/ 6345556 w 7048751"/>
              <a:gd name="connsiteY3" fmla="*/ 785550 h 848563"/>
              <a:gd name="connsiteX4" fmla="*/ 6737298 w 7048751"/>
              <a:gd name="connsiteY4" fmla="*/ 285293 h 848563"/>
              <a:gd name="connsiteX5" fmla="*/ 3097608 w 7048751"/>
              <a:gd name="connsiteY5" fmla="*/ 229596 h 848563"/>
              <a:gd name="connsiteX6" fmla="*/ 2819629 w 7048751"/>
              <a:gd name="connsiteY6" fmla="*/ 602671 h 848563"/>
              <a:gd name="connsiteX7" fmla="*/ 2604210 w 7048751"/>
              <a:gd name="connsiteY7" fmla="*/ 0 h 848563"/>
              <a:gd name="connsiteX0" fmla="*/ 0 w 7048751"/>
              <a:gd name="connsiteY0" fmla="*/ 848563 h 848563"/>
              <a:gd name="connsiteX1" fmla="*/ 475487 w 7048751"/>
              <a:gd name="connsiteY1" fmla="*/ 775410 h 848563"/>
              <a:gd name="connsiteX2" fmla="*/ 2852927 w 7048751"/>
              <a:gd name="connsiteY2" fmla="*/ 790041 h 848563"/>
              <a:gd name="connsiteX3" fmla="*/ 6345556 w 7048751"/>
              <a:gd name="connsiteY3" fmla="*/ 785550 h 848563"/>
              <a:gd name="connsiteX4" fmla="*/ 6737298 w 7048751"/>
              <a:gd name="connsiteY4" fmla="*/ 285293 h 848563"/>
              <a:gd name="connsiteX5" fmla="*/ 3097608 w 7048751"/>
              <a:gd name="connsiteY5" fmla="*/ 229596 h 848563"/>
              <a:gd name="connsiteX6" fmla="*/ 2819629 w 7048751"/>
              <a:gd name="connsiteY6" fmla="*/ 602671 h 848563"/>
              <a:gd name="connsiteX7" fmla="*/ 2604210 w 7048751"/>
              <a:gd name="connsiteY7" fmla="*/ 0 h 848563"/>
              <a:gd name="connsiteX0" fmla="*/ 0 w 7048751"/>
              <a:gd name="connsiteY0" fmla="*/ 848563 h 848563"/>
              <a:gd name="connsiteX1" fmla="*/ 475487 w 7048751"/>
              <a:gd name="connsiteY1" fmla="*/ 775410 h 848563"/>
              <a:gd name="connsiteX2" fmla="*/ 2852927 w 7048751"/>
              <a:gd name="connsiteY2" fmla="*/ 790041 h 848563"/>
              <a:gd name="connsiteX3" fmla="*/ 6345556 w 7048751"/>
              <a:gd name="connsiteY3" fmla="*/ 785550 h 848563"/>
              <a:gd name="connsiteX4" fmla="*/ 6737298 w 7048751"/>
              <a:gd name="connsiteY4" fmla="*/ 285293 h 848563"/>
              <a:gd name="connsiteX5" fmla="*/ 3097608 w 7048751"/>
              <a:gd name="connsiteY5" fmla="*/ 229596 h 848563"/>
              <a:gd name="connsiteX6" fmla="*/ 2819629 w 7048751"/>
              <a:gd name="connsiteY6" fmla="*/ 602671 h 848563"/>
              <a:gd name="connsiteX7" fmla="*/ 2604210 w 7048751"/>
              <a:gd name="connsiteY7" fmla="*/ 0 h 848563"/>
              <a:gd name="connsiteX0" fmla="*/ 0 w 6889498"/>
              <a:gd name="connsiteY0" fmla="*/ 848563 h 848563"/>
              <a:gd name="connsiteX1" fmla="*/ 475487 w 6889498"/>
              <a:gd name="connsiteY1" fmla="*/ 775410 h 848563"/>
              <a:gd name="connsiteX2" fmla="*/ 2852927 w 6889498"/>
              <a:gd name="connsiteY2" fmla="*/ 790041 h 848563"/>
              <a:gd name="connsiteX3" fmla="*/ 6345556 w 6889498"/>
              <a:gd name="connsiteY3" fmla="*/ 785550 h 848563"/>
              <a:gd name="connsiteX4" fmla="*/ 6466636 w 6889498"/>
              <a:gd name="connsiteY4" fmla="*/ 234087 h 848563"/>
              <a:gd name="connsiteX5" fmla="*/ 3097608 w 6889498"/>
              <a:gd name="connsiteY5" fmla="*/ 229596 h 848563"/>
              <a:gd name="connsiteX6" fmla="*/ 2819629 w 6889498"/>
              <a:gd name="connsiteY6" fmla="*/ 602671 h 848563"/>
              <a:gd name="connsiteX7" fmla="*/ 2604210 w 6889498"/>
              <a:gd name="connsiteY7" fmla="*/ 0 h 848563"/>
              <a:gd name="connsiteX0" fmla="*/ 0 w 6778490"/>
              <a:gd name="connsiteY0" fmla="*/ 848563 h 848563"/>
              <a:gd name="connsiteX1" fmla="*/ 475487 w 6778490"/>
              <a:gd name="connsiteY1" fmla="*/ 775410 h 848563"/>
              <a:gd name="connsiteX2" fmla="*/ 2852927 w 6778490"/>
              <a:gd name="connsiteY2" fmla="*/ 790041 h 848563"/>
              <a:gd name="connsiteX3" fmla="*/ 6345556 w 6778490"/>
              <a:gd name="connsiteY3" fmla="*/ 785550 h 848563"/>
              <a:gd name="connsiteX4" fmla="*/ 6466636 w 6778490"/>
              <a:gd name="connsiteY4" fmla="*/ 234087 h 848563"/>
              <a:gd name="connsiteX5" fmla="*/ 3097608 w 6778490"/>
              <a:gd name="connsiteY5" fmla="*/ 229596 h 848563"/>
              <a:gd name="connsiteX6" fmla="*/ 2819629 w 6778490"/>
              <a:gd name="connsiteY6" fmla="*/ 602671 h 848563"/>
              <a:gd name="connsiteX7" fmla="*/ 2604210 w 6778490"/>
              <a:gd name="connsiteY7" fmla="*/ 0 h 848563"/>
              <a:gd name="connsiteX0" fmla="*/ 0 w 6778882"/>
              <a:gd name="connsiteY0" fmla="*/ 848563 h 848563"/>
              <a:gd name="connsiteX1" fmla="*/ 475487 w 6778882"/>
              <a:gd name="connsiteY1" fmla="*/ 775410 h 848563"/>
              <a:gd name="connsiteX2" fmla="*/ 2852927 w 6778882"/>
              <a:gd name="connsiteY2" fmla="*/ 790041 h 848563"/>
              <a:gd name="connsiteX3" fmla="*/ 6345556 w 6778882"/>
              <a:gd name="connsiteY3" fmla="*/ 785550 h 848563"/>
              <a:gd name="connsiteX4" fmla="*/ 6466636 w 6778882"/>
              <a:gd name="connsiteY4" fmla="*/ 234087 h 848563"/>
              <a:gd name="connsiteX5" fmla="*/ 3097608 w 6778882"/>
              <a:gd name="connsiteY5" fmla="*/ 229596 h 848563"/>
              <a:gd name="connsiteX6" fmla="*/ 2819629 w 6778882"/>
              <a:gd name="connsiteY6" fmla="*/ 602671 h 848563"/>
              <a:gd name="connsiteX7" fmla="*/ 2604210 w 6778882"/>
              <a:gd name="connsiteY7" fmla="*/ 0 h 848563"/>
              <a:gd name="connsiteX0" fmla="*/ 0 w 6614166"/>
              <a:gd name="connsiteY0" fmla="*/ 848563 h 848563"/>
              <a:gd name="connsiteX1" fmla="*/ 475487 w 6614166"/>
              <a:gd name="connsiteY1" fmla="*/ 775410 h 848563"/>
              <a:gd name="connsiteX2" fmla="*/ 2852927 w 6614166"/>
              <a:gd name="connsiteY2" fmla="*/ 790041 h 848563"/>
              <a:gd name="connsiteX3" fmla="*/ 6345556 w 6614166"/>
              <a:gd name="connsiteY3" fmla="*/ 785550 h 848563"/>
              <a:gd name="connsiteX4" fmla="*/ 6466636 w 6614166"/>
              <a:gd name="connsiteY4" fmla="*/ 234087 h 848563"/>
              <a:gd name="connsiteX5" fmla="*/ 3097608 w 6614166"/>
              <a:gd name="connsiteY5" fmla="*/ 229596 h 848563"/>
              <a:gd name="connsiteX6" fmla="*/ 2819629 w 6614166"/>
              <a:gd name="connsiteY6" fmla="*/ 602671 h 848563"/>
              <a:gd name="connsiteX7" fmla="*/ 2604210 w 6614166"/>
              <a:gd name="connsiteY7" fmla="*/ 0 h 848563"/>
              <a:gd name="connsiteX0" fmla="*/ 0 w 6614166"/>
              <a:gd name="connsiteY0" fmla="*/ 848563 h 848563"/>
              <a:gd name="connsiteX1" fmla="*/ 475487 w 6614166"/>
              <a:gd name="connsiteY1" fmla="*/ 775410 h 848563"/>
              <a:gd name="connsiteX2" fmla="*/ 2852927 w 6614166"/>
              <a:gd name="connsiteY2" fmla="*/ 790041 h 848563"/>
              <a:gd name="connsiteX3" fmla="*/ 6345556 w 6614166"/>
              <a:gd name="connsiteY3" fmla="*/ 785550 h 848563"/>
              <a:gd name="connsiteX4" fmla="*/ 6466636 w 6614166"/>
              <a:gd name="connsiteY4" fmla="*/ 234087 h 848563"/>
              <a:gd name="connsiteX5" fmla="*/ 3097608 w 6614166"/>
              <a:gd name="connsiteY5" fmla="*/ 229596 h 848563"/>
              <a:gd name="connsiteX6" fmla="*/ 2819629 w 6614166"/>
              <a:gd name="connsiteY6" fmla="*/ 602671 h 848563"/>
              <a:gd name="connsiteX7" fmla="*/ 2604210 w 6614166"/>
              <a:gd name="connsiteY7" fmla="*/ 0 h 848563"/>
              <a:gd name="connsiteX0" fmla="*/ 0 w 6606851"/>
              <a:gd name="connsiteY0" fmla="*/ 819302 h 819302"/>
              <a:gd name="connsiteX1" fmla="*/ 468172 w 6606851"/>
              <a:gd name="connsiteY1" fmla="*/ 775410 h 819302"/>
              <a:gd name="connsiteX2" fmla="*/ 2845612 w 6606851"/>
              <a:gd name="connsiteY2" fmla="*/ 790041 h 819302"/>
              <a:gd name="connsiteX3" fmla="*/ 6338241 w 6606851"/>
              <a:gd name="connsiteY3" fmla="*/ 785550 h 819302"/>
              <a:gd name="connsiteX4" fmla="*/ 6459321 w 6606851"/>
              <a:gd name="connsiteY4" fmla="*/ 234087 h 819302"/>
              <a:gd name="connsiteX5" fmla="*/ 3090293 w 6606851"/>
              <a:gd name="connsiteY5" fmla="*/ 229596 h 819302"/>
              <a:gd name="connsiteX6" fmla="*/ 2812314 w 6606851"/>
              <a:gd name="connsiteY6" fmla="*/ 602671 h 819302"/>
              <a:gd name="connsiteX7" fmla="*/ 2596895 w 6606851"/>
              <a:gd name="connsiteY7" fmla="*/ 0 h 819302"/>
              <a:gd name="connsiteX0" fmla="*/ 0 w 6606851"/>
              <a:gd name="connsiteY0" fmla="*/ 819302 h 819302"/>
              <a:gd name="connsiteX1" fmla="*/ 468172 w 6606851"/>
              <a:gd name="connsiteY1" fmla="*/ 775410 h 819302"/>
              <a:gd name="connsiteX2" fmla="*/ 2845612 w 6606851"/>
              <a:gd name="connsiteY2" fmla="*/ 790041 h 819302"/>
              <a:gd name="connsiteX3" fmla="*/ 6338241 w 6606851"/>
              <a:gd name="connsiteY3" fmla="*/ 785550 h 819302"/>
              <a:gd name="connsiteX4" fmla="*/ 6459321 w 6606851"/>
              <a:gd name="connsiteY4" fmla="*/ 234087 h 819302"/>
              <a:gd name="connsiteX5" fmla="*/ 3090293 w 6606851"/>
              <a:gd name="connsiteY5" fmla="*/ 229596 h 819302"/>
              <a:gd name="connsiteX6" fmla="*/ 2812314 w 6606851"/>
              <a:gd name="connsiteY6" fmla="*/ 602671 h 819302"/>
              <a:gd name="connsiteX7" fmla="*/ 2596895 w 6606851"/>
              <a:gd name="connsiteY7" fmla="*/ 0 h 819302"/>
              <a:gd name="connsiteX0" fmla="*/ 0 w 6606851"/>
              <a:gd name="connsiteY0" fmla="*/ 819302 h 819302"/>
              <a:gd name="connsiteX1" fmla="*/ 468172 w 6606851"/>
              <a:gd name="connsiteY1" fmla="*/ 775410 h 819302"/>
              <a:gd name="connsiteX2" fmla="*/ 2845612 w 6606851"/>
              <a:gd name="connsiteY2" fmla="*/ 790041 h 819302"/>
              <a:gd name="connsiteX3" fmla="*/ 6338241 w 6606851"/>
              <a:gd name="connsiteY3" fmla="*/ 785550 h 819302"/>
              <a:gd name="connsiteX4" fmla="*/ 6459321 w 6606851"/>
              <a:gd name="connsiteY4" fmla="*/ 234087 h 819302"/>
              <a:gd name="connsiteX5" fmla="*/ 3090293 w 6606851"/>
              <a:gd name="connsiteY5" fmla="*/ 229596 h 819302"/>
              <a:gd name="connsiteX6" fmla="*/ 2812314 w 6606851"/>
              <a:gd name="connsiteY6" fmla="*/ 602671 h 819302"/>
              <a:gd name="connsiteX7" fmla="*/ 2596895 w 6606851"/>
              <a:gd name="connsiteY7" fmla="*/ 0 h 819302"/>
              <a:gd name="connsiteX0" fmla="*/ 0 w 6606851"/>
              <a:gd name="connsiteY0" fmla="*/ 819302 h 819302"/>
              <a:gd name="connsiteX1" fmla="*/ 760780 w 6606851"/>
              <a:gd name="connsiteY1" fmla="*/ 782725 h 819302"/>
              <a:gd name="connsiteX2" fmla="*/ 2845612 w 6606851"/>
              <a:gd name="connsiteY2" fmla="*/ 790041 h 819302"/>
              <a:gd name="connsiteX3" fmla="*/ 6338241 w 6606851"/>
              <a:gd name="connsiteY3" fmla="*/ 785550 h 819302"/>
              <a:gd name="connsiteX4" fmla="*/ 6459321 w 6606851"/>
              <a:gd name="connsiteY4" fmla="*/ 234087 h 819302"/>
              <a:gd name="connsiteX5" fmla="*/ 3090293 w 6606851"/>
              <a:gd name="connsiteY5" fmla="*/ 229596 h 819302"/>
              <a:gd name="connsiteX6" fmla="*/ 2812314 w 6606851"/>
              <a:gd name="connsiteY6" fmla="*/ 602671 h 819302"/>
              <a:gd name="connsiteX7" fmla="*/ 2596895 w 6606851"/>
              <a:gd name="connsiteY7" fmla="*/ 0 h 819302"/>
              <a:gd name="connsiteX0" fmla="*/ 0 w 6606851"/>
              <a:gd name="connsiteY0" fmla="*/ 819302 h 819302"/>
              <a:gd name="connsiteX1" fmla="*/ 760780 w 6606851"/>
              <a:gd name="connsiteY1" fmla="*/ 782725 h 819302"/>
              <a:gd name="connsiteX2" fmla="*/ 2845612 w 6606851"/>
              <a:gd name="connsiteY2" fmla="*/ 790041 h 819302"/>
              <a:gd name="connsiteX3" fmla="*/ 6338241 w 6606851"/>
              <a:gd name="connsiteY3" fmla="*/ 785550 h 819302"/>
              <a:gd name="connsiteX4" fmla="*/ 6459321 w 6606851"/>
              <a:gd name="connsiteY4" fmla="*/ 234087 h 819302"/>
              <a:gd name="connsiteX5" fmla="*/ 3090293 w 6606851"/>
              <a:gd name="connsiteY5" fmla="*/ 229596 h 819302"/>
              <a:gd name="connsiteX6" fmla="*/ 2812314 w 6606851"/>
              <a:gd name="connsiteY6" fmla="*/ 602671 h 819302"/>
              <a:gd name="connsiteX7" fmla="*/ 2596895 w 6606851"/>
              <a:gd name="connsiteY7" fmla="*/ 0 h 819302"/>
              <a:gd name="connsiteX0" fmla="*/ 0 w 6592221"/>
              <a:gd name="connsiteY0" fmla="*/ 848563 h 848563"/>
              <a:gd name="connsiteX1" fmla="*/ 746150 w 6592221"/>
              <a:gd name="connsiteY1" fmla="*/ 782725 h 848563"/>
              <a:gd name="connsiteX2" fmla="*/ 2830982 w 6592221"/>
              <a:gd name="connsiteY2" fmla="*/ 790041 h 848563"/>
              <a:gd name="connsiteX3" fmla="*/ 6323611 w 6592221"/>
              <a:gd name="connsiteY3" fmla="*/ 785550 h 848563"/>
              <a:gd name="connsiteX4" fmla="*/ 6444691 w 6592221"/>
              <a:gd name="connsiteY4" fmla="*/ 234087 h 848563"/>
              <a:gd name="connsiteX5" fmla="*/ 3075663 w 6592221"/>
              <a:gd name="connsiteY5" fmla="*/ 229596 h 848563"/>
              <a:gd name="connsiteX6" fmla="*/ 2797684 w 6592221"/>
              <a:gd name="connsiteY6" fmla="*/ 602671 h 848563"/>
              <a:gd name="connsiteX7" fmla="*/ 2582265 w 6592221"/>
              <a:gd name="connsiteY7" fmla="*/ 0 h 848563"/>
              <a:gd name="connsiteX0" fmla="*/ 0 w 6592221"/>
              <a:gd name="connsiteY0" fmla="*/ 848563 h 848563"/>
              <a:gd name="connsiteX1" fmla="*/ 746150 w 6592221"/>
              <a:gd name="connsiteY1" fmla="*/ 782725 h 848563"/>
              <a:gd name="connsiteX2" fmla="*/ 2830982 w 6592221"/>
              <a:gd name="connsiteY2" fmla="*/ 790041 h 848563"/>
              <a:gd name="connsiteX3" fmla="*/ 6323611 w 6592221"/>
              <a:gd name="connsiteY3" fmla="*/ 785550 h 848563"/>
              <a:gd name="connsiteX4" fmla="*/ 6444691 w 6592221"/>
              <a:gd name="connsiteY4" fmla="*/ 234087 h 848563"/>
              <a:gd name="connsiteX5" fmla="*/ 3075663 w 6592221"/>
              <a:gd name="connsiteY5" fmla="*/ 229596 h 848563"/>
              <a:gd name="connsiteX6" fmla="*/ 2797684 w 6592221"/>
              <a:gd name="connsiteY6" fmla="*/ 602671 h 848563"/>
              <a:gd name="connsiteX7" fmla="*/ 2582265 w 6592221"/>
              <a:gd name="connsiteY7" fmla="*/ 0 h 848563"/>
              <a:gd name="connsiteX0" fmla="*/ 0 w 6592221"/>
              <a:gd name="connsiteY0" fmla="*/ 848563 h 848563"/>
              <a:gd name="connsiteX1" fmla="*/ 746150 w 6592221"/>
              <a:gd name="connsiteY1" fmla="*/ 782725 h 848563"/>
              <a:gd name="connsiteX2" fmla="*/ 2830982 w 6592221"/>
              <a:gd name="connsiteY2" fmla="*/ 790041 h 848563"/>
              <a:gd name="connsiteX3" fmla="*/ 6323611 w 6592221"/>
              <a:gd name="connsiteY3" fmla="*/ 785550 h 848563"/>
              <a:gd name="connsiteX4" fmla="*/ 6444691 w 6592221"/>
              <a:gd name="connsiteY4" fmla="*/ 234087 h 848563"/>
              <a:gd name="connsiteX5" fmla="*/ 3075663 w 6592221"/>
              <a:gd name="connsiteY5" fmla="*/ 229596 h 848563"/>
              <a:gd name="connsiteX6" fmla="*/ 2761108 w 6592221"/>
              <a:gd name="connsiteY6" fmla="*/ 609986 h 848563"/>
              <a:gd name="connsiteX7" fmla="*/ 2582265 w 6592221"/>
              <a:gd name="connsiteY7" fmla="*/ 0 h 848563"/>
              <a:gd name="connsiteX0" fmla="*/ 0 w 6592221"/>
              <a:gd name="connsiteY0" fmla="*/ 848563 h 848563"/>
              <a:gd name="connsiteX1" fmla="*/ 746150 w 6592221"/>
              <a:gd name="connsiteY1" fmla="*/ 782725 h 848563"/>
              <a:gd name="connsiteX2" fmla="*/ 2830982 w 6592221"/>
              <a:gd name="connsiteY2" fmla="*/ 790041 h 848563"/>
              <a:gd name="connsiteX3" fmla="*/ 6323611 w 6592221"/>
              <a:gd name="connsiteY3" fmla="*/ 785550 h 848563"/>
              <a:gd name="connsiteX4" fmla="*/ 6444691 w 6592221"/>
              <a:gd name="connsiteY4" fmla="*/ 234087 h 848563"/>
              <a:gd name="connsiteX5" fmla="*/ 3075663 w 6592221"/>
              <a:gd name="connsiteY5" fmla="*/ 229596 h 848563"/>
              <a:gd name="connsiteX6" fmla="*/ 2761108 w 6592221"/>
              <a:gd name="connsiteY6" fmla="*/ 609986 h 848563"/>
              <a:gd name="connsiteX7" fmla="*/ 2582265 w 6592221"/>
              <a:gd name="connsiteY7" fmla="*/ 0 h 848563"/>
              <a:gd name="connsiteX0" fmla="*/ 0 w 6592221"/>
              <a:gd name="connsiteY0" fmla="*/ 848563 h 848563"/>
              <a:gd name="connsiteX1" fmla="*/ 746150 w 6592221"/>
              <a:gd name="connsiteY1" fmla="*/ 782725 h 848563"/>
              <a:gd name="connsiteX2" fmla="*/ 2830982 w 6592221"/>
              <a:gd name="connsiteY2" fmla="*/ 790041 h 848563"/>
              <a:gd name="connsiteX3" fmla="*/ 6323611 w 6592221"/>
              <a:gd name="connsiteY3" fmla="*/ 785550 h 848563"/>
              <a:gd name="connsiteX4" fmla="*/ 6444691 w 6592221"/>
              <a:gd name="connsiteY4" fmla="*/ 234087 h 848563"/>
              <a:gd name="connsiteX5" fmla="*/ 3075663 w 6592221"/>
              <a:gd name="connsiteY5" fmla="*/ 229596 h 848563"/>
              <a:gd name="connsiteX6" fmla="*/ 2761108 w 6592221"/>
              <a:gd name="connsiteY6" fmla="*/ 609986 h 848563"/>
              <a:gd name="connsiteX7" fmla="*/ 2582265 w 6592221"/>
              <a:gd name="connsiteY7" fmla="*/ 0 h 848563"/>
              <a:gd name="connsiteX0" fmla="*/ 0 w 6592221"/>
              <a:gd name="connsiteY0" fmla="*/ 855878 h 855878"/>
              <a:gd name="connsiteX1" fmla="*/ 746150 w 6592221"/>
              <a:gd name="connsiteY1" fmla="*/ 790040 h 855878"/>
              <a:gd name="connsiteX2" fmla="*/ 2830982 w 6592221"/>
              <a:gd name="connsiteY2" fmla="*/ 797356 h 855878"/>
              <a:gd name="connsiteX3" fmla="*/ 6323611 w 6592221"/>
              <a:gd name="connsiteY3" fmla="*/ 792865 h 855878"/>
              <a:gd name="connsiteX4" fmla="*/ 6444691 w 6592221"/>
              <a:gd name="connsiteY4" fmla="*/ 241402 h 855878"/>
              <a:gd name="connsiteX5" fmla="*/ 3075663 w 6592221"/>
              <a:gd name="connsiteY5" fmla="*/ 236911 h 855878"/>
              <a:gd name="connsiteX6" fmla="*/ 2761108 w 6592221"/>
              <a:gd name="connsiteY6" fmla="*/ 617301 h 855878"/>
              <a:gd name="connsiteX7" fmla="*/ 2662732 w 6592221"/>
              <a:gd name="connsiteY7" fmla="*/ 0 h 855878"/>
              <a:gd name="connsiteX0" fmla="*/ 0 w 6592221"/>
              <a:gd name="connsiteY0" fmla="*/ 855878 h 855878"/>
              <a:gd name="connsiteX1" fmla="*/ 746150 w 6592221"/>
              <a:gd name="connsiteY1" fmla="*/ 790040 h 855878"/>
              <a:gd name="connsiteX2" fmla="*/ 2830982 w 6592221"/>
              <a:gd name="connsiteY2" fmla="*/ 797356 h 855878"/>
              <a:gd name="connsiteX3" fmla="*/ 6323611 w 6592221"/>
              <a:gd name="connsiteY3" fmla="*/ 792865 h 855878"/>
              <a:gd name="connsiteX4" fmla="*/ 6444691 w 6592221"/>
              <a:gd name="connsiteY4" fmla="*/ 241402 h 855878"/>
              <a:gd name="connsiteX5" fmla="*/ 3075663 w 6592221"/>
              <a:gd name="connsiteY5" fmla="*/ 236911 h 855878"/>
              <a:gd name="connsiteX6" fmla="*/ 2761108 w 6592221"/>
              <a:gd name="connsiteY6" fmla="*/ 617301 h 855878"/>
              <a:gd name="connsiteX7" fmla="*/ 2662732 w 6592221"/>
              <a:gd name="connsiteY7" fmla="*/ 0 h 855878"/>
              <a:gd name="connsiteX0" fmla="*/ 0 w 6592221"/>
              <a:gd name="connsiteY0" fmla="*/ 863193 h 863193"/>
              <a:gd name="connsiteX1" fmla="*/ 746150 w 6592221"/>
              <a:gd name="connsiteY1" fmla="*/ 797355 h 863193"/>
              <a:gd name="connsiteX2" fmla="*/ 2830982 w 6592221"/>
              <a:gd name="connsiteY2" fmla="*/ 804671 h 863193"/>
              <a:gd name="connsiteX3" fmla="*/ 6323611 w 6592221"/>
              <a:gd name="connsiteY3" fmla="*/ 800180 h 863193"/>
              <a:gd name="connsiteX4" fmla="*/ 6444691 w 6592221"/>
              <a:gd name="connsiteY4" fmla="*/ 248717 h 863193"/>
              <a:gd name="connsiteX5" fmla="*/ 3075663 w 6592221"/>
              <a:gd name="connsiteY5" fmla="*/ 244226 h 863193"/>
              <a:gd name="connsiteX6" fmla="*/ 2761108 w 6592221"/>
              <a:gd name="connsiteY6" fmla="*/ 624616 h 863193"/>
              <a:gd name="connsiteX7" fmla="*/ 2699308 w 6592221"/>
              <a:gd name="connsiteY7" fmla="*/ 0 h 863193"/>
              <a:gd name="connsiteX0" fmla="*/ 0 w 6592221"/>
              <a:gd name="connsiteY0" fmla="*/ 863193 h 863193"/>
              <a:gd name="connsiteX1" fmla="*/ 746150 w 6592221"/>
              <a:gd name="connsiteY1" fmla="*/ 797355 h 863193"/>
              <a:gd name="connsiteX2" fmla="*/ 2830982 w 6592221"/>
              <a:gd name="connsiteY2" fmla="*/ 804671 h 863193"/>
              <a:gd name="connsiteX3" fmla="*/ 6323611 w 6592221"/>
              <a:gd name="connsiteY3" fmla="*/ 800180 h 863193"/>
              <a:gd name="connsiteX4" fmla="*/ 6444691 w 6592221"/>
              <a:gd name="connsiteY4" fmla="*/ 248717 h 863193"/>
              <a:gd name="connsiteX5" fmla="*/ 3075663 w 6592221"/>
              <a:gd name="connsiteY5" fmla="*/ 244226 h 863193"/>
              <a:gd name="connsiteX6" fmla="*/ 2761108 w 6592221"/>
              <a:gd name="connsiteY6" fmla="*/ 631931 h 863193"/>
              <a:gd name="connsiteX7" fmla="*/ 2699308 w 6592221"/>
              <a:gd name="connsiteY7" fmla="*/ 0 h 863193"/>
              <a:gd name="connsiteX0" fmla="*/ 0 w 6592221"/>
              <a:gd name="connsiteY0" fmla="*/ 863193 h 863193"/>
              <a:gd name="connsiteX1" fmla="*/ 746150 w 6592221"/>
              <a:gd name="connsiteY1" fmla="*/ 797355 h 863193"/>
              <a:gd name="connsiteX2" fmla="*/ 2830982 w 6592221"/>
              <a:gd name="connsiteY2" fmla="*/ 804671 h 863193"/>
              <a:gd name="connsiteX3" fmla="*/ 6323611 w 6592221"/>
              <a:gd name="connsiteY3" fmla="*/ 800180 h 863193"/>
              <a:gd name="connsiteX4" fmla="*/ 6444691 w 6592221"/>
              <a:gd name="connsiteY4" fmla="*/ 248717 h 863193"/>
              <a:gd name="connsiteX5" fmla="*/ 3075663 w 6592221"/>
              <a:gd name="connsiteY5" fmla="*/ 244226 h 863193"/>
              <a:gd name="connsiteX6" fmla="*/ 2761108 w 6592221"/>
              <a:gd name="connsiteY6" fmla="*/ 631931 h 863193"/>
              <a:gd name="connsiteX7" fmla="*/ 2699308 w 6592221"/>
              <a:gd name="connsiteY7" fmla="*/ 0 h 863193"/>
              <a:gd name="connsiteX0" fmla="*/ 0 w 6592221"/>
              <a:gd name="connsiteY0" fmla="*/ 863193 h 863193"/>
              <a:gd name="connsiteX1" fmla="*/ 746150 w 6592221"/>
              <a:gd name="connsiteY1" fmla="*/ 797355 h 863193"/>
              <a:gd name="connsiteX2" fmla="*/ 2830982 w 6592221"/>
              <a:gd name="connsiteY2" fmla="*/ 804671 h 863193"/>
              <a:gd name="connsiteX3" fmla="*/ 6323611 w 6592221"/>
              <a:gd name="connsiteY3" fmla="*/ 800180 h 863193"/>
              <a:gd name="connsiteX4" fmla="*/ 6444691 w 6592221"/>
              <a:gd name="connsiteY4" fmla="*/ 248717 h 863193"/>
              <a:gd name="connsiteX5" fmla="*/ 3075663 w 6592221"/>
              <a:gd name="connsiteY5" fmla="*/ 244226 h 863193"/>
              <a:gd name="connsiteX6" fmla="*/ 2761108 w 6592221"/>
              <a:gd name="connsiteY6" fmla="*/ 631931 h 863193"/>
              <a:gd name="connsiteX7" fmla="*/ 2565493 w 6592221"/>
              <a:gd name="connsiteY7" fmla="*/ 0 h 863193"/>
              <a:gd name="connsiteX0" fmla="*/ 0 w 6592221"/>
              <a:gd name="connsiteY0" fmla="*/ 863193 h 863193"/>
              <a:gd name="connsiteX1" fmla="*/ 746150 w 6592221"/>
              <a:gd name="connsiteY1" fmla="*/ 797355 h 863193"/>
              <a:gd name="connsiteX2" fmla="*/ 2830982 w 6592221"/>
              <a:gd name="connsiteY2" fmla="*/ 804671 h 863193"/>
              <a:gd name="connsiteX3" fmla="*/ 6323611 w 6592221"/>
              <a:gd name="connsiteY3" fmla="*/ 800180 h 863193"/>
              <a:gd name="connsiteX4" fmla="*/ 6444691 w 6592221"/>
              <a:gd name="connsiteY4" fmla="*/ 248717 h 863193"/>
              <a:gd name="connsiteX5" fmla="*/ 3075663 w 6592221"/>
              <a:gd name="connsiteY5" fmla="*/ 244226 h 863193"/>
              <a:gd name="connsiteX6" fmla="*/ 2723938 w 6592221"/>
              <a:gd name="connsiteY6" fmla="*/ 624497 h 863193"/>
              <a:gd name="connsiteX7" fmla="*/ 2565493 w 6592221"/>
              <a:gd name="connsiteY7" fmla="*/ 0 h 863193"/>
              <a:gd name="connsiteX0" fmla="*/ 0 w 6619571"/>
              <a:gd name="connsiteY0" fmla="*/ 863193 h 863193"/>
              <a:gd name="connsiteX1" fmla="*/ 746150 w 6619571"/>
              <a:gd name="connsiteY1" fmla="*/ 797355 h 863193"/>
              <a:gd name="connsiteX2" fmla="*/ 2830982 w 6619571"/>
              <a:gd name="connsiteY2" fmla="*/ 804671 h 863193"/>
              <a:gd name="connsiteX3" fmla="*/ 6323611 w 6619571"/>
              <a:gd name="connsiteY3" fmla="*/ 800180 h 863193"/>
              <a:gd name="connsiteX4" fmla="*/ 6444691 w 6619571"/>
              <a:gd name="connsiteY4" fmla="*/ 248717 h 863193"/>
              <a:gd name="connsiteX5" fmla="*/ 3075663 w 6619571"/>
              <a:gd name="connsiteY5" fmla="*/ 244226 h 863193"/>
              <a:gd name="connsiteX6" fmla="*/ 2723938 w 6619571"/>
              <a:gd name="connsiteY6" fmla="*/ 624497 h 863193"/>
              <a:gd name="connsiteX7" fmla="*/ 2565493 w 6619571"/>
              <a:gd name="connsiteY7" fmla="*/ 0 h 863193"/>
              <a:gd name="connsiteX0" fmla="*/ 0 w 6444691"/>
              <a:gd name="connsiteY0" fmla="*/ 863193 h 863193"/>
              <a:gd name="connsiteX1" fmla="*/ 746150 w 6444691"/>
              <a:gd name="connsiteY1" fmla="*/ 797355 h 863193"/>
              <a:gd name="connsiteX2" fmla="*/ 2830982 w 6444691"/>
              <a:gd name="connsiteY2" fmla="*/ 804671 h 863193"/>
              <a:gd name="connsiteX3" fmla="*/ 6444691 w 6444691"/>
              <a:gd name="connsiteY3" fmla="*/ 248717 h 863193"/>
              <a:gd name="connsiteX4" fmla="*/ 3075663 w 6444691"/>
              <a:gd name="connsiteY4" fmla="*/ 244226 h 863193"/>
              <a:gd name="connsiteX5" fmla="*/ 2723938 w 6444691"/>
              <a:gd name="connsiteY5" fmla="*/ 624497 h 863193"/>
              <a:gd name="connsiteX6" fmla="*/ 2565493 w 6444691"/>
              <a:gd name="connsiteY6" fmla="*/ 0 h 863193"/>
              <a:gd name="connsiteX0" fmla="*/ 0 w 3075663"/>
              <a:gd name="connsiteY0" fmla="*/ 863193 h 863193"/>
              <a:gd name="connsiteX1" fmla="*/ 746150 w 3075663"/>
              <a:gd name="connsiteY1" fmla="*/ 797355 h 863193"/>
              <a:gd name="connsiteX2" fmla="*/ 2830982 w 3075663"/>
              <a:gd name="connsiteY2" fmla="*/ 804671 h 863193"/>
              <a:gd name="connsiteX3" fmla="*/ 3075663 w 3075663"/>
              <a:gd name="connsiteY3" fmla="*/ 244226 h 863193"/>
              <a:gd name="connsiteX4" fmla="*/ 2723938 w 3075663"/>
              <a:gd name="connsiteY4" fmla="*/ 624497 h 863193"/>
              <a:gd name="connsiteX5" fmla="*/ 2565493 w 3075663"/>
              <a:gd name="connsiteY5" fmla="*/ 0 h 863193"/>
              <a:gd name="connsiteX0" fmla="*/ 0 w 2830982"/>
              <a:gd name="connsiteY0" fmla="*/ 863193 h 863193"/>
              <a:gd name="connsiteX1" fmla="*/ 746150 w 2830982"/>
              <a:gd name="connsiteY1" fmla="*/ 797355 h 863193"/>
              <a:gd name="connsiteX2" fmla="*/ 2830982 w 2830982"/>
              <a:gd name="connsiteY2" fmla="*/ 804671 h 863193"/>
              <a:gd name="connsiteX3" fmla="*/ 2723938 w 2830982"/>
              <a:gd name="connsiteY3" fmla="*/ 624497 h 863193"/>
              <a:gd name="connsiteX4" fmla="*/ 2565493 w 2830982"/>
              <a:gd name="connsiteY4" fmla="*/ 0 h 863193"/>
              <a:gd name="connsiteX0" fmla="*/ 0 w 2830982"/>
              <a:gd name="connsiteY0" fmla="*/ 863193 h 863193"/>
              <a:gd name="connsiteX1" fmla="*/ 746150 w 2830982"/>
              <a:gd name="connsiteY1" fmla="*/ 797355 h 863193"/>
              <a:gd name="connsiteX2" fmla="*/ 2830982 w 2830982"/>
              <a:gd name="connsiteY2" fmla="*/ 804671 h 863193"/>
              <a:gd name="connsiteX3" fmla="*/ 2565493 w 2830982"/>
              <a:gd name="connsiteY3" fmla="*/ 0 h 863193"/>
              <a:gd name="connsiteX0" fmla="*/ 0 w 2569725"/>
              <a:gd name="connsiteY0" fmla="*/ 863193 h 863193"/>
              <a:gd name="connsiteX1" fmla="*/ 746150 w 2569725"/>
              <a:gd name="connsiteY1" fmla="*/ 797355 h 863193"/>
              <a:gd name="connsiteX2" fmla="*/ 2569725 w 2569725"/>
              <a:gd name="connsiteY2" fmla="*/ 815557 h 863193"/>
              <a:gd name="connsiteX3" fmla="*/ 2565493 w 2569725"/>
              <a:gd name="connsiteY3" fmla="*/ 0 h 863193"/>
              <a:gd name="connsiteX0" fmla="*/ 0 w 2526182"/>
              <a:gd name="connsiteY0" fmla="*/ 765222 h 815557"/>
              <a:gd name="connsiteX1" fmla="*/ 702607 w 2526182"/>
              <a:gd name="connsiteY1" fmla="*/ 797355 h 815557"/>
              <a:gd name="connsiteX2" fmla="*/ 2526182 w 2526182"/>
              <a:gd name="connsiteY2" fmla="*/ 815557 h 815557"/>
              <a:gd name="connsiteX3" fmla="*/ 2521950 w 2526182"/>
              <a:gd name="connsiteY3" fmla="*/ 0 h 815557"/>
              <a:gd name="connsiteX0" fmla="*/ 0 w 2547954"/>
              <a:gd name="connsiteY0" fmla="*/ 819651 h 819651"/>
              <a:gd name="connsiteX1" fmla="*/ 724379 w 2547954"/>
              <a:gd name="connsiteY1" fmla="*/ 797355 h 819651"/>
              <a:gd name="connsiteX2" fmla="*/ 2547954 w 2547954"/>
              <a:gd name="connsiteY2" fmla="*/ 815557 h 819651"/>
              <a:gd name="connsiteX3" fmla="*/ 2543722 w 2547954"/>
              <a:gd name="connsiteY3" fmla="*/ 0 h 819651"/>
              <a:gd name="connsiteX0" fmla="*/ 0 w 2547954"/>
              <a:gd name="connsiteY0" fmla="*/ 819651 h 819651"/>
              <a:gd name="connsiteX1" fmla="*/ 724379 w 2547954"/>
              <a:gd name="connsiteY1" fmla="*/ 797355 h 819651"/>
              <a:gd name="connsiteX2" fmla="*/ 2547954 w 2547954"/>
              <a:gd name="connsiteY2" fmla="*/ 815557 h 819651"/>
              <a:gd name="connsiteX3" fmla="*/ 2543722 w 2547954"/>
              <a:gd name="connsiteY3" fmla="*/ 0 h 819651"/>
              <a:gd name="connsiteX0" fmla="*/ 0 w 2547954"/>
              <a:gd name="connsiteY0" fmla="*/ 743451 h 815557"/>
              <a:gd name="connsiteX1" fmla="*/ 724379 w 2547954"/>
              <a:gd name="connsiteY1" fmla="*/ 797355 h 815557"/>
              <a:gd name="connsiteX2" fmla="*/ 2547954 w 2547954"/>
              <a:gd name="connsiteY2" fmla="*/ 815557 h 815557"/>
              <a:gd name="connsiteX3" fmla="*/ 2543722 w 2547954"/>
              <a:gd name="connsiteY3" fmla="*/ 0 h 815557"/>
              <a:gd name="connsiteX0" fmla="*/ 0 w 2547954"/>
              <a:gd name="connsiteY0" fmla="*/ 743451 h 815557"/>
              <a:gd name="connsiteX1" fmla="*/ 724379 w 2547954"/>
              <a:gd name="connsiteY1" fmla="*/ 797355 h 815557"/>
              <a:gd name="connsiteX2" fmla="*/ 2547954 w 2547954"/>
              <a:gd name="connsiteY2" fmla="*/ 815557 h 815557"/>
              <a:gd name="connsiteX3" fmla="*/ 2543722 w 2547954"/>
              <a:gd name="connsiteY3" fmla="*/ 0 h 81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7954" h="815557">
                <a:moveTo>
                  <a:pt x="0" y="743451"/>
                </a:moveTo>
                <a:cubicBezTo>
                  <a:pt x="288688" y="825225"/>
                  <a:pt x="299720" y="785337"/>
                  <a:pt x="724379" y="797355"/>
                </a:cubicBezTo>
                <a:cubicBezTo>
                  <a:pt x="1149038" y="809373"/>
                  <a:pt x="1940096" y="809490"/>
                  <a:pt x="2547954" y="815557"/>
                </a:cubicBezTo>
                <a:cubicBezTo>
                  <a:pt x="2546543" y="543705"/>
                  <a:pt x="2545133" y="271852"/>
                  <a:pt x="2543722" y="0"/>
                </a:cubicBezTo>
              </a:path>
            </a:pathLst>
          </a:custGeom>
          <a:noFill/>
          <a:ln w="38100">
            <a:solidFill>
              <a:srgbClr val="00B050"/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6" name="TextBox 125"/>
          <p:cNvSpPr txBox="1"/>
          <p:nvPr/>
        </p:nvSpPr>
        <p:spPr>
          <a:xfrm>
            <a:off x="8727348" y="5047854"/>
            <a:ext cx="54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SGi</a:t>
            </a:r>
            <a:endParaRPr lang="en-GB" dirty="0"/>
          </a:p>
        </p:txBody>
      </p:sp>
      <p:sp>
        <p:nvSpPr>
          <p:cNvPr id="127" name="TextBox 126"/>
          <p:cNvSpPr txBox="1"/>
          <p:nvPr/>
        </p:nvSpPr>
        <p:spPr>
          <a:xfrm>
            <a:off x="5676010" y="6066737"/>
            <a:ext cx="3835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APN = Internet (SIPTO@LN allowed)</a:t>
            </a: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128" name="Straight Arrow Connector 127"/>
          <p:cNvCxnSpPr/>
          <p:nvPr/>
        </p:nvCxnSpPr>
        <p:spPr>
          <a:xfrm flipH="1" flipV="1">
            <a:off x="7717808" y="5788402"/>
            <a:ext cx="71313" cy="312961"/>
          </a:xfrm>
          <a:prstGeom prst="straightConnector1">
            <a:avLst/>
          </a:prstGeom>
          <a:ln w="127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874" y="5824228"/>
            <a:ext cx="1669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Unmodified UE</a:t>
            </a:r>
            <a:endParaRPr lang="en-GB" b="1" dirty="0">
              <a:solidFill>
                <a:srgbClr val="C00000"/>
              </a:solidFill>
            </a:endParaRPr>
          </a:p>
          <a:p>
            <a:r>
              <a:rPr lang="en-US" dirty="0" smtClean="0"/>
              <a:t>(i.e. pre-Rel-10)</a:t>
            </a:r>
            <a:endParaRPr lang="en-GB" dirty="0"/>
          </a:p>
        </p:txBody>
      </p:sp>
      <p:sp>
        <p:nvSpPr>
          <p:cNvPr id="132" name="TextBox 131"/>
          <p:cNvSpPr txBox="1"/>
          <p:nvPr/>
        </p:nvSpPr>
        <p:spPr>
          <a:xfrm>
            <a:off x="2712315" y="5823320"/>
            <a:ext cx="1669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L-GW enforces offload policies</a:t>
            </a:r>
            <a:endParaRPr lang="en-GB" dirty="0"/>
          </a:p>
        </p:txBody>
      </p:sp>
      <p:sp>
        <p:nvSpPr>
          <p:cNvPr id="133" name="TextBox 132"/>
          <p:cNvSpPr txBox="1"/>
          <p:nvPr/>
        </p:nvSpPr>
        <p:spPr>
          <a:xfrm>
            <a:off x="11770" y="1651876"/>
            <a:ext cx="243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Scenario 1:  Rel-12 UE</a:t>
            </a:r>
            <a:endParaRPr lang="en-GB" u="sng" dirty="0"/>
          </a:p>
        </p:txBody>
      </p:sp>
      <p:sp>
        <p:nvSpPr>
          <p:cNvPr id="134" name="TextBox 133"/>
          <p:cNvSpPr txBox="1"/>
          <p:nvPr/>
        </p:nvSpPr>
        <p:spPr>
          <a:xfrm>
            <a:off x="-10006" y="4199196"/>
            <a:ext cx="2600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Scenario 2: </a:t>
            </a:r>
            <a:r>
              <a:rPr lang="en-US" b="1" u="sng" dirty="0" err="1" smtClean="0"/>
              <a:t>Unmodif</a:t>
            </a:r>
            <a:r>
              <a:rPr lang="en-US" b="1" u="sng" dirty="0" smtClean="0"/>
              <a:t>. UE </a:t>
            </a:r>
            <a:endParaRPr lang="en-GB" u="sng" dirty="0"/>
          </a:p>
        </p:txBody>
      </p:sp>
      <p:sp>
        <p:nvSpPr>
          <p:cNvPr id="135" name="TextBox 134"/>
          <p:cNvSpPr txBox="1"/>
          <p:nvPr/>
        </p:nvSpPr>
        <p:spPr>
          <a:xfrm>
            <a:off x="8240486" y="-4"/>
            <a:ext cx="903517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animated</a:t>
            </a:r>
            <a:endParaRPr lang="en-GB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dirty="0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739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8" grpId="0" animBg="1"/>
      <p:bldP spid="73" grpId="0" animBg="1"/>
      <p:bldP spid="74" grpId="0" animBg="1"/>
      <p:bldP spid="75" grpId="0" animBg="1"/>
      <p:bldP spid="85" grpId="0" animBg="1"/>
      <p:bldP spid="87" grpId="0" animBg="1"/>
      <p:bldP spid="92" grpId="0"/>
      <p:bldP spid="95" grpId="0"/>
      <p:bldP spid="100" grpId="0"/>
      <p:bldP spid="101" grpId="0" animBg="1"/>
      <p:bldP spid="103" grpId="0" animBg="1"/>
      <p:bldP spid="104" grpId="0" animBg="1"/>
      <p:bldP spid="105" grpId="0"/>
      <p:bldP spid="107" grpId="0" animBg="1"/>
      <p:bldP spid="109" grpId="0" animBg="1"/>
      <p:bldP spid="110" grpId="0" animBg="1"/>
      <p:bldP spid="112" grpId="0" animBg="1"/>
      <p:bldP spid="114" grpId="0"/>
      <p:bldP spid="115" grpId="0"/>
      <p:bldP spid="116" grpId="0"/>
      <p:bldP spid="117" grpId="0" animBg="1"/>
      <p:bldP spid="118" grpId="0" animBg="1"/>
      <p:bldP spid="120" grpId="0"/>
      <p:bldP spid="124" grpId="0" animBg="1"/>
      <p:bldP spid="125" grpId="0" animBg="1"/>
      <p:bldP spid="126" grpId="0"/>
      <p:bldP spid="127" grpId="0"/>
      <p:bldP spid="131" grpId="0"/>
      <p:bldP spid="132" grpId="0"/>
      <p:bldP spid="1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Necessary extensions to Architecture 1 (as optional feature)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dirty="0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29" y="1818863"/>
            <a:ext cx="7467572" cy="4781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968807" y="2819399"/>
            <a:ext cx="1023258" cy="239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400" b="1" dirty="0" err="1" smtClean="0"/>
              <a:t>Iuh</a:t>
            </a:r>
            <a:r>
              <a:rPr lang="en-US" sz="1400" b="1" dirty="0" smtClean="0"/>
              <a:t>/S1 proxy</a:t>
            </a:r>
            <a:endParaRPr lang="en-GB" sz="1400" b="1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133586" y="3156857"/>
            <a:ext cx="620486" cy="103076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939143" y="4383560"/>
            <a:ext cx="2982673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707063" y="3918858"/>
            <a:ext cx="1088572" cy="6422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GGSN</a:t>
            </a:r>
            <a:br>
              <a:rPr lang="en-US" sz="2400" dirty="0" smtClean="0">
                <a:solidFill>
                  <a:schemeClr val="tx1"/>
                </a:solidFill>
              </a:rPr>
            </a:br>
            <a:endParaRPr lang="en-GB" sz="110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>
            <a:endCxn id="12" idx="1"/>
          </p:cNvCxnSpPr>
          <p:nvPr/>
        </p:nvCxnSpPr>
        <p:spPr>
          <a:xfrm>
            <a:off x="7108371" y="4239986"/>
            <a:ext cx="598692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168232" y="3818285"/>
            <a:ext cx="54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Gn</a:t>
            </a:r>
            <a:endParaRPr lang="en-GB" dirty="0"/>
          </a:p>
        </p:txBody>
      </p:sp>
      <p:sp>
        <p:nvSpPr>
          <p:cNvPr id="17" name="Rectangular Callout 16"/>
          <p:cNvSpPr/>
          <p:nvPr/>
        </p:nvSpPr>
        <p:spPr>
          <a:xfrm>
            <a:off x="5181598" y="5029200"/>
            <a:ext cx="3309259" cy="936171"/>
          </a:xfrm>
          <a:prstGeom prst="wedgeRectCallout">
            <a:avLst>
              <a:gd name="adj1" fmla="val -38936"/>
              <a:gd name="adj2" fmla="val -11311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3. Indicate SIPTO permission for APNs/PDN connections that can be offloaded by L-GW</a:t>
            </a:r>
            <a:endParaRPr lang="en-GB" dirty="0"/>
          </a:p>
        </p:txBody>
      </p:sp>
      <p:sp>
        <p:nvSpPr>
          <p:cNvPr id="18" name="Rectangular Callout 17"/>
          <p:cNvSpPr/>
          <p:nvPr/>
        </p:nvSpPr>
        <p:spPr>
          <a:xfrm>
            <a:off x="2656107" y="1829749"/>
            <a:ext cx="2525472" cy="630424"/>
          </a:xfrm>
          <a:prstGeom prst="wedgeRectCallout">
            <a:avLst>
              <a:gd name="adj1" fmla="val -73420"/>
              <a:gd name="adj2" fmla="val 135913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1. Support </a:t>
            </a:r>
            <a:r>
              <a:rPr lang="en-US" dirty="0" err="1" smtClean="0"/>
              <a:t>Iuh</a:t>
            </a:r>
            <a:r>
              <a:rPr lang="en-US" dirty="0" smtClean="0"/>
              <a:t>/S1 proxy functionality</a:t>
            </a:r>
            <a:endParaRPr lang="en-GB" dirty="0"/>
          </a:p>
        </p:txBody>
      </p:sp>
      <p:sp>
        <p:nvSpPr>
          <p:cNvPr id="19" name="Rectangular Callout 18"/>
          <p:cNvSpPr/>
          <p:nvPr/>
        </p:nvSpPr>
        <p:spPr>
          <a:xfrm>
            <a:off x="2155358" y="5029201"/>
            <a:ext cx="2383978" cy="630424"/>
          </a:xfrm>
          <a:prstGeom prst="wedgeRectCallout">
            <a:avLst>
              <a:gd name="adj1" fmla="val -22735"/>
              <a:gd name="adj2" fmla="val -13691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2. Support placement of L-GW on </a:t>
            </a:r>
            <a:r>
              <a:rPr lang="en-US" dirty="0" err="1" smtClean="0"/>
              <a:t>Iuh</a:t>
            </a:r>
            <a:r>
              <a:rPr lang="en-US" dirty="0" smtClean="0"/>
              <a:t>/S1 path</a:t>
            </a:r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8240486" y="-4"/>
            <a:ext cx="903517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animated</a:t>
            </a:r>
            <a:endParaRPr lang="en-GB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81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034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Connector 60"/>
          <p:cNvCxnSpPr/>
          <p:nvPr/>
        </p:nvCxnSpPr>
        <p:spPr>
          <a:xfrm>
            <a:off x="938857" y="4614805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</a:t>
            </a:r>
            <a:r>
              <a:rPr lang="en-US" dirty="0" err="1" smtClean="0"/>
              <a:t>SIPTO@Macro</a:t>
            </a:r>
            <a:r>
              <a:rPr lang="en-US" dirty="0" smtClean="0"/>
              <a:t> does not require special UE functionality?</a:t>
            </a:r>
            <a:endParaRPr lang="en-GB" dirty="0"/>
          </a:p>
        </p:txBody>
      </p:sp>
      <p:sp>
        <p:nvSpPr>
          <p:cNvPr id="100" name="Rectangle 99"/>
          <p:cNvSpPr/>
          <p:nvPr/>
        </p:nvSpPr>
        <p:spPr bwMode="auto">
          <a:xfrm>
            <a:off x="1732577" y="4908722"/>
            <a:ext cx="635821" cy="346580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 </a:t>
            </a: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eNB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 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1454607" y="3072135"/>
            <a:ext cx="635821" cy="346580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S-GW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1397597" y="2598654"/>
            <a:ext cx="635821" cy="347855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P-GW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103" name="Rectangle 30"/>
          <p:cNvSpPr>
            <a:spLocks noChangeArrowheads="1"/>
          </p:cNvSpPr>
          <p:nvPr/>
        </p:nvSpPr>
        <p:spPr bwMode="auto">
          <a:xfrm>
            <a:off x="2029845" y="5672714"/>
            <a:ext cx="289242" cy="519870"/>
          </a:xfrm>
          <a:prstGeom prst="rect">
            <a:avLst/>
          </a:prstGeom>
          <a:solidFill>
            <a:srgbClr val="FFFFFF"/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rPr>
              <a:t>UE</a:t>
            </a:r>
          </a:p>
        </p:txBody>
      </p:sp>
      <p:sp>
        <p:nvSpPr>
          <p:cNvPr id="105" name="Rectangle 104"/>
          <p:cNvSpPr/>
          <p:nvPr/>
        </p:nvSpPr>
        <p:spPr bwMode="auto">
          <a:xfrm>
            <a:off x="2033418" y="3873802"/>
            <a:ext cx="775483" cy="427536"/>
          </a:xfrm>
          <a:prstGeom prst="rect">
            <a:avLst/>
          </a:prstGeom>
          <a:solidFill>
            <a:srgbClr val="E62D00">
              <a:lumMod val="20000"/>
              <a:lumOff val="80000"/>
            </a:srgbClr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Local</a:t>
            </a:r>
            <a:b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</a:b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S/P-GW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106" name="Can 33"/>
          <p:cNvSpPr>
            <a:spLocks noChangeArrowheads="1"/>
          </p:cNvSpPr>
          <p:nvPr/>
        </p:nvSpPr>
        <p:spPr bwMode="auto">
          <a:xfrm rot="210306">
            <a:off x="2124080" y="4241247"/>
            <a:ext cx="206418" cy="1410448"/>
          </a:xfrm>
          <a:prstGeom prst="can">
            <a:avLst>
              <a:gd name="adj" fmla="val 25040"/>
            </a:avLst>
          </a:prstGeom>
          <a:solidFill>
            <a:srgbClr val="B2B2B2">
              <a:alpha val="49019"/>
            </a:srgbClr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107" name="Oval 34"/>
          <p:cNvSpPr>
            <a:spLocks noChangeArrowheads="1"/>
          </p:cNvSpPr>
          <p:nvPr/>
        </p:nvSpPr>
        <p:spPr bwMode="auto">
          <a:xfrm>
            <a:off x="2471722" y="3766216"/>
            <a:ext cx="173290" cy="173290"/>
          </a:xfrm>
          <a:prstGeom prst="ellipse">
            <a:avLst/>
          </a:prstGeom>
          <a:solidFill>
            <a:srgbClr val="00B0F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108" name="Oval 36"/>
          <p:cNvSpPr>
            <a:spLocks noChangeArrowheads="1"/>
          </p:cNvSpPr>
          <p:nvPr/>
        </p:nvSpPr>
        <p:spPr bwMode="auto">
          <a:xfrm>
            <a:off x="2231167" y="5684183"/>
            <a:ext cx="86645" cy="85370"/>
          </a:xfrm>
          <a:prstGeom prst="ellipse">
            <a:avLst/>
          </a:prstGeom>
          <a:solidFill>
            <a:srgbClr val="00B0F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111" name="Oval 50"/>
          <p:cNvSpPr>
            <a:spLocks noChangeArrowheads="1"/>
          </p:cNvSpPr>
          <p:nvPr/>
        </p:nvSpPr>
        <p:spPr bwMode="auto">
          <a:xfrm>
            <a:off x="2253112" y="3742082"/>
            <a:ext cx="173290" cy="173290"/>
          </a:xfrm>
          <a:prstGeom prst="ellipse">
            <a:avLst/>
          </a:prstGeom>
          <a:solidFill>
            <a:srgbClr val="92D05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127" name="Rectangular Callout 126"/>
          <p:cNvSpPr/>
          <p:nvPr/>
        </p:nvSpPr>
        <p:spPr>
          <a:xfrm>
            <a:off x="5308001" y="2157983"/>
            <a:ext cx="3378799" cy="3126579"/>
          </a:xfrm>
          <a:prstGeom prst="wedgeRectCallout">
            <a:avLst>
              <a:gd name="adj1" fmla="val -82337"/>
              <a:gd name="adj2" fmla="val 2841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UE requires only a </a:t>
            </a:r>
            <a:r>
              <a:rPr lang="en-US" b="1" u="sng" dirty="0" smtClean="0"/>
              <a:t>single</a:t>
            </a:r>
            <a:r>
              <a:rPr lang="en-US" b="1" dirty="0" smtClean="0"/>
              <a:t> PDN connection – as </a:t>
            </a:r>
            <a:r>
              <a:rPr lang="en-US" b="1" u="sng" dirty="0" smtClean="0"/>
              <a:t>all</a:t>
            </a:r>
            <a:r>
              <a:rPr lang="en-US" b="1" dirty="0" smtClean="0"/>
              <a:t> the traffic can be routed to a Local P-GW </a:t>
            </a:r>
          </a:p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The operator can still have full control on how each IP flow is routed at the Local P-GW</a:t>
            </a:r>
          </a:p>
          <a:p>
            <a:pPr marL="446088" indent="-263525"/>
            <a:r>
              <a:rPr lang="en-US" sz="1600" b="1" dirty="0" smtClean="0">
                <a:sym typeface="Wingdings" pitchFamily="2" charset="2"/>
              </a:rPr>
              <a:t> This is different to the SIPTO@LN case, where the network “beyond” the L-GW cannot be controlled by the Mobile Operator</a:t>
            </a:r>
            <a:endParaRPr lang="en-US" sz="1600" b="1" dirty="0" smtClean="0"/>
          </a:p>
        </p:txBody>
      </p:sp>
      <p:sp>
        <p:nvSpPr>
          <p:cNvPr id="58" name="Freeform 57"/>
          <p:cNvSpPr/>
          <p:nvPr/>
        </p:nvSpPr>
        <p:spPr>
          <a:xfrm>
            <a:off x="2107322" y="2320685"/>
            <a:ext cx="145759" cy="3722915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72818"/>
              <a:gd name="connsiteY0" fmla="*/ 3755572 h 3755572"/>
              <a:gd name="connsiteX1" fmla="*/ 261257 w 272818"/>
              <a:gd name="connsiteY1" fmla="*/ 2917372 h 3755572"/>
              <a:gd name="connsiteX2" fmla="*/ 0 w 272818"/>
              <a:gd name="connsiteY2" fmla="*/ 0 h 3755572"/>
              <a:gd name="connsiteX0" fmla="*/ 228600 w 261825"/>
              <a:gd name="connsiteY0" fmla="*/ 3755572 h 3755572"/>
              <a:gd name="connsiteX1" fmla="*/ 261257 w 261825"/>
              <a:gd name="connsiteY1" fmla="*/ 2917372 h 3755572"/>
              <a:gd name="connsiteX2" fmla="*/ 0 w 261825"/>
              <a:gd name="connsiteY2" fmla="*/ 0 h 3755572"/>
              <a:gd name="connsiteX0" fmla="*/ 195943 w 268067"/>
              <a:gd name="connsiteY0" fmla="*/ 3722915 h 3722915"/>
              <a:gd name="connsiteX1" fmla="*/ 261257 w 268067"/>
              <a:gd name="connsiteY1" fmla="*/ 2917372 h 3722915"/>
              <a:gd name="connsiteX2" fmla="*/ 0 w 268067"/>
              <a:gd name="connsiteY2" fmla="*/ 0 h 3722915"/>
              <a:gd name="connsiteX0" fmla="*/ 195943 w 262356"/>
              <a:gd name="connsiteY0" fmla="*/ 3722915 h 3722915"/>
              <a:gd name="connsiteX1" fmla="*/ 261257 w 262356"/>
              <a:gd name="connsiteY1" fmla="*/ 2917372 h 3722915"/>
              <a:gd name="connsiteX2" fmla="*/ 0 w 262356"/>
              <a:gd name="connsiteY2" fmla="*/ 0 h 3722915"/>
              <a:gd name="connsiteX0" fmla="*/ 0 w 78759"/>
              <a:gd name="connsiteY0" fmla="*/ 3722915 h 3722915"/>
              <a:gd name="connsiteX1" fmla="*/ 65314 w 78759"/>
              <a:gd name="connsiteY1" fmla="*/ 2917372 h 3722915"/>
              <a:gd name="connsiteX2" fmla="*/ 54429 w 78759"/>
              <a:gd name="connsiteY2" fmla="*/ 0 h 3722915"/>
              <a:gd name="connsiteX0" fmla="*/ 0 w 68589"/>
              <a:gd name="connsiteY0" fmla="*/ 3722915 h 3722915"/>
              <a:gd name="connsiteX1" fmla="*/ 65314 w 68589"/>
              <a:gd name="connsiteY1" fmla="*/ 2917372 h 3722915"/>
              <a:gd name="connsiteX2" fmla="*/ 54429 w 68589"/>
              <a:gd name="connsiteY2" fmla="*/ 0 h 3722915"/>
              <a:gd name="connsiteX0" fmla="*/ 0 w 131170"/>
              <a:gd name="connsiteY0" fmla="*/ 3722915 h 3722915"/>
              <a:gd name="connsiteX1" fmla="*/ 65314 w 131170"/>
              <a:gd name="connsiteY1" fmla="*/ 2917372 h 3722915"/>
              <a:gd name="connsiteX2" fmla="*/ 131130 w 131170"/>
              <a:gd name="connsiteY2" fmla="*/ 1827033 h 3722915"/>
              <a:gd name="connsiteX3" fmla="*/ 54429 w 131170"/>
              <a:gd name="connsiteY3" fmla="*/ 0 h 3722915"/>
              <a:gd name="connsiteX0" fmla="*/ 0 w 145792"/>
              <a:gd name="connsiteY0" fmla="*/ 3722915 h 3722915"/>
              <a:gd name="connsiteX1" fmla="*/ 65314 w 145792"/>
              <a:gd name="connsiteY1" fmla="*/ 2917372 h 3722915"/>
              <a:gd name="connsiteX2" fmla="*/ 145760 w 145792"/>
              <a:gd name="connsiteY2" fmla="*/ 1709990 h 3722915"/>
              <a:gd name="connsiteX3" fmla="*/ 54429 w 145792"/>
              <a:gd name="connsiteY3" fmla="*/ 0 h 3722915"/>
              <a:gd name="connsiteX0" fmla="*/ 0 w 116552"/>
              <a:gd name="connsiteY0" fmla="*/ 3722915 h 3722915"/>
              <a:gd name="connsiteX1" fmla="*/ 65314 w 116552"/>
              <a:gd name="connsiteY1" fmla="*/ 2917372 h 3722915"/>
              <a:gd name="connsiteX2" fmla="*/ 116499 w 116552"/>
              <a:gd name="connsiteY2" fmla="*/ 1666099 h 3722915"/>
              <a:gd name="connsiteX3" fmla="*/ 54429 w 116552"/>
              <a:gd name="connsiteY3" fmla="*/ 0 h 3722915"/>
              <a:gd name="connsiteX0" fmla="*/ 0 w 145791"/>
              <a:gd name="connsiteY0" fmla="*/ 3722915 h 3722915"/>
              <a:gd name="connsiteX1" fmla="*/ 65314 w 145791"/>
              <a:gd name="connsiteY1" fmla="*/ 2917372 h 3722915"/>
              <a:gd name="connsiteX2" fmla="*/ 145759 w 145791"/>
              <a:gd name="connsiteY2" fmla="*/ 1578316 h 3722915"/>
              <a:gd name="connsiteX3" fmla="*/ 54429 w 145791"/>
              <a:gd name="connsiteY3" fmla="*/ 0 h 3722915"/>
              <a:gd name="connsiteX0" fmla="*/ 0 w 145759"/>
              <a:gd name="connsiteY0" fmla="*/ 3722915 h 3722915"/>
              <a:gd name="connsiteX1" fmla="*/ 65314 w 145759"/>
              <a:gd name="connsiteY1" fmla="*/ 2917372 h 3722915"/>
              <a:gd name="connsiteX2" fmla="*/ 145759 w 145759"/>
              <a:gd name="connsiteY2" fmla="*/ 1578316 h 3722915"/>
              <a:gd name="connsiteX3" fmla="*/ 54429 w 145759"/>
              <a:gd name="connsiteY3" fmla="*/ 0 h 372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759" h="3722915">
                <a:moveTo>
                  <a:pt x="0" y="3722915"/>
                </a:moveTo>
                <a:cubicBezTo>
                  <a:pt x="2721" y="3426279"/>
                  <a:pt x="56243" y="3537858"/>
                  <a:pt x="65314" y="2917372"/>
                </a:cubicBezTo>
                <a:cubicBezTo>
                  <a:pt x="73758" y="2624557"/>
                  <a:pt x="118313" y="2064545"/>
                  <a:pt x="145759" y="1578316"/>
                </a:cubicBezTo>
                <a:cubicBezTo>
                  <a:pt x="143945" y="1092087"/>
                  <a:pt x="53801" y="327670"/>
                  <a:pt x="54429" y="0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Freeform 58"/>
          <p:cNvSpPr/>
          <p:nvPr/>
        </p:nvSpPr>
        <p:spPr>
          <a:xfrm>
            <a:off x="2232034" y="3593762"/>
            <a:ext cx="654819" cy="2457162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45627 w 437513"/>
              <a:gd name="connsiteY0" fmla="*/ 2144486 h 2144486"/>
              <a:gd name="connsiteX1" fmla="*/ 23855 w 437513"/>
              <a:gd name="connsiteY1" fmla="*/ 816429 h 2144486"/>
              <a:gd name="connsiteX2" fmla="*/ 437513 w 437513"/>
              <a:gd name="connsiteY2" fmla="*/ 0 h 2144486"/>
              <a:gd name="connsiteX0" fmla="*/ 54732 w 446618"/>
              <a:gd name="connsiteY0" fmla="*/ 2144486 h 2144486"/>
              <a:gd name="connsiteX1" fmla="*/ 22074 w 446618"/>
              <a:gd name="connsiteY1" fmla="*/ 1502229 h 2144486"/>
              <a:gd name="connsiteX2" fmla="*/ 446618 w 446618"/>
              <a:gd name="connsiteY2" fmla="*/ 0 h 2144486"/>
              <a:gd name="connsiteX0" fmla="*/ 32658 w 424544"/>
              <a:gd name="connsiteY0" fmla="*/ 2144486 h 2144486"/>
              <a:gd name="connsiteX1" fmla="*/ 0 w 424544"/>
              <a:gd name="connsiteY1" fmla="*/ 1502229 h 2144486"/>
              <a:gd name="connsiteX2" fmla="*/ 424544 w 424544"/>
              <a:gd name="connsiteY2" fmla="*/ 0 h 2144486"/>
              <a:gd name="connsiteX0" fmla="*/ 37367 w 429253"/>
              <a:gd name="connsiteY0" fmla="*/ 2144486 h 2144486"/>
              <a:gd name="connsiteX1" fmla="*/ 4709 w 429253"/>
              <a:gd name="connsiteY1" fmla="*/ 1502229 h 2144486"/>
              <a:gd name="connsiteX2" fmla="*/ 47595 w 429253"/>
              <a:gd name="connsiteY2" fmla="*/ 540524 h 2144486"/>
              <a:gd name="connsiteX3" fmla="*/ 429253 w 429253"/>
              <a:gd name="connsiteY3" fmla="*/ 0 h 2144486"/>
              <a:gd name="connsiteX0" fmla="*/ 37367 w 646967"/>
              <a:gd name="connsiteY0" fmla="*/ 2177143 h 2177143"/>
              <a:gd name="connsiteX1" fmla="*/ 4709 w 646967"/>
              <a:gd name="connsiteY1" fmla="*/ 1534886 h 2177143"/>
              <a:gd name="connsiteX2" fmla="*/ 47595 w 646967"/>
              <a:gd name="connsiteY2" fmla="*/ 573181 h 2177143"/>
              <a:gd name="connsiteX3" fmla="*/ 646967 w 646967"/>
              <a:gd name="connsiteY3" fmla="*/ 0 h 2177143"/>
              <a:gd name="connsiteX0" fmla="*/ 0 w 653491"/>
              <a:gd name="connsiteY0" fmla="*/ 2177143 h 2177143"/>
              <a:gd name="connsiteX1" fmla="*/ 11233 w 653491"/>
              <a:gd name="connsiteY1" fmla="*/ 1534886 h 2177143"/>
              <a:gd name="connsiteX2" fmla="*/ 54119 w 653491"/>
              <a:gd name="connsiteY2" fmla="*/ 573181 h 2177143"/>
              <a:gd name="connsiteX3" fmla="*/ 653491 w 653491"/>
              <a:gd name="connsiteY3" fmla="*/ 0 h 2177143"/>
              <a:gd name="connsiteX0" fmla="*/ 1328 w 654819"/>
              <a:gd name="connsiteY0" fmla="*/ 2177143 h 2177143"/>
              <a:gd name="connsiteX1" fmla="*/ 12561 w 654819"/>
              <a:gd name="connsiteY1" fmla="*/ 1534886 h 2177143"/>
              <a:gd name="connsiteX2" fmla="*/ 128599 w 654819"/>
              <a:gd name="connsiteY2" fmla="*/ 148900 h 2177143"/>
              <a:gd name="connsiteX3" fmla="*/ 654819 w 654819"/>
              <a:gd name="connsiteY3" fmla="*/ 0 h 2177143"/>
              <a:gd name="connsiteX0" fmla="*/ 1328 w 654819"/>
              <a:gd name="connsiteY0" fmla="*/ 2177143 h 2177143"/>
              <a:gd name="connsiteX1" fmla="*/ 12561 w 654819"/>
              <a:gd name="connsiteY1" fmla="*/ 1534886 h 2177143"/>
              <a:gd name="connsiteX2" fmla="*/ 128599 w 654819"/>
              <a:gd name="connsiteY2" fmla="*/ 229367 h 2177143"/>
              <a:gd name="connsiteX3" fmla="*/ 654819 w 654819"/>
              <a:gd name="connsiteY3" fmla="*/ 0 h 2177143"/>
              <a:gd name="connsiteX0" fmla="*/ 1328 w 654819"/>
              <a:gd name="connsiteY0" fmla="*/ 2177143 h 2177143"/>
              <a:gd name="connsiteX1" fmla="*/ 12561 w 654819"/>
              <a:gd name="connsiteY1" fmla="*/ 1534886 h 2177143"/>
              <a:gd name="connsiteX2" fmla="*/ 128599 w 654819"/>
              <a:gd name="connsiteY2" fmla="*/ 229367 h 2177143"/>
              <a:gd name="connsiteX3" fmla="*/ 654819 w 654819"/>
              <a:gd name="connsiteY3" fmla="*/ 0 h 217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819" h="2177143">
                <a:moveTo>
                  <a:pt x="1328" y="2177143"/>
                </a:moveTo>
                <a:cubicBezTo>
                  <a:pt x="4049" y="1880507"/>
                  <a:pt x="-8651" y="1859515"/>
                  <a:pt x="12561" y="1534886"/>
                </a:cubicBezTo>
                <a:cubicBezTo>
                  <a:pt x="33773" y="1210257"/>
                  <a:pt x="57842" y="479739"/>
                  <a:pt x="128599" y="229367"/>
                </a:cubicBezTo>
                <a:cubicBezTo>
                  <a:pt x="199356" y="-21004"/>
                  <a:pt x="528885" y="48082"/>
                  <a:pt x="654819" y="0"/>
                </a:cubicBezTo>
              </a:path>
            </a:pathLst>
          </a:cu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35"/>
          <p:cNvSpPr txBox="1">
            <a:spLocks noChangeArrowheads="1"/>
          </p:cNvSpPr>
          <p:nvPr/>
        </p:nvSpPr>
        <p:spPr bwMode="auto">
          <a:xfrm>
            <a:off x="851077" y="4652156"/>
            <a:ext cx="93007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 smtClean="0">
                <a:solidFill>
                  <a:schemeClr val="bg1">
                    <a:lumMod val="65000"/>
                  </a:schemeClr>
                </a:solidFill>
              </a:rPr>
              <a:t>RAN</a:t>
            </a:r>
            <a:endParaRPr kumimoji="1" lang="en-US" sz="90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3" name="Cloud Callout 62"/>
          <p:cNvSpPr/>
          <p:nvPr/>
        </p:nvSpPr>
        <p:spPr>
          <a:xfrm>
            <a:off x="2867232" y="3272150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Internet</a:t>
            </a:r>
            <a:endParaRPr lang="en-GB" dirty="0"/>
          </a:p>
        </p:txBody>
      </p:sp>
      <p:sp>
        <p:nvSpPr>
          <p:cNvPr id="64" name="TextBox 63"/>
          <p:cNvSpPr txBox="1"/>
          <p:nvPr/>
        </p:nvSpPr>
        <p:spPr>
          <a:xfrm>
            <a:off x="4097120" y="5694865"/>
            <a:ext cx="4359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UE Requirements: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No specific functionality needed</a:t>
            </a:r>
          </a:p>
        </p:txBody>
      </p: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508883" y="3469660"/>
            <a:ext cx="13821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Traffic </a:t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Offload Policies and</a:t>
            </a: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 e</a:t>
            </a:r>
            <a:r>
              <a:rPr lang="en-US" sz="1400" b="1" kern="0" dirty="0" err="1" smtClean="0">
                <a:solidFill>
                  <a:srgbClr val="92D050"/>
                </a:solidFill>
              </a:rPr>
              <a:t>nforcement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 flipV="1">
            <a:off x="1325526" y="3828727"/>
            <a:ext cx="828440" cy="71218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loud Callout 26"/>
          <p:cNvSpPr/>
          <p:nvPr/>
        </p:nvSpPr>
        <p:spPr>
          <a:xfrm>
            <a:off x="1836497" y="2029931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Operator Services</a:t>
            </a:r>
            <a:endParaRPr lang="en-GB" sz="1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267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58" grpId="0" animBg="1"/>
      <p:bldP spid="59" grpId="0" animBg="1"/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LIPA   vs.  SIPTO@LN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LIPA</a:t>
            </a:r>
          </a:p>
          <a:p>
            <a:pPr lvl="1"/>
            <a:r>
              <a:rPr lang="en-US" sz="2400" dirty="0" smtClean="0"/>
              <a:t>A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new service </a:t>
            </a:r>
            <a:r>
              <a:rPr lang="en-US" sz="2400" dirty="0" smtClean="0"/>
              <a:t>that enables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users</a:t>
            </a:r>
            <a:r>
              <a:rPr lang="en-US" sz="2400" dirty="0" smtClean="0"/>
              <a:t> to access content in the Local Network (Home/Enterprise)</a:t>
            </a:r>
          </a:p>
          <a:p>
            <a:pPr lvl="1">
              <a:buFont typeface="Wingdings"/>
              <a:buChar char="è"/>
            </a:pPr>
            <a:r>
              <a:rPr lang="en-US" sz="2400" dirty="0" smtClean="0">
                <a:sym typeface="Wingdings" pitchFamily="2" charset="2"/>
              </a:rPr>
              <a:t>LIPA is a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new end-user service</a:t>
            </a:r>
          </a:p>
          <a:p>
            <a:pPr lvl="1">
              <a:buFont typeface="Wingdings"/>
              <a:buChar char="è"/>
            </a:pPr>
            <a:endParaRPr lang="en-US" sz="2400" dirty="0">
              <a:sym typeface="Wingdings" pitchFamily="2" charset="2"/>
            </a:endParaRPr>
          </a:p>
          <a:p>
            <a:r>
              <a:rPr lang="en-US" sz="2800" b="1" dirty="0" smtClean="0">
                <a:sym typeface="Wingdings" pitchFamily="2" charset="2"/>
              </a:rPr>
              <a:t>SIPTO@LN</a:t>
            </a:r>
          </a:p>
          <a:p>
            <a:pPr lvl="1"/>
            <a:r>
              <a:rPr lang="en-US" sz="2400" dirty="0"/>
              <a:t>A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feature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 </a:t>
            </a:r>
            <a:r>
              <a:rPr lang="en-US" sz="2400" dirty="0" smtClean="0">
                <a:sym typeface="Wingdings" pitchFamily="2" charset="2"/>
              </a:rPr>
              <a:t>that enables the mobile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operator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 </a:t>
            </a:r>
            <a:r>
              <a:rPr lang="en-US" sz="2400" dirty="0" smtClean="0">
                <a:sym typeface="Wingdings" pitchFamily="2" charset="2"/>
              </a:rPr>
              <a:t>to offload “selected IP Traffic” in the Local Network (i.e. reduce the traffic load towards the core network</a:t>
            </a:r>
          </a:p>
          <a:p>
            <a:pPr lvl="1">
              <a:buFont typeface="Wingdings" pitchFamily="2" charset="2"/>
              <a:buChar char="è"/>
            </a:pPr>
            <a:r>
              <a:rPr lang="en-US" sz="2400" dirty="0" smtClean="0">
                <a:sym typeface="Wingdings" pitchFamily="2" charset="2"/>
              </a:rPr>
              <a:t>SIPTO@LN is a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new operator feature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55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85750" indent="-285750"/>
            <a:r>
              <a:rPr lang="en-US" dirty="0" smtClean="0"/>
              <a:t>Release 11 Status for LIPA Mobility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8" y="1361664"/>
            <a:ext cx="3709158" cy="2374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370" y="1391480"/>
            <a:ext cx="4892707" cy="224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824341"/>
              </p:ext>
            </p:extLst>
          </p:nvPr>
        </p:nvGraphicFramePr>
        <p:xfrm>
          <a:off x="422615" y="3633203"/>
          <a:ext cx="8299174" cy="2743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9587"/>
                <a:gridCol w="4149587"/>
              </a:tblGrid>
              <a:tr h="22317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Architecture 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Architecture 2</a:t>
                      </a:r>
                      <a:endParaRPr lang="en-GB" sz="1400" dirty="0"/>
                    </a:p>
                  </a:txBody>
                  <a:tcPr/>
                </a:tc>
              </a:tr>
              <a:tr h="24636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/>
                        <a:t>Basic Principles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</a:tr>
              <a:tr h="402721">
                <a:tc>
                  <a:txBody>
                    <a:bodyPr/>
                    <a:lstStyle/>
                    <a:p>
                      <a:pPr marL="179388" lvl="1" indent="-179388">
                        <a:buFontTx/>
                        <a:buChar char="-"/>
                      </a:pPr>
                      <a:r>
                        <a:rPr lang="en-US" sz="1200" dirty="0" smtClean="0"/>
                        <a:t>UE establishes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dedicated LIPA PDP context to L-GW</a:t>
                      </a:r>
                    </a:p>
                    <a:p>
                      <a:pPr marL="179388" marR="0" lvl="1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 smtClean="0"/>
                        <a:t>L-GW selection is done by the CN based on APN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9388" indent="-179388">
                        <a:buFontTx/>
                        <a:buChar char="-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Similar to Arch. 1, but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Iuh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/S1 passes through L-GW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9388" indent="-179388">
                        <a:buFontTx/>
                        <a:buChar char="-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L-GW, located on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Iuh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/S1 path, offloads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traffic of LIPA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 SIPTO enabled bearers using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NAT (transparently to UE)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9388" marR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Resp. L-GW is dynamically preconfigured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 H(e)NB via HMS</a:t>
                      </a:r>
                    </a:p>
                  </a:txBody>
                  <a:tcPr/>
                </a:tc>
              </a:tr>
              <a:tr h="305334">
                <a:tc>
                  <a:txBody>
                    <a:bodyPr/>
                    <a:lstStyle/>
                    <a:p>
                      <a:pPr marL="0" lvl="1" indent="0">
                        <a:buFontTx/>
                        <a:buNone/>
                      </a:pPr>
                      <a:r>
                        <a:rPr lang="en-US" sz="1300" b="1" dirty="0" smtClean="0"/>
                        <a:t>For Further Study issues: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</a:tr>
              <a:tr h="402721">
                <a:tc>
                  <a:txBody>
                    <a:bodyPr/>
                    <a:lstStyle/>
                    <a:p>
                      <a:pPr marL="179388" indent="-179388" hangingPunct="0">
                        <a:buFontTx/>
                        <a:buChar char="-"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How tunnels between the H(e)NBs and the L-GW are established</a:t>
                      </a:r>
                    </a:p>
                    <a:p>
                      <a:pPr marL="179388" indent="-179388" hangingPunct="0">
                        <a:buFontTx/>
                        <a:buChar char="-"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How to secure the </a:t>
                      </a:r>
                      <a:r>
                        <a:rPr lang="en-GB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Gn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/S5 tunnel</a:t>
                      </a:r>
                    </a:p>
                    <a:p>
                      <a:pPr marL="179388" indent="-179388" hangingPunct="0">
                        <a:buFontTx/>
                        <a:buChar char="-"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Handover procedures over the </a:t>
                      </a:r>
                      <a:r>
                        <a:rPr lang="en-GB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Sxx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interface</a:t>
                      </a:r>
                    </a:p>
                    <a:p>
                      <a:pPr marL="179388" indent="-179388" hangingPunct="0">
                        <a:buFontTx/>
                        <a:buChar char="-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Discovery of LIPA mobility area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9388" indent="-179388" algn="l" defTabSz="457200" rtl="0" eaLnBrk="1" latinLnBrk="0" hangingPunct="0">
                        <a:buFontTx/>
                        <a:buChar char="-"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Whether it is a deployment issue to have only a single L-GW per LHN </a:t>
                      </a:r>
                    </a:p>
                    <a:p>
                      <a:pPr marL="179388" indent="-179388" algn="l" defTabSz="457200" rtl="0" eaLnBrk="1" latinLnBrk="0" hangingPunct="0">
                        <a:buFontTx/>
                        <a:buChar char="-"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Whether there is a security or reliability concern to route all traffic through the L-GW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936169" y="6378979"/>
            <a:ext cx="651865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68288" lvl="1" indent="-268288"/>
            <a:r>
              <a:rPr lang="en-US" sz="1200" b="1" dirty="0" smtClean="0">
                <a:sym typeface="Wingdings" pitchFamily="2" charset="2"/>
              </a:rPr>
              <a:t> 	C</a:t>
            </a:r>
            <a:r>
              <a:rPr lang="en-US" sz="1200" b="1" dirty="0" smtClean="0"/>
              <a:t>urrent working assumption: </a:t>
            </a:r>
            <a:r>
              <a:rPr lang="en-GB" sz="1200" b="1" dirty="0" smtClean="0"/>
              <a:t>Architecture 1 </a:t>
            </a:r>
            <a:r>
              <a:rPr lang="en-GB" sz="1200" b="1" dirty="0"/>
              <a:t>will be used as </a:t>
            </a:r>
            <a:r>
              <a:rPr lang="en-GB" sz="1200" b="1" dirty="0" smtClean="0"/>
              <a:t>baseline for </a:t>
            </a:r>
            <a:r>
              <a:rPr lang="en-GB" sz="1200" b="1" dirty="0"/>
              <a:t>“LIPA mobility”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dirty="0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" name="Rectangular Callout 3"/>
          <p:cNvSpPr/>
          <p:nvPr/>
        </p:nvSpPr>
        <p:spPr>
          <a:xfrm>
            <a:off x="5834726" y="2873829"/>
            <a:ext cx="2555619" cy="522515"/>
          </a:xfrm>
          <a:prstGeom prst="wedgeRectCallout">
            <a:avLst>
              <a:gd name="adj1" fmla="val -30753"/>
              <a:gd name="adj2" fmla="val -1144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Similar to Arch 1, but </a:t>
            </a:r>
            <a:br>
              <a:rPr lang="en-US" dirty="0" smtClean="0"/>
            </a:br>
            <a:r>
              <a:rPr lang="en-US" dirty="0" smtClean="0"/>
              <a:t>L-GW on </a:t>
            </a:r>
            <a:r>
              <a:rPr lang="en-US" dirty="0" err="1" smtClean="0"/>
              <a:t>Iuh</a:t>
            </a:r>
            <a:r>
              <a:rPr lang="en-US" dirty="0" smtClean="0"/>
              <a:t>/S1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334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Stage 1 Requirements for SIPTO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752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sz="3800" b="1" dirty="0" smtClean="0"/>
              <a:t>TS 22.101</a:t>
            </a:r>
          </a:p>
          <a:p>
            <a:r>
              <a:rPr lang="en-GB" sz="3800" i="1" dirty="0" smtClean="0"/>
              <a:t>It shall be possible to perform </a:t>
            </a:r>
            <a:r>
              <a:rPr lang="en-GB" sz="3800" i="1" dirty="0" smtClean="0">
                <a:solidFill>
                  <a:schemeClr val="accent6">
                    <a:lumMod val="75000"/>
                  </a:schemeClr>
                </a:solidFill>
              </a:rPr>
              <a:t>Selected IP Traffic Offload for </a:t>
            </a:r>
            <a:r>
              <a:rPr lang="en-GB" sz="3800" b="1" i="1" dirty="0" smtClean="0">
                <a:solidFill>
                  <a:schemeClr val="accent6">
                    <a:lumMod val="75000"/>
                  </a:schemeClr>
                </a:solidFill>
              </a:rPr>
              <a:t>pre-Release 10 UEs</a:t>
            </a:r>
            <a:r>
              <a:rPr lang="en-GB" sz="3800" i="1" dirty="0" smtClean="0"/>
              <a:t>.</a:t>
            </a:r>
          </a:p>
          <a:p>
            <a:endParaRPr lang="en-US" sz="4500" dirty="0" smtClean="0"/>
          </a:p>
          <a:p>
            <a:pPr marL="0" indent="0">
              <a:buNone/>
            </a:pPr>
            <a:r>
              <a:rPr lang="en-US" sz="3800" b="1" dirty="0" smtClean="0"/>
              <a:t>TS 22.220</a:t>
            </a:r>
            <a:endParaRPr lang="en-US" sz="3800" b="1" dirty="0"/>
          </a:p>
          <a:p>
            <a:r>
              <a:rPr lang="en-GB" sz="3800" i="1" dirty="0" smtClean="0"/>
              <a:t>The </a:t>
            </a:r>
            <a:r>
              <a:rPr lang="en-GB" sz="3800" b="1" i="1" dirty="0">
                <a:solidFill>
                  <a:schemeClr val="accent6">
                    <a:lumMod val="75000"/>
                  </a:schemeClr>
                </a:solidFill>
              </a:rPr>
              <a:t>SIPTO policies </a:t>
            </a:r>
            <a:r>
              <a:rPr lang="en-GB" sz="3800" i="1" dirty="0"/>
              <a:t>may be defined per APN or </a:t>
            </a:r>
            <a:r>
              <a:rPr lang="en-GB" sz="3800" i="1" u="sng" dirty="0" smtClean="0"/>
              <a:t>per IP flow</a:t>
            </a:r>
            <a:r>
              <a:rPr lang="en-GB" sz="3800" i="1" dirty="0" smtClean="0"/>
              <a:t>:</a:t>
            </a:r>
          </a:p>
          <a:p>
            <a:pPr lvl="1"/>
            <a:r>
              <a:rPr lang="en-GB" sz="3200" i="1" dirty="0" smtClean="0"/>
              <a:t>SIPTO </a:t>
            </a:r>
            <a:r>
              <a:rPr lang="en-GB" sz="3200" i="1" dirty="0"/>
              <a:t>policies </a:t>
            </a:r>
            <a:r>
              <a:rPr lang="en-GB" sz="3200" b="1" i="1" dirty="0">
                <a:solidFill>
                  <a:schemeClr val="accent6">
                    <a:lumMod val="75000"/>
                  </a:schemeClr>
                </a:solidFill>
              </a:rPr>
              <a:t>per APN </a:t>
            </a:r>
            <a:r>
              <a:rPr lang="en-GB" sz="3200" i="1" dirty="0"/>
              <a:t>indicate whether all traffic associated with a specific APN is subject to </a:t>
            </a:r>
            <a:r>
              <a:rPr lang="en-GB" sz="3200" i="1" dirty="0" smtClean="0"/>
              <a:t>offload;</a:t>
            </a:r>
          </a:p>
          <a:p>
            <a:pPr lvl="1"/>
            <a:r>
              <a:rPr lang="en-GB" sz="3200" i="1" dirty="0" smtClean="0"/>
              <a:t>SIPTO </a:t>
            </a:r>
            <a:r>
              <a:rPr lang="en-GB" sz="3200" i="1" dirty="0"/>
              <a:t>policies </a:t>
            </a:r>
            <a:r>
              <a:rPr lang="en-GB" sz="3200" b="1" i="1" u="sng" dirty="0" smtClean="0">
                <a:solidFill>
                  <a:schemeClr val="accent6">
                    <a:lumMod val="75000"/>
                  </a:schemeClr>
                </a:solidFill>
              </a:rPr>
              <a:t>per IP flow</a:t>
            </a:r>
            <a:r>
              <a:rPr lang="en-GB" sz="32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sz="3200" i="1" dirty="0" smtClean="0"/>
              <a:t>are </a:t>
            </a:r>
            <a:r>
              <a:rPr lang="en-GB" sz="3200" i="1" dirty="0"/>
              <a:t>routing policies indicating which APN to use for a specific IP flow. The </a:t>
            </a:r>
            <a:r>
              <a:rPr lang="en-GB" sz="3200" b="1" i="1" dirty="0">
                <a:solidFill>
                  <a:schemeClr val="accent6">
                    <a:lumMod val="75000"/>
                  </a:schemeClr>
                </a:solidFill>
              </a:rPr>
              <a:t>Operator may provide routing policies to the UE that assist the UE in routing the IP flows towards an appropriate APN</a:t>
            </a:r>
            <a:r>
              <a:rPr lang="en-GB" sz="3200" i="1" dirty="0"/>
              <a:t>. This is applicable for UE regardless of whether or not it has established IP connectivity to the local enterprise/residential network.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dirty="0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444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2634" y="1417639"/>
            <a:ext cx="8335938" cy="4665844"/>
          </a:xfrm>
        </p:spPr>
        <p:txBody>
          <a:bodyPr/>
          <a:lstStyle/>
          <a:p>
            <a:r>
              <a:rPr lang="en-US" sz="2400" dirty="0" smtClean="0"/>
              <a:t>LIPA service from UE perspective – </a:t>
            </a:r>
            <a:r>
              <a:rPr lang="en-US" sz="2400" b="1" u="sng" dirty="0" smtClean="0">
                <a:solidFill>
                  <a:srgbClr val="FF0000"/>
                </a:solidFill>
              </a:rPr>
              <a:t>Architecture 1</a:t>
            </a:r>
            <a:r>
              <a:rPr lang="en-US" sz="2400" u="sng" dirty="0" smtClean="0">
                <a:solidFill>
                  <a:srgbClr val="FF0000"/>
                </a:solidFill>
              </a:rPr>
              <a:t> </a:t>
            </a:r>
            <a:endParaRPr lang="en-US" sz="2400" u="sng" dirty="0">
              <a:solidFill>
                <a:srgbClr val="FF0000"/>
              </a:solidFill>
            </a:endParaRPr>
          </a:p>
          <a:p>
            <a:endParaRPr lang="en-US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341621" y="3935658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/>
          <p:nvPr/>
        </p:nvGrpSpPr>
        <p:grpSpPr>
          <a:xfrm>
            <a:off x="1229145" y="2049269"/>
            <a:ext cx="3335550" cy="4430809"/>
            <a:chOff x="714632" y="2108903"/>
            <a:chExt cx="3335550" cy="4430809"/>
          </a:xfrm>
        </p:grpSpPr>
        <p:sp>
          <p:nvSpPr>
            <p:cNvPr id="56" name="Rectangle 55"/>
            <p:cNvSpPr/>
            <p:nvPr/>
          </p:nvSpPr>
          <p:spPr bwMode="auto">
            <a:xfrm>
              <a:off x="1547461" y="2834793"/>
              <a:ext cx="657893" cy="35861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kern="0" dirty="0">
                  <a:solidFill>
                    <a:srgbClr val="808080">
                      <a:lumMod val="75000"/>
                    </a:srgbClr>
                  </a:solidFill>
                  <a:latin typeface="Arial" charset="0"/>
                  <a:ea typeface="HGP創英角ｺﾞｼｯｸUB" pitchFamily="50" charset="-128"/>
                  <a:cs typeface="Osaka" charset="-128"/>
                </a:rPr>
                <a:t>S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GSN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1783491" y="4763972"/>
              <a:ext cx="657893" cy="35861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 HNB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1479138" y="3360161"/>
              <a:ext cx="867522" cy="35861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kern="0" dirty="0" smtClean="0">
                  <a:solidFill>
                    <a:srgbClr val="808080">
                      <a:lumMod val="75000"/>
                    </a:srgbClr>
                  </a:solidFill>
                  <a:latin typeface="Arial" charset="0"/>
                  <a:ea typeface="HGP創英角ｺﾞｼｯｸUB" pitchFamily="50" charset="-128"/>
                  <a:cs typeface="Osaka" charset="-128"/>
                </a:rPr>
                <a:t>HNBGW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1464636" y="2384225"/>
              <a:ext cx="657893" cy="35861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GGSN</a:t>
              </a: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1952452" y="5630175"/>
              <a:ext cx="299282" cy="537916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HGP創英角ｺﾞｼｯｸUB"/>
                  <a:cs typeface="HGP創英角ｺﾞｼｯｸUB"/>
                </a:rPr>
                <a:t>UE</a:t>
              </a:r>
            </a:p>
          </p:txBody>
        </p:sp>
        <p:sp>
          <p:nvSpPr>
            <p:cNvPr id="43" name="Can 11"/>
            <p:cNvSpPr>
              <a:spLocks noChangeArrowheads="1"/>
            </p:cNvSpPr>
            <p:nvPr/>
          </p:nvSpPr>
          <p:spPr bwMode="auto">
            <a:xfrm rot="21449160">
              <a:off x="1825010" y="2674709"/>
              <a:ext cx="192177" cy="2925509"/>
            </a:xfrm>
            <a:prstGeom prst="can">
              <a:avLst>
                <a:gd name="adj" fmla="val 24968"/>
              </a:avLst>
            </a:prstGeom>
            <a:solidFill>
              <a:srgbClr val="B2B2B2">
                <a:alpha val="49019"/>
              </a:srgbClr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44" name="Oval 15"/>
            <p:cNvSpPr>
              <a:spLocks noChangeArrowheads="1"/>
            </p:cNvSpPr>
            <p:nvPr/>
          </p:nvSpPr>
          <p:spPr bwMode="auto">
            <a:xfrm>
              <a:off x="1823797" y="2268433"/>
              <a:ext cx="179305" cy="179305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45" name="TextBox 16"/>
            <p:cNvSpPr txBox="1">
              <a:spLocks noChangeArrowheads="1"/>
            </p:cNvSpPr>
            <p:nvPr/>
          </p:nvSpPr>
          <p:spPr bwMode="auto">
            <a:xfrm>
              <a:off x="2088354" y="2108903"/>
              <a:ext cx="196182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1pPr>
              <a:lvl2pPr marL="742950" indent="-28575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2pPr>
              <a:lvl3pPr marL="11430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3pPr>
              <a:lvl4pPr marL="16002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4pPr>
              <a:lvl5pPr marL="20574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Arial" pitchFamily="34" charset="0"/>
                  <a:ea typeface="Osaka"/>
                </a:rPr>
                <a:t>IP Point of Presence (Default APN)</a:t>
              </a:r>
            </a:p>
          </p:txBody>
        </p:sp>
        <p:sp>
          <p:nvSpPr>
            <p:cNvPr id="46" name="Oval 17"/>
            <p:cNvSpPr>
              <a:spLocks noChangeArrowheads="1"/>
            </p:cNvSpPr>
            <p:nvPr/>
          </p:nvSpPr>
          <p:spPr bwMode="auto">
            <a:xfrm>
              <a:off x="2160762" y="5642041"/>
              <a:ext cx="88335" cy="88334"/>
            </a:xfrm>
            <a:prstGeom prst="ellipse">
              <a:avLst/>
            </a:prstGeom>
            <a:solidFill>
              <a:srgbClr val="E62D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2093523" y="4195732"/>
              <a:ext cx="657892" cy="358611"/>
            </a:xfrm>
            <a:prstGeom prst="rect">
              <a:avLst/>
            </a:prstGeom>
            <a:solidFill>
              <a:srgbClr val="E62D00">
                <a:lumMod val="20000"/>
                <a:lumOff val="80000"/>
              </a:srgbClr>
            </a:solidFill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L-GW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48" name="Can 18"/>
            <p:cNvSpPr>
              <a:spLocks noChangeArrowheads="1"/>
            </p:cNvSpPr>
            <p:nvPr/>
          </p:nvSpPr>
          <p:spPr bwMode="auto">
            <a:xfrm rot="156734">
              <a:off x="2126483" y="4488422"/>
              <a:ext cx="209629" cy="1110111"/>
            </a:xfrm>
            <a:prstGeom prst="can">
              <a:avLst>
                <a:gd name="adj" fmla="val 25031"/>
              </a:avLst>
            </a:prstGeom>
            <a:solidFill>
              <a:srgbClr val="B2B2B2">
                <a:alpha val="49019"/>
              </a:srgbClr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49" name="Oval 29"/>
            <p:cNvSpPr>
              <a:spLocks noChangeArrowheads="1"/>
            </p:cNvSpPr>
            <p:nvPr/>
          </p:nvSpPr>
          <p:spPr bwMode="auto">
            <a:xfrm>
              <a:off x="2629588" y="4282591"/>
              <a:ext cx="179305" cy="179306"/>
            </a:xfrm>
            <a:prstGeom prst="ellipse">
              <a:avLst/>
            </a:prstGeom>
            <a:solidFill>
              <a:srgbClr val="E62D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50" name="Oval 30"/>
            <p:cNvSpPr>
              <a:spLocks noChangeArrowheads="1"/>
            </p:cNvSpPr>
            <p:nvPr/>
          </p:nvSpPr>
          <p:spPr bwMode="auto">
            <a:xfrm>
              <a:off x="1953770" y="5640722"/>
              <a:ext cx="88334" cy="88335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cxnSp>
          <p:nvCxnSpPr>
            <p:cNvPr id="51" name="Straight Arrow Connector 34"/>
            <p:cNvCxnSpPr>
              <a:cxnSpLocks noChangeShapeType="1"/>
            </p:cNvCxnSpPr>
            <p:nvPr/>
          </p:nvCxnSpPr>
          <p:spPr bwMode="auto">
            <a:xfrm>
              <a:off x="2717318" y="4363280"/>
              <a:ext cx="433882" cy="0"/>
            </a:xfrm>
            <a:prstGeom prst="straightConnector1">
              <a:avLst/>
            </a:prstGeom>
            <a:noFill/>
            <a:ln w="28575" algn="ctr">
              <a:solidFill>
                <a:srgbClr val="E62D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2" name="TextBox 35"/>
            <p:cNvSpPr txBox="1">
              <a:spLocks noChangeArrowheads="1"/>
            </p:cNvSpPr>
            <p:nvPr/>
          </p:nvSpPr>
          <p:spPr bwMode="auto">
            <a:xfrm>
              <a:off x="2767437" y="4379034"/>
              <a:ext cx="121297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1pPr>
              <a:lvl2pPr marL="742950" indent="-28575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2pPr>
              <a:lvl3pPr marL="11430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3pPr>
              <a:lvl4pPr marL="16002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4pPr>
              <a:lvl5pPr marL="20574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62D00"/>
                  </a:solidFill>
                  <a:effectLst/>
                  <a:uLnTx/>
                  <a:uFillTx/>
                  <a:latin typeface="Arial" pitchFamily="34" charset="0"/>
                  <a:ea typeface="Osaka"/>
                </a:rPr>
                <a:t>IP </a:t>
              </a:r>
              <a:r>
                <a:rPr kumimoji="1" lang="en-US" sz="1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E62D00"/>
                  </a:solidFill>
                  <a:effectLst/>
                  <a:uLnTx/>
                  <a:uFillTx/>
                  <a:latin typeface="Arial" pitchFamily="34" charset="0"/>
                  <a:ea typeface="Osaka"/>
                </a:rPr>
                <a:t>PoP</a:t>
              </a:r>
              <a:r>
                <a:rPr kumimoji="1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62D00"/>
                  </a:solidFill>
                  <a:effectLst/>
                  <a:uLnTx/>
                  <a:uFillTx/>
                  <a:latin typeface="Arial" pitchFamily="34" charset="0"/>
                  <a:ea typeface="Osaka"/>
                </a:rPr>
                <a:t> </a:t>
              </a:r>
              <a:r>
                <a:rPr kumimoji="1" lang="en-US" sz="1400" b="1" i="0" u="none" strike="noStrike" kern="0" cap="none" spc="0" normalizeH="0" noProof="0" dirty="0" smtClean="0">
                  <a:ln>
                    <a:noFill/>
                  </a:ln>
                  <a:solidFill>
                    <a:srgbClr val="E62D00"/>
                  </a:solidFill>
                  <a:effectLst/>
                  <a:uLnTx/>
                  <a:uFillTx/>
                  <a:latin typeface="Arial" pitchFamily="34" charset="0"/>
                  <a:ea typeface="Osaka"/>
                </a:rPr>
                <a:t>(LIPA APN)</a:t>
              </a:r>
              <a:endPara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E62D00"/>
                </a:solidFill>
                <a:effectLst/>
                <a:uLnTx/>
                <a:uFillTx/>
                <a:latin typeface="Arial" pitchFamily="34" charset="0"/>
                <a:ea typeface="Osaka"/>
              </a:endParaRPr>
            </a:p>
          </p:txBody>
        </p:sp>
        <p:sp>
          <p:nvSpPr>
            <p:cNvPr id="53" name="Oval 40"/>
            <p:cNvSpPr>
              <a:spLocks noChangeArrowheads="1"/>
            </p:cNvSpPr>
            <p:nvPr/>
          </p:nvSpPr>
          <p:spPr bwMode="auto">
            <a:xfrm>
              <a:off x="1832476" y="5809480"/>
              <a:ext cx="179305" cy="179305"/>
            </a:xfrm>
            <a:prstGeom prst="ellipse">
              <a:avLst/>
            </a:prstGeom>
            <a:solidFill>
              <a:srgbClr val="92D05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54" name="TextBox 42"/>
            <p:cNvSpPr txBox="1">
              <a:spLocks noChangeArrowheads="1"/>
            </p:cNvSpPr>
            <p:nvPr/>
          </p:nvSpPr>
          <p:spPr bwMode="auto">
            <a:xfrm>
              <a:off x="714632" y="5370161"/>
              <a:ext cx="1446130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1pPr>
              <a:lvl2pPr marL="742950" indent="-28575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2pPr>
              <a:lvl3pPr marL="11430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3pPr>
              <a:lvl4pPr marL="16002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4pPr>
              <a:lvl5pPr marL="20574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9pPr>
            </a:lstStyle>
            <a:p>
              <a:pPr lvl="0" defTabSz="914400" eaLnBrk="1" hangingPunct="1">
                <a:defRPr/>
              </a:pPr>
              <a:r>
                <a:rPr lang="en-US" sz="1400" b="1" kern="0" dirty="0">
                  <a:solidFill>
                    <a:srgbClr val="92D050"/>
                  </a:solidFill>
                </a:rPr>
                <a:t>Traffic </a:t>
              </a:r>
              <a:br>
                <a:rPr lang="en-US" sz="1400" b="1" kern="0" dirty="0">
                  <a:solidFill>
                    <a:srgbClr val="92D050"/>
                  </a:solidFill>
                </a:rPr>
              </a:br>
              <a:r>
                <a:rPr lang="en-US" sz="1400" b="1" kern="0" dirty="0">
                  <a:solidFill>
                    <a:srgbClr val="92D050"/>
                  </a:solidFill>
                </a:rPr>
                <a:t>Offload Policies</a:t>
              </a:r>
            </a:p>
            <a:p>
              <a:pPr lvl="0" defTabSz="914400" eaLnBrk="1" hangingPunct="1">
                <a:defRPr/>
              </a:pPr>
              <a:r>
                <a:rPr lang="en-US" sz="1400" b="1" kern="0" dirty="0">
                  <a:solidFill>
                    <a:srgbClr val="92D050"/>
                  </a:solidFill>
                </a:rPr>
                <a:t>and enforcement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LIPA Service based on Architecture 1</a:t>
            </a:r>
            <a:endParaRPr lang="en-GB" dirty="0"/>
          </a:p>
        </p:txBody>
      </p:sp>
      <p:sp>
        <p:nvSpPr>
          <p:cNvPr id="114" name="Rectangular Callout 113"/>
          <p:cNvSpPr/>
          <p:nvPr/>
        </p:nvSpPr>
        <p:spPr>
          <a:xfrm>
            <a:off x="5452764" y="2324590"/>
            <a:ext cx="3069453" cy="2738357"/>
          </a:xfrm>
          <a:prstGeom prst="wedgeRectCallout">
            <a:avLst>
              <a:gd name="adj1" fmla="val -90093"/>
              <a:gd name="adj2" fmla="val 22229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 indent="-174625">
              <a:buFont typeface="Arial" pitchFamily="34" charset="0"/>
              <a:buChar char="•"/>
            </a:pPr>
            <a:r>
              <a:rPr lang="en-US" sz="1600" b="1" dirty="0" smtClean="0"/>
              <a:t>UE maintains </a:t>
            </a:r>
            <a:r>
              <a:rPr lang="en-US" sz="1600" b="1" u="sng" dirty="0" smtClean="0"/>
              <a:t>separate</a:t>
            </a:r>
            <a:r>
              <a:rPr lang="en-US" sz="1600" b="1" dirty="0" smtClean="0"/>
              <a:t> PDN connections – one for Operator  provided services and one for LIPA – and has 2 IP addresses.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en-US" sz="1600" b="1" dirty="0" smtClean="0"/>
              <a:t>Traffic routing (i.e. PDN connection selection) in UE can be solved because Local Network has a dedicated IP sub-network and </a:t>
            </a:r>
            <a:r>
              <a:rPr lang="en-US" sz="1600" b="1" u="sng" dirty="0" smtClean="0"/>
              <a:t>normal IP routing functionality can be applied</a:t>
            </a:r>
            <a:r>
              <a:rPr lang="en-US" sz="1600" b="1" dirty="0" smtClean="0"/>
              <a:t>.</a:t>
            </a:r>
          </a:p>
        </p:txBody>
      </p:sp>
      <p:sp>
        <p:nvSpPr>
          <p:cNvPr id="130" name="TextBox 16"/>
          <p:cNvSpPr txBox="1">
            <a:spLocks noChangeArrowheads="1"/>
          </p:cNvSpPr>
          <p:nvPr/>
        </p:nvSpPr>
        <p:spPr bwMode="auto">
          <a:xfrm>
            <a:off x="627408" y="2270958"/>
            <a:ext cx="9996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itchFamily="34" charset="0"/>
                <a:ea typeface="Osaka"/>
              </a:rPr>
              <a:t>Arch-1:</a:t>
            </a:r>
          </a:p>
        </p:txBody>
      </p:sp>
      <p:sp>
        <p:nvSpPr>
          <p:cNvPr id="4" name="Freeform 3"/>
          <p:cNvSpPr/>
          <p:nvPr/>
        </p:nvSpPr>
        <p:spPr>
          <a:xfrm>
            <a:off x="2276577" y="2242457"/>
            <a:ext cx="228944" cy="3755572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944" h="3755572">
                <a:moveTo>
                  <a:pt x="228600" y="3755572"/>
                </a:moveTo>
                <a:cubicBezTo>
                  <a:pt x="231321" y="3458936"/>
                  <a:pt x="217714" y="3015343"/>
                  <a:pt x="195943" y="2536372"/>
                </a:cubicBezTo>
                <a:cubicBezTo>
                  <a:pt x="174172" y="2057401"/>
                  <a:pt x="130629" y="1304472"/>
                  <a:pt x="97972" y="881743"/>
                </a:cubicBezTo>
                <a:cubicBezTo>
                  <a:pt x="65315" y="459014"/>
                  <a:pt x="12700" y="174172"/>
                  <a:pt x="0" y="0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Freeform 54"/>
          <p:cNvSpPr/>
          <p:nvPr/>
        </p:nvSpPr>
        <p:spPr>
          <a:xfrm>
            <a:off x="2696884" y="4184374"/>
            <a:ext cx="1012721" cy="1820979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170423 w 391886"/>
              <a:gd name="connsiteY2" fmla="*/ 417219 h 2144486"/>
              <a:gd name="connsiteX3" fmla="*/ 391886 w 391886"/>
              <a:gd name="connsiteY3" fmla="*/ 0 h 2144486"/>
              <a:gd name="connsiteX0" fmla="*/ 0 w 968829"/>
              <a:gd name="connsiteY0" fmla="*/ 1959429 h 1959429"/>
              <a:gd name="connsiteX1" fmla="*/ 65314 w 968829"/>
              <a:gd name="connsiteY1" fmla="*/ 718458 h 1959429"/>
              <a:gd name="connsiteX2" fmla="*/ 170423 w 968829"/>
              <a:gd name="connsiteY2" fmla="*/ 232162 h 1959429"/>
              <a:gd name="connsiteX3" fmla="*/ 968829 w 968829"/>
              <a:gd name="connsiteY3" fmla="*/ 0 h 1959429"/>
              <a:gd name="connsiteX0" fmla="*/ 0 w 968829"/>
              <a:gd name="connsiteY0" fmla="*/ 1959429 h 1959429"/>
              <a:gd name="connsiteX1" fmla="*/ 65314 w 968829"/>
              <a:gd name="connsiteY1" fmla="*/ 718458 h 1959429"/>
              <a:gd name="connsiteX2" fmla="*/ 213966 w 968829"/>
              <a:gd name="connsiteY2" fmla="*/ 232162 h 1959429"/>
              <a:gd name="connsiteX3" fmla="*/ 968829 w 968829"/>
              <a:gd name="connsiteY3" fmla="*/ 0 h 1959429"/>
              <a:gd name="connsiteX0" fmla="*/ 0 w 968829"/>
              <a:gd name="connsiteY0" fmla="*/ 1959429 h 1959429"/>
              <a:gd name="connsiteX1" fmla="*/ 65314 w 968829"/>
              <a:gd name="connsiteY1" fmla="*/ 718458 h 1959429"/>
              <a:gd name="connsiteX2" fmla="*/ 213966 w 968829"/>
              <a:gd name="connsiteY2" fmla="*/ 232162 h 1959429"/>
              <a:gd name="connsiteX3" fmla="*/ 968829 w 968829"/>
              <a:gd name="connsiteY3" fmla="*/ 0 h 1959429"/>
              <a:gd name="connsiteX0" fmla="*/ 0 w 968829"/>
              <a:gd name="connsiteY0" fmla="*/ 1959429 h 1959429"/>
              <a:gd name="connsiteX1" fmla="*/ 65314 w 968829"/>
              <a:gd name="connsiteY1" fmla="*/ 718458 h 1959429"/>
              <a:gd name="connsiteX2" fmla="*/ 213966 w 968829"/>
              <a:gd name="connsiteY2" fmla="*/ 232162 h 1959429"/>
              <a:gd name="connsiteX3" fmla="*/ 968829 w 968829"/>
              <a:gd name="connsiteY3" fmla="*/ 0 h 1959429"/>
              <a:gd name="connsiteX0" fmla="*/ 0 w 1012721"/>
              <a:gd name="connsiteY0" fmla="*/ 1820440 h 1820440"/>
              <a:gd name="connsiteX1" fmla="*/ 65314 w 1012721"/>
              <a:gd name="connsiteY1" fmla="*/ 579469 h 1820440"/>
              <a:gd name="connsiteX2" fmla="*/ 213966 w 1012721"/>
              <a:gd name="connsiteY2" fmla="*/ 93173 h 1820440"/>
              <a:gd name="connsiteX3" fmla="*/ 1012721 w 1012721"/>
              <a:gd name="connsiteY3" fmla="*/ 0 h 1820440"/>
              <a:gd name="connsiteX0" fmla="*/ 0 w 1012721"/>
              <a:gd name="connsiteY0" fmla="*/ 1820979 h 1820979"/>
              <a:gd name="connsiteX1" fmla="*/ 65314 w 1012721"/>
              <a:gd name="connsiteY1" fmla="*/ 580008 h 1820979"/>
              <a:gd name="connsiteX2" fmla="*/ 213966 w 1012721"/>
              <a:gd name="connsiteY2" fmla="*/ 93712 h 1820979"/>
              <a:gd name="connsiteX3" fmla="*/ 1012721 w 1012721"/>
              <a:gd name="connsiteY3" fmla="*/ 539 h 1820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2721" h="1820979">
                <a:moveTo>
                  <a:pt x="0" y="1820979"/>
                </a:moveTo>
                <a:cubicBezTo>
                  <a:pt x="2721" y="1524343"/>
                  <a:pt x="0" y="937422"/>
                  <a:pt x="65314" y="580008"/>
                </a:cubicBezTo>
                <a:cubicBezTo>
                  <a:pt x="93718" y="292130"/>
                  <a:pt x="105109" y="189869"/>
                  <a:pt x="213966" y="93712"/>
                </a:cubicBezTo>
                <a:cubicBezTo>
                  <a:pt x="333710" y="-24217"/>
                  <a:pt x="741724" y="4239"/>
                  <a:pt x="1012721" y="539"/>
                </a:cubicBezTo>
              </a:path>
            </a:pathLst>
          </a:cu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xtBox 35"/>
          <p:cNvSpPr txBox="1">
            <a:spLocks noChangeArrowheads="1"/>
          </p:cNvSpPr>
          <p:nvPr/>
        </p:nvSpPr>
        <p:spPr bwMode="auto">
          <a:xfrm>
            <a:off x="1253841" y="3943749"/>
            <a:ext cx="9300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 smtClean="0">
                <a:solidFill>
                  <a:schemeClr val="bg1">
                    <a:lumMod val="65000"/>
                  </a:schemeClr>
                </a:solidFill>
              </a:rPr>
              <a:t>Home / Enterprise Network </a:t>
            </a:r>
            <a:endParaRPr kumimoji="1" lang="en-US" sz="90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0559" y="4511760"/>
            <a:ext cx="991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65000"/>
                  </a:schemeClr>
                </a:solidFill>
              </a:rPr>
              <a:t>PDN Connection </a:t>
            </a:r>
            <a:endParaRPr lang="en-GB" sz="9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1858071" y="4494709"/>
            <a:ext cx="480239" cy="132467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384388" y="5380672"/>
            <a:ext cx="4671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UE Requirements: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Support to handle multiple simultaneous PDN Connections</a:t>
            </a:r>
            <a:endParaRPr lang="en-GB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Support for normal IP routing functionality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40486" y="-4"/>
            <a:ext cx="903517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animated</a:t>
            </a:r>
            <a:endParaRPr lang="en-GB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02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4" grpId="0" animBg="1"/>
      <p:bldP spid="55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Connector 60"/>
          <p:cNvCxnSpPr/>
          <p:nvPr/>
        </p:nvCxnSpPr>
        <p:spPr>
          <a:xfrm>
            <a:off x="993287" y="4661166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Group 111"/>
          <p:cNvGrpSpPr/>
          <p:nvPr/>
        </p:nvGrpSpPr>
        <p:grpSpPr>
          <a:xfrm>
            <a:off x="1835586" y="2918033"/>
            <a:ext cx="919042" cy="3884167"/>
            <a:chOff x="2882682" y="1580607"/>
            <a:chExt cx="1145025" cy="4839243"/>
          </a:xfrm>
        </p:grpSpPr>
        <p:sp>
          <p:nvSpPr>
            <p:cNvPr id="100" name="Rectangle 99"/>
            <p:cNvSpPr/>
            <p:nvPr/>
          </p:nvSpPr>
          <p:spPr bwMode="auto">
            <a:xfrm>
              <a:off x="3059113" y="4820300"/>
              <a:ext cx="792162" cy="43180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HNB</a:t>
              </a:r>
            </a:p>
          </p:txBody>
        </p:sp>
        <p:sp>
          <p:nvSpPr>
            <p:cNvPr id="101" name="Rectangle 100"/>
            <p:cNvSpPr/>
            <p:nvPr/>
          </p:nvSpPr>
          <p:spPr bwMode="auto">
            <a:xfrm>
              <a:off x="3059113" y="2313387"/>
              <a:ext cx="792162" cy="43180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SSGN</a:t>
              </a:r>
            </a:p>
          </p:txBody>
        </p:sp>
        <p:sp>
          <p:nvSpPr>
            <p:cNvPr id="102" name="Rectangle 101"/>
            <p:cNvSpPr/>
            <p:nvPr/>
          </p:nvSpPr>
          <p:spPr bwMode="auto">
            <a:xfrm>
              <a:off x="2997199" y="1723482"/>
              <a:ext cx="792162" cy="433389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GGSN</a:t>
              </a:r>
            </a:p>
          </p:txBody>
        </p:sp>
        <p:sp>
          <p:nvSpPr>
            <p:cNvPr id="103" name="Rectangle 30"/>
            <p:cNvSpPr>
              <a:spLocks noChangeArrowheads="1"/>
            </p:cNvSpPr>
            <p:nvPr/>
          </p:nvSpPr>
          <p:spPr bwMode="auto">
            <a:xfrm>
              <a:off x="3228975" y="5772150"/>
              <a:ext cx="360363" cy="647700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HGP創英角ｺﾞｼｯｸUB"/>
                  <a:cs typeface="HGP創英角ｺﾞｼｯｸUB"/>
                </a:rPr>
                <a:t>UE</a:t>
              </a:r>
            </a:p>
          </p:txBody>
        </p:sp>
        <p:sp>
          <p:nvSpPr>
            <p:cNvPr id="104" name="Rectangle 103"/>
            <p:cNvSpPr/>
            <p:nvPr/>
          </p:nvSpPr>
          <p:spPr bwMode="auto">
            <a:xfrm>
              <a:off x="2882682" y="3007748"/>
              <a:ext cx="1145025" cy="43180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HNBGW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105" name="Rectangle 104"/>
            <p:cNvSpPr/>
            <p:nvPr/>
          </p:nvSpPr>
          <p:spPr bwMode="auto">
            <a:xfrm>
              <a:off x="3046410" y="4177975"/>
              <a:ext cx="815975" cy="407988"/>
            </a:xfrm>
            <a:prstGeom prst="rect">
              <a:avLst/>
            </a:prstGeom>
            <a:solidFill>
              <a:srgbClr val="E62D00">
                <a:lumMod val="20000"/>
                <a:lumOff val="80000"/>
              </a:srgbClr>
            </a:solidFill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L-GW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106" name="Can 33"/>
            <p:cNvSpPr>
              <a:spLocks noChangeArrowheads="1"/>
            </p:cNvSpPr>
            <p:nvPr/>
          </p:nvSpPr>
          <p:spPr bwMode="auto">
            <a:xfrm>
              <a:off x="3276601" y="2047513"/>
              <a:ext cx="257174" cy="3689712"/>
            </a:xfrm>
            <a:prstGeom prst="can">
              <a:avLst>
                <a:gd name="adj" fmla="val 25040"/>
              </a:avLst>
            </a:prstGeom>
            <a:solidFill>
              <a:srgbClr val="B2B2B2">
                <a:alpha val="49019"/>
              </a:srgbClr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107" name="Oval 34"/>
            <p:cNvSpPr>
              <a:spLocks noChangeArrowheads="1"/>
            </p:cNvSpPr>
            <p:nvPr/>
          </p:nvSpPr>
          <p:spPr bwMode="auto">
            <a:xfrm>
              <a:off x="3286124" y="1580607"/>
              <a:ext cx="215900" cy="215900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108" name="Oval 36"/>
            <p:cNvSpPr>
              <a:spLocks noChangeArrowheads="1"/>
            </p:cNvSpPr>
            <p:nvPr/>
          </p:nvSpPr>
          <p:spPr bwMode="auto">
            <a:xfrm>
              <a:off x="3479800" y="5786438"/>
              <a:ext cx="107950" cy="106362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111" name="Oval 50"/>
            <p:cNvSpPr>
              <a:spLocks noChangeArrowheads="1"/>
            </p:cNvSpPr>
            <p:nvPr/>
          </p:nvSpPr>
          <p:spPr bwMode="auto">
            <a:xfrm>
              <a:off x="3421061" y="4070025"/>
              <a:ext cx="215900" cy="215900"/>
            </a:xfrm>
            <a:prstGeom prst="ellipse">
              <a:avLst/>
            </a:prstGeom>
            <a:solidFill>
              <a:srgbClr val="92D05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LIPA Service </a:t>
            </a:r>
            <a:r>
              <a:rPr lang="en-US" dirty="0" smtClean="0"/>
              <a:t>based </a:t>
            </a:r>
            <a:r>
              <a:rPr lang="en-US" dirty="0"/>
              <a:t>on Architecture </a:t>
            </a:r>
            <a:r>
              <a:rPr lang="en-US" dirty="0" smtClean="0"/>
              <a:t>2</a:t>
            </a:r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5943" y="1273629"/>
            <a:ext cx="8512629" cy="5447846"/>
          </a:xfrm>
        </p:spPr>
        <p:txBody>
          <a:bodyPr>
            <a:normAutofit/>
          </a:bodyPr>
          <a:lstStyle/>
          <a:p>
            <a:r>
              <a:rPr lang="en-US" sz="2400" dirty="0"/>
              <a:t>LIPA service from UE perspective </a:t>
            </a:r>
            <a:r>
              <a:rPr lang="en-US" sz="2400" dirty="0" smtClean="0"/>
              <a:t>– </a:t>
            </a:r>
            <a:r>
              <a:rPr lang="en-US" sz="2400" b="1" u="sng" dirty="0" smtClean="0">
                <a:solidFill>
                  <a:srgbClr val="FF0000"/>
                </a:solidFill>
              </a:rPr>
              <a:t>Architecture 2</a:t>
            </a:r>
          </a:p>
          <a:p>
            <a:pPr marL="0" indent="0">
              <a:buNone/>
            </a:pPr>
            <a:r>
              <a:rPr lang="en-US" sz="2000" dirty="0" smtClean="0"/>
              <a:t>      Architecture 2 supports </a:t>
            </a:r>
            <a:r>
              <a:rPr lang="en-US" sz="2000" dirty="0" smtClean="0">
                <a:solidFill>
                  <a:srgbClr val="FF0000"/>
                </a:solidFill>
              </a:rPr>
              <a:t>TWO Scenarios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     </a:t>
            </a:r>
            <a:r>
              <a:rPr lang="en-US" sz="2000" b="1" u="sng" dirty="0" smtClean="0">
                <a:solidFill>
                  <a:srgbClr val="FF0000"/>
                </a:solidFill>
              </a:rPr>
              <a:t>Scenario 1:</a:t>
            </a:r>
            <a:r>
              <a:rPr lang="en-US" sz="2000" dirty="0" smtClean="0"/>
              <a:t> </a:t>
            </a:r>
            <a:r>
              <a:rPr lang="en-US" sz="2000" dirty="0"/>
              <a:t>Multiple PDN Connection case: </a:t>
            </a:r>
            <a:r>
              <a:rPr lang="en-US" sz="2000" dirty="0" smtClean="0">
                <a:solidFill>
                  <a:srgbClr val="FF0000"/>
                </a:solidFill>
              </a:rPr>
              <a:t>same </a:t>
            </a:r>
            <a:r>
              <a:rPr lang="en-US" sz="2000" dirty="0">
                <a:solidFill>
                  <a:srgbClr val="FF0000"/>
                </a:solidFill>
              </a:rPr>
              <a:t>as Architecture 1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FF0000"/>
                </a:solidFill>
              </a:rPr>
              <a:t>      </a:t>
            </a:r>
            <a:r>
              <a:rPr lang="en-US" sz="2000" b="1" u="sng" dirty="0" smtClean="0">
                <a:solidFill>
                  <a:srgbClr val="FF0000"/>
                </a:solidFill>
              </a:rPr>
              <a:t>Scenario 2: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Single PDN Connection case:</a:t>
            </a:r>
          </a:p>
          <a:p>
            <a:pPr marL="0" indent="0">
              <a:buNone/>
            </a:pPr>
            <a:endParaRPr lang="en-US" sz="2400" b="1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u="sng" dirty="0">
              <a:solidFill>
                <a:srgbClr val="FF0000"/>
              </a:solidFill>
            </a:endParaRPr>
          </a:p>
        </p:txBody>
      </p:sp>
      <p:sp>
        <p:nvSpPr>
          <p:cNvPr id="127" name="Rectangular Callout 126"/>
          <p:cNvSpPr/>
          <p:nvPr/>
        </p:nvSpPr>
        <p:spPr>
          <a:xfrm>
            <a:off x="4952791" y="3184692"/>
            <a:ext cx="3155685" cy="2285208"/>
          </a:xfrm>
          <a:prstGeom prst="wedgeRectCallout">
            <a:avLst>
              <a:gd name="adj1" fmla="val -82337"/>
              <a:gd name="adj2" fmla="val 2841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UE requires only a </a:t>
            </a:r>
            <a:r>
              <a:rPr lang="en-US" b="1" u="sng" dirty="0" smtClean="0"/>
              <a:t>single</a:t>
            </a:r>
            <a:r>
              <a:rPr lang="en-US" b="1" dirty="0" smtClean="0"/>
              <a:t> PDN connections and </a:t>
            </a:r>
            <a:r>
              <a:rPr lang="en-US" b="1" dirty="0"/>
              <a:t>has </a:t>
            </a:r>
            <a:r>
              <a:rPr lang="en-US" b="1" dirty="0" smtClean="0"/>
              <a:t>only 1 </a:t>
            </a:r>
            <a:r>
              <a:rPr lang="en-US" b="1" dirty="0"/>
              <a:t>IP addresses. </a:t>
            </a:r>
          </a:p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L-GW routes LIPA traffic (i.e. traffic destined to the local subnet) to the local network (transparently to the UE). </a:t>
            </a:r>
          </a:p>
        </p:txBody>
      </p:sp>
      <p:sp>
        <p:nvSpPr>
          <p:cNvPr id="58" name="Freeform 57"/>
          <p:cNvSpPr/>
          <p:nvPr/>
        </p:nvSpPr>
        <p:spPr>
          <a:xfrm>
            <a:off x="2161751" y="2930301"/>
            <a:ext cx="68589" cy="3722915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72818"/>
              <a:gd name="connsiteY0" fmla="*/ 3755572 h 3755572"/>
              <a:gd name="connsiteX1" fmla="*/ 261257 w 272818"/>
              <a:gd name="connsiteY1" fmla="*/ 2917372 h 3755572"/>
              <a:gd name="connsiteX2" fmla="*/ 0 w 272818"/>
              <a:gd name="connsiteY2" fmla="*/ 0 h 3755572"/>
              <a:gd name="connsiteX0" fmla="*/ 228600 w 261825"/>
              <a:gd name="connsiteY0" fmla="*/ 3755572 h 3755572"/>
              <a:gd name="connsiteX1" fmla="*/ 261257 w 261825"/>
              <a:gd name="connsiteY1" fmla="*/ 2917372 h 3755572"/>
              <a:gd name="connsiteX2" fmla="*/ 0 w 261825"/>
              <a:gd name="connsiteY2" fmla="*/ 0 h 3755572"/>
              <a:gd name="connsiteX0" fmla="*/ 195943 w 268067"/>
              <a:gd name="connsiteY0" fmla="*/ 3722915 h 3722915"/>
              <a:gd name="connsiteX1" fmla="*/ 261257 w 268067"/>
              <a:gd name="connsiteY1" fmla="*/ 2917372 h 3722915"/>
              <a:gd name="connsiteX2" fmla="*/ 0 w 268067"/>
              <a:gd name="connsiteY2" fmla="*/ 0 h 3722915"/>
              <a:gd name="connsiteX0" fmla="*/ 195943 w 262356"/>
              <a:gd name="connsiteY0" fmla="*/ 3722915 h 3722915"/>
              <a:gd name="connsiteX1" fmla="*/ 261257 w 262356"/>
              <a:gd name="connsiteY1" fmla="*/ 2917372 h 3722915"/>
              <a:gd name="connsiteX2" fmla="*/ 0 w 262356"/>
              <a:gd name="connsiteY2" fmla="*/ 0 h 3722915"/>
              <a:gd name="connsiteX0" fmla="*/ 0 w 78759"/>
              <a:gd name="connsiteY0" fmla="*/ 3722915 h 3722915"/>
              <a:gd name="connsiteX1" fmla="*/ 65314 w 78759"/>
              <a:gd name="connsiteY1" fmla="*/ 2917372 h 3722915"/>
              <a:gd name="connsiteX2" fmla="*/ 54429 w 78759"/>
              <a:gd name="connsiteY2" fmla="*/ 0 h 3722915"/>
              <a:gd name="connsiteX0" fmla="*/ 0 w 68589"/>
              <a:gd name="connsiteY0" fmla="*/ 3722915 h 3722915"/>
              <a:gd name="connsiteX1" fmla="*/ 65314 w 68589"/>
              <a:gd name="connsiteY1" fmla="*/ 2917372 h 3722915"/>
              <a:gd name="connsiteX2" fmla="*/ 54429 w 68589"/>
              <a:gd name="connsiteY2" fmla="*/ 0 h 372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9" h="3722915">
                <a:moveTo>
                  <a:pt x="0" y="3722915"/>
                </a:moveTo>
                <a:cubicBezTo>
                  <a:pt x="2721" y="3426279"/>
                  <a:pt x="56243" y="3537858"/>
                  <a:pt x="65314" y="2917372"/>
                </a:cubicBezTo>
                <a:cubicBezTo>
                  <a:pt x="74385" y="2296886"/>
                  <a:pt x="62593" y="539297"/>
                  <a:pt x="54429" y="0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Freeform 58"/>
          <p:cNvSpPr/>
          <p:nvPr/>
        </p:nvSpPr>
        <p:spPr>
          <a:xfrm>
            <a:off x="2298323" y="4995440"/>
            <a:ext cx="1096502" cy="1665100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45627 w 437513"/>
              <a:gd name="connsiteY0" fmla="*/ 2144486 h 2144486"/>
              <a:gd name="connsiteX1" fmla="*/ 23855 w 437513"/>
              <a:gd name="connsiteY1" fmla="*/ 816429 h 2144486"/>
              <a:gd name="connsiteX2" fmla="*/ 437513 w 437513"/>
              <a:gd name="connsiteY2" fmla="*/ 0 h 2144486"/>
              <a:gd name="connsiteX0" fmla="*/ 54732 w 446618"/>
              <a:gd name="connsiteY0" fmla="*/ 2144486 h 2144486"/>
              <a:gd name="connsiteX1" fmla="*/ 22074 w 446618"/>
              <a:gd name="connsiteY1" fmla="*/ 1502229 h 2144486"/>
              <a:gd name="connsiteX2" fmla="*/ 446618 w 446618"/>
              <a:gd name="connsiteY2" fmla="*/ 0 h 2144486"/>
              <a:gd name="connsiteX0" fmla="*/ 32658 w 424544"/>
              <a:gd name="connsiteY0" fmla="*/ 2144486 h 2144486"/>
              <a:gd name="connsiteX1" fmla="*/ 0 w 424544"/>
              <a:gd name="connsiteY1" fmla="*/ 1502229 h 2144486"/>
              <a:gd name="connsiteX2" fmla="*/ 424544 w 424544"/>
              <a:gd name="connsiteY2" fmla="*/ 0 h 2144486"/>
              <a:gd name="connsiteX0" fmla="*/ 37367 w 429253"/>
              <a:gd name="connsiteY0" fmla="*/ 2144486 h 2144486"/>
              <a:gd name="connsiteX1" fmla="*/ 4709 w 429253"/>
              <a:gd name="connsiteY1" fmla="*/ 1502229 h 2144486"/>
              <a:gd name="connsiteX2" fmla="*/ 47595 w 429253"/>
              <a:gd name="connsiteY2" fmla="*/ 540524 h 2144486"/>
              <a:gd name="connsiteX3" fmla="*/ 429253 w 429253"/>
              <a:gd name="connsiteY3" fmla="*/ 0 h 2144486"/>
              <a:gd name="connsiteX0" fmla="*/ 37367 w 646967"/>
              <a:gd name="connsiteY0" fmla="*/ 2177143 h 2177143"/>
              <a:gd name="connsiteX1" fmla="*/ 4709 w 646967"/>
              <a:gd name="connsiteY1" fmla="*/ 1534886 h 2177143"/>
              <a:gd name="connsiteX2" fmla="*/ 47595 w 646967"/>
              <a:gd name="connsiteY2" fmla="*/ 573181 h 2177143"/>
              <a:gd name="connsiteX3" fmla="*/ 646967 w 646967"/>
              <a:gd name="connsiteY3" fmla="*/ 0 h 2177143"/>
              <a:gd name="connsiteX0" fmla="*/ 37367 w 1063933"/>
              <a:gd name="connsiteY0" fmla="*/ 1719268 h 1719268"/>
              <a:gd name="connsiteX1" fmla="*/ 4709 w 1063933"/>
              <a:gd name="connsiteY1" fmla="*/ 1077011 h 1719268"/>
              <a:gd name="connsiteX2" fmla="*/ 47595 w 1063933"/>
              <a:gd name="connsiteY2" fmla="*/ 115306 h 1719268"/>
              <a:gd name="connsiteX3" fmla="*/ 1063933 w 1063933"/>
              <a:gd name="connsiteY3" fmla="*/ 10298 h 1719268"/>
              <a:gd name="connsiteX0" fmla="*/ 37367 w 1063933"/>
              <a:gd name="connsiteY0" fmla="*/ 1757254 h 1757254"/>
              <a:gd name="connsiteX1" fmla="*/ 4709 w 1063933"/>
              <a:gd name="connsiteY1" fmla="*/ 1114997 h 1757254"/>
              <a:gd name="connsiteX2" fmla="*/ 47595 w 1063933"/>
              <a:gd name="connsiteY2" fmla="*/ 153292 h 1757254"/>
              <a:gd name="connsiteX3" fmla="*/ 1063933 w 1063933"/>
              <a:gd name="connsiteY3" fmla="*/ 48284 h 1757254"/>
              <a:gd name="connsiteX0" fmla="*/ 41224 w 1067790"/>
              <a:gd name="connsiteY0" fmla="*/ 1720981 h 1720981"/>
              <a:gd name="connsiteX1" fmla="*/ 8566 w 1067790"/>
              <a:gd name="connsiteY1" fmla="*/ 1078724 h 1720981"/>
              <a:gd name="connsiteX2" fmla="*/ 44137 w 1067790"/>
              <a:gd name="connsiteY2" fmla="*/ 212116 h 1720981"/>
              <a:gd name="connsiteX3" fmla="*/ 1067790 w 1067790"/>
              <a:gd name="connsiteY3" fmla="*/ 12011 h 1720981"/>
              <a:gd name="connsiteX0" fmla="*/ 41224 w 1082420"/>
              <a:gd name="connsiteY0" fmla="*/ 1694692 h 1694692"/>
              <a:gd name="connsiteX1" fmla="*/ 8566 w 1082420"/>
              <a:gd name="connsiteY1" fmla="*/ 1052435 h 1694692"/>
              <a:gd name="connsiteX2" fmla="*/ 44137 w 1082420"/>
              <a:gd name="connsiteY2" fmla="*/ 185827 h 1694692"/>
              <a:gd name="connsiteX3" fmla="*/ 1082420 w 1082420"/>
              <a:gd name="connsiteY3" fmla="*/ 22298 h 1694692"/>
              <a:gd name="connsiteX0" fmla="*/ 37368 w 1078564"/>
              <a:gd name="connsiteY0" fmla="*/ 1689988 h 1689988"/>
              <a:gd name="connsiteX1" fmla="*/ 4710 w 1078564"/>
              <a:gd name="connsiteY1" fmla="*/ 1047731 h 1689988"/>
              <a:gd name="connsiteX2" fmla="*/ 47596 w 1078564"/>
              <a:gd name="connsiteY2" fmla="*/ 195754 h 1689988"/>
              <a:gd name="connsiteX3" fmla="*/ 1078564 w 1078564"/>
              <a:gd name="connsiteY3" fmla="*/ 17594 h 1689988"/>
              <a:gd name="connsiteX0" fmla="*/ 33146 w 1074342"/>
              <a:gd name="connsiteY0" fmla="*/ 1694691 h 1694691"/>
              <a:gd name="connsiteX1" fmla="*/ 488 w 1074342"/>
              <a:gd name="connsiteY1" fmla="*/ 1052434 h 1694691"/>
              <a:gd name="connsiteX2" fmla="*/ 65320 w 1074342"/>
              <a:gd name="connsiteY2" fmla="*/ 185826 h 1694691"/>
              <a:gd name="connsiteX3" fmla="*/ 1074342 w 1074342"/>
              <a:gd name="connsiteY3" fmla="*/ 22297 h 1694691"/>
              <a:gd name="connsiteX0" fmla="*/ 41224 w 1082420"/>
              <a:gd name="connsiteY0" fmla="*/ 1700160 h 1700160"/>
              <a:gd name="connsiteX1" fmla="*/ 8566 w 1082420"/>
              <a:gd name="connsiteY1" fmla="*/ 1057903 h 1700160"/>
              <a:gd name="connsiteX2" fmla="*/ 44137 w 1082420"/>
              <a:gd name="connsiteY2" fmla="*/ 176664 h 1700160"/>
              <a:gd name="connsiteX3" fmla="*/ 1082420 w 1082420"/>
              <a:gd name="connsiteY3" fmla="*/ 27766 h 1700160"/>
              <a:gd name="connsiteX0" fmla="*/ 37368 w 1078564"/>
              <a:gd name="connsiteY0" fmla="*/ 1692243 h 1692243"/>
              <a:gd name="connsiteX1" fmla="*/ 4710 w 1078564"/>
              <a:gd name="connsiteY1" fmla="*/ 1049986 h 1692243"/>
              <a:gd name="connsiteX2" fmla="*/ 47596 w 1078564"/>
              <a:gd name="connsiteY2" fmla="*/ 190693 h 1692243"/>
              <a:gd name="connsiteX3" fmla="*/ 1078564 w 1078564"/>
              <a:gd name="connsiteY3" fmla="*/ 19849 h 1692243"/>
              <a:gd name="connsiteX0" fmla="*/ 37368 w 1100510"/>
              <a:gd name="connsiteY0" fmla="*/ 1654843 h 1654843"/>
              <a:gd name="connsiteX1" fmla="*/ 4710 w 1100510"/>
              <a:gd name="connsiteY1" fmla="*/ 1012586 h 1654843"/>
              <a:gd name="connsiteX2" fmla="*/ 47596 w 1100510"/>
              <a:gd name="connsiteY2" fmla="*/ 153293 h 1654843"/>
              <a:gd name="connsiteX3" fmla="*/ 1100510 w 1100510"/>
              <a:gd name="connsiteY3" fmla="*/ 48286 h 1654843"/>
              <a:gd name="connsiteX0" fmla="*/ 37368 w 1100510"/>
              <a:gd name="connsiteY0" fmla="*/ 1669774 h 1669774"/>
              <a:gd name="connsiteX1" fmla="*/ 4710 w 1100510"/>
              <a:gd name="connsiteY1" fmla="*/ 1027517 h 1669774"/>
              <a:gd name="connsiteX2" fmla="*/ 47596 w 1100510"/>
              <a:gd name="connsiteY2" fmla="*/ 168224 h 1669774"/>
              <a:gd name="connsiteX3" fmla="*/ 1100510 w 1100510"/>
              <a:gd name="connsiteY3" fmla="*/ 33956 h 1669774"/>
              <a:gd name="connsiteX0" fmla="*/ 37368 w 1100510"/>
              <a:gd name="connsiteY0" fmla="*/ 1653744 h 1653744"/>
              <a:gd name="connsiteX1" fmla="*/ 4710 w 1100510"/>
              <a:gd name="connsiteY1" fmla="*/ 1011487 h 1653744"/>
              <a:gd name="connsiteX2" fmla="*/ 47596 w 1100510"/>
              <a:gd name="connsiteY2" fmla="*/ 152194 h 1653744"/>
              <a:gd name="connsiteX3" fmla="*/ 1100510 w 1100510"/>
              <a:gd name="connsiteY3" fmla="*/ 17926 h 1653744"/>
              <a:gd name="connsiteX0" fmla="*/ 48311 w 1111453"/>
              <a:gd name="connsiteY0" fmla="*/ 1653744 h 1653744"/>
              <a:gd name="connsiteX1" fmla="*/ 15653 w 1111453"/>
              <a:gd name="connsiteY1" fmla="*/ 1011487 h 1653744"/>
              <a:gd name="connsiteX2" fmla="*/ 58539 w 1111453"/>
              <a:gd name="connsiteY2" fmla="*/ 152194 h 1653744"/>
              <a:gd name="connsiteX3" fmla="*/ 1111453 w 1111453"/>
              <a:gd name="connsiteY3" fmla="*/ 17926 h 1653744"/>
              <a:gd name="connsiteX0" fmla="*/ 33360 w 1096502"/>
              <a:gd name="connsiteY0" fmla="*/ 1665100 h 1665100"/>
              <a:gd name="connsiteX1" fmla="*/ 702 w 1096502"/>
              <a:gd name="connsiteY1" fmla="*/ 1022843 h 1665100"/>
              <a:gd name="connsiteX2" fmla="*/ 72848 w 1096502"/>
              <a:gd name="connsiteY2" fmla="*/ 134289 h 1665100"/>
              <a:gd name="connsiteX3" fmla="*/ 1096502 w 1096502"/>
              <a:gd name="connsiteY3" fmla="*/ 29282 h 16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502" h="1665100">
                <a:moveTo>
                  <a:pt x="33360" y="1665100"/>
                </a:moveTo>
                <a:cubicBezTo>
                  <a:pt x="36081" y="1368464"/>
                  <a:pt x="-5879" y="1277978"/>
                  <a:pt x="702" y="1022843"/>
                </a:cubicBezTo>
                <a:cubicBezTo>
                  <a:pt x="7283" y="767708"/>
                  <a:pt x="-27169" y="304194"/>
                  <a:pt x="72848" y="134289"/>
                </a:cubicBezTo>
                <a:cubicBezTo>
                  <a:pt x="172866" y="-64875"/>
                  <a:pt x="795003" y="11340"/>
                  <a:pt x="1096502" y="29282"/>
                </a:cubicBezTo>
              </a:path>
            </a:pathLst>
          </a:cu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TextBox 35"/>
          <p:cNvSpPr txBox="1">
            <a:spLocks noChangeArrowheads="1"/>
          </p:cNvSpPr>
          <p:nvPr/>
        </p:nvSpPr>
        <p:spPr bwMode="auto">
          <a:xfrm>
            <a:off x="905507" y="4669257"/>
            <a:ext cx="9300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chemeClr val="bg1">
                    <a:lumMod val="65000"/>
                  </a:schemeClr>
                </a:solidFill>
              </a:rPr>
              <a:t>Home / Enterprise Network </a:t>
            </a:r>
            <a:endParaRPr kumimoji="1" lang="en-US" sz="9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869379" y="5969548"/>
            <a:ext cx="4359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UE Requirements: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No specific functionality needed</a:t>
            </a:r>
          </a:p>
        </p:txBody>
      </p: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500244" y="5141157"/>
            <a:ext cx="13821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Traffic </a:t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Offload Policies </a:t>
            </a:r>
            <a:r>
              <a:rPr lang="en-US" sz="1400" b="1" kern="0" dirty="0" smtClean="0">
                <a:solidFill>
                  <a:srgbClr val="92D050"/>
                </a:solidFill>
              </a:rPr>
              <a:t>and enforcement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 flipV="1">
            <a:off x="1318772" y="5250882"/>
            <a:ext cx="572155" cy="267457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cxnSp>
        <p:nvCxnSpPr>
          <p:cNvPr id="28" name="Straight Arrow Connector 34"/>
          <p:cNvCxnSpPr>
            <a:cxnSpLocks noChangeShapeType="1"/>
          </p:cNvCxnSpPr>
          <p:nvPr/>
        </p:nvCxnSpPr>
        <p:spPr bwMode="auto">
          <a:xfrm>
            <a:off x="2627911" y="5154657"/>
            <a:ext cx="433882" cy="0"/>
          </a:xfrm>
          <a:prstGeom prst="straightConnector1">
            <a:avLst/>
          </a:prstGeom>
          <a:noFill/>
          <a:ln w="28575" algn="ctr">
            <a:solidFill>
              <a:srgbClr val="E62D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Box 35"/>
          <p:cNvSpPr txBox="1">
            <a:spLocks noChangeArrowheads="1"/>
          </p:cNvSpPr>
          <p:nvPr/>
        </p:nvSpPr>
        <p:spPr bwMode="auto">
          <a:xfrm>
            <a:off x="2678030" y="5170411"/>
            <a:ext cx="12129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E62D00"/>
                </a:solidFill>
                <a:effectLst/>
                <a:uLnTx/>
                <a:uFillTx/>
                <a:latin typeface="Arial" pitchFamily="34" charset="0"/>
                <a:ea typeface="Osaka"/>
              </a:rPr>
              <a:t>LIPA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E62D0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30" name="TextBox 16"/>
          <p:cNvSpPr txBox="1">
            <a:spLocks noChangeArrowheads="1"/>
          </p:cNvSpPr>
          <p:nvPr/>
        </p:nvSpPr>
        <p:spPr bwMode="auto">
          <a:xfrm>
            <a:off x="2551255" y="2868425"/>
            <a:ext cx="2045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lvl="0" defTabSz="914400" eaLnBrk="1" hangingPunct="1"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IP Point of </a:t>
            </a:r>
            <a:r>
              <a:rPr lang="en-US" sz="1400" b="1" kern="0" dirty="0">
                <a:solidFill>
                  <a:srgbClr val="00B0F0"/>
                </a:solidFill>
              </a:rPr>
              <a:t>Presence </a:t>
            </a: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/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(Default</a:t>
            </a: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 APN)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40486" y="-4"/>
            <a:ext cx="903517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animated</a:t>
            </a:r>
            <a:endParaRPr lang="en-GB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02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58" grpId="0" animBg="1"/>
      <p:bldP spid="59" grpId="0" animBg="1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1133168" y="3992621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SIPTO@LN based on Architecture 1</a:t>
            </a:r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2634" y="1444485"/>
            <a:ext cx="8335938" cy="4562795"/>
          </a:xfrm>
        </p:spPr>
        <p:txBody>
          <a:bodyPr/>
          <a:lstStyle/>
          <a:p>
            <a:r>
              <a:rPr lang="en-US" sz="2400" dirty="0" smtClean="0"/>
              <a:t>SIPTO@LN service from UE perspective – </a:t>
            </a:r>
            <a:r>
              <a:rPr lang="en-US" sz="2400" b="1" u="sng" dirty="0" smtClean="0">
                <a:solidFill>
                  <a:srgbClr val="FF0000"/>
                </a:solidFill>
              </a:rPr>
              <a:t>Architecture 1</a:t>
            </a:r>
            <a:endParaRPr lang="en-US" sz="4400" b="1" u="sng" dirty="0">
              <a:solidFill>
                <a:srgbClr val="FF0000"/>
              </a:solidFill>
            </a:endParaRPr>
          </a:p>
          <a:p>
            <a:endParaRPr lang="en-US" dirty="0" smtClean="0"/>
          </a:p>
        </p:txBody>
      </p:sp>
      <p:sp>
        <p:nvSpPr>
          <p:cNvPr id="56" name="Rectangle 55"/>
          <p:cNvSpPr/>
          <p:nvPr/>
        </p:nvSpPr>
        <p:spPr bwMode="auto">
          <a:xfrm>
            <a:off x="1853521" y="2832122"/>
            <a:ext cx="657893" cy="35861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dirty="0">
                <a:solidFill>
                  <a:srgbClr val="808080">
                    <a:lumMod val="75000"/>
                  </a:srgbClr>
                </a:solidFill>
                <a:latin typeface="Arial" charset="0"/>
                <a:ea typeface="HGP創英角ｺﾞｼｯｸUB" pitchFamily="50" charset="-128"/>
                <a:cs typeface="Osaka" charset="-128"/>
              </a:rPr>
              <a:t>S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GSN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2089551" y="4761301"/>
            <a:ext cx="657893" cy="35861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 HNB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785198" y="3357490"/>
            <a:ext cx="867522" cy="35861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dirty="0" smtClean="0">
                <a:solidFill>
                  <a:srgbClr val="808080">
                    <a:lumMod val="75000"/>
                  </a:srgbClr>
                </a:solidFill>
                <a:latin typeface="Arial" charset="0"/>
                <a:ea typeface="HGP創英角ｺﾞｼｯｸUB" pitchFamily="50" charset="-128"/>
                <a:cs typeface="Osaka" charset="-128"/>
              </a:rPr>
              <a:t>HNBGW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770696" y="2381554"/>
            <a:ext cx="657893" cy="35861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GGSN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2258512" y="5627504"/>
            <a:ext cx="299282" cy="537916"/>
          </a:xfrm>
          <a:prstGeom prst="rect">
            <a:avLst/>
          </a:prstGeom>
          <a:solidFill>
            <a:srgbClr val="FFFFFF"/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rPr>
              <a:t>UE</a:t>
            </a:r>
          </a:p>
        </p:txBody>
      </p:sp>
      <p:sp>
        <p:nvSpPr>
          <p:cNvPr id="43" name="Can 11"/>
          <p:cNvSpPr>
            <a:spLocks noChangeArrowheads="1"/>
          </p:cNvSpPr>
          <p:nvPr/>
        </p:nvSpPr>
        <p:spPr bwMode="auto">
          <a:xfrm rot="21449160">
            <a:off x="2131070" y="2672038"/>
            <a:ext cx="192177" cy="2925509"/>
          </a:xfrm>
          <a:prstGeom prst="can">
            <a:avLst>
              <a:gd name="adj" fmla="val 24968"/>
            </a:avLst>
          </a:prstGeom>
          <a:solidFill>
            <a:srgbClr val="B2B2B2">
              <a:alpha val="49019"/>
            </a:srgbClr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4" name="Oval 15"/>
          <p:cNvSpPr>
            <a:spLocks noChangeArrowheads="1"/>
          </p:cNvSpPr>
          <p:nvPr/>
        </p:nvSpPr>
        <p:spPr bwMode="auto">
          <a:xfrm>
            <a:off x="2129857" y="2265762"/>
            <a:ext cx="179305" cy="179305"/>
          </a:xfrm>
          <a:prstGeom prst="ellipse">
            <a:avLst/>
          </a:prstGeom>
          <a:solidFill>
            <a:srgbClr val="00B0F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5" name="TextBox 16"/>
          <p:cNvSpPr txBox="1">
            <a:spLocks noChangeArrowheads="1"/>
          </p:cNvSpPr>
          <p:nvPr/>
        </p:nvSpPr>
        <p:spPr bwMode="auto">
          <a:xfrm>
            <a:off x="2401730" y="2106232"/>
            <a:ext cx="2045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lvl="0" defTabSz="914400" eaLnBrk="1" hangingPunct="1"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IP Point of </a:t>
            </a:r>
            <a:r>
              <a:rPr lang="en-US" sz="1400" b="1" kern="0" dirty="0">
                <a:solidFill>
                  <a:srgbClr val="00B0F0"/>
                </a:solidFill>
              </a:rPr>
              <a:t>Presence </a:t>
            </a: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/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(Default</a:t>
            </a: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 APN)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46" name="Oval 17"/>
          <p:cNvSpPr>
            <a:spLocks noChangeArrowheads="1"/>
          </p:cNvSpPr>
          <p:nvPr/>
        </p:nvSpPr>
        <p:spPr bwMode="auto">
          <a:xfrm>
            <a:off x="2466822" y="5639370"/>
            <a:ext cx="88335" cy="88334"/>
          </a:xfrm>
          <a:prstGeom prst="ellipse">
            <a:avLst/>
          </a:prstGeom>
          <a:solidFill>
            <a:srgbClr val="E62D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2399583" y="4193061"/>
            <a:ext cx="657892" cy="358611"/>
          </a:xfrm>
          <a:prstGeom prst="rect">
            <a:avLst/>
          </a:prstGeom>
          <a:solidFill>
            <a:srgbClr val="E62D00">
              <a:lumMod val="20000"/>
              <a:lumOff val="80000"/>
            </a:srgbClr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L-GW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8" name="Can 18"/>
          <p:cNvSpPr>
            <a:spLocks noChangeArrowheads="1"/>
          </p:cNvSpPr>
          <p:nvPr/>
        </p:nvSpPr>
        <p:spPr bwMode="auto">
          <a:xfrm rot="246075">
            <a:off x="2432609" y="4484757"/>
            <a:ext cx="219909" cy="1110111"/>
          </a:xfrm>
          <a:prstGeom prst="can">
            <a:avLst>
              <a:gd name="adj" fmla="val 25031"/>
            </a:avLst>
          </a:prstGeom>
          <a:solidFill>
            <a:srgbClr val="B2B2B2">
              <a:alpha val="49019"/>
            </a:srgbClr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9" name="Oval 29"/>
          <p:cNvSpPr>
            <a:spLocks noChangeArrowheads="1"/>
          </p:cNvSpPr>
          <p:nvPr/>
        </p:nvSpPr>
        <p:spPr bwMode="auto">
          <a:xfrm>
            <a:off x="3000964" y="4258148"/>
            <a:ext cx="179305" cy="179306"/>
          </a:xfrm>
          <a:prstGeom prst="ellipse">
            <a:avLst/>
          </a:prstGeom>
          <a:solidFill>
            <a:srgbClr val="E62D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50" name="Oval 30"/>
          <p:cNvSpPr>
            <a:spLocks noChangeArrowheads="1"/>
          </p:cNvSpPr>
          <p:nvPr/>
        </p:nvSpPr>
        <p:spPr bwMode="auto">
          <a:xfrm>
            <a:off x="2259830" y="5638051"/>
            <a:ext cx="88334" cy="88335"/>
          </a:xfrm>
          <a:prstGeom prst="ellipse">
            <a:avLst/>
          </a:prstGeom>
          <a:solidFill>
            <a:srgbClr val="00B0F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cxnSp>
        <p:nvCxnSpPr>
          <p:cNvPr id="51" name="Straight Arrow Connector 34"/>
          <p:cNvCxnSpPr>
            <a:cxnSpLocks noChangeShapeType="1"/>
            <a:stCxn id="49" idx="7"/>
          </p:cNvCxnSpPr>
          <p:nvPr/>
        </p:nvCxnSpPr>
        <p:spPr bwMode="auto">
          <a:xfrm rot="5400000" flipH="1" flipV="1">
            <a:off x="3213890" y="4018853"/>
            <a:ext cx="205674" cy="325651"/>
          </a:xfrm>
          <a:prstGeom prst="straightConnector1">
            <a:avLst/>
          </a:prstGeom>
          <a:noFill/>
          <a:ln w="28575" algn="ctr">
            <a:solidFill>
              <a:srgbClr val="E62D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TextBox 35"/>
          <p:cNvSpPr txBox="1">
            <a:spLocks noChangeArrowheads="1"/>
          </p:cNvSpPr>
          <p:nvPr/>
        </p:nvSpPr>
        <p:spPr bwMode="auto">
          <a:xfrm>
            <a:off x="3186095" y="4200053"/>
            <a:ext cx="13519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E62D00"/>
                </a:solidFill>
                <a:effectLst/>
                <a:uLnTx/>
                <a:uFillTx/>
                <a:latin typeface="Arial" pitchFamily="34" charset="0"/>
                <a:ea typeface="Osaka"/>
              </a:rPr>
              <a:t>SIPTO@LN (SIPTO APN)</a:t>
            </a:r>
          </a:p>
        </p:txBody>
      </p:sp>
      <p:sp>
        <p:nvSpPr>
          <p:cNvPr id="53" name="Oval 40"/>
          <p:cNvSpPr>
            <a:spLocks noChangeArrowheads="1"/>
          </p:cNvSpPr>
          <p:nvPr/>
        </p:nvSpPr>
        <p:spPr bwMode="auto">
          <a:xfrm>
            <a:off x="2138536" y="5806809"/>
            <a:ext cx="179305" cy="179305"/>
          </a:xfrm>
          <a:prstGeom prst="ellipse">
            <a:avLst/>
          </a:prstGeom>
          <a:solidFill>
            <a:srgbClr val="92D05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54" name="TextBox 42"/>
          <p:cNvSpPr txBox="1">
            <a:spLocks noChangeArrowheads="1"/>
          </p:cNvSpPr>
          <p:nvPr/>
        </p:nvSpPr>
        <p:spPr bwMode="auto">
          <a:xfrm>
            <a:off x="1045389" y="5367490"/>
            <a:ext cx="1382184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Traffic </a:t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Offload Policies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>
                <a:solidFill>
                  <a:srgbClr val="92D050"/>
                </a:solidFill>
              </a:rPr>
              <a:t>a</a:t>
            </a:r>
            <a:r>
              <a:rPr lang="en-US" sz="1400" b="1" kern="0" dirty="0" smtClean="0">
                <a:solidFill>
                  <a:srgbClr val="92D050"/>
                </a:solidFill>
              </a:rPr>
              <a:t>nd enforcement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114" name="Rectangular Callout 113"/>
          <p:cNvSpPr/>
          <p:nvPr/>
        </p:nvSpPr>
        <p:spPr>
          <a:xfrm>
            <a:off x="5625826" y="2219685"/>
            <a:ext cx="3071860" cy="2457511"/>
          </a:xfrm>
          <a:prstGeom prst="wedgeRectCallout">
            <a:avLst>
              <a:gd name="adj1" fmla="val -92977"/>
              <a:gd name="adj2" fmla="val 2562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UE maintains </a:t>
            </a:r>
            <a:r>
              <a:rPr lang="en-US" b="1" u="sng" dirty="0" smtClean="0"/>
              <a:t>separate</a:t>
            </a:r>
            <a:r>
              <a:rPr lang="en-US" b="1" dirty="0" smtClean="0"/>
              <a:t> PDN connections for Default APN and SIPTO APN and has 2 IP </a:t>
            </a:r>
            <a:r>
              <a:rPr lang="en-US" b="1" dirty="0"/>
              <a:t>addresses. </a:t>
            </a:r>
            <a:endParaRPr lang="en-US" b="1" dirty="0" smtClean="0"/>
          </a:p>
          <a:p>
            <a:pPr marL="182563" indent="-182563">
              <a:buFont typeface="Arial" pitchFamily="34" charset="0"/>
              <a:buChar char="•"/>
            </a:pPr>
            <a:r>
              <a:rPr lang="en-US" b="1" u="sng" dirty="0" smtClean="0"/>
              <a:t>IP flow </a:t>
            </a:r>
            <a:r>
              <a:rPr lang="en-US" b="1" u="sng" dirty="0"/>
              <a:t>routing </a:t>
            </a:r>
            <a:r>
              <a:rPr lang="en-US" b="1" dirty="0"/>
              <a:t>(i.e. </a:t>
            </a:r>
            <a:r>
              <a:rPr lang="en-US" b="1" dirty="0" smtClean="0"/>
              <a:t>PDN connection selection) must be handled </a:t>
            </a:r>
            <a:r>
              <a:rPr lang="en-US" b="1" u="sng" dirty="0" smtClean="0"/>
              <a:t>by UE based upon operator policies</a:t>
            </a:r>
            <a:r>
              <a:rPr lang="en-US" b="1" dirty="0" smtClean="0"/>
              <a:t>.</a:t>
            </a:r>
          </a:p>
        </p:txBody>
      </p:sp>
      <p:sp>
        <p:nvSpPr>
          <p:cNvPr id="130" name="TextBox 16"/>
          <p:cNvSpPr txBox="1">
            <a:spLocks noChangeArrowheads="1"/>
          </p:cNvSpPr>
          <p:nvPr/>
        </p:nvSpPr>
        <p:spPr bwMode="auto">
          <a:xfrm>
            <a:off x="605463" y="2185884"/>
            <a:ext cx="9996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itchFamily="34" charset="0"/>
                <a:ea typeface="Osaka"/>
              </a:rPr>
              <a:t>Arch-1:</a:t>
            </a:r>
          </a:p>
        </p:txBody>
      </p:sp>
      <p:sp>
        <p:nvSpPr>
          <p:cNvPr id="4" name="Freeform 3"/>
          <p:cNvSpPr/>
          <p:nvPr/>
        </p:nvSpPr>
        <p:spPr>
          <a:xfrm>
            <a:off x="2068124" y="2299420"/>
            <a:ext cx="228944" cy="3755572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944" h="3755572">
                <a:moveTo>
                  <a:pt x="228600" y="3755572"/>
                </a:moveTo>
                <a:cubicBezTo>
                  <a:pt x="231321" y="3458936"/>
                  <a:pt x="217714" y="3015343"/>
                  <a:pt x="195943" y="2536372"/>
                </a:cubicBezTo>
                <a:cubicBezTo>
                  <a:pt x="174172" y="2057401"/>
                  <a:pt x="130629" y="1304472"/>
                  <a:pt x="97972" y="881743"/>
                </a:cubicBezTo>
                <a:cubicBezTo>
                  <a:pt x="65315" y="459014"/>
                  <a:pt x="12700" y="174172"/>
                  <a:pt x="0" y="0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Freeform 54"/>
          <p:cNvSpPr/>
          <p:nvPr/>
        </p:nvSpPr>
        <p:spPr>
          <a:xfrm>
            <a:off x="2488431" y="3874286"/>
            <a:ext cx="838200" cy="2188029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838200"/>
              <a:gd name="connsiteY0" fmla="*/ 2188029 h 2188029"/>
              <a:gd name="connsiteX1" fmla="*/ 65314 w 838200"/>
              <a:gd name="connsiteY1" fmla="*/ 947058 h 2188029"/>
              <a:gd name="connsiteX2" fmla="*/ 838200 w 838200"/>
              <a:gd name="connsiteY2" fmla="*/ 0 h 2188029"/>
              <a:gd name="connsiteX0" fmla="*/ 0 w 838200"/>
              <a:gd name="connsiteY0" fmla="*/ 2188029 h 2188029"/>
              <a:gd name="connsiteX1" fmla="*/ 65314 w 838200"/>
              <a:gd name="connsiteY1" fmla="*/ 947058 h 2188029"/>
              <a:gd name="connsiteX2" fmla="*/ 838200 w 838200"/>
              <a:gd name="connsiteY2" fmla="*/ 0 h 2188029"/>
              <a:gd name="connsiteX0" fmla="*/ 0 w 838200"/>
              <a:gd name="connsiteY0" fmla="*/ 2188029 h 2188029"/>
              <a:gd name="connsiteX1" fmla="*/ 65314 w 838200"/>
              <a:gd name="connsiteY1" fmla="*/ 947058 h 2188029"/>
              <a:gd name="connsiteX2" fmla="*/ 341681 w 838200"/>
              <a:gd name="connsiteY2" fmla="*/ 417214 h 2188029"/>
              <a:gd name="connsiteX3" fmla="*/ 838200 w 838200"/>
              <a:gd name="connsiteY3" fmla="*/ 0 h 218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" h="2188029">
                <a:moveTo>
                  <a:pt x="0" y="2188029"/>
                </a:moveTo>
                <a:cubicBezTo>
                  <a:pt x="2721" y="1891393"/>
                  <a:pt x="0" y="1304472"/>
                  <a:pt x="65314" y="947058"/>
                </a:cubicBezTo>
                <a:cubicBezTo>
                  <a:pt x="127704" y="655551"/>
                  <a:pt x="212867" y="575057"/>
                  <a:pt x="341681" y="417214"/>
                </a:cubicBezTo>
                <a:cubicBezTo>
                  <a:pt x="470495" y="259371"/>
                  <a:pt x="760890" y="73164"/>
                  <a:pt x="838200" y="0"/>
                </a:cubicBezTo>
              </a:path>
            </a:pathLst>
          </a:cu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xtBox 35"/>
          <p:cNvSpPr txBox="1">
            <a:spLocks noChangeArrowheads="1"/>
          </p:cNvSpPr>
          <p:nvPr/>
        </p:nvSpPr>
        <p:spPr bwMode="auto">
          <a:xfrm>
            <a:off x="1045388" y="4000712"/>
            <a:ext cx="9300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 smtClean="0">
                <a:solidFill>
                  <a:schemeClr val="bg1">
                    <a:lumMod val="65000"/>
                  </a:schemeClr>
                </a:solidFill>
              </a:rPr>
              <a:t>Home / Enterprise Network </a:t>
            </a:r>
            <a:endParaRPr kumimoji="1" lang="en-US" sz="90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725785" y="4963837"/>
            <a:ext cx="50176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UE Requirements: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Support to handle multiple simultaneous PDN Connections  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Support for operator-controlled IP flow routing functionality (i.e. to assign IP flows to PDN connections) </a:t>
            </a:r>
            <a:r>
              <a:rPr lang="en-US" sz="1400" b="1" dirty="0" smtClean="0">
                <a:solidFill>
                  <a:srgbClr val="FF0000"/>
                </a:solidFill>
                <a:sym typeface="Wingdings" pitchFamily="2" charset="2"/>
              </a:rPr>
              <a:t> New functionality defined in OPIIS!</a:t>
            </a:r>
            <a:r>
              <a:rPr lang="en-US" sz="1600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2990610" y="3368376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Internet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dirty="0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240486" y="-4"/>
            <a:ext cx="903517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animated</a:t>
            </a:r>
            <a:endParaRPr lang="en-GB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92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4" grpId="0" animBg="1"/>
      <p:bldP spid="55" grpId="0" animBg="1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1"/>
          <p:cNvSpPr txBox="1">
            <a:spLocks/>
          </p:cNvSpPr>
          <p:nvPr/>
        </p:nvSpPr>
        <p:spPr>
          <a:xfrm>
            <a:off x="300199" y="1284903"/>
            <a:ext cx="8512629" cy="54478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SITPO@LN service from UE perspective – </a:t>
            </a:r>
            <a:r>
              <a:rPr lang="en-US" sz="2400" b="1" u="sng" dirty="0" smtClean="0">
                <a:solidFill>
                  <a:srgbClr val="FF0000"/>
                </a:solidFill>
              </a:rPr>
              <a:t>Architecture 2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/>
              <a:t>      Architecture 2 supports </a:t>
            </a:r>
            <a:r>
              <a:rPr lang="en-US" sz="2000" dirty="0" smtClean="0">
                <a:solidFill>
                  <a:srgbClr val="FF0000"/>
                </a:solidFill>
              </a:rPr>
              <a:t>TWO Scenarios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      </a:t>
            </a:r>
            <a:r>
              <a:rPr lang="en-US" sz="2000" b="1" u="sng" dirty="0" smtClean="0">
                <a:solidFill>
                  <a:srgbClr val="FF0000"/>
                </a:solidFill>
              </a:rPr>
              <a:t>Scenario 1:</a:t>
            </a:r>
            <a:r>
              <a:rPr lang="en-US" sz="2000" dirty="0" smtClean="0"/>
              <a:t> Multiple PDN Connection case: </a:t>
            </a:r>
            <a:r>
              <a:rPr lang="en-US" sz="2000" dirty="0" smtClean="0">
                <a:solidFill>
                  <a:srgbClr val="FF0000"/>
                </a:solidFill>
              </a:rPr>
              <a:t>same as Architecture 1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en-US" sz="2000" b="1" dirty="0" smtClean="0">
                <a:solidFill>
                  <a:srgbClr val="FF0000"/>
                </a:solidFill>
              </a:rPr>
              <a:t>      </a:t>
            </a:r>
            <a:r>
              <a:rPr lang="en-US" sz="2000" b="1" u="sng" dirty="0" smtClean="0">
                <a:solidFill>
                  <a:srgbClr val="FF0000"/>
                </a:solidFill>
              </a:rPr>
              <a:t>Scenario 2: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Single PDN Connection case:</a:t>
            </a: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u="sng" dirty="0">
              <a:solidFill>
                <a:srgbClr val="FF0000"/>
              </a:solidFill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938857" y="4682938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Group 111"/>
          <p:cNvGrpSpPr/>
          <p:nvPr/>
        </p:nvGrpSpPr>
        <p:grpSpPr>
          <a:xfrm>
            <a:off x="1781156" y="2939805"/>
            <a:ext cx="2244522" cy="3884167"/>
            <a:chOff x="2882682" y="1580607"/>
            <a:chExt cx="2796427" cy="4839243"/>
          </a:xfrm>
        </p:grpSpPr>
        <p:sp>
          <p:nvSpPr>
            <p:cNvPr id="100" name="Rectangle 99"/>
            <p:cNvSpPr/>
            <p:nvPr/>
          </p:nvSpPr>
          <p:spPr bwMode="auto">
            <a:xfrm>
              <a:off x="3059113" y="4820300"/>
              <a:ext cx="792162" cy="43180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HNB</a:t>
              </a:r>
            </a:p>
          </p:txBody>
        </p:sp>
        <p:sp>
          <p:nvSpPr>
            <p:cNvPr id="101" name="Rectangle 100"/>
            <p:cNvSpPr/>
            <p:nvPr/>
          </p:nvSpPr>
          <p:spPr bwMode="auto">
            <a:xfrm>
              <a:off x="3059113" y="2313387"/>
              <a:ext cx="792162" cy="43180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SSGN</a:t>
              </a:r>
            </a:p>
          </p:txBody>
        </p:sp>
        <p:sp>
          <p:nvSpPr>
            <p:cNvPr id="102" name="Rectangle 101"/>
            <p:cNvSpPr/>
            <p:nvPr/>
          </p:nvSpPr>
          <p:spPr bwMode="auto">
            <a:xfrm>
              <a:off x="2997199" y="1723482"/>
              <a:ext cx="792162" cy="433389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GGSN</a:t>
              </a:r>
            </a:p>
          </p:txBody>
        </p:sp>
        <p:sp>
          <p:nvSpPr>
            <p:cNvPr id="103" name="Rectangle 30"/>
            <p:cNvSpPr>
              <a:spLocks noChangeArrowheads="1"/>
            </p:cNvSpPr>
            <p:nvPr/>
          </p:nvSpPr>
          <p:spPr bwMode="auto">
            <a:xfrm>
              <a:off x="3228975" y="5772150"/>
              <a:ext cx="360363" cy="647700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HGP創英角ｺﾞｼｯｸUB"/>
                  <a:cs typeface="HGP創英角ｺﾞｼｯｸUB"/>
                </a:rPr>
                <a:t>UE</a:t>
              </a:r>
            </a:p>
          </p:txBody>
        </p:sp>
        <p:sp>
          <p:nvSpPr>
            <p:cNvPr id="104" name="Rectangle 103"/>
            <p:cNvSpPr/>
            <p:nvPr/>
          </p:nvSpPr>
          <p:spPr bwMode="auto">
            <a:xfrm>
              <a:off x="2882682" y="3007748"/>
              <a:ext cx="1145025" cy="43180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HNBGW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105" name="Rectangle 104"/>
            <p:cNvSpPr/>
            <p:nvPr/>
          </p:nvSpPr>
          <p:spPr bwMode="auto">
            <a:xfrm>
              <a:off x="3046410" y="4177975"/>
              <a:ext cx="815975" cy="407988"/>
            </a:xfrm>
            <a:prstGeom prst="rect">
              <a:avLst/>
            </a:prstGeom>
            <a:solidFill>
              <a:srgbClr val="E62D00">
                <a:lumMod val="20000"/>
                <a:lumOff val="80000"/>
              </a:srgbClr>
            </a:solidFill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L-GW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106" name="Can 33"/>
            <p:cNvSpPr>
              <a:spLocks noChangeArrowheads="1"/>
            </p:cNvSpPr>
            <p:nvPr/>
          </p:nvSpPr>
          <p:spPr bwMode="auto">
            <a:xfrm>
              <a:off x="3276601" y="2047513"/>
              <a:ext cx="257174" cy="3689712"/>
            </a:xfrm>
            <a:prstGeom prst="can">
              <a:avLst>
                <a:gd name="adj" fmla="val 25040"/>
              </a:avLst>
            </a:prstGeom>
            <a:solidFill>
              <a:srgbClr val="B2B2B2">
                <a:alpha val="49019"/>
              </a:srgbClr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107" name="Oval 34"/>
            <p:cNvSpPr>
              <a:spLocks noChangeArrowheads="1"/>
            </p:cNvSpPr>
            <p:nvPr/>
          </p:nvSpPr>
          <p:spPr bwMode="auto">
            <a:xfrm>
              <a:off x="3286124" y="1580607"/>
              <a:ext cx="215900" cy="215900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108" name="Oval 36"/>
            <p:cNvSpPr>
              <a:spLocks noChangeArrowheads="1"/>
            </p:cNvSpPr>
            <p:nvPr/>
          </p:nvSpPr>
          <p:spPr bwMode="auto">
            <a:xfrm>
              <a:off x="3479800" y="5786438"/>
              <a:ext cx="107950" cy="106362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cxnSp>
          <p:nvCxnSpPr>
            <p:cNvPr id="109" name="Straight Arrow Connector 45"/>
            <p:cNvCxnSpPr>
              <a:cxnSpLocks noChangeShapeType="1"/>
            </p:cNvCxnSpPr>
            <p:nvPr/>
          </p:nvCxnSpPr>
          <p:spPr bwMode="auto">
            <a:xfrm flipV="1">
              <a:off x="3637295" y="3739817"/>
              <a:ext cx="622961" cy="449098"/>
            </a:xfrm>
            <a:prstGeom prst="straightConnector1">
              <a:avLst/>
            </a:prstGeom>
            <a:noFill/>
            <a:ln w="28575" algn="ctr">
              <a:solidFill>
                <a:srgbClr val="E62D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0" name="TextBox 46"/>
            <p:cNvSpPr txBox="1">
              <a:spLocks noChangeArrowheads="1"/>
            </p:cNvSpPr>
            <p:nvPr/>
          </p:nvSpPr>
          <p:spPr bwMode="auto">
            <a:xfrm>
              <a:off x="3885583" y="3858295"/>
              <a:ext cx="1793526" cy="383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1pPr>
              <a:lvl2pPr marL="742950" indent="-28575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2pPr>
              <a:lvl3pPr marL="11430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3pPr>
              <a:lvl4pPr marL="16002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4pPr>
              <a:lvl5pPr marL="20574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62D00"/>
                  </a:solidFill>
                  <a:effectLst/>
                  <a:uLnTx/>
                  <a:uFillTx/>
                  <a:latin typeface="Arial" pitchFamily="34" charset="0"/>
                  <a:ea typeface="Osaka"/>
                </a:rPr>
                <a:t>SIPTO@LN</a:t>
              </a:r>
            </a:p>
          </p:txBody>
        </p:sp>
        <p:sp>
          <p:nvSpPr>
            <p:cNvPr id="111" name="Oval 50"/>
            <p:cNvSpPr>
              <a:spLocks noChangeArrowheads="1"/>
            </p:cNvSpPr>
            <p:nvPr/>
          </p:nvSpPr>
          <p:spPr bwMode="auto">
            <a:xfrm>
              <a:off x="3421061" y="4070025"/>
              <a:ext cx="215900" cy="215900"/>
            </a:xfrm>
            <a:prstGeom prst="ellipse">
              <a:avLst/>
            </a:prstGeom>
            <a:solidFill>
              <a:srgbClr val="92D05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SIPTO@LN based on Architecture </a:t>
            </a:r>
            <a:r>
              <a:rPr lang="en-US" dirty="0" smtClean="0"/>
              <a:t>2</a:t>
            </a:r>
            <a:endParaRPr lang="en-GB" dirty="0"/>
          </a:p>
        </p:txBody>
      </p:sp>
      <p:sp>
        <p:nvSpPr>
          <p:cNvPr id="127" name="Rectangular Callout 126"/>
          <p:cNvSpPr/>
          <p:nvPr/>
        </p:nvSpPr>
        <p:spPr>
          <a:xfrm>
            <a:off x="5308001" y="3402358"/>
            <a:ext cx="3237285" cy="2137752"/>
          </a:xfrm>
          <a:prstGeom prst="wedgeRectCallout">
            <a:avLst>
              <a:gd name="adj1" fmla="val -82337"/>
              <a:gd name="adj2" fmla="val 2841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UE requires only a </a:t>
            </a:r>
            <a:r>
              <a:rPr lang="en-US" b="1" u="sng" dirty="0" smtClean="0"/>
              <a:t>single</a:t>
            </a:r>
            <a:r>
              <a:rPr lang="en-US" b="1" dirty="0" smtClean="0"/>
              <a:t> PDN connections and </a:t>
            </a:r>
            <a:r>
              <a:rPr lang="en-US" b="1" dirty="0"/>
              <a:t>has </a:t>
            </a:r>
            <a:r>
              <a:rPr lang="en-US" b="1" dirty="0" smtClean="0"/>
              <a:t>only 1 </a:t>
            </a:r>
            <a:r>
              <a:rPr lang="en-US" b="1" dirty="0"/>
              <a:t>IP addresses. </a:t>
            </a:r>
          </a:p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Per-flow offload functionality is provided by the L-GW based on operator policies (transparently to the UE) </a:t>
            </a:r>
          </a:p>
        </p:txBody>
      </p:sp>
      <p:sp>
        <p:nvSpPr>
          <p:cNvPr id="58" name="Freeform 57"/>
          <p:cNvSpPr/>
          <p:nvPr/>
        </p:nvSpPr>
        <p:spPr>
          <a:xfrm>
            <a:off x="2107321" y="2952073"/>
            <a:ext cx="68589" cy="3722915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72818"/>
              <a:gd name="connsiteY0" fmla="*/ 3755572 h 3755572"/>
              <a:gd name="connsiteX1" fmla="*/ 261257 w 272818"/>
              <a:gd name="connsiteY1" fmla="*/ 2917372 h 3755572"/>
              <a:gd name="connsiteX2" fmla="*/ 0 w 272818"/>
              <a:gd name="connsiteY2" fmla="*/ 0 h 3755572"/>
              <a:gd name="connsiteX0" fmla="*/ 228600 w 261825"/>
              <a:gd name="connsiteY0" fmla="*/ 3755572 h 3755572"/>
              <a:gd name="connsiteX1" fmla="*/ 261257 w 261825"/>
              <a:gd name="connsiteY1" fmla="*/ 2917372 h 3755572"/>
              <a:gd name="connsiteX2" fmla="*/ 0 w 261825"/>
              <a:gd name="connsiteY2" fmla="*/ 0 h 3755572"/>
              <a:gd name="connsiteX0" fmla="*/ 195943 w 268067"/>
              <a:gd name="connsiteY0" fmla="*/ 3722915 h 3722915"/>
              <a:gd name="connsiteX1" fmla="*/ 261257 w 268067"/>
              <a:gd name="connsiteY1" fmla="*/ 2917372 h 3722915"/>
              <a:gd name="connsiteX2" fmla="*/ 0 w 268067"/>
              <a:gd name="connsiteY2" fmla="*/ 0 h 3722915"/>
              <a:gd name="connsiteX0" fmla="*/ 195943 w 262356"/>
              <a:gd name="connsiteY0" fmla="*/ 3722915 h 3722915"/>
              <a:gd name="connsiteX1" fmla="*/ 261257 w 262356"/>
              <a:gd name="connsiteY1" fmla="*/ 2917372 h 3722915"/>
              <a:gd name="connsiteX2" fmla="*/ 0 w 262356"/>
              <a:gd name="connsiteY2" fmla="*/ 0 h 3722915"/>
              <a:gd name="connsiteX0" fmla="*/ 0 w 78759"/>
              <a:gd name="connsiteY0" fmla="*/ 3722915 h 3722915"/>
              <a:gd name="connsiteX1" fmla="*/ 65314 w 78759"/>
              <a:gd name="connsiteY1" fmla="*/ 2917372 h 3722915"/>
              <a:gd name="connsiteX2" fmla="*/ 54429 w 78759"/>
              <a:gd name="connsiteY2" fmla="*/ 0 h 3722915"/>
              <a:gd name="connsiteX0" fmla="*/ 0 w 68589"/>
              <a:gd name="connsiteY0" fmla="*/ 3722915 h 3722915"/>
              <a:gd name="connsiteX1" fmla="*/ 65314 w 68589"/>
              <a:gd name="connsiteY1" fmla="*/ 2917372 h 3722915"/>
              <a:gd name="connsiteX2" fmla="*/ 54429 w 68589"/>
              <a:gd name="connsiteY2" fmla="*/ 0 h 372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9" h="3722915">
                <a:moveTo>
                  <a:pt x="0" y="3722915"/>
                </a:moveTo>
                <a:cubicBezTo>
                  <a:pt x="2721" y="3426279"/>
                  <a:pt x="56243" y="3537858"/>
                  <a:pt x="65314" y="2917372"/>
                </a:cubicBezTo>
                <a:cubicBezTo>
                  <a:pt x="74385" y="2296886"/>
                  <a:pt x="62593" y="539297"/>
                  <a:pt x="54429" y="0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Freeform 58"/>
          <p:cNvSpPr/>
          <p:nvPr/>
        </p:nvSpPr>
        <p:spPr>
          <a:xfrm>
            <a:off x="2239886" y="4505168"/>
            <a:ext cx="646967" cy="2177143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45627 w 437513"/>
              <a:gd name="connsiteY0" fmla="*/ 2144486 h 2144486"/>
              <a:gd name="connsiteX1" fmla="*/ 23855 w 437513"/>
              <a:gd name="connsiteY1" fmla="*/ 816429 h 2144486"/>
              <a:gd name="connsiteX2" fmla="*/ 437513 w 437513"/>
              <a:gd name="connsiteY2" fmla="*/ 0 h 2144486"/>
              <a:gd name="connsiteX0" fmla="*/ 54732 w 446618"/>
              <a:gd name="connsiteY0" fmla="*/ 2144486 h 2144486"/>
              <a:gd name="connsiteX1" fmla="*/ 22074 w 446618"/>
              <a:gd name="connsiteY1" fmla="*/ 1502229 h 2144486"/>
              <a:gd name="connsiteX2" fmla="*/ 446618 w 446618"/>
              <a:gd name="connsiteY2" fmla="*/ 0 h 2144486"/>
              <a:gd name="connsiteX0" fmla="*/ 32658 w 424544"/>
              <a:gd name="connsiteY0" fmla="*/ 2144486 h 2144486"/>
              <a:gd name="connsiteX1" fmla="*/ 0 w 424544"/>
              <a:gd name="connsiteY1" fmla="*/ 1502229 h 2144486"/>
              <a:gd name="connsiteX2" fmla="*/ 424544 w 424544"/>
              <a:gd name="connsiteY2" fmla="*/ 0 h 2144486"/>
              <a:gd name="connsiteX0" fmla="*/ 37367 w 429253"/>
              <a:gd name="connsiteY0" fmla="*/ 2144486 h 2144486"/>
              <a:gd name="connsiteX1" fmla="*/ 4709 w 429253"/>
              <a:gd name="connsiteY1" fmla="*/ 1502229 h 2144486"/>
              <a:gd name="connsiteX2" fmla="*/ 47595 w 429253"/>
              <a:gd name="connsiteY2" fmla="*/ 540524 h 2144486"/>
              <a:gd name="connsiteX3" fmla="*/ 429253 w 429253"/>
              <a:gd name="connsiteY3" fmla="*/ 0 h 2144486"/>
              <a:gd name="connsiteX0" fmla="*/ 37367 w 646967"/>
              <a:gd name="connsiteY0" fmla="*/ 2177143 h 2177143"/>
              <a:gd name="connsiteX1" fmla="*/ 4709 w 646967"/>
              <a:gd name="connsiteY1" fmla="*/ 1534886 h 2177143"/>
              <a:gd name="connsiteX2" fmla="*/ 47595 w 646967"/>
              <a:gd name="connsiteY2" fmla="*/ 573181 h 2177143"/>
              <a:gd name="connsiteX3" fmla="*/ 646967 w 646967"/>
              <a:gd name="connsiteY3" fmla="*/ 0 h 217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967" h="2177143">
                <a:moveTo>
                  <a:pt x="37367" y="2177143"/>
                </a:moveTo>
                <a:cubicBezTo>
                  <a:pt x="40088" y="1880507"/>
                  <a:pt x="3004" y="1802213"/>
                  <a:pt x="4709" y="1534886"/>
                </a:cubicBezTo>
                <a:cubicBezTo>
                  <a:pt x="6414" y="1267559"/>
                  <a:pt x="-23162" y="823553"/>
                  <a:pt x="47595" y="573181"/>
                </a:cubicBezTo>
                <a:cubicBezTo>
                  <a:pt x="118352" y="322810"/>
                  <a:pt x="601500" y="106416"/>
                  <a:pt x="646967" y="0"/>
                </a:cubicBezTo>
              </a:path>
            </a:pathLst>
          </a:cu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35"/>
          <p:cNvSpPr txBox="1">
            <a:spLocks noChangeArrowheads="1"/>
          </p:cNvSpPr>
          <p:nvPr/>
        </p:nvSpPr>
        <p:spPr bwMode="auto">
          <a:xfrm>
            <a:off x="851077" y="4691029"/>
            <a:ext cx="9300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chemeClr val="bg1">
                    <a:lumMod val="65000"/>
                  </a:schemeClr>
                </a:solidFill>
              </a:rPr>
              <a:t>Home / Enterprise Network </a:t>
            </a:r>
            <a:endParaRPr kumimoji="1" lang="en-US" sz="9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3" name="Cloud Callout 62"/>
          <p:cNvSpPr/>
          <p:nvPr/>
        </p:nvSpPr>
        <p:spPr>
          <a:xfrm>
            <a:off x="2782219" y="4090769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Internet</a:t>
            </a:r>
            <a:endParaRPr lang="en-GB" dirty="0"/>
          </a:p>
        </p:txBody>
      </p:sp>
      <p:sp>
        <p:nvSpPr>
          <p:cNvPr id="64" name="TextBox 63"/>
          <p:cNvSpPr txBox="1"/>
          <p:nvPr/>
        </p:nvSpPr>
        <p:spPr>
          <a:xfrm>
            <a:off x="3967353" y="5947776"/>
            <a:ext cx="4359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UE Requirements: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No specific functionality needed</a:t>
            </a:r>
          </a:p>
        </p:txBody>
      </p: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445814" y="5162929"/>
            <a:ext cx="13821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Traffic </a:t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Offload Policies </a:t>
            </a:r>
            <a:r>
              <a:rPr lang="en-US" sz="1400" b="1" kern="0" dirty="0" smtClean="0">
                <a:solidFill>
                  <a:srgbClr val="92D050"/>
                </a:solidFill>
              </a:rPr>
              <a:t>and enforcement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 flipV="1">
            <a:off x="1264342" y="5272654"/>
            <a:ext cx="572155" cy="267457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8" name="TextBox 16"/>
          <p:cNvSpPr txBox="1">
            <a:spLocks noChangeArrowheads="1"/>
          </p:cNvSpPr>
          <p:nvPr/>
        </p:nvSpPr>
        <p:spPr bwMode="auto">
          <a:xfrm>
            <a:off x="2652800" y="2879138"/>
            <a:ext cx="2045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lvl="0" defTabSz="914400" eaLnBrk="1" hangingPunct="1"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IP Point of </a:t>
            </a:r>
            <a:r>
              <a:rPr lang="en-US" sz="1400" b="1" kern="0" dirty="0">
                <a:solidFill>
                  <a:srgbClr val="00B0F0"/>
                </a:solidFill>
              </a:rPr>
              <a:t>Presence </a:t>
            </a: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/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(SIPTO enabled</a:t>
            </a: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 APN)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40486" y="-4"/>
            <a:ext cx="903517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</a:rPr>
              <a:t>animated</a:t>
            </a:r>
            <a:endParaRPr lang="en-GB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85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58" grpId="0" animBg="1"/>
      <p:bldP spid="59" grpId="0" animBg="1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Conclusions</a:t>
            </a:r>
            <a:endParaRPr lang="en-GB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706" y="1309422"/>
            <a:ext cx="8299094" cy="53681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600" b="1" u="sng" dirty="0" smtClean="0"/>
              <a:t>Facts:</a:t>
            </a:r>
          </a:p>
          <a:p>
            <a:pPr marL="358775" indent="-271463"/>
            <a:r>
              <a:rPr lang="en-US" sz="1600" dirty="0" smtClean="0"/>
              <a:t>There is no mandatory requirement for pre-Rel-10 UEs to support:</a:t>
            </a:r>
          </a:p>
          <a:p>
            <a:pPr marL="804863" lvl="1" indent="-290513">
              <a:buAutoNum type="arabicPeriod"/>
            </a:pPr>
            <a:r>
              <a:rPr lang="en-US" sz="1600" dirty="0"/>
              <a:t>m</a:t>
            </a:r>
            <a:r>
              <a:rPr lang="en-US" sz="1600" dirty="0" smtClean="0"/>
              <a:t>ultiple simultaneous PDN connections</a:t>
            </a:r>
          </a:p>
          <a:p>
            <a:pPr marL="804863" lvl="1" indent="-290513">
              <a:buAutoNum type="arabicPeriod"/>
            </a:pPr>
            <a:r>
              <a:rPr lang="en-US" sz="1600" dirty="0" smtClean="0"/>
              <a:t>functionality to assign IP flows to PDN connections based on operator policies (scope of OPIIS Rel-12)</a:t>
            </a:r>
          </a:p>
          <a:p>
            <a:pPr marL="717550" indent="-301625">
              <a:buFont typeface="Wingdings" pitchFamily="2" charset="2"/>
              <a:buChar char="à"/>
            </a:pPr>
            <a:r>
              <a:rPr lang="en-US" sz="1600" b="1" dirty="0" smtClean="0">
                <a:sym typeface="Wingdings" pitchFamily="2" charset="2"/>
              </a:rPr>
              <a:t>It cannot be assumed that pre-Rel-10 UEs support (1) + (2)</a:t>
            </a:r>
          </a:p>
          <a:p>
            <a:pPr marL="457200" lvl="1" indent="0">
              <a:buNone/>
            </a:pPr>
            <a:endParaRPr lang="en-US" sz="900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sz="1600" b="1" u="sng" dirty="0" smtClean="0">
                <a:sym typeface="Wingdings" pitchFamily="2" charset="2"/>
              </a:rPr>
              <a:t>Conclusion:</a:t>
            </a:r>
          </a:p>
          <a:p>
            <a:pPr marL="358775" indent="-271463"/>
            <a:r>
              <a:rPr lang="en-US" sz="1600" dirty="0" smtClean="0">
                <a:sym typeface="Wingdings" pitchFamily="2" charset="2"/>
              </a:rPr>
              <a:t>If operators want to offer/use SIPTO@LN services for pre-Rel-10 UEs (current Stage 1 Requirement!), then </a:t>
            </a:r>
            <a:r>
              <a:rPr lang="en-US" sz="1600" u="sng" dirty="0" smtClean="0">
                <a:sym typeface="Wingdings" pitchFamily="2" charset="2"/>
              </a:rPr>
              <a:t>one</a:t>
            </a:r>
            <a:r>
              <a:rPr lang="en-US" sz="1600" dirty="0" smtClean="0">
                <a:sym typeface="Wingdings" pitchFamily="2" charset="2"/>
              </a:rPr>
              <a:t> solution that does not involve specific UE functionality is required</a:t>
            </a:r>
          </a:p>
          <a:p>
            <a:pPr marL="717550" indent="-301625">
              <a:buFont typeface="Wingdings" pitchFamily="2" charset="2"/>
              <a:buChar char="à"/>
            </a:pPr>
            <a:r>
              <a:rPr lang="en-US" sz="1600" b="1" dirty="0" smtClean="0">
                <a:sym typeface="Wingdings" pitchFamily="2" charset="2"/>
              </a:rPr>
              <a:t>Architecture 1 option for Standalone L-GW </a:t>
            </a:r>
            <a:r>
              <a:rPr lang="en-US" sz="1600" b="1" u="sng" dirty="0" smtClean="0">
                <a:sym typeface="Wingdings" pitchFamily="2" charset="2"/>
              </a:rPr>
              <a:t>alone</a:t>
            </a:r>
            <a:r>
              <a:rPr lang="en-US" sz="1600" b="1" dirty="0" smtClean="0">
                <a:sym typeface="Wingdings" pitchFamily="2" charset="2"/>
              </a:rPr>
              <a:t> is </a:t>
            </a:r>
            <a:r>
              <a:rPr lang="en-US" sz="1600" b="1" u="sng" dirty="0" smtClean="0">
                <a:sym typeface="Wingdings" pitchFamily="2" charset="2"/>
              </a:rPr>
              <a:t>not suitable</a:t>
            </a:r>
            <a:r>
              <a:rPr lang="en-US" sz="1600" b="1" dirty="0" smtClean="0">
                <a:sym typeface="Wingdings" pitchFamily="2" charset="2"/>
              </a:rPr>
              <a:t> for SIPTO@LN for</a:t>
            </a:r>
            <a:br>
              <a:rPr lang="en-US" sz="1600" b="1" dirty="0" smtClean="0">
                <a:sym typeface="Wingdings" pitchFamily="2" charset="2"/>
              </a:rPr>
            </a:br>
            <a:r>
              <a:rPr lang="en-US" sz="1600" b="1" dirty="0" smtClean="0">
                <a:sym typeface="Wingdings" pitchFamily="2" charset="2"/>
              </a:rPr>
              <a:t>pre-Rel-10 UEs</a:t>
            </a:r>
          </a:p>
          <a:p>
            <a:pPr marL="457200" lvl="1" indent="0">
              <a:buNone/>
            </a:pPr>
            <a:endParaRPr lang="en-US" sz="900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sz="1600" b="1" u="sng" dirty="0" smtClean="0">
                <a:sym typeface="Wingdings" pitchFamily="2" charset="2"/>
              </a:rPr>
              <a:t>Proposals:</a:t>
            </a:r>
            <a:endParaRPr lang="en-US" sz="1600" b="1" u="sng" dirty="0">
              <a:sym typeface="Wingdings" pitchFamily="2" charset="2"/>
            </a:endParaRPr>
          </a:p>
          <a:p>
            <a:pPr marL="358775" indent="-301625">
              <a:buFont typeface="+mj-lt"/>
              <a:buAutoNum type="arabicPeriod"/>
            </a:pPr>
            <a:r>
              <a:rPr lang="en-US" sz="1600" dirty="0" smtClean="0">
                <a:sym typeface="Wingdings" pitchFamily="2" charset="2"/>
              </a:rPr>
              <a:t>Take this discussion paper and conclusion into account in the architecture discussion for SIPTO@LN in Rel-12</a:t>
            </a:r>
          </a:p>
          <a:p>
            <a:pPr marL="358775" indent="-301625">
              <a:buFont typeface="+mj-lt"/>
              <a:buAutoNum type="arabicPeriod"/>
            </a:pPr>
            <a:r>
              <a:rPr lang="en-US" sz="1600" dirty="0" smtClean="0">
                <a:sym typeface="Wingdings" pitchFamily="2" charset="2"/>
              </a:rPr>
              <a:t>To satisfy the stage-1 requirements for SIPTO@LN, standardize either:</a:t>
            </a:r>
          </a:p>
          <a:p>
            <a:pPr lvl="1"/>
            <a:r>
              <a:rPr lang="en-US" sz="1400" dirty="0" smtClean="0">
                <a:sym typeface="Wingdings" pitchFamily="2" charset="2"/>
              </a:rPr>
              <a:t>a </a:t>
            </a:r>
            <a:r>
              <a:rPr lang="en-US" sz="1400" u="sng" dirty="0" smtClean="0">
                <a:sym typeface="Wingdings" pitchFamily="2" charset="2"/>
              </a:rPr>
              <a:t>single solution</a:t>
            </a:r>
            <a:r>
              <a:rPr lang="en-US" sz="1400" dirty="0" smtClean="0">
                <a:sym typeface="Wingdings" pitchFamily="2" charset="2"/>
              </a:rPr>
              <a:t> that has no UE impacts, </a:t>
            </a:r>
            <a:r>
              <a:rPr lang="en-US" sz="1400" u="sng" dirty="0" smtClean="0">
                <a:sym typeface="Wingdings" pitchFamily="2" charset="2"/>
              </a:rPr>
              <a:t>or</a:t>
            </a:r>
          </a:p>
          <a:p>
            <a:pPr lvl="1"/>
            <a:r>
              <a:rPr lang="en-US" sz="1400" dirty="0" smtClean="0">
                <a:sym typeface="Wingdings" pitchFamily="2" charset="2"/>
              </a:rPr>
              <a:t>a </a:t>
            </a:r>
            <a:r>
              <a:rPr lang="en-US" sz="1400" u="sng" dirty="0" smtClean="0">
                <a:sym typeface="Wingdings" pitchFamily="2" charset="2"/>
              </a:rPr>
              <a:t>basic solution without UE impact</a:t>
            </a:r>
            <a:r>
              <a:rPr lang="en-US" sz="1400" dirty="0" smtClean="0">
                <a:sym typeface="Wingdings" pitchFamily="2" charset="2"/>
              </a:rPr>
              <a:t>   +   a </a:t>
            </a:r>
            <a:r>
              <a:rPr lang="en-US" sz="1400" u="sng" dirty="0" smtClean="0">
                <a:sym typeface="Wingdings" pitchFamily="2" charset="2"/>
              </a:rPr>
              <a:t>future solution with the relevant UE functionality</a:t>
            </a:r>
            <a:endParaRPr lang="en-US" sz="1400" dirty="0" smtClean="0">
              <a:sym typeface="Wingdings" pitchFamily="2" charset="2"/>
            </a:endParaRPr>
          </a:p>
          <a:p>
            <a:pPr marL="358775" indent="-301625">
              <a:buFont typeface="+mj-lt"/>
              <a:buAutoNum type="arabicPeriod"/>
            </a:pPr>
            <a:r>
              <a:rPr lang="en-US" sz="1600" dirty="0" smtClean="0">
                <a:sym typeface="Wingdings" pitchFamily="2" charset="2"/>
              </a:rPr>
              <a:t>If companies do not agree with the stage-1 requirements, an LS to SA1 to clarify the requirement must be sent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675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10685</TotalTime>
  <Words>1206</Words>
  <Application>Microsoft Office PowerPoint</Application>
  <PresentationFormat>On-screen Show (4:3)</PresentationFormat>
  <Paragraphs>250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3GPP SA2 Discussion Paper Open Architecture Issues for  SIPTO @ Local Networks</vt:lpstr>
      <vt:lpstr>LIPA   vs.  SIPTO@LN</vt:lpstr>
      <vt:lpstr>Release 11 Status for LIPA Mobility</vt:lpstr>
      <vt:lpstr>Stage 1 Requirements for SIPTO</vt:lpstr>
      <vt:lpstr>LIPA Service based on Architecture 1</vt:lpstr>
      <vt:lpstr>LIPA Service based on Architecture 2</vt:lpstr>
      <vt:lpstr>SIPTO@LN based on Architecture 1</vt:lpstr>
      <vt:lpstr>SIPTO@LN based on Architecture 2</vt:lpstr>
      <vt:lpstr>Conclusions</vt:lpstr>
      <vt:lpstr>Proposed Way Forward</vt:lpstr>
      <vt:lpstr>One Architecture for all Scenarios</vt:lpstr>
      <vt:lpstr>Necessary extensions to Architecture 1 (as optional feature) </vt:lpstr>
      <vt:lpstr>Appendix</vt:lpstr>
      <vt:lpstr>Why SIPTO@Macro does not require special UE functionality?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Lynne</dc:creator>
  <cp:lastModifiedBy>Stefan Schmid 8</cp:lastModifiedBy>
  <cp:revision>177</cp:revision>
  <dcterms:created xsi:type="dcterms:W3CDTF">2012-02-19T16:52:17Z</dcterms:created>
  <dcterms:modified xsi:type="dcterms:W3CDTF">2012-07-03T06:32:38Z</dcterms:modified>
</cp:coreProperties>
</file>