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4" r:id="rId1"/>
    <p:sldMasterId id="2147483708" r:id="rId2"/>
    <p:sldMasterId id="2147483709" r:id="rId3"/>
  </p:sldMasterIdLst>
  <p:notesMasterIdLst>
    <p:notesMasterId r:id="rId13"/>
  </p:notesMasterIdLst>
  <p:handoutMasterIdLst>
    <p:handoutMasterId r:id="rId14"/>
  </p:handoutMasterIdLst>
  <p:sldIdLst>
    <p:sldId id="274" r:id="rId4"/>
    <p:sldId id="273" r:id="rId5"/>
    <p:sldId id="275" r:id="rId6"/>
    <p:sldId id="276" r:id="rId7"/>
    <p:sldId id="278" r:id="rId8"/>
    <p:sldId id="279" r:id="rId9"/>
    <p:sldId id="280" r:id="rId10"/>
    <p:sldId id="281" r:id="rId11"/>
    <p:sldId id="282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7E2"/>
    <a:srgbClr val="DD0955"/>
    <a:srgbClr val="3399FF"/>
    <a:srgbClr val="66FF66"/>
    <a:srgbClr val="00FF00"/>
    <a:srgbClr val="FF0000"/>
    <a:srgbClr val="B2B2B2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38" autoAdjust="0"/>
    <p:restoredTop sz="89964" autoAdjust="0"/>
  </p:normalViewPr>
  <p:slideViewPr>
    <p:cSldViewPr>
      <p:cViewPr>
        <p:scale>
          <a:sx n="66" d="100"/>
          <a:sy n="66" d="100"/>
        </p:scale>
        <p:origin x="-17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ea typeface="宋体" pitchFamily="2" charset="-122"/>
              </a:defRPr>
            </a:lvl1pPr>
          </a:lstStyle>
          <a:p>
            <a:pPr>
              <a:defRPr/>
            </a:pPr>
            <a:fld id="{3CC61A35-B62F-4557-8808-36C331F847DA}" type="datetime1">
              <a:rPr lang="zh-CN" altLang="en-US"/>
              <a:pPr>
                <a:defRPr/>
              </a:pPr>
              <a:t>2012/1/31</a:t>
            </a:fld>
            <a:endParaRPr lang="en-US" altLang="zh-CN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ea typeface="宋体" pitchFamily="2" charset="-122"/>
              </a:defRPr>
            </a:lvl1pPr>
          </a:lstStyle>
          <a:p>
            <a:pPr>
              <a:defRPr/>
            </a:pPr>
            <a:fld id="{DA04E4F0-FB7F-445E-B527-F5871B2C43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0"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en-US" altLang="zh-CN" noProof="0" smtClean="0"/>
          </a:p>
          <a:p>
            <a:pPr lvl="1"/>
            <a:r>
              <a:rPr lang="zh-CN" altLang="en-US" noProof="0" smtClean="0"/>
              <a:t>第二级</a:t>
            </a:r>
            <a:endParaRPr lang="en-US" altLang="zh-CN" noProof="0" smtClean="0"/>
          </a:p>
          <a:p>
            <a:pPr lvl="2"/>
            <a:r>
              <a:rPr lang="zh-CN" altLang="en-US" noProof="0" smtClean="0"/>
              <a:t>第三级</a:t>
            </a:r>
            <a:endParaRPr lang="en-US" altLang="zh-CN" noProof="0" smtClean="0"/>
          </a:p>
          <a:p>
            <a:pPr lvl="3"/>
            <a:r>
              <a:rPr lang="zh-CN" altLang="en-US" noProof="0" smtClean="0"/>
              <a:t>第四级</a:t>
            </a:r>
            <a:endParaRPr lang="en-US" altLang="zh-CN" noProof="0" smtClean="0"/>
          </a:p>
          <a:p>
            <a:pPr lvl="4"/>
            <a:r>
              <a:rPr lang="zh-CN" altLang="en-US" noProof="0" smtClean="0"/>
              <a:t>第五级</a:t>
            </a:r>
            <a:endParaRPr lang="en-US" altLang="zh-CN" noProof="0" smtClean="0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0"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0C249E15-CC48-4E85-A1C7-6D34954AA7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2" descr="p1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-2405063" y="5673725"/>
            <a:ext cx="2297113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3460" tIns="46732" rIns="93460" bIns="46732">
            <a:spAutoFit/>
          </a:bodyPr>
          <a:lstStyle/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中文标题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字体: 黑体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字号：35-47pt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色彩：主题蓝色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中文副标题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字号：24-28pt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色彩：反白</a:t>
            </a:r>
          </a:p>
        </p:txBody>
      </p:sp>
      <p:sp>
        <p:nvSpPr>
          <p:cNvPr id="14953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8313" y="1557338"/>
            <a:ext cx="7772400" cy="1470025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4953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57346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4488" y="352425"/>
            <a:ext cx="2125662" cy="6100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2738" y="352425"/>
            <a:ext cx="6229350" cy="6100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2738" y="1339850"/>
            <a:ext cx="4176712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1850" y="1339850"/>
            <a:ext cx="4178300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738" y="352425"/>
            <a:ext cx="7787654" cy="6477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4488" y="352425"/>
            <a:ext cx="2125662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2738" y="352425"/>
            <a:ext cx="62293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2738" y="1268413"/>
            <a:ext cx="4176712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1850" y="1268413"/>
            <a:ext cx="4178300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9" descr="p3_2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61" name="Text Box 9"/>
          <p:cNvSpPr txBox="1">
            <a:spLocks noChangeArrowheads="1"/>
          </p:cNvSpPr>
          <p:nvPr/>
        </p:nvSpPr>
        <p:spPr bwMode="auto">
          <a:xfrm>
            <a:off x="7143750" y="260350"/>
            <a:ext cx="1820863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lIns="0" tIns="43637" rIns="0" bIns="43637">
            <a:spAutoFit/>
          </a:bodyPr>
          <a:lstStyle/>
          <a:p>
            <a:pPr algn="r" defTabSz="873125">
              <a:spcBef>
                <a:spcPct val="50000"/>
              </a:spcBef>
              <a:defRPr/>
            </a:pPr>
            <a:r>
              <a:rPr kumimoji="0" lang="zh-CN" altLang="en-US" sz="9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秘密  </a:t>
            </a:r>
            <a:r>
              <a:rPr kumimoji="0" lang="en-US" altLang="zh-CN" sz="9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Proprietary Confidential</a:t>
            </a:r>
            <a:r>
              <a:rPr kumimoji="0" lang="en-US" altLang="zh-CN" sz="900" dirty="0">
                <a:solidFill>
                  <a:schemeClr val="bg2"/>
                </a:solidFill>
                <a:latin typeface="Arial" charset="0"/>
                <a:ea typeface="华文细黑" pitchFamily="2" charset="-122"/>
              </a:rPr>
              <a:t>▲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12738" y="352425"/>
            <a:ext cx="8496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2738" y="1268413"/>
            <a:ext cx="85074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zh-CN" smtClean="0"/>
          </a:p>
          <a:p>
            <a:pPr lvl="1"/>
            <a:r>
              <a:rPr lang="zh-CN" altLang="en-US" smtClean="0"/>
              <a:t>第二级</a:t>
            </a:r>
            <a:endParaRPr lang="en-US" altLang="zh-CN" smtClean="0"/>
          </a:p>
          <a:p>
            <a:pPr lvl="2"/>
            <a:r>
              <a:rPr lang="zh-CN" altLang="en-US" smtClean="0"/>
              <a:t>第三级</a:t>
            </a:r>
            <a:endParaRPr lang="en-US" altLang="zh-CN" smtClean="0"/>
          </a:p>
          <a:p>
            <a:pPr lvl="3"/>
            <a:r>
              <a:rPr lang="zh-CN" altLang="en-US" smtClean="0"/>
              <a:t>第四级</a:t>
            </a:r>
            <a:endParaRPr lang="en-US" altLang="zh-CN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grpSp>
        <p:nvGrpSpPr>
          <p:cNvPr id="1030" name="Group 45"/>
          <p:cNvGrpSpPr>
            <a:grpSpLocks/>
          </p:cNvGrpSpPr>
          <p:nvPr/>
        </p:nvGrpSpPr>
        <p:grpSpPr bwMode="auto">
          <a:xfrm>
            <a:off x="9324975" y="5229225"/>
            <a:ext cx="1765300" cy="1455738"/>
            <a:chOff x="5805" y="1298"/>
            <a:chExt cx="1112" cy="917"/>
          </a:xfrm>
        </p:grpSpPr>
        <p:grpSp>
          <p:nvGrpSpPr>
            <p:cNvPr id="1032" name="Group 46"/>
            <p:cNvGrpSpPr>
              <a:grpSpLocks/>
            </p:cNvGrpSpPr>
            <p:nvPr/>
          </p:nvGrpSpPr>
          <p:grpSpPr bwMode="auto">
            <a:xfrm>
              <a:off x="6174" y="1298"/>
              <a:ext cx="743" cy="917"/>
              <a:chOff x="5919" y="1253"/>
              <a:chExt cx="817" cy="1008"/>
            </a:xfrm>
          </p:grpSpPr>
          <p:grpSp>
            <p:nvGrpSpPr>
              <p:cNvPr id="1037" name="Group 47"/>
              <p:cNvGrpSpPr>
                <a:grpSpLocks/>
              </p:cNvGrpSpPr>
              <p:nvPr/>
            </p:nvGrpSpPr>
            <p:grpSpPr bwMode="auto">
              <a:xfrm>
                <a:off x="5919" y="1253"/>
                <a:ext cx="144" cy="1008"/>
                <a:chOff x="5919" y="1104"/>
                <a:chExt cx="144" cy="1008"/>
              </a:xfrm>
            </p:grpSpPr>
            <p:sp>
              <p:nvSpPr>
                <p:cNvPr id="53" name="Rectangle 52"/>
                <p:cNvSpPr/>
                <p:nvPr/>
              </p:nvSpPr>
              <p:spPr bwMode="auto">
                <a:xfrm>
                  <a:off x="5919" y="1104"/>
                  <a:ext cx="144" cy="144"/>
                </a:xfrm>
                <a:prstGeom prst="rect">
                  <a:avLst/>
                </a:prstGeom>
                <a:solidFill>
                  <a:srgbClr val="F08C00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 algn="ctr" eaLnBrk="0" hangingPunct="0"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  <p:sp>
              <p:nvSpPr>
                <p:cNvPr id="57" name="Rectangle 56"/>
                <p:cNvSpPr/>
                <p:nvPr/>
              </p:nvSpPr>
              <p:spPr bwMode="auto">
                <a:xfrm>
                  <a:off x="5919" y="1392"/>
                  <a:ext cx="144" cy="144"/>
                </a:xfrm>
                <a:prstGeom prst="rect">
                  <a:avLst/>
                </a:prstGeom>
                <a:solidFill>
                  <a:srgbClr val="E4007F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 algn="ctr" eaLnBrk="0" hangingPunct="0"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  <p:sp>
              <p:nvSpPr>
                <p:cNvPr id="61" name="Rectangle 60"/>
                <p:cNvSpPr/>
                <p:nvPr/>
              </p:nvSpPr>
              <p:spPr bwMode="auto">
                <a:xfrm>
                  <a:off x="5919" y="1680"/>
                  <a:ext cx="144" cy="144"/>
                </a:xfrm>
                <a:prstGeom prst="rect">
                  <a:avLst/>
                </a:prstGeom>
                <a:solidFill>
                  <a:srgbClr val="696969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 algn="ctr" eaLnBrk="0" hangingPunct="0"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  <p:sp>
              <p:nvSpPr>
                <p:cNvPr id="65" name="Rectangle 64"/>
                <p:cNvSpPr/>
                <p:nvPr/>
              </p:nvSpPr>
              <p:spPr bwMode="auto">
                <a:xfrm>
                  <a:off x="5919" y="1968"/>
                  <a:ext cx="144" cy="144"/>
                </a:xfrm>
                <a:prstGeom prst="rect">
                  <a:avLst/>
                </a:prstGeom>
                <a:solidFill>
                  <a:srgbClr val="FFF000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 algn="ctr" eaLnBrk="0" hangingPunct="0"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</p:grpSp>
          <p:sp>
            <p:nvSpPr>
              <p:cNvPr id="54" name="Rectangle 53"/>
              <p:cNvSpPr>
                <a:spLocks noChangeArrowheads="1"/>
              </p:cNvSpPr>
              <p:nvPr/>
            </p:nvSpPr>
            <p:spPr bwMode="auto">
              <a:xfrm>
                <a:off x="6144" y="1253"/>
                <a:ext cx="144" cy="144"/>
              </a:xfrm>
              <a:prstGeom prst="rect">
                <a:avLst/>
              </a:prstGeom>
              <a:solidFill>
                <a:srgbClr val="0087E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 bwMode="auto">
              <a:xfrm>
                <a:off x="6144" y="1541"/>
                <a:ext cx="144" cy="144"/>
              </a:xfrm>
              <a:prstGeom prst="rect">
                <a:avLst/>
              </a:prstGeom>
              <a:solidFill>
                <a:srgbClr val="FFF0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2" name="Rectangle 61"/>
              <p:cNvSpPr>
                <a:spLocks noChangeArrowheads="1"/>
              </p:cNvSpPr>
              <p:nvPr/>
            </p:nvSpPr>
            <p:spPr bwMode="auto">
              <a:xfrm>
                <a:off x="6144" y="1829"/>
                <a:ext cx="144" cy="144"/>
              </a:xfrm>
              <a:prstGeom prst="rect">
                <a:avLst/>
              </a:prstGeom>
              <a:solidFill>
                <a:srgbClr val="CAD1AF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 bwMode="auto">
              <a:xfrm>
                <a:off x="6144" y="2117"/>
                <a:ext cx="144" cy="144"/>
              </a:xfrm>
              <a:prstGeom prst="rect">
                <a:avLst/>
              </a:prstGeom>
              <a:solidFill>
                <a:srgbClr val="F08C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 bwMode="auto">
              <a:xfrm>
                <a:off x="6365" y="1253"/>
                <a:ext cx="144" cy="144"/>
              </a:xfrm>
              <a:prstGeom prst="rect">
                <a:avLst/>
              </a:prstGeom>
              <a:solidFill>
                <a:srgbClr val="FFF0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9" name="Rectangle 58"/>
              <p:cNvSpPr>
                <a:spLocks noChangeArrowheads="1"/>
              </p:cNvSpPr>
              <p:nvPr/>
            </p:nvSpPr>
            <p:spPr bwMode="auto">
              <a:xfrm>
                <a:off x="6365" y="1541"/>
                <a:ext cx="144" cy="144"/>
              </a:xfrm>
              <a:prstGeom prst="rect">
                <a:avLst/>
              </a:prstGeom>
              <a:solidFill>
                <a:srgbClr val="99CC0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 bwMode="auto">
              <a:xfrm>
                <a:off x="6365" y="1829"/>
                <a:ext cx="144" cy="144"/>
              </a:xfrm>
              <a:prstGeom prst="rect">
                <a:avLst/>
              </a:prstGeom>
              <a:solidFill>
                <a:srgbClr val="005CA2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7" name="Rectangle 66"/>
              <p:cNvSpPr>
                <a:spLocks noChangeArrowheads="1"/>
              </p:cNvSpPr>
              <p:nvPr/>
            </p:nvSpPr>
            <p:spPr bwMode="auto">
              <a:xfrm>
                <a:off x="6365" y="2117"/>
                <a:ext cx="144" cy="144"/>
              </a:xfrm>
              <a:prstGeom prst="rect">
                <a:avLst/>
              </a:prstGeom>
              <a:solidFill>
                <a:srgbClr val="DD0955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 bwMode="auto">
              <a:xfrm>
                <a:off x="6592" y="1253"/>
                <a:ext cx="144" cy="144"/>
              </a:xfrm>
              <a:prstGeom prst="rect">
                <a:avLst/>
              </a:prstGeom>
              <a:solidFill>
                <a:srgbClr val="5F1987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0" name="Rectangle 59"/>
              <p:cNvSpPr>
                <a:spLocks noChangeArrowheads="1"/>
              </p:cNvSpPr>
              <p:nvPr/>
            </p:nvSpPr>
            <p:spPr bwMode="auto">
              <a:xfrm>
                <a:off x="6592" y="1541"/>
                <a:ext cx="144" cy="144"/>
              </a:xfrm>
              <a:prstGeom prst="rect">
                <a:avLst/>
              </a:prstGeom>
              <a:solidFill>
                <a:srgbClr val="0087E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 bwMode="auto">
              <a:xfrm>
                <a:off x="6592" y="1829"/>
                <a:ext cx="144" cy="144"/>
              </a:xfrm>
              <a:prstGeom prst="rect">
                <a:avLst/>
              </a:prstGeom>
              <a:solidFill>
                <a:srgbClr val="0000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8" name="Rectangle 67"/>
              <p:cNvSpPr/>
              <p:nvPr/>
            </p:nvSpPr>
            <p:spPr bwMode="auto">
              <a:xfrm>
                <a:off x="6592" y="2117"/>
                <a:ext cx="144" cy="144"/>
              </a:xfrm>
              <a:prstGeom prst="rect">
                <a:avLst/>
              </a:prstGeom>
              <a:solidFill>
                <a:srgbClr val="00AFC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 algn="ctr" eaLnBrk="0" hangingPunct="0"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</p:grpSp>
        <p:sp>
          <p:nvSpPr>
            <p:cNvPr id="119872" name="Text Box 64"/>
            <p:cNvSpPr txBox="1">
              <a:spLocks noChangeArrowheads="1"/>
            </p:cNvSpPr>
            <p:nvPr/>
          </p:nvSpPr>
          <p:spPr bwMode="auto">
            <a:xfrm>
              <a:off x="5805" y="1298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Theme1</a:t>
              </a:r>
            </a:p>
          </p:txBody>
        </p:sp>
        <p:sp>
          <p:nvSpPr>
            <p:cNvPr id="119873" name="Text Box 65"/>
            <p:cNvSpPr txBox="1">
              <a:spLocks noChangeArrowheads="1"/>
            </p:cNvSpPr>
            <p:nvPr/>
          </p:nvSpPr>
          <p:spPr bwMode="auto">
            <a:xfrm>
              <a:off x="5805" y="1570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Theme2</a:t>
              </a:r>
            </a:p>
          </p:txBody>
        </p:sp>
        <p:sp>
          <p:nvSpPr>
            <p:cNvPr id="119874" name="Text Box 66"/>
            <p:cNvSpPr txBox="1">
              <a:spLocks noChangeArrowheads="1"/>
            </p:cNvSpPr>
            <p:nvPr/>
          </p:nvSpPr>
          <p:spPr bwMode="auto">
            <a:xfrm>
              <a:off x="5805" y="1797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Theme3</a:t>
              </a:r>
            </a:p>
          </p:txBody>
        </p:sp>
        <p:sp>
          <p:nvSpPr>
            <p:cNvPr id="119875" name="Text Box 67"/>
            <p:cNvSpPr txBox="1">
              <a:spLocks noChangeArrowheads="1"/>
            </p:cNvSpPr>
            <p:nvPr/>
          </p:nvSpPr>
          <p:spPr bwMode="auto">
            <a:xfrm>
              <a:off x="5805" y="2069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Theme4</a:t>
              </a:r>
            </a:p>
          </p:txBody>
        </p:sp>
      </p:grp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-2260600" y="5157788"/>
            <a:ext cx="21526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3442" tIns="46725" rIns="93442" bIns="46725"/>
          <a:lstStyle/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中文标题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字体: 黑体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字号：30-32pt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色彩：蓝色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中文副标题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字号：20-22pt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色彩：黑色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子目录(2-5级)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字号：18pt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色彩：黑色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1" descr="p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61" name="Text Box 9"/>
          <p:cNvSpPr txBox="1">
            <a:spLocks noChangeArrowheads="1"/>
          </p:cNvSpPr>
          <p:nvPr/>
        </p:nvSpPr>
        <p:spPr bwMode="auto">
          <a:xfrm>
            <a:off x="7143750" y="260350"/>
            <a:ext cx="1820863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lIns="0" tIns="43637" rIns="0" bIns="43637">
            <a:spAutoFit/>
          </a:bodyPr>
          <a:lstStyle/>
          <a:p>
            <a:pPr algn="r" defTabSz="873125">
              <a:spcBef>
                <a:spcPct val="50000"/>
              </a:spcBef>
              <a:defRPr/>
            </a:pPr>
            <a:r>
              <a:rPr kumimoji="0" lang="zh-CN" altLang="en-US" sz="9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秘密  </a:t>
            </a:r>
            <a:r>
              <a:rPr kumimoji="0" lang="en-US" altLang="zh-CN" sz="900" dirty="0">
                <a:solidFill>
                  <a:schemeClr val="bg2"/>
                </a:solidFill>
                <a:latin typeface="华文细黑" pitchFamily="2" charset="-122"/>
                <a:ea typeface="华文细黑" pitchFamily="2" charset="-122"/>
              </a:rPr>
              <a:t>Proprietary Confidential</a:t>
            </a:r>
            <a:r>
              <a:rPr kumimoji="0" lang="en-US" altLang="zh-CN" sz="900" dirty="0">
                <a:solidFill>
                  <a:schemeClr val="bg2"/>
                </a:solidFill>
                <a:latin typeface="Arial" charset="0"/>
                <a:ea typeface="华文细黑" pitchFamily="2" charset="-122"/>
              </a:rPr>
              <a:t>▲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12738" y="352425"/>
            <a:ext cx="8496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3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2738" y="1339850"/>
            <a:ext cx="85074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zh-CN" smtClean="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-1368425" y="5661025"/>
            <a:ext cx="12604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3442" tIns="46725" rIns="93442" bIns="46725"/>
          <a:lstStyle/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中文标题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字体: 黑体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字号：30-32pt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色彩：蓝色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中文副标题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字号：20-22pt</a:t>
            </a:r>
          </a:p>
          <a:p>
            <a:pPr algn="r" defTabSz="935038" eaLnBrk="0" hangingPunct="0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色彩：白色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80000"/>
        <a:buFont typeface="Wingdings" pitchFamily="2" charset="2"/>
        <a:buChar char="l"/>
        <a:defRPr sz="2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p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61" name="Text Box 9"/>
          <p:cNvSpPr txBox="1">
            <a:spLocks noChangeArrowheads="1"/>
          </p:cNvSpPr>
          <p:nvPr/>
        </p:nvSpPr>
        <p:spPr bwMode="auto">
          <a:xfrm>
            <a:off x="7143750" y="260350"/>
            <a:ext cx="1820863" cy="2270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lIns="0" tIns="43637" rIns="0" bIns="43637">
            <a:spAutoFit/>
          </a:bodyPr>
          <a:lstStyle/>
          <a:p>
            <a:pPr algn="r" defTabSz="873125">
              <a:spcBef>
                <a:spcPct val="50000"/>
              </a:spcBef>
              <a:defRPr/>
            </a:pPr>
            <a:r>
              <a:rPr kumimoji="0" lang="zh-CN" altLang="en-US" sz="900" dirty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秘密  </a:t>
            </a:r>
            <a:r>
              <a:rPr kumimoji="0" lang="en-US" altLang="zh-CN" sz="900" dirty="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rPr>
              <a:t>Proprietary Confidential</a:t>
            </a:r>
            <a:r>
              <a:rPr kumimoji="0" lang="en-US" altLang="zh-CN" sz="900" dirty="0">
                <a:solidFill>
                  <a:schemeClr val="tx1"/>
                </a:solidFill>
                <a:latin typeface="Arial" charset="0"/>
                <a:ea typeface="华文细黑" pitchFamily="2" charset="-122"/>
              </a:rPr>
              <a:t>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80000"/>
        <a:buFont typeface="Wingdings" pitchFamily="2" charset="2"/>
        <a:buChar char="l"/>
        <a:defRPr sz="2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556792"/>
            <a:ext cx="7772400" cy="1470025"/>
          </a:xfrm>
        </p:spPr>
        <p:txBody>
          <a:bodyPr/>
          <a:lstStyle/>
          <a:p>
            <a:r>
              <a:rPr lang="en-GB" dirty="0" smtClean="0"/>
              <a:t>AS-NAS Capability Mismatch</a:t>
            </a:r>
            <a:br>
              <a:rPr lang="en-GB" dirty="0" smtClean="0"/>
            </a:br>
            <a:r>
              <a:rPr lang="en-GB" dirty="0" smtClean="0"/>
              <a:t>SRVCC</a:t>
            </a:r>
            <a:br>
              <a:rPr lang="en-GB" dirty="0" smtClean="0"/>
            </a:br>
            <a:endParaRPr lang="en-GB" sz="1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2400" dirty="0" smtClean="0"/>
              <a:t>S2-120675</a:t>
            </a:r>
          </a:p>
          <a:p>
            <a:r>
              <a:rPr lang="en-GB" sz="2400" dirty="0" smtClean="0"/>
              <a:t>ZTE Corporation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 of timeline (the story so far…)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Issue started from LS from RAN2 S2-113914</a:t>
            </a:r>
          </a:p>
          <a:p>
            <a:r>
              <a:rPr lang="en-GB" dirty="0" smtClean="0"/>
              <a:t>Discussed in Joint SA2/CT1/RAN2 meeting in SF where 4 proposals were discussed (Ericsson, NTT </a:t>
            </a:r>
            <a:r>
              <a:rPr lang="en-GB" dirty="0" err="1" smtClean="0"/>
              <a:t>Docomo</a:t>
            </a:r>
            <a:r>
              <a:rPr lang="en-GB" dirty="0" smtClean="0"/>
              <a:t>, </a:t>
            </a:r>
            <a:r>
              <a:rPr lang="en-GB" dirty="0" err="1" smtClean="0"/>
              <a:t>Samsung,NSN</a:t>
            </a:r>
            <a:r>
              <a:rPr lang="en-GB" dirty="0" smtClean="0"/>
              <a:t>)</a:t>
            </a:r>
          </a:p>
          <a:p>
            <a:r>
              <a:rPr lang="en-GB" dirty="0" smtClean="0"/>
              <a:t>Discussion in RAN#54 led to RP-111753</a:t>
            </a:r>
          </a:p>
          <a:p>
            <a:endParaRPr lang="en-GB" dirty="0" smtClean="0"/>
          </a:p>
          <a:p>
            <a:r>
              <a:rPr lang="en-GB" dirty="0" smtClean="0"/>
              <a:t>Topic in the agenda for S2#89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Problem statement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600" dirty="0" smtClean="0"/>
              <a:t>NAS</a:t>
            </a:r>
          </a:p>
          <a:p>
            <a:pPr lvl="1"/>
            <a:r>
              <a:rPr lang="en-GB" sz="2400" dirty="0" smtClean="0"/>
              <a:t>Only one NAS SRVCC capability parameter</a:t>
            </a:r>
          </a:p>
          <a:p>
            <a:r>
              <a:rPr lang="en-GB" sz="2600" dirty="0" smtClean="0"/>
              <a:t>AS</a:t>
            </a:r>
          </a:p>
          <a:p>
            <a:pPr lvl="1"/>
            <a:r>
              <a:rPr lang="en-GB" sz="2400" dirty="0" smtClean="0"/>
              <a:t>Two FGI bits in AS layer (for E-UTRAN) indicate different caps for SRVCC HO to GERAN (FGI bit 9) or UTRAN (FGI bit 27)</a:t>
            </a:r>
          </a:p>
          <a:p>
            <a:pPr lvl="1"/>
            <a:r>
              <a:rPr lang="en-GB" sz="2400" dirty="0" smtClean="0"/>
              <a:t>No AS capability bits in UTRAN</a:t>
            </a:r>
          </a:p>
          <a:p>
            <a:pPr lvl="1"/>
            <a:r>
              <a:rPr lang="en-GB" sz="2400" dirty="0" smtClean="0"/>
              <a:t>No differentiation between FDD/TDD in E-UTRAN(and UTRAN of course)</a:t>
            </a:r>
          </a:p>
          <a:p>
            <a:pPr lvl="0"/>
            <a:r>
              <a:rPr lang="en-GB" sz="2400" dirty="0" smtClean="0"/>
              <a:t>MME/SGSN do not know whether the UE is capable to perform SRVCC HO in AS layer</a:t>
            </a:r>
          </a:p>
          <a:p>
            <a:pPr lvl="0"/>
            <a:r>
              <a:rPr lang="en-GB" sz="2400" dirty="0" smtClean="0"/>
              <a:t>If we can also include FDD/TDD combinations in EUTRAN/UTRAN mismatch multiplies further</a:t>
            </a:r>
          </a:p>
          <a:p>
            <a:pPr lvl="0"/>
            <a:r>
              <a:rPr lang="en-GB" sz="2400" dirty="0" smtClean="0"/>
              <a:t>Handover to 1xRTT is not considered- </a:t>
            </a:r>
            <a:r>
              <a:rPr lang="en-GB" sz="2400" b="1" u="sng" dirty="0" smtClean="0"/>
              <a:t>should we consider this as well? </a:t>
            </a:r>
          </a:p>
          <a:p>
            <a:endParaRPr lang="en-GB" sz="1800" dirty="0" smtClean="0"/>
          </a:p>
          <a:p>
            <a:pPr lvl="1"/>
            <a:endParaRPr lang="en-GB" sz="2400" dirty="0" smtClean="0"/>
          </a:p>
          <a:p>
            <a:endParaRPr lang="en-GB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Problem statement (cont.)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600" dirty="0" smtClean="0"/>
              <a:t>What is the problem with that?</a:t>
            </a:r>
          </a:p>
          <a:p>
            <a:pPr lvl="1"/>
            <a:r>
              <a:rPr lang="en-GB" sz="2400" dirty="0" smtClean="0"/>
              <a:t>MME/SGSN (may) take into account NAS SRVCC Capability and not AS capabilities to determine whether to provide </a:t>
            </a:r>
            <a:r>
              <a:rPr lang="en-GB" sz="2400" dirty="0" err="1" smtClean="0"/>
              <a:t>IMSVoPS</a:t>
            </a:r>
            <a:r>
              <a:rPr lang="en-GB" sz="2400" dirty="0" smtClean="0"/>
              <a:t> indication in GMM/EMM accept message </a:t>
            </a:r>
          </a:p>
          <a:p>
            <a:pPr lvl="1"/>
            <a:r>
              <a:rPr lang="en-GB" sz="2400" dirty="0" smtClean="0"/>
              <a:t>If set incorrectly </a:t>
            </a:r>
            <a:r>
              <a:rPr lang="en-GB" sz="2400" dirty="0" err="1" smtClean="0"/>
              <a:t>IMSVoPS</a:t>
            </a:r>
            <a:r>
              <a:rPr lang="en-GB" sz="2400" dirty="0" smtClean="0"/>
              <a:t> may lead the UE to select wrong domain for normal </a:t>
            </a:r>
            <a:r>
              <a:rPr lang="en-GB" sz="2400" b="1" u="sng" dirty="0" smtClean="0">
                <a:solidFill>
                  <a:srgbClr val="FF0000"/>
                </a:solidFill>
              </a:rPr>
              <a:t>and emergency calls</a:t>
            </a:r>
            <a:r>
              <a:rPr lang="en-GB" sz="2400" dirty="0" smtClean="0"/>
              <a:t> </a:t>
            </a:r>
            <a:r>
              <a:rPr lang="en-GB" sz="2400" dirty="0" smtClean="0">
                <a:sym typeface="Wingdings" pitchFamily="2" charset="2"/>
              </a:rPr>
              <a:t> Call drops!!</a:t>
            </a:r>
            <a:r>
              <a:rPr lang="en-GB" sz="2400" dirty="0" smtClean="0"/>
              <a:t> </a:t>
            </a:r>
          </a:p>
          <a:p>
            <a:r>
              <a:rPr lang="en-GB" sz="2400" dirty="0" smtClean="0"/>
              <a:t>How often can this happen?</a:t>
            </a:r>
          </a:p>
          <a:p>
            <a:pPr lvl="1"/>
            <a:r>
              <a:rPr lang="en-GB" sz="2000" dirty="0" smtClean="0"/>
              <a:t>Normally in roaming, assuming operators would have IOT-</a:t>
            </a:r>
            <a:r>
              <a:rPr lang="en-GB" sz="2000" dirty="0" err="1" smtClean="0"/>
              <a:t>ed</a:t>
            </a:r>
            <a:r>
              <a:rPr lang="en-GB" sz="2000" dirty="0" smtClean="0"/>
              <a:t> the UE and RAT “combinations” for their HPLMN</a:t>
            </a:r>
          </a:p>
          <a:p>
            <a:pPr lvl="1"/>
            <a:r>
              <a:rPr lang="en-GB" sz="2000" dirty="0" smtClean="0"/>
              <a:t>It may be considered a “transitional” issue if the end goal is that SRVCC will become mandatory in all RATs a UE supports</a:t>
            </a:r>
          </a:p>
          <a:p>
            <a:pPr lvl="1"/>
            <a:r>
              <a:rPr lang="en-GB" sz="2000" dirty="0" smtClean="0"/>
              <a:t>Emergency call domain selection uses similar principles with normal calls and this may cause regulatory issues</a:t>
            </a:r>
            <a:endParaRPr lang="en-GB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Current Proposals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800" dirty="0" smtClean="0"/>
              <a:t>Alternative 1: Increasing the bits of SRVCC NAS capability</a:t>
            </a:r>
          </a:p>
          <a:p>
            <a:pPr lvl="1">
              <a:tabLst>
                <a:tab pos="2416175" algn="l"/>
              </a:tabLst>
            </a:pPr>
            <a:r>
              <a:rPr lang="en-US" altLang="ja-JP" sz="2000" dirty="0" smtClean="0"/>
              <a:t>Add NAS SRVCC capability for each RAT</a:t>
            </a:r>
          </a:p>
          <a:p>
            <a:pPr lvl="1">
              <a:tabLst>
                <a:tab pos="2416175" algn="l"/>
              </a:tabLst>
            </a:pPr>
            <a:r>
              <a:rPr lang="en-US" altLang="ja-JP" sz="2000" dirty="0" smtClean="0"/>
              <a:t>AS and NAS capabilities can be aligned</a:t>
            </a:r>
          </a:p>
          <a:p>
            <a:pPr>
              <a:tabLst>
                <a:tab pos="2416175" algn="l"/>
              </a:tabLst>
            </a:pPr>
            <a:endParaRPr lang="en-US" altLang="ja-JP" sz="2800" dirty="0" smtClean="0"/>
          </a:p>
          <a:p>
            <a:pPr>
              <a:tabLst>
                <a:tab pos="2416175" algn="l"/>
              </a:tabLst>
            </a:pPr>
            <a:r>
              <a:rPr lang="en-US" altLang="ja-JP" sz="2800" dirty="0" smtClean="0"/>
              <a:t>Pros</a:t>
            </a:r>
          </a:p>
          <a:p>
            <a:pPr lvl="1">
              <a:tabLst>
                <a:tab pos="2416175" algn="l"/>
              </a:tabLst>
            </a:pPr>
            <a:r>
              <a:rPr lang="en-US" altLang="ja-JP" sz="2000" dirty="0" smtClean="0"/>
              <a:t>Clean solution that solves the problem once and for all</a:t>
            </a:r>
          </a:p>
          <a:p>
            <a:pPr lvl="1">
              <a:tabLst>
                <a:tab pos="2416175" algn="l"/>
              </a:tabLst>
            </a:pPr>
            <a:r>
              <a:rPr lang="en-US" altLang="ja-JP" sz="2000" dirty="0" smtClean="0"/>
              <a:t>Not very heavy MME impacts</a:t>
            </a:r>
          </a:p>
          <a:p>
            <a:pPr>
              <a:tabLst>
                <a:tab pos="2416175" algn="l"/>
              </a:tabLst>
            </a:pPr>
            <a:r>
              <a:rPr lang="en-US" altLang="ja-JP" sz="2800" dirty="0" smtClean="0"/>
              <a:t>Cons</a:t>
            </a:r>
          </a:p>
          <a:p>
            <a:pPr lvl="1">
              <a:tabLst>
                <a:tab pos="2416175" algn="l"/>
              </a:tabLst>
            </a:pPr>
            <a:r>
              <a:rPr lang="en-US" altLang="ja-JP" sz="2000" dirty="0" smtClean="0"/>
              <a:t>Significant UE impacts</a:t>
            </a:r>
          </a:p>
          <a:p>
            <a:pPr lvl="2">
              <a:tabLst>
                <a:tab pos="2416175" algn="l"/>
              </a:tabLst>
            </a:pPr>
            <a:r>
              <a:rPr lang="en-US" altLang="ja-JP" sz="1600" dirty="0" smtClean="0"/>
              <a:t>If it does not cover “earlier releases” it may become irrelevant i.e. if it is not applied from rel.8/9 we are missing the boat for IR.92/IR.58 UEs</a:t>
            </a:r>
          </a:p>
          <a:p>
            <a:pPr lvl="1">
              <a:tabLst>
                <a:tab pos="2416175" algn="l"/>
              </a:tabLst>
            </a:pPr>
            <a:r>
              <a:rPr lang="en-US" altLang="ja-JP" sz="2000" dirty="0" smtClean="0"/>
              <a:t>Providing a solution to a transitional issue requiring UE changes</a:t>
            </a:r>
          </a:p>
          <a:p>
            <a:pPr lvl="1">
              <a:tabLst>
                <a:tab pos="2416175" algn="l"/>
              </a:tabLst>
            </a:pPr>
            <a:endParaRPr lang="en-US" altLang="ja-JP" sz="2000" dirty="0" smtClean="0"/>
          </a:p>
          <a:p>
            <a:pPr lvl="1">
              <a:tabLst>
                <a:tab pos="2416175" algn="l"/>
              </a:tabLst>
            </a:pPr>
            <a:endParaRPr lang="en-US" altLang="ja-JP" sz="2000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Current Proposals (cont.)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800" dirty="0" smtClean="0"/>
              <a:t>Alternative 2: Fix rules on how the UE provides SRVCC capability</a:t>
            </a:r>
          </a:p>
          <a:p>
            <a:pPr lvl="1"/>
            <a:r>
              <a:rPr lang="en-GB" sz="2000" dirty="0" smtClean="0"/>
              <a:t>Define some rules on which AS FGI bits can drive the NAS to set the SRVCC capability</a:t>
            </a:r>
          </a:p>
          <a:p>
            <a:pPr lvl="1"/>
            <a:endParaRPr lang="en-GB" dirty="0" smtClean="0"/>
          </a:p>
          <a:p>
            <a:r>
              <a:rPr lang="en-GB" sz="2800" dirty="0" smtClean="0"/>
              <a:t>Pros</a:t>
            </a:r>
          </a:p>
          <a:p>
            <a:pPr lvl="1"/>
            <a:r>
              <a:rPr lang="en-GB" sz="2000" dirty="0" smtClean="0"/>
              <a:t>No impacts in the protocols, better for transitional issue</a:t>
            </a:r>
          </a:p>
          <a:p>
            <a:pPr lvl="1"/>
            <a:r>
              <a:rPr lang="en-GB" sz="2000" dirty="0" smtClean="0"/>
              <a:t>Minimal to no impact in standards</a:t>
            </a:r>
          </a:p>
          <a:p>
            <a:r>
              <a:rPr lang="en-GB" sz="2800" dirty="0" smtClean="0"/>
              <a:t>Cons</a:t>
            </a:r>
          </a:p>
          <a:p>
            <a:pPr lvl="1"/>
            <a:r>
              <a:rPr lang="en-GB" sz="2000" dirty="0" smtClean="0"/>
              <a:t>Difficult to agree on most widely deployed combinations e.g. E-UTRAN FDD to GERAN may be more popular in Europe, whereas E-UTRAN FDD to UTRAN appropriate for Japan</a:t>
            </a:r>
          </a:p>
          <a:p>
            <a:pPr lvl="1"/>
            <a:r>
              <a:rPr lang="en-GB" sz="2000" dirty="0" smtClean="0"/>
              <a:t>It cannot solve one important scenario: dual mode E-UTRAN (FDD/TDD) UEs supporting only UMTS (FDD) SRVCC roaming to LTE TDD operator where UMTS (TDD) is only supported (e.g. CMCC)</a:t>
            </a:r>
          </a:p>
          <a:p>
            <a:pPr lvl="1"/>
            <a:r>
              <a:rPr lang="en-GB" sz="2000" dirty="0" smtClean="0"/>
              <a:t>Configuration (OMA DM) as proposed by </a:t>
            </a:r>
            <a:r>
              <a:rPr lang="en-GB" sz="2000" dirty="0" err="1" smtClean="0"/>
              <a:t>Docomo</a:t>
            </a:r>
            <a:r>
              <a:rPr lang="en-GB" sz="2000" dirty="0" smtClean="0"/>
              <a:t> not suitable for emergency calls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Current Proposals (cont.)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800" dirty="0" smtClean="0"/>
              <a:t>Alternative 3: MME analyse the AS capabilities</a:t>
            </a:r>
          </a:p>
          <a:p>
            <a:pPr lvl="1"/>
            <a:r>
              <a:rPr lang="en-GB" sz="2000" dirty="0" smtClean="0"/>
              <a:t>Different ways to provide the AS </a:t>
            </a:r>
            <a:r>
              <a:rPr lang="en-GB" sz="2000" dirty="0" err="1" smtClean="0"/>
              <a:t>capabiltiies</a:t>
            </a:r>
            <a:r>
              <a:rPr lang="en-GB" sz="2000" dirty="0" smtClean="0"/>
              <a:t> to MME i.e. whether to analyse RAC directly provided from UE or fetch from </a:t>
            </a:r>
            <a:r>
              <a:rPr lang="en-GB" sz="2000" dirty="0" err="1" smtClean="0"/>
              <a:t>eNB</a:t>
            </a:r>
            <a:r>
              <a:rPr lang="en-GB" sz="2000" dirty="0" smtClean="0"/>
              <a:t>/RNC when needed</a:t>
            </a:r>
          </a:p>
          <a:p>
            <a:r>
              <a:rPr lang="en-GB" sz="2800" dirty="0" smtClean="0"/>
              <a:t>Pros</a:t>
            </a:r>
          </a:p>
          <a:p>
            <a:pPr lvl="1"/>
            <a:r>
              <a:rPr lang="en-GB" sz="2000" dirty="0" smtClean="0"/>
              <a:t>Solves the issue for both SRVCC from E-UTRAN and SRVCC from UTRAN HSPA</a:t>
            </a:r>
          </a:p>
          <a:p>
            <a:pPr lvl="1"/>
            <a:r>
              <a:rPr lang="en-GB" sz="2000" dirty="0" smtClean="0"/>
              <a:t>No UE impact for SRVCC from E-UTRAN</a:t>
            </a:r>
          </a:p>
          <a:p>
            <a:r>
              <a:rPr lang="en-GB" sz="2800" dirty="0" smtClean="0"/>
              <a:t>Cons</a:t>
            </a:r>
          </a:p>
          <a:p>
            <a:pPr lvl="1"/>
            <a:r>
              <a:rPr lang="en-GB" sz="2000" dirty="0" smtClean="0"/>
              <a:t>Layer violation (MME is required to analyse AS specific info)</a:t>
            </a:r>
          </a:p>
          <a:p>
            <a:pPr lvl="1"/>
            <a:r>
              <a:rPr lang="en-GB" sz="2000" dirty="0" smtClean="0"/>
              <a:t>Cannot provide the right </a:t>
            </a:r>
            <a:r>
              <a:rPr lang="en-GB" sz="2000" dirty="0" err="1" smtClean="0"/>
              <a:t>IMSVoPS</a:t>
            </a:r>
            <a:r>
              <a:rPr lang="en-GB" sz="2000" dirty="0" smtClean="0"/>
              <a:t> for the first TAU after GERAN/UTRAN attach (MME does not have UE RAC at this point)</a:t>
            </a:r>
          </a:p>
          <a:p>
            <a:pPr lvl="1"/>
            <a:r>
              <a:rPr lang="en-GB" sz="2000" dirty="0" smtClean="0"/>
              <a:t>Requires new RAC for HSPA</a:t>
            </a:r>
          </a:p>
          <a:p>
            <a:pPr lvl="1"/>
            <a:r>
              <a:rPr lang="en-GB" sz="2000" dirty="0" smtClean="0"/>
              <a:t>Relates to FDD/TDD discussion – i.e. how can the MME obtain the RAC when mixed FDD/TDD RAN is used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New proposal (partial solution)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sz="2800" dirty="0" smtClean="0"/>
              <a:t>Alternative 4: </a:t>
            </a:r>
            <a:r>
              <a:rPr lang="en-GB" sz="2800" dirty="0" err="1" smtClean="0"/>
              <a:t>eNB</a:t>
            </a:r>
            <a:r>
              <a:rPr lang="en-GB" sz="2800" dirty="0" smtClean="0"/>
              <a:t>/RAN takes into account the SRVCC AS FGI before initiating SRVCCC handover</a:t>
            </a:r>
          </a:p>
          <a:p>
            <a:pPr lvl="1"/>
            <a:r>
              <a:rPr lang="en-GB" sz="2000" dirty="0" smtClean="0"/>
              <a:t>Currently in Annex A.2 TS 23.216 it is not defined that </a:t>
            </a:r>
            <a:r>
              <a:rPr lang="en-GB" sz="2000" dirty="0" err="1" smtClean="0"/>
              <a:t>eNB</a:t>
            </a:r>
            <a:r>
              <a:rPr lang="en-GB" sz="2000" dirty="0" smtClean="0"/>
              <a:t>/RAN should take into account the FGI bits of the UE before initiating a handover (only existence of QCI-1 and “SRVCC operation possible” from S1-AP are listed as possible conditions) </a:t>
            </a:r>
            <a:r>
              <a:rPr lang="en-GB" sz="2000" dirty="0" smtClean="0">
                <a:sym typeface="Wingdings" pitchFamily="2" charset="2"/>
              </a:rPr>
              <a:t> We can add that</a:t>
            </a:r>
          </a:p>
          <a:p>
            <a:pPr lvl="1"/>
            <a:r>
              <a:rPr lang="en-GB" sz="2000" dirty="0" smtClean="0">
                <a:sym typeface="Wingdings" pitchFamily="2" charset="2"/>
              </a:rPr>
              <a:t>This way at least no SRVCC handover to a RAT the UE does not support SRVCC will be initiated</a:t>
            </a:r>
          </a:p>
          <a:p>
            <a:r>
              <a:rPr lang="en-GB" sz="2800" dirty="0" smtClean="0">
                <a:sym typeface="Wingdings" pitchFamily="2" charset="2"/>
              </a:rPr>
              <a:t>Pros</a:t>
            </a:r>
          </a:p>
          <a:p>
            <a:pPr lvl="1"/>
            <a:r>
              <a:rPr lang="en-GB" sz="2000" dirty="0" smtClean="0">
                <a:sym typeface="Wingdings" pitchFamily="2" charset="2"/>
              </a:rPr>
              <a:t>Easy solution (no normative impacts, only internal handling)</a:t>
            </a:r>
          </a:p>
          <a:p>
            <a:pPr lvl="1"/>
            <a:r>
              <a:rPr lang="en-GB" sz="2000" dirty="0" smtClean="0">
                <a:sym typeface="Wingdings" pitchFamily="2" charset="2"/>
              </a:rPr>
              <a:t>Very small impact in standards (no impacts to the UE/MME, only internally in </a:t>
            </a:r>
            <a:r>
              <a:rPr lang="en-GB" sz="2000" dirty="0" err="1" smtClean="0">
                <a:sym typeface="Wingdings" pitchFamily="2" charset="2"/>
              </a:rPr>
              <a:t>eNB</a:t>
            </a:r>
            <a:r>
              <a:rPr lang="en-GB" sz="2000" dirty="0" smtClean="0">
                <a:sym typeface="Wingdings" pitchFamily="2" charset="2"/>
              </a:rPr>
              <a:t>/RAN)</a:t>
            </a:r>
          </a:p>
          <a:p>
            <a:pPr lvl="1"/>
            <a:r>
              <a:rPr lang="en-GB" sz="2000" dirty="0" smtClean="0">
                <a:sym typeface="Wingdings" pitchFamily="2" charset="2"/>
              </a:rPr>
              <a:t>It can equally work for normal and emergency cases</a:t>
            </a:r>
          </a:p>
          <a:p>
            <a:r>
              <a:rPr lang="en-GB" sz="2800" dirty="0" smtClean="0">
                <a:sym typeface="Wingdings" pitchFamily="2" charset="2"/>
              </a:rPr>
              <a:t>Cons</a:t>
            </a:r>
          </a:p>
          <a:p>
            <a:pPr lvl="1"/>
            <a:r>
              <a:rPr lang="en-GB" sz="2200" dirty="0" smtClean="0">
                <a:sym typeface="Wingdings" pitchFamily="2" charset="2"/>
              </a:rPr>
              <a:t>Does not solve the “setting of </a:t>
            </a:r>
            <a:r>
              <a:rPr lang="en-GB" sz="2200" dirty="0" err="1" smtClean="0">
                <a:sym typeface="Wingdings" pitchFamily="2" charset="2"/>
              </a:rPr>
              <a:t>IMSVoPS</a:t>
            </a:r>
            <a:r>
              <a:rPr lang="en-GB" sz="2200" dirty="0" smtClean="0">
                <a:sym typeface="Wingdings" pitchFamily="2" charset="2"/>
              </a:rPr>
              <a:t>” in EMM/GMM accept</a:t>
            </a:r>
          </a:p>
          <a:p>
            <a:pPr lvl="1"/>
            <a:r>
              <a:rPr lang="en-GB" sz="2200" dirty="0" smtClean="0">
                <a:sym typeface="Wingdings" pitchFamily="2" charset="2"/>
              </a:rPr>
              <a:t>If the coverage of LTE/HSPA is limited and relies in frequent SRVCC handovers, the UE that does not have AS capability will fail</a:t>
            </a:r>
          </a:p>
          <a:p>
            <a:pPr lvl="1"/>
            <a:r>
              <a:rPr lang="en-GB" sz="2100" dirty="0" smtClean="0"/>
              <a:t>Requires new RAC for HSPA</a:t>
            </a:r>
          </a:p>
          <a:p>
            <a:pPr lvl="1"/>
            <a:endParaRPr lang="en-GB" sz="2100" dirty="0" smtClean="0"/>
          </a:p>
          <a:p>
            <a:pPr lvl="1"/>
            <a:endParaRPr lang="en-GB" sz="2200" dirty="0" smtClean="0">
              <a:sym typeface="Wingdings" pitchFamily="2" charset="2"/>
            </a:endParaRPr>
          </a:p>
          <a:p>
            <a:pPr lvl="1"/>
            <a:endParaRPr lang="en-GB" sz="2000" dirty="0" smtClean="0"/>
          </a:p>
          <a:p>
            <a:pPr lvl="1"/>
            <a:endParaRPr lang="en-GB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No solution has been identified so far as “clear winner”</a:t>
            </a:r>
          </a:p>
          <a:p>
            <a:r>
              <a:rPr lang="en-GB" dirty="0" smtClean="0"/>
              <a:t>Impacts on frozen releases esp. in the UE should be avoided and ideally IR.92/IR.58 should not be impacted</a:t>
            </a:r>
          </a:p>
          <a:p>
            <a:r>
              <a:rPr lang="en-GB" dirty="0" smtClean="0"/>
              <a:t>It is not clear how common the use case will be, it depends on:</a:t>
            </a:r>
          </a:p>
          <a:p>
            <a:pPr lvl="1"/>
            <a:r>
              <a:rPr lang="en-GB" sz="2000" dirty="0" smtClean="0"/>
              <a:t>Timescales for VoIP roaming will be before or after “large scale” LTE coverage</a:t>
            </a:r>
          </a:p>
          <a:p>
            <a:pPr lvl="1"/>
            <a:r>
              <a:rPr lang="en-GB" sz="2000" dirty="0" smtClean="0"/>
              <a:t>Deployment of VoIP over HSPA and SRVCC (requires UTRAN RAC changes)</a:t>
            </a:r>
          </a:p>
          <a:p>
            <a:pPr lvl="1"/>
            <a:r>
              <a:rPr lang="en-GB" sz="2000" dirty="0" smtClean="0"/>
              <a:t>Emergency calls, a serious issue that is currently disregarded in SA2 discussion so far</a:t>
            </a:r>
          </a:p>
          <a:p>
            <a:pPr lvl="1"/>
            <a:r>
              <a:rPr lang="en-GB" sz="2000" dirty="0" smtClean="0"/>
              <a:t>Need to consider </a:t>
            </a:r>
            <a:r>
              <a:rPr lang="en-GB" sz="2000" b="1" u="sng" dirty="0" smtClean="0"/>
              <a:t>some</a:t>
            </a:r>
            <a:r>
              <a:rPr lang="en-GB" sz="2000" dirty="0" smtClean="0"/>
              <a:t> inter-mode SRVCC handovers (e.g. from LTE TDD </a:t>
            </a:r>
            <a:r>
              <a:rPr lang="en-GB" sz="2000" dirty="0" smtClean="0">
                <a:sym typeface="Wingdings" pitchFamily="2" charset="2"/>
              </a:rPr>
              <a:t> UMTS FDD may be the most common)</a:t>
            </a:r>
            <a:endParaRPr lang="en-GB" sz="2400" dirty="0" smtClean="0"/>
          </a:p>
          <a:p>
            <a:r>
              <a:rPr lang="en-GB" sz="2400" dirty="0" smtClean="0"/>
              <a:t>Possible way forward</a:t>
            </a:r>
          </a:p>
          <a:p>
            <a:pPr lvl="1"/>
            <a:r>
              <a:rPr lang="en-GB" sz="2000" dirty="0" smtClean="0"/>
              <a:t>Combination of alt. 2 and 4 for previous releases (Rel.8-10 negotiable) provides a remedy to the problem (do not solve 100%)</a:t>
            </a:r>
          </a:p>
          <a:p>
            <a:pPr lvl="1"/>
            <a:r>
              <a:rPr lang="en-GB" sz="2000" dirty="0" smtClean="0"/>
              <a:t>Clarification for emergency calls in TS 23.167 (</a:t>
            </a:r>
            <a:r>
              <a:rPr lang="en-GB" sz="2000" dirty="0" smtClean="0"/>
              <a:t>rel.9) </a:t>
            </a:r>
            <a:r>
              <a:rPr lang="en-GB" sz="2000" dirty="0" smtClean="0"/>
              <a:t>that the SRVCC UE shall not initiate emergency calls in PS domain if both FGI bits are set to 1 despite </a:t>
            </a:r>
            <a:r>
              <a:rPr lang="en-GB" sz="2000" dirty="0" err="1" smtClean="0"/>
              <a:t>IMSVoPS</a:t>
            </a:r>
            <a:endParaRPr lang="en-GB" sz="2000" dirty="0" smtClean="0"/>
          </a:p>
          <a:p>
            <a:pPr lvl="1"/>
            <a:r>
              <a:rPr lang="en-GB" sz="2000" dirty="0" smtClean="0"/>
              <a:t>Alt. </a:t>
            </a:r>
            <a:r>
              <a:rPr lang="en-GB" sz="2000" dirty="0" smtClean="0"/>
              <a:t>1 </a:t>
            </a:r>
            <a:r>
              <a:rPr lang="en-GB" sz="2000" dirty="0" smtClean="0"/>
              <a:t>for new releases (rel.11)</a:t>
            </a:r>
          </a:p>
          <a:p>
            <a:pPr lvl="1"/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PPT Template_CN 1">
      <a:dk1>
        <a:srgbClr val="000000"/>
      </a:dk1>
      <a:lt1>
        <a:srgbClr val="FFFFFF"/>
      </a:lt1>
      <a:dk2>
        <a:srgbClr val="0087E2"/>
      </a:dk2>
      <a:lt2>
        <a:srgbClr val="808080"/>
      </a:lt2>
      <a:accent1>
        <a:srgbClr val="F08C00"/>
      </a:accent1>
      <a:accent2>
        <a:srgbClr val="FFF000"/>
      </a:accent2>
      <a:accent3>
        <a:srgbClr val="FFFFFF"/>
      </a:accent3>
      <a:accent4>
        <a:srgbClr val="000000"/>
      </a:accent4>
      <a:accent5>
        <a:srgbClr val="F6C5AA"/>
      </a:accent5>
      <a:accent6>
        <a:srgbClr val="E7D900"/>
      </a:accent6>
      <a:hlink>
        <a:srgbClr val="5F1987"/>
      </a:hlink>
      <a:folHlink>
        <a:srgbClr val="0087E2"/>
      </a:folHlink>
    </a:clrScheme>
    <a:fontScheme name="PPT Template_CN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PPT Template_CN 1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08C00"/>
        </a:accent1>
        <a:accent2>
          <a:srgbClr val="FFF000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E7D900"/>
        </a:accent6>
        <a:hlink>
          <a:srgbClr val="5F1987"/>
        </a:hlink>
        <a:folHlink>
          <a:srgbClr val="0087E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mplate_CN 2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FF000"/>
        </a:accent1>
        <a:accent2>
          <a:srgbClr val="E4007F"/>
        </a:accent2>
        <a:accent3>
          <a:srgbClr val="FFFFFF"/>
        </a:accent3>
        <a:accent4>
          <a:srgbClr val="000000"/>
        </a:accent4>
        <a:accent5>
          <a:srgbClr val="FFF6AA"/>
        </a:accent5>
        <a:accent6>
          <a:srgbClr val="CF0072"/>
        </a:accent6>
        <a:hlink>
          <a:srgbClr val="0087E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mplate_CN 3">
        <a:dk1>
          <a:srgbClr val="000000"/>
        </a:dk1>
        <a:lt1>
          <a:srgbClr val="FFFFFF"/>
        </a:lt1>
        <a:dk2>
          <a:srgbClr val="005CA2"/>
        </a:dk2>
        <a:lt2>
          <a:srgbClr val="808080"/>
        </a:lt2>
        <a:accent1>
          <a:srgbClr val="CAD1AF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E1E5D4"/>
        </a:accent5>
        <a:accent6>
          <a:srgbClr val="E7B900"/>
        </a:accent6>
        <a:hlink>
          <a:srgbClr val="696969"/>
        </a:hlink>
        <a:folHlink>
          <a:srgbClr val="CAD1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mplate_CN 4">
        <a:dk1>
          <a:srgbClr val="000000"/>
        </a:dk1>
        <a:lt1>
          <a:srgbClr val="FFFFFF"/>
        </a:lt1>
        <a:dk2>
          <a:srgbClr val="00AFC0"/>
        </a:dk2>
        <a:lt2>
          <a:srgbClr val="808080"/>
        </a:lt2>
        <a:accent1>
          <a:srgbClr val="F08C00"/>
        </a:accent1>
        <a:accent2>
          <a:srgbClr val="E10955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CC074C"/>
        </a:accent6>
        <a:hlink>
          <a:srgbClr val="F08C00"/>
        </a:hlink>
        <a:folHlink>
          <a:srgbClr val="FFF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PT Template_CN">
  <a:themeElements>
    <a:clrScheme name="1_PPT Template_CN 1">
      <a:dk1>
        <a:srgbClr val="000000"/>
      </a:dk1>
      <a:lt1>
        <a:srgbClr val="FFFFFF"/>
      </a:lt1>
      <a:dk2>
        <a:srgbClr val="0087E2"/>
      </a:dk2>
      <a:lt2>
        <a:srgbClr val="808080"/>
      </a:lt2>
      <a:accent1>
        <a:srgbClr val="F08C00"/>
      </a:accent1>
      <a:accent2>
        <a:srgbClr val="FFF000"/>
      </a:accent2>
      <a:accent3>
        <a:srgbClr val="FFFFFF"/>
      </a:accent3>
      <a:accent4>
        <a:srgbClr val="000000"/>
      </a:accent4>
      <a:accent5>
        <a:srgbClr val="F6C5AA"/>
      </a:accent5>
      <a:accent6>
        <a:srgbClr val="E7D900"/>
      </a:accent6>
      <a:hlink>
        <a:srgbClr val="5F1987"/>
      </a:hlink>
      <a:folHlink>
        <a:srgbClr val="0087E2"/>
      </a:folHlink>
    </a:clrScheme>
    <a:fontScheme name="1_PPT Template_CN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PPT Template_CN 1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08C00"/>
        </a:accent1>
        <a:accent2>
          <a:srgbClr val="FFF000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E7D900"/>
        </a:accent6>
        <a:hlink>
          <a:srgbClr val="5F1987"/>
        </a:hlink>
        <a:folHlink>
          <a:srgbClr val="0087E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_CN 2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FF000"/>
        </a:accent1>
        <a:accent2>
          <a:srgbClr val="E4007F"/>
        </a:accent2>
        <a:accent3>
          <a:srgbClr val="FFFFFF"/>
        </a:accent3>
        <a:accent4>
          <a:srgbClr val="000000"/>
        </a:accent4>
        <a:accent5>
          <a:srgbClr val="FFF6AA"/>
        </a:accent5>
        <a:accent6>
          <a:srgbClr val="CF0072"/>
        </a:accent6>
        <a:hlink>
          <a:srgbClr val="0087E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_CN 3">
        <a:dk1>
          <a:srgbClr val="000000"/>
        </a:dk1>
        <a:lt1>
          <a:srgbClr val="FFFFFF"/>
        </a:lt1>
        <a:dk2>
          <a:srgbClr val="005CA2"/>
        </a:dk2>
        <a:lt2>
          <a:srgbClr val="808080"/>
        </a:lt2>
        <a:accent1>
          <a:srgbClr val="CAD1AF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E1E5D4"/>
        </a:accent5>
        <a:accent6>
          <a:srgbClr val="E7B900"/>
        </a:accent6>
        <a:hlink>
          <a:srgbClr val="696969"/>
        </a:hlink>
        <a:folHlink>
          <a:srgbClr val="CAD1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_CN 4">
        <a:dk1>
          <a:srgbClr val="000000"/>
        </a:dk1>
        <a:lt1>
          <a:srgbClr val="FFFFFF"/>
        </a:lt1>
        <a:dk2>
          <a:srgbClr val="00AFC0"/>
        </a:dk2>
        <a:lt2>
          <a:srgbClr val="808080"/>
        </a:lt2>
        <a:accent1>
          <a:srgbClr val="F08C00"/>
        </a:accent1>
        <a:accent2>
          <a:srgbClr val="E10955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CC074C"/>
        </a:accent6>
        <a:hlink>
          <a:srgbClr val="F08C00"/>
        </a:hlink>
        <a:folHlink>
          <a:srgbClr val="FFF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PT Template_CN">
  <a:themeElements>
    <a:clrScheme name="2_PPT Template_CN 1">
      <a:dk1>
        <a:srgbClr val="000000"/>
      </a:dk1>
      <a:lt1>
        <a:srgbClr val="FFFFFF"/>
      </a:lt1>
      <a:dk2>
        <a:srgbClr val="0087E2"/>
      </a:dk2>
      <a:lt2>
        <a:srgbClr val="808080"/>
      </a:lt2>
      <a:accent1>
        <a:srgbClr val="F08C00"/>
      </a:accent1>
      <a:accent2>
        <a:srgbClr val="FFF000"/>
      </a:accent2>
      <a:accent3>
        <a:srgbClr val="FFFFFF"/>
      </a:accent3>
      <a:accent4>
        <a:srgbClr val="000000"/>
      </a:accent4>
      <a:accent5>
        <a:srgbClr val="F6C5AA"/>
      </a:accent5>
      <a:accent6>
        <a:srgbClr val="E7D900"/>
      </a:accent6>
      <a:hlink>
        <a:srgbClr val="5F1987"/>
      </a:hlink>
      <a:folHlink>
        <a:srgbClr val="0087E2"/>
      </a:folHlink>
    </a:clrScheme>
    <a:fontScheme name="2_PPT Template_CN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2_PPT Template_CN 1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08C00"/>
        </a:accent1>
        <a:accent2>
          <a:srgbClr val="FFF000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E7D900"/>
        </a:accent6>
        <a:hlink>
          <a:srgbClr val="5F1987"/>
        </a:hlink>
        <a:folHlink>
          <a:srgbClr val="0087E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PT Template_CN 2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FF000"/>
        </a:accent1>
        <a:accent2>
          <a:srgbClr val="E4007F"/>
        </a:accent2>
        <a:accent3>
          <a:srgbClr val="FFFFFF"/>
        </a:accent3>
        <a:accent4>
          <a:srgbClr val="000000"/>
        </a:accent4>
        <a:accent5>
          <a:srgbClr val="FFF6AA"/>
        </a:accent5>
        <a:accent6>
          <a:srgbClr val="CF0072"/>
        </a:accent6>
        <a:hlink>
          <a:srgbClr val="0087E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PT Template_CN 3">
        <a:dk1>
          <a:srgbClr val="000000"/>
        </a:dk1>
        <a:lt1>
          <a:srgbClr val="FFFFFF"/>
        </a:lt1>
        <a:dk2>
          <a:srgbClr val="005CA2"/>
        </a:dk2>
        <a:lt2>
          <a:srgbClr val="808080"/>
        </a:lt2>
        <a:accent1>
          <a:srgbClr val="CAD1AF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E1E5D4"/>
        </a:accent5>
        <a:accent6>
          <a:srgbClr val="E7B900"/>
        </a:accent6>
        <a:hlink>
          <a:srgbClr val="696969"/>
        </a:hlink>
        <a:folHlink>
          <a:srgbClr val="CAD1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PT Template_CN 4">
        <a:dk1>
          <a:srgbClr val="000000"/>
        </a:dk1>
        <a:lt1>
          <a:srgbClr val="FFFFFF"/>
        </a:lt1>
        <a:dk2>
          <a:srgbClr val="00AFC0"/>
        </a:dk2>
        <a:lt2>
          <a:srgbClr val="808080"/>
        </a:lt2>
        <a:accent1>
          <a:srgbClr val="F08C00"/>
        </a:accent1>
        <a:accent2>
          <a:srgbClr val="E10955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CC074C"/>
        </a:accent6>
        <a:hlink>
          <a:srgbClr val="F08C00"/>
        </a:hlink>
        <a:folHlink>
          <a:srgbClr val="FFF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1158</TotalTime>
  <Words>969</Words>
  <Application>Microsoft Office PowerPoint</Application>
  <PresentationFormat>On-screen Show (4:3)</PresentationFormat>
  <Paragraphs>89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blank</vt:lpstr>
      <vt:lpstr>1_PPT Template_CN</vt:lpstr>
      <vt:lpstr>2_PPT Template_CN</vt:lpstr>
      <vt:lpstr>AS-NAS Capability Mismatch SRVCC </vt:lpstr>
      <vt:lpstr>Summary of timeline (the story so far…)</vt:lpstr>
      <vt:lpstr>Problem statement</vt:lpstr>
      <vt:lpstr>Problem statement (cont.)</vt:lpstr>
      <vt:lpstr>Current Proposals</vt:lpstr>
      <vt:lpstr>Current Proposals (cont.)</vt:lpstr>
      <vt:lpstr>Current Proposals (cont.)</vt:lpstr>
      <vt:lpstr>New proposal (partial solution)</vt:lpstr>
      <vt:lpstr>Way forward</vt:lpstr>
    </vt:vector>
  </TitlesOfParts>
  <Company>zte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</dc:creator>
  <cp:keywords>培训教材</cp:keywords>
  <cp:lastModifiedBy>Haris-ZTE-r2</cp:lastModifiedBy>
  <cp:revision>211</cp:revision>
  <dcterms:created xsi:type="dcterms:W3CDTF">2010-02-23T02:45:10Z</dcterms:created>
  <dcterms:modified xsi:type="dcterms:W3CDTF">2012-01-31T11:41:28Z</dcterms:modified>
</cp:coreProperties>
</file>