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sldIdLst>
    <p:sldId id="256" r:id="rId2"/>
    <p:sldId id="257" r:id="rId3"/>
    <p:sldId id="258" r:id="rId4"/>
    <p:sldId id="259" r:id="rId5"/>
    <p:sldId id="260" r:id="rId6"/>
    <p:sldId id="279" r:id="rId7"/>
    <p:sldId id="280" r:id="rId8"/>
    <p:sldId id="268" r:id="rId9"/>
    <p:sldId id="285" r:id="rId10"/>
    <p:sldId id="288" r:id="rId11"/>
    <p:sldId id="282" r:id="rId12"/>
    <p:sldId id="289" r:id="rId13"/>
    <p:sldId id="283" r:id="rId14"/>
    <p:sldId id="284" r:id="rId15"/>
    <p:sldId id="261" r:id="rId16"/>
    <p:sldId id="286" r:id="rId17"/>
    <p:sldId id="287" r:id="rId18"/>
  </p:sldIdLst>
  <p:sldSz cx="9144000" cy="6858000" type="screen4x3"/>
  <p:notesSz cx="6858000" cy="9144000"/>
  <p:defaultTextStyle>
    <a:defPPr>
      <a:defRPr lang="en-US"/>
    </a:defPPr>
    <a:lvl1pPr algn="ctr" rtl="0" fontAlgn="base">
      <a:spcBef>
        <a:spcPct val="0"/>
      </a:spcBef>
      <a:spcAft>
        <a:spcPct val="0"/>
      </a:spcAft>
      <a:defRPr sz="1000" kern="1200">
        <a:solidFill>
          <a:schemeClr val="tx1"/>
        </a:solidFill>
        <a:latin typeface="Arial" charset="0"/>
        <a:ea typeface="+mn-ea"/>
        <a:cs typeface="+mn-cs"/>
      </a:defRPr>
    </a:lvl1pPr>
    <a:lvl2pPr marL="457200" algn="ctr" rtl="0" fontAlgn="base">
      <a:spcBef>
        <a:spcPct val="0"/>
      </a:spcBef>
      <a:spcAft>
        <a:spcPct val="0"/>
      </a:spcAft>
      <a:defRPr sz="1000" kern="1200">
        <a:solidFill>
          <a:schemeClr val="tx1"/>
        </a:solidFill>
        <a:latin typeface="Arial" charset="0"/>
        <a:ea typeface="+mn-ea"/>
        <a:cs typeface="+mn-cs"/>
      </a:defRPr>
    </a:lvl2pPr>
    <a:lvl3pPr marL="914400" algn="ctr" rtl="0" fontAlgn="base">
      <a:spcBef>
        <a:spcPct val="0"/>
      </a:spcBef>
      <a:spcAft>
        <a:spcPct val="0"/>
      </a:spcAft>
      <a:defRPr sz="1000" kern="1200">
        <a:solidFill>
          <a:schemeClr val="tx1"/>
        </a:solidFill>
        <a:latin typeface="Arial" charset="0"/>
        <a:ea typeface="+mn-ea"/>
        <a:cs typeface="+mn-cs"/>
      </a:defRPr>
    </a:lvl3pPr>
    <a:lvl4pPr marL="1371600" algn="ctr" rtl="0" fontAlgn="base">
      <a:spcBef>
        <a:spcPct val="0"/>
      </a:spcBef>
      <a:spcAft>
        <a:spcPct val="0"/>
      </a:spcAft>
      <a:defRPr sz="1000" kern="1200">
        <a:solidFill>
          <a:schemeClr val="tx1"/>
        </a:solidFill>
        <a:latin typeface="Arial" charset="0"/>
        <a:ea typeface="+mn-ea"/>
        <a:cs typeface="+mn-cs"/>
      </a:defRPr>
    </a:lvl4pPr>
    <a:lvl5pPr marL="1828800" algn="ctr" rtl="0" fontAlgn="base">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rfan Ali" initials="I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99FFCC"/>
    <a:srgbClr val="CCFFCC"/>
    <a:srgbClr val="99FF99"/>
    <a:srgbClr val="DDDDDD"/>
    <a:srgbClr val="FFFF00"/>
    <a:srgbClr val="CCECFF"/>
    <a:srgbClr val="FF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4" autoAdjust="0"/>
    <p:restoredTop sz="94737" autoAdjust="0"/>
  </p:normalViewPr>
  <p:slideViewPr>
    <p:cSldViewPr>
      <p:cViewPr>
        <p:scale>
          <a:sx n="75" d="100"/>
          <a:sy n="75" d="100"/>
        </p:scale>
        <p:origin x="-864" y="-2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430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30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30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430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C73F2CF-617C-438A-B894-6D19EA82BA0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a:noFill/>
        </p:spPr>
        <p:txBody>
          <a:bodyPr/>
          <a:lstStyle/>
          <a:p>
            <a:r>
              <a:rPr lang="en-US">
                <a:cs typeface="Arial" pitchFamily="34" charset="0"/>
              </a:rPr>
              <a:t>Nortel Corporate Presentation</a:t>
            </a:r>
          </a:p>
        </p:txBody>
      </p:sp>
      <p:sp>
        <p:nvSpPr>
          <p:cNvPr id="14339" name="Rectangle 6"/>
          <p:cNvSpPr>
            <a:spLocks noGrp="1" noChangeArrowheads="1"/>
          </p:cNvSpPr>
          <p:nvPr>
            <p:ph type="ftr" sz="quarter" idx="4"/>
          </p:nvPr>
        </p:nvSpPr>
        <p:spPr>
          <a:noFill/>
        </p:spPr>
        <p:txBody>
          <a:bodyPr/>
          <a:lstStyle/>
          <a:p>
            <a:r>
              <a:rPr lang="en-US">
                <a:cs typeface="Arial" pitchFamily="34" charset="0"/>
              </a:rPr>
              <a:t>© 2007 Nortel </a:t>
            </a:r>
          </a:p>
        </p:txBody>
      </p:sp>
      <p:sp>
        <p:nvSpPr>
          <p:cNvPr id="14340" name="Rectangle 7"/>
          <p:cNvSpPr>
            <a:spLocks noGrp="1" noChangeArrowheads="1"/>
          </p:cNvSpPr>
          <p:nvPr>
            <p:ph type="sldNum" sz="quarter" idx="5"/>
          </p:nvPr>
        </p:nvSpPr>
        <p:spPr>
          <a:noFill/>
        </p:spPr>
        <p:txBody>
          <a:bodyPr/>
          <a:lstStyle/>
          <a:p>
            <a:fld id="{AEC62428-D781-4CB6-9A0C-67223ACDCCAF}" type="slidenum">
              <a:rPr lang="en-US">
                <a:cs typeface="Arial" pitchFamily="34" charset="0"/>
              </a:rPr>
              <a:pPr/>
              <a:t>17</a:t>
            </a:fld>
            <a:endParaRPr lang="en-US">
              <a:cs typeface="Arial" pitchFamily="34" charset="0"/>
            </a:endParaRPr>
          </a:p>
        </p:txBody>
      </p:sp>
      <p:sp>
        <p:nvSpPr>
          <p:cNvPr id="14341" name="Rectangle 2"/>
          <p:cNvSpPr>
            <a:spLocks noGrp="1" noRot="1" noChangeAspect="1" noChangeArrowheads="1" noTextEdit="1"/>
          </p:cNvSpPr>
          <p:nvPr>
            <p:ph type="sldImg"/>
          </p:nvPr>
        </p:nvSpPr>
        <p:spPr>
          <a:xfrm>
            <a:off x="1071563" y="900113"/>
            <a:ext cx="4724400" cy="3543300"/>
          </a:xfrm>
          <a:ln/>
        </p:spPr>
      </p:sp>
      <p:sp>
        <p:nvSpPr>
          <p:cNvPr id="14342" name="Rectangle 3"/>
          <p:cNvSpPr>
            <a:spLocks noGrp="1" noChangeArrowheads="1"/>
          </p:cNvSpPr>
          <p:nvPr>
            <p:ph type="body" idx="1"/>
          </p:nvPr>
        </p:nvSpPr>
        <p:spPr>
          <a:xfrm>
            <a:off x="1046715" y="4600107"/>
            <a:ext cx="4705557" cy="3895882"/>
          </a:xfrm>
          <a:noFill/>
          <a:ln/>
        </p:spPr>
        <p:txBody>
          <a:bodyPr/>
          <a:lstStyle/>
          <a:p>
            <a:pPr eaLnBrk="1" hangingPunct="1"/>
            <a:endParaRPr lang="fr-C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6400800"/>
            <a:ext cx="9144000" cy="457200"/>
          </a:xfrm>
          <a:prstGeom prst="rect">
            <a:avLst/>
          </a:prstGeom>
          <a:solidFill>
            <a:srgbClr val="0066FF"/>
          </a:solidFill>
          <a:ln w="9525">
            <a:noFill/>
            <a:miter lim="800000"/>
            <a:headEnd/>
            <a:tailEnd/>
          </a:ln>
          <a:effectLst/>
        </p:spPr>
        <p:txBody>
          <a:bodyPr wrap="none" anchor="ctr"/>
          <a:lstStyle/>
          <a:p>
            <a:pPr>
              <a:defRPr/>
            </a:pPr>
            <a:endParaRPr lang="en-US"/>
          </a:p>
        </p:txBody>
      </p:sp>
      <p:sp>
        <p:nvSpPr>
          <p:cNvPr id="5" name="Text Box 10"/>
          <p:cNvSpPr txBox="1">
            <a:spLocks noChangeArrowheads="1"/>
          </p:cNvSpPr>
          <p:nvPr userDrawn="1"/>
        </p:nvSpPr>
        <p:spPr bwMode="auto">
          <a:xfrm>
            <a:off x="76200" y="6619875"/>
            <a:ext cx="3962400" cy="212725"/>
          </a:xfrm>
          <a:prstGeom prst="rect">
            <a:avLst/>
          </a:prstGeom>
          <a:noFill/>
          <a:ln w="9525">
            <a:noFill/>
            <a:miter lim="800000"/>
            <a:headEnd/>
            <a:tailEnd/>
          </a:ln>
          <a:effectLst/>
        </p:spPr>
        <p:txBody>
          <a:bodyPr lIns="0" anchor="ctr">
            <a:spAutoFit/>
          </a:bodyPr>
          <a:lstStyle/>
          <a:p>
            <a:pPr algn="l" eaLnBrk="0" hangingPunct="0">
              <a:lnSpc>
                <a:spcPts val="800"/>
              </a:lnSpc>
              <a:defRPr/>
            </a:pPr>
            <a:r>
              <a:rPr lang="en-US" sz="1400" b="1" i="1" dirty="0" smtClean="0">
                <a:solidFill>
                  <a:srgbClr val="FFFFFF"/>
                </a:solidFill>
                <a:latin typeface="Times New Roman" pitchFamily="18" charset="0"/>
              </a:rPr>
              <a:t>Nokia Siemens</a:t>
            </a:r>
            <a:r>
              <a:rPr lang="en-US" sz="1400" b="1" i="1" baseline="0" dirty="0" smtClean="0">
                <a:solidFill>
                  <a:srgbClr val="FFFFFF"/>
                </a:solidFill>
                <a:latin typeface="Times New Roman" pitchFamily="18" charset="0"/>
              </a:rPr>
              <a:t> Networks</a:t>
            </a:r>
            <a:endParaRPr lang="en-US" sz="1200" b="1" dirty="0">
              <a:solidFill>
                <a:srgbClr val="FFFFFF"/>
              </a:solidFill>
              <a:latin typeface="+mj-lt"/>
            </a:endParaRPr>
          </a:p>
        </p:txBody>
      </p:sp>
      <p:sp>
        <p:nvSpPr>
          <p:cNvPr id="6" name="Text Box 11"/>
          <p:cNvSpPr txBox="1">
            <a:spLocks noChangeArrowheads="1"/>
          </p:cNvSpPr>
          <p:nvPr userDrawn="1"/>
        </p:nvSpPr>
        <p:spPr bwMode="auto">
          <a:xfrm>
            <a:off x="8613775" y="6443663"/>
            <a:ext cx="449263" cy="304800"/>
          </a:xfrm>
          <a:prstGeom prst="rect">
            <a:avLst/>
          </a:prstGeom>
          <a:noFill/>
          <a:ln w="9525">
            <a:noFill/>
            <a:miter lim="800000"/>
            <a:headEnd/>
            <a:tailEnd/>
          </a:ln>
          <a:effectLst/>
        </p:spPr>
        <p:txBody>
          <a:bodyPr wrap="none">
            <a:spAutoFit/>
          </a:bodyPr>
          <a:lstStyle/>
          <a:p>
            <a:pPr algn="l" eaLnBrk="0" hangingPunct="0">
              <a:defRPr/>
            </a:pPr>
            <a:r>
              <a:rPr lang="en-US" sz="1400">
                <a:solidFill>
                  <a:schemeClr val="bg1"/>
                </a:solidFill>
                <a:effectLst>
                  <a:outerShdw blurRad="38100" dist="38100" dir="2700000" algn="tl">
                    <a:srgbClr val="C0C0C0"/>
                  </a:outerShdw>
                </a:effectLst>
              </a:rPr>
              <a:t> </a:t>
            </a:r>
            <a:fld id="{2BA21C99-DA60-4DA1-9B32-C8496824FA46}" type="slidenum">
              <a:rPr lang="en-US" sz="1400">
                <a:solidFill>
                  <a:schemeClr val="bg1"/>
                </a:solidFill>
                <a:effectLst>
                  <a:outerShdw blurRad="38100" dist="38100" dir="2700000" algn="tl">
                    <a:srgbClr val="C0C0C0"/>
                  </a:outerShdw>
                </a:effectLst>
              </a:rPr>
              <a:pPr algn="l" eaLnBrk="0" hangingPunct="0">
                <a:defRPr/>
              </a:pPr>
              <a:t>‹#›</a:t>
            </a:fld>
            <a:endParaRPr lang="en-GB" sz="1400">
              <a:solidFill>
                <a:schemeClr val="bg1"/>
              </a:solidFill>
              <a:effectLst>
                <a:outerShdw blurRad="38100" dist="38100" dir="2700000" algn="tl">
                  <a:srgbClr val="C0C0C0"/>
                </a:outerShdw>
              </a:effectLst>
            </a:endParaRPr>
          </a:p>
        </p:txBody>
      </p:sp>
      <p:sp>
        <p:nvSpPr>
          <p:cNvPr id="5124" name="Rectangle 4"/>
          <p:cNvSpPr>
            <a:spLocks noGrp="1" noChangeArrowheads="1"/>
          </p:cNvSpPr>
          <p:nvPr>
            <p:ph type="ctrTitle"/>
          </p:nvPr>
        </p:nvSpPr>
        <p:spPr>
          <a:xfrm>
            <a:off x="2362200" y="2057400"/>
            <a:ext cx="6400800" cy="1104900"/>
          </a:xfrm>
        </p:spPr>
        <p:txBody>
          <a:bodyPr/>
          <a:lstStyle>
            <a:lvl1pPr>
              <a:defRPr sz="3400"/>
            </a:lvl1pPr>
          </a:lstStyle>
          <a:p>
            <a:r>
              <a:rPr lang="en-US"/>
              <a:t>Click to edit Master title style</a:t>
            </a:r>
          </a:p>
        </p:txBody>
      </p:sp>
      <p:sp>
        <p:nvSpPr>
          <p:cNvPr id="5125" name="Rectangle 5"/>
          <p:cNvSpPr>
            <a:spLocks noGrp="1" noChangeArrowheads="1"/>
          </p:cNvSpPr>
          <p:nvPr>
            <p:ph type="subTitle" idx="1"/>
          </p:nvPr>
        </p:nvSpPr>
        <p:spPr>
          <a:xfrm>
            <a:off x="2362200" y="3352800"/>
            <a:ext cx="6400800" cy="1447800"/>
          </a:xfrm>
        </p:spPr>
        <p:txBody>
          <a:bodyPr/>
          <a:lstStyle>
            <a:lvl1pPr marL="0" indent="0">
              <a:defRPr sz="2900" b="0">
                <a:solidFill>
                  <a:schemeClr val="tx2"/>
                </a:solidFill>
              </a:defRPr>
            </a:lvl1pPr>
          </a:lstStyle>
          <a:p>
            <a:r>
              <a:rPr lang="en-US"/>
              <a:t>Click to edit Master subtitle style</a:t>
            </a:r>
          </a:p>
        </p:txBody>
      </p:sp>
      <p:sp>
        <p:nvSpPr>
          <p:cNvPr id="7" name="TextBox 6"/>
          <p:cNvSpPr txBox="1"/>
          <p:nvPr userDrawn="1"/>
        </p:nvSpPr>
        <p:spPr>
          <a:xfrm>
            <a:off x="6704940" y="6400800"/>
            <a:ext cx="1296060" cy="369332"/>
          </a:xfrm>
          <a:prstGeom prst="rect">
            <a:avLst/>
          </a:prstGeom>
          <a:solidFill>
            <a:schemeClr val="bg1"/>
          </a:solidFill>
          <a:ln>
            <a:solidFill>
              <a:schemeClr val="accent1"/>
            </a:solidFill>
          </a:ln>
        </p:spPr>
        <p:txBody>
          <a:bodyPr wrap="none" rtlCol="0">
            <a:spAutoFit/>
          </a:bodyPr>
          <a:lstStyle/>
          <a:p>
            <a:r>
              <a:rPr lang="en-US" sz="1800" dirty="0" smtClean="0"/>
              <a:t>S2-114807</a:t>
            </a:r>
            <a:endParaRPr lang="en-US" sz="18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90500"/>
            <a:ext cx="2190750" cy="6107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0500" y="190500"/>
            <a:ext cx="6419850" cy="6107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6400800"/>
            <a:ext cx="9144000" cy="457200"/>
          </a:xfrm>
          <a:prstGeom prst="rect">
            <a:avLst/>
          </a:prstGeom>
          <a:solidFill>
            <a:srgbClr val="0066FF"/>
          </a:solidFill>
          <a:ln w="9525">
            <a:noFill/>
            <a:miter lim="800000"/>
            <a:headEnd/>
            <a:tailEnd/>
          </a:ln>
          <a:effectLst/>
        </p:spPr>
        <p:txBody>
          <a:bodyPr wrap="none" anchor="ctr"/>
          <a:lstStyle/>
          <a:p>
            <a:pPr>
              <a:defRPr/>
            </a:pPr>
            <a:endParaRPr lang="en-US" dirty="0"/>
          </a:p>
        </p:txBody>
      </p:sp>
      <p:sp>
        <p:nvSpPr>
          <p:cNvPr id="5" name="Text Box 10"/>
          <p:cNvSpPr txBox="1">
            <a:spLocks noChangeArrowheads="1"/>
          </p:cNvSpPr>
          <p:nvPr userDrawn="1"/>
        </p:nvSpPr>
        <p:spPr bwMode="auto">
          <a:xfrm>
            <a:off x="76200" y="6620664"/>
            <a:ext cx="3962400" cy="211148"/>
          </a:xfrm>
          <a:prstGeom prst="rect">
            <a:avLst/>
          </a:prstGeom>
          <a:noFill/>
          <a:ln w="9525">
            <a:noFill/>
            <a:miter lim="800000"/>
            <a:headEnd/>
            <a:tailEnd/>
          </a:ln>
          <a:effectLst/>
        </p:spPr>
        <p:txBody>
          <a:bodyPr lIns="0" anchor="ctr">
            <a:spAutoFit/>
          </a:bodyPr>
          <a:lstStyle/>
          <a:p>
            <a:pPr algn="l" eaLnBrk="0" hangingPunct="0">
              <a:lnSpc>
                <a:spcPts val="800"/>
              </a:lnSpc>
              <a:defRPr/>
            </a:pPr>
            <a:r>
              <a:rPr lang="en-US" sz="1400" b="1" i="1" dirty="0" smtClean="0">
                <a:solidFill>
                  <a:srgbClr val="FFFFFF"/>
                </a:solidFill>
                <a:latin typeface="Times New Roman" pitchFamily="18" charset="0"/>
              </a:rPr>
              <a:t>Nokia</a:t>
            </a:r>
            <a:r>
              <a:rPr lang="en-US" sz="1400" b="1" i="1" baseline="0" dirty="0" smtClean="0">
                <a:solidFill>
                  <a:srgbClr val="FFFFFF"/>
                </a:solidFill>
                <a:latin typeface="Times New Roman" pitchFamily="18" charset="0"/>
              </a:rPr>
              <a:t> Siemens Networks</a:t>
            </a:r>
            <a:endParaRPr lang="en-US" sz="1200" b="1" dirty="0">
              <a:solidFill>
                <a:srgbClr val="FFFFFF"/>
              </a:solidFill>
              <a:latin typeface="+mj-lt"/>
            </a:endParaRPr>
          </a:p>
        </p:txBody>
      </p:sp>
      <p:sp>
        <p:nvSpPr>
          <p:cNvPr id="6" name="Text Box 11"/>
          <p:cNvSpPr txBox="1">
            <a:spLocks noChangeArrowheads="1"/>
          </p:cNvSpPr>
          <p:nvPr userDrawn="1"/>
        </p:nvSpPr>
        <p:spPr bwMode="auto">
          <a:xfrm>
            <a:off x="8613775" y="6443663"/>
            <a:ext cx="449263" cy="304800"/>
          </a:xfrm>
          <a:prstGeom prst="rect">
            <a:avLst/>
          </a:prstGeom>
          <a:noFill/>
          <a:ln w="9525">
            <a:noFill/>
            <a:miter lim="800000"/>
            <a:headEnd/>
            <a:tailEnd/>
          </a:ln>
          <a:effectLst/>
        </p:spPr>
        <p:txBody>
          <a:bodyPr wrap="none">
            <a:spAutoFit/>
          </a:bodyPr>
          <a:lstStyle/>
          <a:p>
            <a:pPr algn="l" eaLnBrk="0" hangingPunct="0">
              <a:defRPr/>
            </a:pPr>
            <a:r>
              <a:rPr lang="en-US" sz="1400">
                <a:solidFill>
                  <a:schemeClr val="bg1"/>
                </a:solidFill>
                <a:effectLst>
                  <a:outerShdw blurRad="38100" dist="38100" dir="2700000" algn="tl">
                    <a:srgbClr val="C0C0C0"/>
                  </a:outerShdw>
                </a:effectLst>
              </a:rPr>
              <a:t> </a:t>
            </a:r>
            <a:fld id="{3AB37D7D-EF3A-4497-BD88-8400513B574B}" type="slidenum">
              <a:rPr lang="en-US" sz="1400">
                <a:solidFill>
                  <a:schemeClr val="bg1"/>
                </a:solidFill>
                <a:effectLst>
                  <a:outerShdw blurRad="38100" dist="38100" dir="2700000" algn="tl">
                    <a:srgbClr val="C0C0C0"/>
                  </a:outerShdw>
                </a:effectLst>
              </a:rPr>
              <a:pPr algn="l" eaLnBrk="0" hangingPunct="0">
                <a:defRPr/>
              </a:pPr>
              <a:t>‹#›</a:t>
            </a:fld>
            <a:endParaRPr lang="en-GB" sz="1400">
              <a:solidFill>
                <a:schemeClr val="bg1"/>
              </a:solidFill>
              <a:effectLst>
                <a:outerShdw blurRad="38100" dist="38100" dir="2700000" algn="tl">
                  <a:srgbClr val="C0C0C0"/>
                </a:outerShdw>
              </a:effectLst>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Box 6"/>
          <p:cNvSpPr txBox="1"/>
          <p:nvPr userDrawn="1"/>
        </p:nvSpPr>
        <p:spPr>
          <a:xfrm>
            <a:off x="6934200" y="6519446"/>
            <a:ext cx="1171283" cy="338554"/>
          </a:xfrm>
          <a:prstGeom prst="rect">
            <a:avLst/>
          </a:prstGeom>
          <a:noFill/>
        </p:spPr>
        <p:txBody>
          <a:bodyPr wrap="none" rtlCol="0">
            <a:spAutoFit/>
          </a:bodyPr>
          <a:lstStyle/>
          <a:p>
            <a:r>
              <a:rPr lang="en-US" sz="1600" b="1" dirty="0" smtClean="0"/>
              <a:t>S2-114807</a:t>
            </a:r>
            <a:endParaRPr lang="en-US" sz="1600" b="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0500" y="990600"/>
            <a:ext cx="4305300" cy="5307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90600"/>
            <a:ext cx="4305300" cy="5307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01" name="Text Box 5"/>
          <p:cNvSpPr txBox="1">
            <a:spLocks noChangeArrowheads="1"/>
          </p:cNvSpPr>
          <p:nvPr/>
        </p:nvSpPr>
        <p:spPr bwMode="auto">
          <a:xfrm>
            <a:off x="190500" y="6330950"/>
            <a:ext cx="4343400" cy="498475"/>
          </a:xfrm>
          <a:prstGeom prst="rect">
            <a:avLst/>
          </a:prstGeom>
          <a:noFill/>
          <a:ln w="9525">
            <a:noFill/>
            <a:miter lim="800000"/>
            <a:headEnd/>
            <a:tailEnd/>
          </a:ln>
          <a:effectLst/>
        </p:spPr>
        <p:txBody>
          <a:bodyPr lIns="0" anchor="ctr">
            <a:spAutoFit/>
          </a:bodyPr>
          <a:lstStyle/>
          <a:p>
            <a:pPr algn="l" eaLnBrk="0" hangingPunct="0">
              <a:lnSpc>
                <a:spcPts val="800"/>
              </a:lnSpc>
              <a:defRPr/>
            </a:pPr>
            <a:r>
              <a:rPr lang="en-US" sz="800">
                <a:solidFill>
                  <a:srgbClr val="FFFFFF"/>
                </a:solidFill>
              </a:rPr>
              <a:t>Motorola Confidential Proprietary</a:t>
            </a:r>
          </a:p>
          <a:p>
            <a:pPr algn="l" eaLnBrk="0" hangingPunct="0">
              <a:lnSpc>
                <a:spcPts val="800"/>
              </a:lnSpc>
              <a:defRPr/>
            </a:pPr>
            <a:endParaRPr lang="en-US" sz="800">
              <a:solidFill>
                <a:srgbClr val="FFFFFF"/>
              </a:solidFill>
            </a:endParaRPr>
          </a:p>
          <a:p>
            <a:pPr algn="l" eaLnBrk="0" hangingPunct="0">
              <a:lnSpc>
                <a:spcPts val="800"/>
              </a:lnSpc>
              <a:defRPr/>
            </a:pPr>
            <a:r>
              <a:rPr lang="en-US" sz="600">
                <a:solidFill>
                  <a:srgbClr val="FFFFFF"/>
                </a:solidFill>
              </a:rPr>
              <a:t>MOTOROLA and the Stylized M Logo are registered in the US Patent &amp; Trademark Office. </a:t>
            </a:r>
            <a:br>
              <a:rPr lang="en-US" sz="600">
                <a:solidFill>
                  <a:srgbClr val="FFFFFF"/>
                </a:solidFill>
              </a:rPr>
            </a:br>
            <a:r>
              <a:rPr lang="en-US" sz="600">
                <a:solidFill>
                  <a:srgbClr val="FFFFFF"/>
                </a:solidFill>
              </a:rPr>
              <a:t>All other product or service names are the property of their respective owners. © Motorola, Inc. 20XX.</a:t>
            </a:r>
          </a:p>
        </p:txBody>
      </p:sp>
      <p:sp>
        <p:nvSpPr>
          <p:cNvPr id="2051" name="Rectangle 6"/>
          <p:cNvSpPr>
            <a:spLocks noGrp="1" noChangeArrowheads="1"/>
          </p:cNvSpPr>
          <p:nvPr>
            <p:ph type="title"/>
          </p:nvPr>
        </p:nvSpPr>
        <p:spPr bwMode="auto">
          <a:xfrm>
            <a:off x="190500" y="190500"/>
            <a:ext cx="6896100" cy="6477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2052" name="Rectangle 7"/>
          <p:cNvSpPr>
            <a:spLocks noGrp="1" noChangeArrowheads="1"/>
          </p:cNvSpPr>
          <p:nvPr>
            <p:ph type="body" idx="1"/>
          </p:nvPr>
        </p:nvSpPr>
        <p:spPr bwMode="auto">
          <a:xfrm>
            <a:off x="190500" y="990600"/>
            <a:ext cx="8763000" cy="5307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6" name="Rectangle 10"/>
          <p:cNvSpPr>
            <a:spLocks noChangeArrowheads="1"/>
          </p:cNvSpPr>
          <p:nvPr/>
        </p:nvSpPr>
        <p:spPr bwMode="auto">
          <a:xfrm>
            <a:off x="3789363" y="6534150"/>
            <a:ext cx="2133600" cy="476250"/>
          </a:xfrm>
          <a:prstGeom prst="rect">
            <a:avLst/>
          </a:prstGeom>
          <a:noFill/>
          <a:ln w="9525">
            <a:noFill/>
            <a:miter lim="800000"/>
            <a:headEnd/>
            <a:tailEnd/>
          </a:ln>
          <a:effectLst/>
        </p:spPr>
        <p:txBody>
          <a:bodyPr/>
          <a:lstStyle/>
          <a:p>
            <a:pPr eaLnBrk="0" hangingPunct="0">
              <a:defRPr/>
            </a:pPr>
            <a:fld id="{BB87B6F7-238F-4AD7-93C6-0438F0AF0BAD}" type="slidenum">
              <a:rPr lang="en-US" sz="1200" b="1">
                <a:solidFill>
                  <a:schemeClr val="bg1"/>
                </a:solidFill>
              </a:rPr>
              <a:pPr eaLnBrk="0" hangingPunct="0">
                <a:defRPr/>
              </a:pPr>
              <a:t>‹#›</a:t>
            </a:fld>
            <a:endParaRPr lang="en-US" sz="1200" b="1">
              <a:solidFill>
                <a:schemeClr val="bg1"/>
              </a:solidFill>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eaLnBrk="0" fontAlgn="base" hangingPunct="0">
        <a:spcBef>
          <a:spcPct val="0"/>
        </a:spcBef>
        <a:spcAft>
          <a:spcPct val="0"/>
        </a:spcAft>
        <a:defRPr sz="2800">
          <a:solidFill>
            <a:schemeClr val="tx2"/>
          </a:solidFill>
          <a:latin typeface="+mj-lt"/>
          <a:ea typeface="+mj-ea"/>
          <a:cs typeface="+mj-cs"/>
        </a:defRPr>
      </a:lvl1pPr>
      <a:lvl2pPr algn="l" rtl="0" eaLnBrk="0" fontAlgn="base" hangingPunct="0">
        <a:spcBef>
          <a:spcPct val="0"/>
        </a:spcBef>
        <a:spcAft>
          <a:spcPct val="0"/>
        </a:spcAft>
        <a:defRPr sz="2800">
          <a:solidFill>
            <a:schemeClr val="tx2"/>
          </a:solidFill>
          <a:latin typeface="Arial" charset="0"/>
        </a:defRPr>
      </a:lvl2pPr>
      <a:lvl3pPr algn="l" rtl="0" eaLnBrk="0" fontAlgn="base" hangingPunct="0">
        <a:spcBef>
          <a:spcPct val="0"/>
        </a:spcBef>
        <a:spcAft>
          <a:spcPct val="0"/>
        </a:spcAft>
        <a:defRPr sz="2800">
          <a:solidFill>
            <a:schemeClr val="tx2"/>
          </a:solidFill>
          <a:latin typeface="Arial" charset="0"/>
        </a:defRPr>
      </a:lvl3pPr>
      <a:lvl4pPr algn="l" rtl="0" eaLnBrk="0" fontAlgn="base" hangingPunct="0">
        <a:spcBef>
          <a:spcPct val="0"/>
        </a:spcBef>
        <a:spcAft>
          <a:spcPct val="0"/>
        </a:spcAft>
        <a:defRPr sz="2800">
          <a:solidFill>
            <a:schemeClr val="tx2"/>
          </a:solidFill>
          <a:latin typeface="Arial" charset="0"/>
        </a:defRPr>
      </a:lvl4pPr>
      <a:lvl5pPr algn="l" rtl="0" eaLnBrk="0" fontAlgn="base" hangingPunct="0">
        <a:spcBef>
          <a:spcPct val="0"/>
        </a:spcBef>
        <a:spcAft>
          <a:spcPct val="0"/>
        </a:spcAft>
        <a:defRPr sz="2800">
          <a:solidFill>
            <a:schemeClr val="tx2"/>
          </a:solidFill>
          <a:latin typeface="Arial" charset="0"/>
        </a:defRPr>
      </a:lvl5pPr>
      <a:lvl6pPr marL="457200" algn="l" rtl="0" fontAlgn="base">
        <a:spcBef>
          <a:spcPct val="0"/>
        </a:spcBef>
        <a:spcAft>
          <a:spcPct val="0"/>
        </a:spcAft>
        <a:defRPr sz="2800">
          <a:solidFill>
            <a:schemeClr val="tx2"/>
          </a:solidFill>
          <a:latin typeface="Arial" charset="0"/>
        </a:defRPr>
      </a:lvl6pPr>
      <a:lvl7pPr marL="914400" algn="l" rtl="0" fontAlgn="base">
        <a:spcBef>
          <a:spcPct val="0"/>
        </a:spcBef>
        <a:spcAft>
          <a:spcPct val="0"/>
        </a:spcAft>
        <a:defRPr sz="2800">
          <a:solidFill>
            <a:schemeClr val="tx2"/>
          </a:solidFill>
          <a:latin typeface="Arial" charset="0"/>
        </a:defRPr>
      </a:lvl7pPr>
      <a:lvl8pPr marL="1371600" algn="l" rtl="0" fontAlgn="base">
        <a:spcBef>
          <a:spcPct val="0"/>
        </a:spcBef>
        <a:spcAft>
          <a:spcPct val="0"/>
        </a:spcAft>
        <a:defRPr sz="2800">
          <a:solidFill>
            <a:schemeClr val="tx2"/>
          </a:solidFill>
          <a:latin typeface="Arial" charset="0"/>
        </a:defRPr>
      </a:lvl8pPr>
      <a:lvl9pPr marL="1828800" algn="l" rtl="0" fontAlgn="base">
        <a:spcBef>
          <a:spcPct val="0"/>
        </a:spcBef>
        <a:spcAft>
          <a:spcPct val="0"/>
        </a:spcAft>
        <a:defRPr sz="28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Ø"/>
        <a:defRPr sz="2400">
          <a:solidFill>
            <a:schemeClr val="tx1"/>
          </a:solidFill>
          <a:latin typeface="+mn-lt"/>
        </a:defRPr>
      </a:lvl2pPr>
      <a:lvl3pPr marL="1143000" indent="-228600" algn="l" rtl="0" eaLnBrk="0" fontAlgn="base" hangingPunct="0">
        <a:spcBef>
          <a:spcPct val="20000"/>
        </a:spcBef>
        <a:spcAft>
          <a:spcPct val="0"/>
        </a:spcAft>
        <a:buChar char="•"/>
        <a:defRPr sz="20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p:txBody>
          <a:bodyPr/>
          <a:lstStyle/>
          <a:p>
            <a:pPr eaLnBrk="1" hangingPunct="1"/>
            <a:r>
              <a:rPr lang="en-US" dirty="0" smtClean="0"/>
              <a:t>PGW handling of UE Init Procedures in 2G/3G and LTE</a:t>
            </a:r>
            <a:br>
              <a:rPr lang="en-US" dirty="0" smtClean="0"/>
            </a:br>
            <a:r>
              <a:rPr lang="en-US" dirty="0" smtClean="0"/>
              <a:t/>
            </a:r>
            <a:br>
              <a:rPr lang="en-US" dirty="0" smtClean="0"/>
            </a:br>
            <a:r>
              <a:rPr lang="en-US" sz="2000" dirty="0" smtClean="0"/>
              <a:t/>
            </a:r>
            <a:br>
              <a:rPr lang="en-US" sz="2000" dirty="0" smtClean="0"/>
            </a:br>
            <a:r>
              <a:rPr lang="en-US" sz="2000" dirty="0" smtClean="0"/>
              <a:t>***DRAFT***</a:t>
            </a:r>
            <a:br>
              <a:rPr lang="en-US" sz="2000" dirty="0" smtClean="0"/>
            </a:br>
            <a:r>
              <a:rPr lang="en-US" sz="2000" dirty="0" smtClean="0"/>
              <a:t>Nokia Siemens Networks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Some Observations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90500"/>
            <a:ext cx="8039100" cy="647700"/>
          </a:xfrm>
        </p:spPr>
        <p:txBody>
          <a:bodyPr/>
          <a:lstStyle/>
          <a:p>
            <a:r>
              <a:rPr lang="en-US" dirty="0" smtClean="0"/>
              <a:t>PGW Behavior Changes between LTE and 2G/3G</a:t>
            </a:r>
            <a:endParaRPr lang="en-US" dirty="0"/>
          </a:p>
        </p:txBody>
      </p:sp>
      <p:sp>
        <p:nvSpPr>
          <p:cNvPr id="3" name="Content Placeholder 2"/>
          <p:cNvSpPr>
            <a:spLocks noGrp="1"/>
          </p:cNvSpPr>
          <p:nvPr>
            <p:ph idx="1"/>
          </p:nvPr>
        </p:nvSpPr>
        <p:spPr/>
        <p:txBody>
          <a:bodyPr/>
          <a:lstStyle/>
          <a:p>
            <a:pPr>
              <a:buNone/>
            </a:pPr>
            <a:r>
              <a:rPr lang="en-US" sz="2000" dirty="0" smtClean="0"/>
              <a:t>Create Secondary PDP Context Request (2G/3G) and UE Requested Bearer Resource Allocation (LTE):</a:t>
            </a:r>
          </a:p>
          <a:p>
            <a:pPr lvl="1"/>
            <a:r>
              <a:rPr lang="en-US" sz="2000" dirty="0" smtClean="0"/>
              <a:t>There is no EBI. The TFT operation is “Create new TFT” for both 2G/3G and LTE.</a:t>
            </a:r>
          </a:p>
          <a:p>
            <a:pPr lvl="2"/>
            <a:r>
              <a:rPr lang="en-US" sz="1600" dirty="0" smtClean="0"/>
              <a:t>If RAT type = 2G/3G, the PGW will setup a new bearer.</a:t>
            </a:r>
          </a:p>
          <a:p>
            <a:pPr lvl="2"/>
            <a:r>
              <a:rPr lang="en-US" sz="1600" dirty="0" smtClean="0"/>
              <a:t>If RAT type = LTE, the PGW may create new bearer or modify existing bearer.</a:t>
            </a:r>
          </a:p>
          <a:p>
            <a:pPr>
              <a:buNone/>
            </a:pPr>
            <a:r>
              <a:rPr lang="en-US" dirty="0" smtClean="0"/>
              <a:t>Modify PDP Context Request (2G/3G) and UE Requested Bearer Resource Modification (LTE):</a:t>
            </a:r>
          </a:p>
          <a:p>
            <a:pPr lvl="1"/>
            <a:r>
              <a:rPr lang="en-US" sz="2000" dirty="0" smtClean="0"/>
              <a:t>EBI is always included.</a:t>
            </a:r>
          </a:p>
          <a:p>
            <a:pPr lvl="2"/>
            <a:r>
              <a:rPr lang="en-US" sz="1800" dirty="0" smtClean="0"/>
              <a:t>If BCM = UE/NW, TFT contains sufficient information (</a:t>
            </a:r>
            <a:r>
              <a:rPr lang="en-US" sz="1800" dirty="0" err="1" smtClean="0"/>
              <a:t>eg</a:t>
            </a:r>
            <a:r>
              <a:rPr lang="en-US" sz="1800" dirty="0" smtClean="0"/>
              <a:t>. linked filters in the parameter field) for PGW to identify the specific PCC rule which is mapped to the bearer.</a:t>
            </a:r>
          </a:p>
          <a:p>
            <a:pPr lvl="2"/>
            <a:r>
              <a:rPr lang="en-US" sz="1800" dirty="0" smtClean="0"/>
              <a:t>If BCM = UE-only, there is only one PCC rule on the bearer.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90500"/>
            <a:ext cx="8420100" cy="647700"/>
          </a:xfrm>
        </p:spPr>
        <p:txBody>
          <a:bodyPr/>
          <a:lstStyle/>
          <a:p>
            <a:r>
              <a:rPr lang="en-US" dirty="0" smtClean="0"/>
              <a:t>Handling of TFT operation code in PGW for LTE and 2G/3G </a:t>
            </a:r>
            <a:endParaRPr lang="en-US" dirty="0"/>
          </a:p>
        </p:txBody>
      </p:sp>
      <p:sp>
        <p:nvSpPr>
          <p:cNvPr id="3" name="Content Placeholder 2"/>
          <p:cNvSpPr>
            <a:spLocks noGrp="1"/>
          </p:cNvSpPr>
          <p:nvPr>
            <p:ph idx="1"/>
          </p:nvPr>
        </p:nvSpPr>
        <p:spPr/>
        <p:txBody>
          <a:bodyPr/>
          <a:lstStyle/>
          <a:p>
            <a:r>
              <a:rPr lang="en-US" dirty="0" smtClean="0"/>
              <a:t>TFT operations code and contents are similar for LTE and UE/NW mode for 2G/3G.</a:t>
            </a:r>
          </a:p>
          <a:p>
            <a:r>
              <a:rPr lang="en-US" dirty="0" smtClean="0"/>
              <a:t>The main difference is between {LTE, UE/NW 2G/3G} on one hand and {UE-only mode in 2G/3G} on the other.</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90500"/>
            <a:ext cx="8420100" cy="647700"/>
          </a:xfrm>
        </p:spPr>
        <p:txBody>
          <a:bodyPr/>
          <a:lstStyle/>
          <a:p>
            <a:r>
              <a:rPr lang="en-US" dirty="0" smtClean="0"/>
              <a:t>Mapping from Bearer parameters to </a:t>
            </a:r>
            <a:r>
              <a:rPr lang="en-US" dirty="0" err="1" smtClean="0"/>
              <a:t>Gx</a:t>
            </a:r>
            <a:r>
              <a:rPr lang="en-US" dirty="0" smtClean="0"/>
              <a:t> parameters for 2G/3G connected to EPS</a:t>
            </a:r>
            <a:endParaRPr lang="en-US" dirty="0"/>
          </a:p>
        </p:txBody>
      </p:sp>
      <p:sp>
        <p:nvSpPr>
          <p:cNvPr id="3" name="Content Placeholder 2"/>
          <p:cNvSpPr>
            <a:spLocks noGrp="1"/>
          </p:cNvSpPr>
          <p:nvPr>
            <p:ph idx="1"/>
          </p:nvPr>
        </p:nvSpPr>
        <p:spPr>
          <a:xfrm>
            <a:off x="228600" y="1143000"/>
            <a:ext cx="8763000" cy="5307013"/>
          </a:xfrm>
        </p:spPr>
        <p:txBody>
          <a:bodyPr/>
          <a:lstStyle/>
          <a:p>
            <a:r>
              <a:rPr lang="en-US" sz="2000" dirty="0" smtClean="0"/>
              <a:t>For mapping from EPS bearer parameters to </a:t>
            </a:r>
            <a:r>
              <a:rPr lang="en-US" sz="2000" dirty="0" err="1" smtClean="0"/>
              <a:t>Gx</a:t>
            </a:r>
            <a:r>
              <a:rPr lang="en-US" sz="2000" dirty="0" smtClean="0"/>
              <a:t>:</a:t>
            </a:r>
          </a:p>
          <a:p>
            <a:pPr lvl="1"/>
            <a:r>
              <a:rPr lang="en-US" sz="2000" b="1" dirty="0" smtClean="0">
                <a:solidFill>
                  <a:srgbClr val="FF0000"/>
                </a:solidFill>
              </a:rPr>
              <a:t>For MS-only mode</a:t>
            </a:r>
            <a:r>
              <a:rPr lang="en-US" sz="2000" dirty="0" smtClean="0"/>
              <a:t>: It is essential that there is </a:t>
            </a:r>
            <a:r>
              <a:rPr lang="en-US" sz="2000" u="sng" dirty="0" smtClean="0"/>
              <a:t>only one PCC rule per PDP context/EPS bearers</a:t>
            </a:r>
            <a:r>
              <a:rPr lang="en-US" sz="2000" dirty="0" smtClean="0"/>
              <a:t> in the PGW.  This is because UE in MS-only mode can do procedures like add filters to bearer without specifying a subset of filters on the bearer that this new filter needs to be associated it. If there are multiple PCC rules on a particular bearer, then it becomes impossible for the PGW to determine which PCC rule needs to be modified. </a:t>
            </a:r>
          </a:p>
          <a:p>
            <a:pPr lvl="1"/>
            <a:r>
              <a:rPr lang="en-US" sz="2000" dirty="0" smtClean="0">
                <a:solidFill>
                  <a:srgbClr val="FF0000"/>
                </a:solidFill>
              </a:rPr>
              <a:t>For MS/NW mode</a:t>
            </a:r>
            <a:r>
              <a:rPr lang="en-US" sz="2000" dirty="0" smtClean="0"/>
              <a:t>: For modification (</a:t>
            </a:r>
            <a:r>
              <a:rPr lang="en-US" sz="2000" dirty="0" err="1" smtClean="0"/>
              <a:t>QoS</a:t>
            </a:r>
            <a:r>
              <a:rPr lang="en-US" sz="2000" dirty="0" smtClean="0"/>
              <a:t> and/or add/replace/delete filters): Since there can be multiple PCC rules that map to a bearer, it is important that the UE provides which specific PCC rule is being modified. Hence, for “add filter” the existing SDF to which the filter is to be added must be specified.</a:t>
            </a:r>
          </a:p>
          <a:p>
            <a:endParaRPr 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90500"/>
            <a:ext cx="8953500" cy="647700"/>
          </a:xfrm>
        </p:spPr>
        <p:txBody>
          <a:bodyPr/>
          <a:lstStyle/>
          <a:p>
            <a:r>
              <a:rPr lang="en-US" dirty="0" smtClean="0"/>
              <a:t>On handling of TFT filter IDs for new UE requested SDFs in PGW</a:t>
            </a:r>
            <a:endParaRPr lang="en-US" dirty="0"/>
          </a:p>
        </p:txBody>
      </p:sp>
      <p:sp>
        <p:nvSpPr>
          <p:cNvPr id="3" name="Content Placeholder 2"/>
          <p:cNvSpPr>
            <a:spLocks noGrp="1"/>
          </p:cNvSpPr>
          <p:nvPr>
            <p:ph idx="1"/>
          </p:nvPr>
        </p:nvSpPr>
        <p:spPr/>
        <p:txBody>
          <a:bodyPr/>
          <a:lstStyle/>
          <a:p>
            <a:r>
              <a:rPr lang="en-US" sz="1600" dirty="0" smtClean="0"/>
              <a:t>Background:</a:t>
            </a:r>
          </a:p>
          <a:p>
            <a:pPr lvl="1"/>
            <a:r>
              <a:rPr lang="en-US" sz="1600" dirty="0" smtClean="0"/>
              <a:t>In </a:t>
            </a:r>
            <a:r>
              <a:rPr lang="en-US" sz="1600" dirty="0" smtClean="0">
                <a:solidFill>
                  <a:srgbClr val="FF0000"/>
                </a:solidFill>
              </a:rPr>
              <a:t>2G/3G</a:t>
            </a:r>
            <a:r>
              <a:rPr lang="en-US" sz="1600" dirty="0" smtClean="0"/>
              <a:t>, the </a:t>
            </a:r>
            <a:r>
              <a:rPr lang="en-US" sz="1600" dirty="0" smtClean="0">
                <a:solidFill>
                  <a:srgbClr val="FF0000"/>
                </a:solidFill>
              </a:rPr>
              <a:t>UE provides the TFT filter-IDs </a:t>
            </a:r>
            <a:r>
              <a:rPr lang="en-US" sz="1600" dirty="0" smtClean="0"/>
              <a:t>in the PDP creation/modification requests. </a:t>
            </a:r>
          </a:p>
          <a:p>
            <a:pPr lvl="1"/>
            <a:r>
              <a:rPr lang="en-US" sz="1600" dirty="0" smtClean="0"/>
              <a:t>In </a:t>
            </a:r>
            <a:r>
              <a:rPr lang="en-US" sz="1600" dirty="0" smtClean="0">
                <a:solidFill>
                  <a:srgbClr val="0070C0"/>
                </a:solidFill>
              </a:rPr>
              <a:t>LTE</a:t>
            </a:r>
            <a:r>
              <a:rPr lang="en-US" sz="1600" dirty="0" smtClean="0"/>
              <a:t>, the </a:t>
            </a:r>
            <a:r>
              <a:rPr lang="en-US" sz="1600" dirty="0" smtClean="0">
                <a:solidFill>
                  <a:srgbClr val="0070C0"/>
                </a:solidFill>
              </a:rPr>
              <a:t>UE does not provide the TFT filter-IDs </a:t>
            </a:r>
            <a:r>
              <a:rPr lang="en-US" sz="1600" dirty="0" smtClean="0"/>
              <a:t>in bearer resource request.</a:t>
            </a:r>
          </a:p>
          <a:p>
            <a:pPr lvl="2"/>
            <a:r>
              <a:rPr lang="en-US" sz="1200" dirty="0" smtClean="0"/>
              <a:t>The TFT filter-ID field is always present in the TFT, so the UE needs to fill in some value even in LTE. The UE may fill-in zeros. Whatever, the UE fills in is ignored by the PGW. The reason that UE providing filter-ID in TFT does not make sense is because the mapping of the SDF to bearer is controlled by the PGW and not dictated by UE, as it does in 2G/3G. So UE does not know if a new bearer will be created or the flow will be mapped to an existing bearer. </a:t>
            </a:r>
          </a:p>
          <a:p>
            <a:r>
              <a:rPr lang="en-US" sz="1600" b="0" dirty="0" smtClean="0"/>
              <a:t>The PGW knows the RAT from where the UE is </a:t>
            </a:r>
            <a:r>
              <a:rPr lang="en-US" sz="1600" b="0" dirty="0" err="1" smtClean="0"/>
              <a:t>signalling</a:t>
            </a:r>
            <a:r>
              <a:rPr lang="en-US" sz="1600" b="0" dirty="0" smtClean="0"/>
              <a:t>.</a:t>
            </a:r>
          </a:p>
          <a:p>
            <a:pPr lvl="1"/>
            <a:r>
              <a:rPr lang="en-US" sz="1600" dirty="0" smtClean="0"/>
              <a:t>IF RAT Type = 2G/3G, the PGW does not change the TFT filter IDs in the SM message. When the PCRF provides PCC rule with </a:t>
            </a:r>
            <a:r>
              <a:rPr lang="en-US" sz="1600" dirty="0" err="1" smtClean="0"/>
              <a:t>Gx</a:t>
            </a:r>
            <a:r>
              <a:rPr lang="en-US" sz="1600" dirty="0" smtClean="0"/>
              <a:t> Packet Filter ID, the PGW assigns the flow to a bearer and creates a mapping from Bearer-ID+TFT Filter ID : </a:t>
            </a:r>
            <a:r>
              <a:rPr lang="en-US" sz="1600" dirty="0" err="1" smtClean="0"/>
              <a:t>Gx</a:t>
            </a:r>
            <a:r>
              <a:rPr lang="en-US" sz="1600" dirty="0" smtClean="0"/>
              <a:t> Packet Filter ID.</a:t>
            </a:r>
          </a:p>
          <a:p>
            <a:pPr lvl="1"/>
            <a:r>
              <a:rPr lang="en-US" sz="1600" dirty="0" smtClean="0"/>
              <a:t>If RAT Type = LTE, the PGW ignores the TFT filter ID in the SM message. When the PCRF provides PCC rule with </a:t>
            </a:r>
            <a:r>
              <a:rPr lang="en-US" sz="1600" dirty="0" err="1" smtClean="0"/>
              <a:t>Gx</a:t>
            </a:r>
            <a:r>
              <a:rPr lang="en-US" sz="1600" dirty="0" smtClean="0"/>
              <a:t> Packet Filter ID, the PGW assigns the flow to a bearer, creates TFT filter IDs. The PGW also creates a mapping from Bearer-ID+TFT Filter ID : </a:t>
            </a:r>
            <a:r>
              <a:rPr lang="en-US" sz="1600" dirty="0" err="1" smtClean="0"/>
              <a:t>Gx</a:t>
            </a:r>
            <a:r>
              <a:rPr lang="en-US" sz="1600" dirty="0" smtClean="0"/>
              <a:t> Packet Filter ID.</a:t>
            </a:r>
          </a:p>
          <a:p>
            <a:r>
              <a:rPr lang="en-US" sz="1600" dirty="0" smtClean="0"/>
              <a:t>ACTIONS:</a:t>
            </a:r>
          </a:p>
          <a:p>
            <a:pPr lvl="1"/>
            <a:r>
              <a:rPr lang="en-US" sz="1600" b="1" dirty="0" smtClean="0">
                <a:solidFill>
                  <a:srgbClr val="FF0000"/>
                </a:solidFill>
              </a:rPr>
              <a:t>Add in </a:t>
            </a:r>
            <a:r>
              <a:rPr lang="en-US" sz="1600" b="1" dirty="0" smtClean="0">
                <a:solidFill>
                  <a:srgbClr val="FF0000"/>
                </a:solidFill>
              </a:rPr>
              <a:t>23.060 and annex- D of 23.401, </a:t>
            </a:r>
            <a:r>
              <a:rPr lang="en-US" sz="1600" b="1" dirty="0" smtClean="0">
                <a:solidFill>
                  <a:srgbClr val="FF0000"/>
                </a:solidFill>
              </a:rPr>
              <a:t>that in both “Secondary PDP context creation” and “PDP Context Modification procedure”, the PGW does not modify the filter-ID provided by the UE.</a:t>
            </a:r>
          </a:p>
          <a:p>
            <a:pPr lvl="2"/>
            <a:r>
              <a:rPr lang="en-US" sz="1200" dirty="0" smtClean="0"/>
              <a:t>NOTE: In </a:t>
            </a:r>
            <a:r>
              <a:rPr lang="en-US" sz="1200" dirty="0" smtClean="0"/>
              <a:t>23.401 for LTE, </a:t>
            </a:r>
            <a:r>
              <a:rPr lang="en-US" sz="1200" dirty="0" smtClean="0"/>
              <a:t>UE bearer modification procedure, it is already clarified that UE does not provide filter-ID, but the PGW creates it after getting PCC rule from the PCRF. So no change required to 23.401.</a:t>
            </a:r>
          </a:p>
          <a:p>
            <a:endParaRPr lang="en-US"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ctrTitle"/>
          </p:nvPr>
        </p:nvSpPr>
        <p:spPr/>
        <p:txBody>
          <a:bodyPr/>
          <a:lstStyle/>
          <a:p>
            <a:pPr eaLnBrk="1" hangingPunct="1"/>
            <a:r>
              <a:rPr lang="en-US" sz="3200" dirty="0" smtClean="0"/>
              <a:t>Mapping between </a:t>
            </a:r>
            <a:br>
              <a:rPr lang="en-US" sz="3200" dirty="0" smtClean="0"/>
            </a:br>
            <a:r>
              <a:rPr lang="en-US" sz="3200" dirty="0" smtClean="0"/>
              <a:t>       </a:t>
            </a:r>
            <a:r>
              <a:rPr lang="en-US" sz="2000" dirty="0" smtClean="0"/>
              <a:t>SDF Filter IDs, on  </a:t>
            </a:r>
            <a:r>
              <a:rPr lang="en-US" sz="2000" dirty="0" err="1" smtClean="0"/>
              <a:t>Gx</a:t>
            </a:r>
            <a:r>
              <a:rPr lang="en-US" sz="2000" dirty="0" smtClean="0"/>
              <a:t>/</a:t>
            </a:r>
            <a:r>
              <a:rPr lang="en-US" sz="2000" dirty="0" err="1" smtClean="0"/>
              <a:t>Gxx</a:t>
            </a:r>
            <a:r>
              <a:rPr lang="en-US" sz="2000" dirty="0" smtClean="0"/>
              <a:t> and</a:t>
            </a:r>
            <a:br>
              <a:rPr lang="en-US" sz="2000" dirty="0" smtClean="0"/>
            </a:br>
            <a:r>
              <a:rPr lang="en-US" sz="2000" dirty="0" smtClean="0"/>
              <a:t>           TFT Filter IDs </a:t>
            </a:r>
            <a:r>
              <a:rPr lang="en-US" sz="3200" dirty="0" smtClean="0"/>
              <a:t/>
            </a:r>
            <a:br>
              <a:rPr lang="en-US" sz="3200" dirty="0" smtClean="0"/>
            </a:br>
            <a:r>
              <a:rPr lang="en-US" sz="3200" dirty="0" smtClean="0"/>
              <a:t>for LTE and 2G/3G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381000" y="381000"/>
            <a:ext cx="6848475" cy="685800"/>
          </a:xfrm>
        </p:spPr>
        <p:txBody>
          <a:bodyPr/>
          <a:lstStyle/>
          <a:p>
            <a:pPr eaLnBrk="1" hangingPunct="1"/>
            <a:r>
              <a:rPr lang="en-US" sz="2000" smtClean="0">
                <a:solidFill>
                  <a:schemeClr val="tx1"/>
                </a:solidFill>
              </a:rPr>
              <a:t>Assumptions</a:t>
            </a:r>
          </a:p>
        </p:txBody>
      </p:sp>
      <p:sp>
        <p:nvSpPr>
          <p:cNvPr id="2052" name="Rectangle 3"/>
          <p:cNvSpPr>
            <a:spLocks noGrp="1" noChangeArrowheads="1"/>
          </p:cNvSpPr>
          <p:nvPr>
            <p:ph type="body" idx="1"/>
          </p:nvPr>
        </p:nvSpPr>
        <p:spPr>
          <a:xfrm>
            <a:off x="533400" y="1371600"/>
            <a:ext cx="8077200" cy="4953000"/>
          </a:xfrm>
        </p:spPr>
        <p:txBody>
          <a:bodyPr/>
          <a:lstStyle/>
          <a:p>
            <a:pPr eaLnBrk="1" hangingPunct="1">
              <a:lnSpc>
                <a:spcPct val="80000"/>
              </a:lnSpc>
            </a:pPr>
            <a:r>
              <a:rPr lang="en-US" sz="1800" dirty="0" smtClean="0">
                <a:solidFill>
                  <a:schemeClr val="tx1"/>
                </a:solidFill>
              </a:rPr>
              <a:t>During Addition operation the TAD contains only filter content (but no filter identifiers)</a:t>
            </a:r>
          </a:p>
          <a:p>
            <a:pPr eaLnBrk="1" hangingPunct="1">
              <a:lnSpc>
                <a:spcPct val="80000"/>
              </a:lnSpc>
            </a:pPr>
            <a:r>
              <a:rPr lang="en-US" sz="1800" dirty="0" smtClean="0">
                <a:solidFill>
                  <a:schemeClr val="tx1"/>
                </a:solidFill>
              </a:rPr>
              <a:t>The Filter IDs conveyed in the TAD during Modification or Deletion operation are unique per EPS Bearer and go only as far as the PCEF (GTP) or BBERF (PMIP)</a:t>
            </a:r>
          </a:p>
          <a:p>
            <a:pPr eaLnBrk="1" hangingPunct="1">
              <a:lnSpc>
                <a:spcPct val="80000"/>
              </a:lnSpc>
            </a:pPr>
            <a:r>
              <a:rPr lang="en-US" sz="1800" dirty="0" smtClean="0">
                <a:solidFill>
                  <a:schemeClr val="tx1"/>
                </a:solidFill>
              </a:rPr>
              <a:t>The combination of [per-bearer unique] Filter ID + EPS Bearer ID uniquely identifies an SDF inside the “transport” layer (i.e. below </a:t>
            </a:r>
            <a:r>
              <a:rPr lang="en-US" sz="1800" dirty="0" err="1" smtClean="0">
                <a:solidFill>
                  <a:schemeClr val="tx1"/>
                </a:solidFill>
              </a:rPr>
              <a:t>Gx</a:t>
            </a:r>
            <a:r>
              <a:rPr lang="en-US" sz="1800" dirty="0" smtClean="0">
                <a:solidFill>
                  <a:schemeClr val="tx1"/>
                </a:solidFill>
              </a:rPr>
              <a:t>/</a:t>
            </a:r>
            <a:r>
              <a:rPr lang="en-US" sz="1800" dirty="0" err="1" smtClean="0">
                <a:solidFill>
                  <a:schemeClr val="tx1"/>
                </a:solidFill>
              </a:rPr>
              <a:t>Gxx</a:t>
            </a:r>
            <a:r>
              <a:rPr lang="en-US" sz="1800" dirty="0" smtClean="0">
                <a:solidFill>
                  <a:schemeClr val="tx1"/>
                </a:solidFill>
              </a:rPr>
              <a:t>)</a:t>
            </a:r>
          </a:p>
          <a:p>
            <a:pPr lvl="1" eaLnBrk="1" hangingPunct="1">
              <a:lnSpc>
                <a:spcPct val="80000"/>
              </a:lnSpc>
            </a:pPr>
            <a:r>
              <a:rPr lang="en-US" sz="1600" dirty="0" smtClean="0">
                <a:solidFill>
                  <a:schemeClr val="tx1"/>
                </a:solidFill>
              </a:rPr>
              <a:t>This combination is equivalent to [per-PDN unique] Filter ID</a:t>
            </a:r>
          </a:p>
          <a:p>
            <a:pPr eaLnBrk="1" hangingPunct="1">
              <a:lnSpc>
                <a:spcPct val="80000"/>
              </a:lnSpc>
            </a:pPr>
            <a:r>
              <a:rPr lang="en-US" sz="1800" dirty="0" smtClean="0"/>
              <a:t>On </a:t>
            </a:r>
            <a:r>
              <a:rPr lang="en-US" sz="1800" dirty="0" err="1" smtClean="0"/>
              <a:t>Gx</a:t>
            </a:r>
            <a:r>
              <a:rPr lang="en-US" sz="1800" dirty="0" smtClean="0"/>
              <a:t> (and/or </a:t>
            </a:r>
            <a:r>
              <a:rPr lang="en-US" sz="1800" dirty="0" err="1" smtClean="0"/>
              <a:t>Gxx</a:t>
            </a:r>
            <a:r>
              <a:rPr lang="en-US" sz="1800" dirty="0" smtClean="0"/>
              <a:t>) the SDF is identified with a unique </a:t>
            </a:r>
            <a:r>
              <a:rPr lang="en-US" sz="1800" dirty="0" err="1" smtClean="0"/>
              <a:t>Gx</a:t>
            </a:r>
            <a:r>
              <a:rPr lang="en-US" sz="1800" dirty="0" smtClean="0"/>
              <a:t> (or </a:t>
            </a:r>
            <a:r>
              <a:rPr lang="en-US" sz="1800" dirty="0" err="1" smtClean="0"/>
              <a:t>Gxx</a:t>
            </a:r>
            <a:r>
              <a:rPr lang="en-US" sz="1800" dirty="0" smtClean="0"/>
              <a:t>) identifier</a:t>
            </a:r>
          </a:p>
          <a:p>
            <a:pPr lvl="1" eaLnBrk="1" hangingPunct="1">
              <a:lnSpc>
                <a:spcPct val="80000"/>
              </a:lnSpc>
            </a:pPr>
            <a:r>
              <a:rPr lang="en-US" sz="1600" dirty="0" smtClean="0"/>
              <a:t>The </a:t>
            </a:r>
            <a:r>
              <a:rPr lang="en-US" sz="1600" dirty="0" err="1" smtClean="0"/>
              <a:t>Gx</a:t>
            </a:r>
            <a:r>
              <a:rPr lang="en-US" sz="1600" dirty="0" smtClean="0"/>
              <a:t> (or </a:t>
            </a:r>
            <a:r>
              <a:rPr lang="en-US" sz="1600" dirty="0" err="1" smtClean="0"/>
              <a:t>Gxx</a:t>
            </a:r>
            <a:r>
              <a:rPr lang="en-US" sz="1600" dirty="0" smtClean="0"/>
              <a:t>) SDF identifiers are local interface “handles” e.g. may change upon BBERF relocation</a:t>
            </a:r>
          </a:p>
          <a:p>
            <a:pPr lvl="1" eaLnBrk="1" hangingPunct="1">
              <a:lnSpc>
                <a:spcPct val="80000"/>
              </a:lnSpc>
            </a:pPr>
            <a:r>
              <a:rPr lang="en-US" sz="1600" dirty="0" smtClean="0"/>
              <a:t>However there is 1:1 mapping between a </a:t>
            </a:r>
            <a:r>
              <a:rPr lang="en-US" sz="1600" dirty="0" err="1" smtClean="0"/>
              <a:t>Gx</a:t>
            </a:r>
            <a:r>
              <a:rPr lang="en-US" sz="1600" dirty="0" smtClean="0"/>
              <a:t> (or </a:t>
            </a:r>
            <a:r>
              <a:rPr lang="en-US" sz="1600" dirty="0" err="1" smtClean="0"/>
              <a:t>Gxx</a:t>
            </a:r>
            <a:r>
              <a:rPr lang="en-US" sz="1600" dirty="0" smtClean="0"/>
              <a:t>) handle and a [per-bearer unique] Filter ID + EPS Bearer ID combination</a:t>
            </a:r>
          </a:p>
          <a:p>
            <a:pPr eaLnBrk="1" hangingPunct="1">
              <a:lnSpc>
                <a:spcPct val="80000"/>
              </a:lnSpc>
            </a:pPr>
            <a:r>
              <a:rPr lang="en-US" sz="1800" dirty="0" smtClean="0"/>
              <a:t>In E-UTRAN the Filter IDs are always assigned by the PCEF/BBERF</a:t>
            </a:r>
          </a:p>
          <a:p>
            <a:pPr eaLnBrk="1" hangingPunct="1">
              <a:lnSpc>
                <a:spcPct val="80000"/>
              </a:lnSpc>
            </a:pPr>
            <a:r>
              <a:rPr lang="en-US" sz="1800" dirty="0" smtClean="0"/>
              <a:t>For EPC-connected GERAN/UTRAN the Filter IDs can also be assigned by the UE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385763" y="0"/>
            <a:ext cx="7448550" cy="914400"/>
          </a:xfrm>
        </p:spPr>
        <p:txBody>
          <a:bodyPr/>
          <a:lstStyle/>
          <a:p>
            <a:pPr eaLnBrk="1" hangingPunct="1"/>
            <a:r>
              <a:rPr lang="en-US" dirty="0" smtClean="0"/>
              <a:t>Establishment of UE-init resource in E-UTRAN</a:t>
            </a:r>
            <a:endParaRPr lang="en-US" i="1" dirty="0" smtClean="0">
              <a:solidFill>
                <a:schemeClr val="hlink"/>
              </a:solidFill>
            </a:endParaRPr>
          </a:p>
        </p:txBody>
      </p:sp>
      <p:sp>
        <p:nvSpPr>
          <p:cNvPr id="3076" name="Line 187"/>
          <p:cNvSpPr>
            <a:spLocks noChangeShapeType="1"/>
          </p:cNvSpPr>
          <p:nvPr/>
        </p:nvSpPr>
        <p:spPr bwMode="auto">
          <a:xfrm flipH="1">
            <a:off x="5076825" y="2951163"/>
            <a:ext cx="676275" cy="14287"/>
          </a:xfrm>
          <a:prstGeom prst="line">
            <a:avLst/>
          </a:prstGeom>
          <a:noFill/>
          <a:ln w="7920">
            <a:solidFill>
              <a:srgbClr val="000000"/>
            </a:solidFill>
            <a:miter lim="800000"/>
            <a:headEnd/>
            <a:tailEnd/>
          </a:ln>
        </p:spPr>
        <p:txBody>
          <a:bodyPr/>
          <a:lstStyle/>
          <a:p>
            <a:endParaRPr lang="en-US"/>
          </a:p>
        </p:txBody>
      </p:sp>
      <p:sp>
        <p:nvSpPr>
          <p:cNvPr id="3077" name="Rectangle 188"/>
          <p:cNvSpPr>
            <a:spLocks noChangeArrowheads="1"/>
          </p:cNvSpPr>
          <p:nvPr/>
        </p:nvSpPr>
        <p:spPr bwMode="auto">
          <a:xfrm>
            <a:off x="5254625" y="2728913"/>
            <a:ext cx="422275" cy="195262"/>
          </a:xfrm>
          <a:prstGeom prst="rect">
            <a:avLst/>
          </a:prstGeom>
          <a:noFill/>
          <a:ln w="9525">
            <a:noFill/>
            <a:round/>
            <a:headEnd/>
            <a:tailEnd/>
          </a:ln>
        </p:spPr>
        <p:txBody>
          <a:bodyPr lIns="0" tIns="0" rIns="0" bIns="0"/>
          <a:lstStyle/>
          <a:p>
            <a:pPr algn="l">
              <a:spcAft>
                <a:spcPts val="1200"/>
              </a:spcAft>
            </a:pPr>
            <a:r>
              <a:rPr lang="en-US" altLang="ja-JP" sz="1000">
                <a:solidFill>
                  <a:srgbClr val="000000"/>
                </a:solidFill>
                <a:ea typeface="굴림" charset="-127"/>
              </a:rPr>
              <a:t>S5</a:t>
            </a:r>
            <a:endParaRPr lang="en-GB" sz="1000" b="1"/>
          </a:p>
        </p:txBody>
      </p:sp>
      <p:sp>
        <p:nvSpPr>
          <p:cNvPr id="3078" name="Line 189"/>
          <p:cNvSpPr>
            <a:spLocks noChangeShapeType="1"/>
          </p:cNvSpPr>
          <p:nvPr/>
        </p:nvSpPr>
        <p:spPr bwMode="auto">
          <a:xfrm>
            <a:off x="5399088" y="2903538"/>
            <a:ext cx="7937" cy="157162"/>
          </a:xfrm>
          <a:prstGeom prst="line">
            <a:avLst/>
          </a:prstGeom>
          <a:noFill/>
          <a:ln w="9525">
            <a:solidFill>
              <a:srgbClr val="000000"/>
            </a:solidFill>
            <a:round/>
            <a:headEnd/>
            <a:tailEnd/>
          </a:ln>
        </p:spPr>
        <p:txBody>
          <a:bodyPr/>
          <a:lstStyle/>
          <a:p>
            <a:endParaRPr lang="en-US"/>
          </a:p>
        </p:txBody>
      </p:sp>
      <p:sp>
        <p:nvSpPr>
          <p:cNvPr id="3079" name="Rectangle 190"/>
          <p:cNvSpPr>
            <a:spLocks noChangeArrowheads="1"/>
          </p:cNvSpPr>
          <p:nvPr/>
        </p:nvSpPr>
        <p:spPr bwMode="auto">
          <a:xfrm>
            <a:off x="2408238" y="2336800"/>
            <a:ext cx="493712" cy="152400"/>
          </a:xfrm>
          <a:prstGeom prst="rect">
            <a:avLst/>
          </a:prstGeom>
          <a:noFill/>
          <a:ln w="9525">
            <a:noFill/>
            <a:miter lim="800000"/>
            <a:headEnd/>
            <a:tailEnd/>
          </a:ln>
        </p:spPr>
        <p:txBody>
          <a:bodyPr wrap="none" lIns="0" tIns="0" rIns="0" bIns="0">
            <a:spAutoFit/>
          </a:bodyPr>
          <a:lstStyle/>
          <a:p>
            <a:pPr algn="l"/>
            <a:r>
              <a:rPr lang="en-US" altLang="ja-JP" sz="1000">
                <a:solidFill>
                  <a:srgbClr val="000000"/>
                </a:solidFill>
                <a:ea typeface="굴림" charset="-127"/>
              </a:rPr>
              <a:t>S1-MME</a:t>
            </a:r>
            <a:endParaRPr lang="en-GB" sz="1000" b="1"/>
          </a:p>
        </p:txBody>
      </p:sp>
      <p:sp>
        <p:nvSpPr>
          <p:cNvPr id="3080" name="Rectangle 191"/>
          <p:cNvSpPr>
            <a:spLocks noChangeArrowheads="1"/>
          </p:cNvSpPr>
          <p:nvPr/>
        </p:nvSpPr>
        <p:spPr bwMode="auto">
          <a:xfrm>
            <a:off x="3233738" y="2679700"/>
            <a:ext cx="296862" cy="152400"/>
          </a:xfrm>
          <a:prstGeom prst="rect">
            <a:avLst/>
          </a:prstGeom>
          <a:noFill/>
          <a:ln w="9525">
            <a:noFill/>
            <a:miter lim="800000"/>
            <a:headEnd/>
            <a:tailEnd/>
          </a:ln>
        </p:spPr>
        <p:txBody>
          <a:bodyPr lIns="0" tIns="0" rIns="0" bIns="0">
            <a:spAutoFit/>
          </a:bodyPr>
          <a:lstStyle/>
          <a:p>
            <a:pPr algn="l"/>
            <a:r>
              <a:rPr lang="en-US" altLang="ja-JP" sz="1000">
                <a:solidFill>
                  <a:srgbClr val="000000"/>
                </a:solidFill>
                <a:ea typeface="굴림" charset="-127"/>
              </a:rPr>
              <a:t>S10</a:t>
            </a:r>
            <a:endParaRPr lang="en-GB" sz="1000" b="1"/>
          </a:p>
        </p:txBody>
      </p:sp>
      <p:sp>
        <p:nvSpPr>
          <p:cNvPr id="3081" name="Freeform 192"/>
          <p:cNvSpPr>
            <a:spLocks/>
          </p:cNvSpPr>
          <p:nvPr/>
        </p:nvSpPr>
        <p:spPr bwMode="auto">
          <a:xfrm>
            <a:off x="3182938" y="2482850"/>
            <a:ext cx="271462" cy="123825"/>
          </a:xfrm>
          <a:custGeom>
            <a:avLst/>
            <a:gdLst>
              <a:gd name="T0" fmla="*/ 181 w 181"/>
              <a:gd name="T1" fmla="*/ 0 h 83"/>
              <a:gd name="T2" fmla="*/ 181 w 181"/>
              <a:gd name="T3" fmla="*/ 83 h 83"/>
              <a:gd name="T4" fmla="*/ 0 w 181"/>
              <a:gd name="T5" fmla="*/ 83 h 83"/>
              <a:gd name="T6" fmla="*/ 0 w 181"/>
              <a:gd name="T7" fmla="*/ 0 h 83"/>
              <a:gd name="T8" fmla="*/ 0 60000 65536"/>
              <a:gd name="T9" fmla="*/ 0 60000 65536"/>
              <a:gd name="T10" fmla="*/ 0 60000 65536"/>
              <a:gd name="T11" fmla="*/ 0 60000 65536"/>
              <a:gd name="T12" fmla="*/ 0 w 181"/>
              <a:gd name="T13" fmla="*/ 0 h 83"/>
              <a:gd name="T14" fmla="*/ 181 w 181"/>
              <a:gd name="T15" fmla="*/ 83 h 83"/>
            </a:gdLst>
            <a:ahLst/>
            <a:cxnLst>
              <a:cxn ang="T8">
                <a:pos x="T0" y="T1"/>
              </a:cxn>
              <a:cxn ang="T9">
                <a:pos x="T2" y="T3"/>
              </a:cxn>
              <a:cxn ang="T10">
                <a:pos x="T4" y="T5"/>
              </a:cxn>
              <a:cxn ang="T11">
                <a:pos x="T6" y="T7"/>
              </a:cxn>
            </a:cxnLst>
            <a:rect l="T12" t="T13" r="T14" b="T15"/>
            <a:pathLst>
              <a:path w="181" h="83">
                <a:moveTo>
                  <a:pt x="181" y="0"/>
                </a:moveTo>
                <a:lnTo>
                  <a:pt x="181" y="83"/>
                </a:lnTo>
                <a:lnTo>
                  <a:pt x="0" y="83"/>
                </a:lnTo>
                <a:lnTo>
                  <a:pt x="0" y="0"/>
                </a:lnTo>
              </a:path>
            </a:pathLst>
          </a:custGeom>
          <a:noFill/>
          <a:ln w="4763" cap="rnd">
            <a:solidFill>
              <a:srgbClr val="000000"/>
            </a:solidFill>
            <a:prstDash val="solid"/>
            <a:round/>
            <a:headEnd/>
            <a:tailEnd/>
          </a:ln>
        </p:spPr>
        <p:txBody>
          <a:bodyPr/>
          <a:lstStyle/>
          <a:p>
            <a:endParaRPr lang="en-US"/>
          </a:p>
        </p:txBody>
      </p:sp>
      <p:sp>
        <p:nvSpPr>
          <p:cNvPr id="3082" name="Line 193"/>
          <p:cNvSpPr>
            <a:spLocks noChangeShapeType="1"/>
          </p:cNvSpPr>
          <p:nvPr/>
        </p:nvSpPr>
        <p:spPr bwMode="auto">
          <a:xfrm>
            <a:off x="3321050" y="2538413"/>
            <a:ext cx="3175" cy="136525"/>
          </a:xfrm>
          <a:prstGeom prst="line">
            <a:avLst/>
          </a:prstGeom>
          <a:noFill/>
          <a:ln w="6350" cap="rnd">
            <a:solidFill>
              <a:srgbClr val="000000"/>
            </a:solidFill>
            <a:round/>
            <a:headEnd/>
            <a:tailEnd/>
          </a:ln>
        </p:spPr>
        <p:txBody>
          <a:bodyPr/>
          <a:lstStyle/>
          <a:p>
            <a:endParaRPr lang="en-US"/>
          </a:p>
        </p:txBody>
      </p:sp>
      <p:sp>
        <p:nvSpPr>
          <p:cNvPr id="3083" name="Line 194"/>
          <p:cNvSpPr>
            <a:spLocks noChangeShapeType="1"/>
          </p:cNvSpPr>
          <p:nvPr/>
        </p:nvSpPr>
        <p:spPr bwMode="auto">
          <a:xfrm>
            <a:off x="2676525" y="2501900"/>
            <a:ext cx="3175" cy="134938"/>
          </a:xfrm>
          <a:prstGeom prst="line">
            <a:avLst/>
          </a:prstGeom>
          <a:noFill/>
          <a:ln w="6350" cap="rnd">
            <a:solidFill>
              <a:srgbClr val="000000"/>
            </a:solidFill>
            <a:round/>
            <a:headEnd/>
            <a:tailEnd/>
          </a:ln>
        </p:spPr>
        <p:txBody>
          <a:bodyPr/>
          <a:lstStyle/>
          <a:p>
            <a:endParaRPr lang="en-US"/>
          </a:p>
        </p:txBody>
      </p:sp>
      <p:sp>
        <p:nvSpPr>
          <p:cNvPr id="3084" name="Rectangle 195"/>
          <p:cNvSpPr>
            <a:spLocks noChangeArrowheads="1"/>
          </p:cNvSpPr>
          <p:nvPr/>
        </p:nvSpPr>
        <p:spPr bwMode="auto">
          <a:xfrm>
            <a:off x="3028950" y="2111375"/>
            <a:ext cx="614363" cy="384175"/>
          </a:xfrm>
          <a:prstGeom prst="rect">
            <a:avLst/>
          </a:prstGeom>
          <a:noFill/>
          <a:ln w="17463" cap="rnd">
            <a:solidFill>
              <a:srgbClr val="000000"/>
            </a:solidFill>
            <a:miter lim="800000"/>
            <a:headEnd/>
            <a:tailEnd/>
          </a:ln>
        </p:spPr>
        <p:txBody>
          <a:bodyPr/>
          <a:lstStyle/>
          <a:p>
            <a:endParaRPr lang="en-US"/>
          </a:p>
        </p:txBody>
      </p:sp>
      <p:sp>
        <p:nvSpPr>
          <p:cNvPr id="3085" name="Rectangle 196"/>
          <p:cNvSpPr>
            <a:spLocks noChangeArrowheads="1"/>
          </p:cNvSpPr>
          <p:nvPr/>
        </p:nvSpPr>
        <p:spPr bwMode="auto">
          <a:xfrm>
            <a:off x="3225800" y="2171700"/>
            <a:ext cx="317500" cy="127000"/>
          </a:xfrm>
          <a:prstGeom prst="rect">
            <a:avLst/>
          </a:prstGeom>
          <a:noFill/>
          <a:ln w="9525">
            <a:noFill/>
            <a:miter lim="800000"/>
            <a:headEnd/>
            <a:tailEnd/>
          </a:ln>
        </p:spPr>
        <p:txBody>
          <a:bodyPr lIns="0" tIns="0" rIns="0" bIns="0"/>
          <a:lstStyle/>
          <a:p>
            <a:pPr algn="l"/>
            <a:r>
              <a:rPr lang="en-US" altLang="ja-JP" sz="1000">
                <a:solidFill>
                  <a:srgbClr val="000000"/>
                </a:solidFill>
                <a:ea typeface="굴림" charset="-127"/>
              </a:rPr>
              <a:t>MME</a:t>
            </a:r>
            <a:endParaRPr lang="en-GB" sz="1000" b="1"/>
          </a:p>
        </p:txBody>
      </p:sp>
      <p:sp>
        <p:nvSpPr>
          <p:cNvPr id="3086" name="Line 197"/>
          <p:cNvSpPr>
            <a:spLocks noChangeShapeType="1"/>
          </p:cNvSpPr>
          <p:nvPr/>
        </p:nvSpPr>
        <p:spPr bwMode="auto">
          <a:xfrm flipH="1" flipV="1">
            <a:off x="3640138" y="2336800"/>
            <a:ext cx="896937" cy="512763"/>
          </a:xfrm>
          <a:prstGeom prst="line">
            <a:avLst/>
          </a:prstGeom>
          <a:noFill/>
          <a:ln w="6350" cap="rnd">
            <a:solidFill>
              <a:srgbClr val="000000"/>
            </a:solidFill>
            <a:round/>
            <a:headEnd/>
            <a:tailEnd/>
          </a:ln>
        </p:spPr>
        <p:txBody>
          <a:bodyPr/>
          <a:lstStyle/>
          <a:p>
            <a:endParaRPr lang="en-US"/>
          </a:p>
        </p:txBody>
      </p:sp>
      <p:sp>
        <p:nvSpPr>
          <p:cNvPr id="3087" name="Rectangle 198"/>
          <p:cNvSpPr>
            <a:spLocks noChangeArrowheads="1"/>
          </p:cNvSpPr>
          <p:nvPr/>
        </p:nvSpPr>
        <p:spPr bwMode="auto">
          <a:xfrm>
            <a:off x="3967163" y="2286000"/>
            <a:ext cx="223837" cy="457200"/>
          </a:xfrm>
          <a:prstGeom prst="rect">
            <a:avLst/>
          </a:prstGeom>
          <a:noFill/>
          <a:ln w="9525">
            <a:noFill/>
            <a:miter lim="800000"/>
            <a:headEnd/>
            <a:tailEnd/>
          </a:ln>
        </p:spPr>
        <p:txBody>
          <a:bodyPr wrap="none" lIns="0" tIns="0" rIns="0" bIns="0">
            <a:spAutoFit/>
          </a:bodyPr>
          <a:lstStyle/>
          <a:p>
            <a:r>
              <a:rPr lang="en-US" altLang="ja-JP" sz="1000">
                <a:solidFill>
                  <a:srgbClr val="000000"/>
                </a:solidFill>
                <a:ea typeface="굴림" charset="-127"/>
              </a:rPr>
              <a:t>S11</a:t>
            </a:r>
          </a:p>
          <a:p>
            <a:endParaRPr lang="en-US" altLang="ja-JP" sz="1000">
              <a:solidFill>
                <a:srgbClr val="000000"/>
              </a:solidFill>
              <a:ea typeface="ＭＳ 明朝" pitchFamily="49" charset="-128"/>
            </a:endParaRPr>
          </a:p>
          <a:p>
            <a:endParaRPr lang="en-GB" sz="1000" b="1"/>
          </a:p>
        </p:txBody>
      </p:sp>
      <p:sp>
        <p:nvSpPr>
          <p:cNvPr id="3088" name="Line 199"/>
          <p:cNvSpPr>
            <a:spLocks noChangeShapeType="1"/>
          </p:cNvSpPr>
          <p:nvPr/>
        </p:nvSpPr>
        <p:spPr bwMode="auto">
          <a:xfrm flipH="1">
            <a:off x="3948113" y="2528888"/>
            <a:ext cx="96837" cy="1587"/>
          </a:xfrm>
          <a:prstGeom prst="line">
            <a:avLst/>
          </a:prstGeom>
          <a:noFill/>
          <a:ln w="6350" cap="rnd">
            <a:solidFill>
              <a:srgbClr val="000000"/>
            </a:solidFill>
            <a:round/>
            <a:headEnd/>
            <a:tailEnd/>
          </a:ln>
        </p:spPr>
        <p:txBody>
          <a:bodyPr/>
          <a:lstStyle/>
          <a:p>
            <a:endParaRPr lang="en-US"/>
          </a:p>
        </p:txBody>
      </p:sp>
      <p:sp>
        <p:nvSpPr>
          <p:cNvPr id="3089" name="Rectangle 200"/>
          <p:cNvSpPr>
            <a:spLocks noChangeArrowheads="1"/>
          </p:cNvSpPr>
          <p:nvPr/>
        </p:nvSpPr>
        <p:spPr bwMode="auto">
          <a:xfrm>
            <a:off x="4538663" y="2757488"/>
            <a:ext cx="547687" cy="373062"/>
          </a:xfrm>
          <a:prstGeom prst="rect">
            <a:avLst/>
          </a:prstGeom>
          <a:solidFill>
            <a:srgbClr val="FFFFFF"/>
          </a:solidFill>
          <a:ln w="12700" algn="ctr">
            <a:solidFill>
              <a:srgbClr val="000000"/>
            </a:solidFill>
            <a:miter lim="800000"/>
            <a:headEnd/>
            <a:tailEnd/>
          </a:ln>
        </p:spPr>
        <p:txBody>
          <a:bodyPr lIns="0" tIns="0" rIns="0" bIns="0" anchor="ctr"/>
          <a:lstStyle/>
          <a:p>
            <a:r>
              <a:rPr lang="en-US" altLang="ja-JP" sz="1000">
                <a:solidFill>
                  <a:srgbClr val="000000"/>
                </a:solidFill>
                <a:ea typeface="굴림" charset="-127"/>
              </a:rPr>
              <a:t>Serving</a:t>
            </a:r>
            <a:br>
              <a:rPr lang="en-US" altLang="ja-JP" sz="1000">
                <a:solidFill>
                  <a:srgbClr val="000000"/>
                </a:solidFill>
                <a:ea typeface="굴림" charset="-127"/>
              </a:rPr>
            </a:br>
            <a:r>
              <a:rPr lang="en-US" altLang="ja-JP" sz="1000">
                <a:solidFill>
                  <a:srgbClr val="000000"/>
                </a:solidFill>
                <a:ea typeface="굴림" charset="-127"/>
              </a:rPr>
              <a:t>Gateway</a:t>
            </a:r>
            <a:endParaRPr lang="en-GB" sz="1000" b="1"/>
          </a:p>
        </p:txBody>
      </p:sp>
      <p:sp>
        <p:nvSpPr>
          <p:cNvPr id="3090" name="Rectangle 201"/>
          <p:cNvSpPr>
            <a:spLocks noChangeArrowheads="1"/>
          </p:cNvSpPr>
          <p:nvPr/>
        </p:nvSpPr>
        <p:spPr bwMode="auto">
          <a:xfrm>
            <a:off x="1646238" y="2882900"/>
            <a:ext cx="879475" cy="247650"/>
          </a:xfrm>
          <a:prstGeom prst="rect">
            <a:avLst/>
          </a:prstGeom>
          <a:solidFill>
            <a:srgbClr val="FFFFFF"/>
          </a:solidFill>
          <a:ln w="9525">
            <a:noFill/>
            <a:miter lim="800000"/>
            <a:headEnd/>
            <a:tailEnd/>
          </a:ln>
        </p:spPr>
        <p:txBody>
          <a:bodyPr/>
          <a:lstStyle/>
          <a:p>
            <a:endParaRPr lang="en-US"/>
          </a:p>
        </p:txBody>
      </p:sp>
      <p:sp>
        <p:nvSpPr>
          <p:cNvPr id="3091" name="Line 202"/>
          <p:cNvSpPr>
            <a:spLocks noChangeShapeType="1"/>
          </p:cNvSpPr>
          <p:nvPr/>
        </p:nvSpPr>
        <p:spPr bwMode="auto">
          <a:xfrm>
            <a:off x="3808413" y="2936875"/>
            <a:ext cx="1587" cy="133350"/>
          </a:xfrm>
          <a:prstGeom prst="line">
            <a:avLst/>
          </a:prstGeom>
          <a:noFill/>
          <a:ln w="6350" cap="rnd">
            <a:solidFill>
              <a:srgbClr val="000000"/>
            </a:solidFill>
            <a:round/>
            <a:headEnd/>
            <a:tailEnd/>
          </a:ln>
        </p:spPr>
        <p:txBody>
          <a:bodyPr/>
          <a:lstStyle/>
          <a:p>
            <a:endParaRPr lang="en-US"/>
          </a:p>
        </p:txBody>
      </p:sp>
      <p:grpSp>
        <p:nvGrpSpPr>
          <p:cNvPr id="2" name="Group 203"/>
          <p:cNvGrpSpPr>
            <a:grpSpLocks/>
          </p:cNvGrpSpPr>
          <p:nvPr/>
        </p:nvGrpSpPr>
        <p:grpSpPr bwMode="auto">
          <a:xfrm>
            <a:off x="1217613" y="2870200"/>
            <a:ext cx="314325" cy="227013"/>
            <a:chOff x="969" y="2251"/>
            <a:chExt cx="211" cy="153"/>
          </a:xfrm>
        </p:grpSpPr>
        <p:sp>
          <p:nvSpPr>
            <p:cNvPr id="3146" name="Rectangle 204"/>
            <p:cNvSpPr>
              <a:spLocks noChangeArrowheads="1"/>
            </p:cNvSpPr>
            <p:nvPr/>
          </p:nvSpPr>
          <p:spPr bwMode="auto">
            <a:xfrm>
              <a:off x="969" y="2251"/>
              <a:ext cx="211" cy="153"/>
            </a:xfrm>
            <a:prstGeom prst="rect">
              <a:avLst/>
            </a:prstGeom>
            <a:solidFill>
              <a:srgbClr val="FFFFFF"/>
            </a:solidFill>
            <a:ln w="9525">
              <a:noFill/>
              <a:miter lim="800000"/>
              <a:headEnd/>
              <a:tailEnd/>
            </a:ln>
          </p:spPr>
          <p:txBody>
            <a:bodyPr/>
            <a:lstStyle/>
            <a:p>
              <a:endParaRPr lang="en-US"/>
            </a:p>
          </p:txBody>
        </p:sp>
        <p:sp>
          <p:nvSpPr>
            <p:cNvPr id="3147" name="Rectangle 205"/>
            <p:cNvSpPr>
              <a:spLocks noChangeArrowheads="1"/>
            </p:cNvSpPr>
            <p:nvPr/>
          </p:nvSpPr>
          <p:spPr bwMode="auto">
            <a:xfrm>
              <a:off x="969" y="2251"/>
              <a:ext cx="211" cy="153"/>
            </a:xfrm>
            <a:prstGeom prst="rect">
              <a:avLst/>
            </a:prstGeom>
            <a:noFill/>
            <a:ln w="17463" cap="rnd">
              <a:solidFill>
                <a:srgbClr val="000000"/>
              </a:solidFill>
              <a:miter lim="800000"/>
              <a:headEnd/>
              <a:tailEnd/>
            </a:ln>
          </p:spPr>
          <p:txBody>
            <a:bodyPr/>
            <a:lstStyle/>
            <a:p>
              <a:endParaRPr lang="en-US"/>
            </a:p>
          </p:txBody>
        </p:sp>
      </p:grpSp>
      <p:sp>
        <p:nvSpPr>
          <p:cNvPr id="3093" name="Rectangle 206"/>
          <p:cNvSpPr>
            <a:spLocks noChangeArrowheads="1"/>
          </p:cNvSpPr>
          <p:nvPr/>
        </p:nvSpPr>
        <p:spPr bwMode="auto">
          <a:xfrm>
            <a:off x="1306513" y="2916238"/>
            <a:ext cx="136525" cy="114300"/>
          </a:xfrm>
          <a:prstGeom prst="rect">
            <a:avLst/>
          </a:prstGeom>
          <a:solidFill>
            <a:srgbClr val="FFFFFF"/>
          </a:solidFill>
          <a:ln w="9525">
            <a:noFill/>
            <a:miter lim="800000"/>
            <a:headEnd/>
            <a:tailEnd/>
          </a:ln>
        </p:spPr>
        <p:txBody>
          <a:bodyPr/>
          <a:lstStyle/>
          <a:p>
            <a:endParaRPr lang="en-US"/>
          </a:p>
        </p:txBody>
      </p:sp>
      <p:sp>
        <p:nvSpPr>
          <p:cNvPr id="3094" name="Rectangle 207"/>
          <p:cNvSpPr>
            <a:spLocks noChangeArrowheads="1"/>
          </p:cNvSpPr>
          <p:nvPr/>
        </p:nvSpPr>
        <p:spPr bwMode="auto">
          <a:xfrm>
            <a:off x="1252538" y="2924175"/>
            <a:ext cx="265112" cy="114300"/>
          </a:xfrm>
          <a:prstGeom prst="rect">
            <a:avLst/>
          </a:prstGeom>
          <a:noFill/>
          <a:ln w="9525">
            <a:noFill/>
            <a:miter lim="800000"/>
            <a:headEnd/>
            <a:tailEnd/>
          </a:ln>
        </p:spPr>
        <p:txBody>
          <a:bodyPr lIns="0" tIns="0" rIns="0" bIns="0"/>
          <a:lstStyle/>
          <a:p>
            <a:pPr algn="l"/>
            <a:r>
              <a:rPr lang="en-US" altLang="ja-JP" sz="1000">
                <a:solidFill>
                  <a:srgbClr val="000000"/>
                </a:solidFill>
                <a:ea typeface="굴림" charset="-127"/>
              </a:rPr>
              <a:t>UE</a:t>
            </a:r>
            <a:endParaRPr lang="en-GB" sz="1000" b="1"/>
          </a:p>
        </p:txBody>
      </p:sp>
      <p:sp>
        <p:nvSpPr>
          <p:cNvPr id="3095" name="Line 208"/>
          <p:cNvSpPr>
            <a:spLocks noChangeShapeType="1"/>
          </p:cNvSpPr>
          <p:nvPr/>
        </p:nvSpPr>
        <p:spPr bwMode="auto">
          <a:xfrm>
            <a:off x="1531938" y="3005138"/>
            <a:ext cx="293687" cy="1587"/>
          </a:xfrm>
          <a:prstGeom prst="line">
            <a:avLst/>
          </a:prstGeom>
          <a:noFill/>
          <a:ln w="4763" cap="rnd">
            <a:solidFill>
              <a:srgbClr val="000000"/>
            </a:solidFill>
            <a:round/>
            <a:headEnd/>
            <a:tailEnd/>
          </a:ln>
        </p:spPr>
        <p:txBody>
          <a:bodyPr/>
          <a:lstStyle/>
          <a:p>
            <a:endParaRPr lang="en-US"/>
          </a:p>
        </p:txBody>
      </p:sp>
      <p:sp>
        <p:nvSpPr>
          <p:cNvPr id="3096" name="Oval 209"/>
          <p:cNvSpPr>
            <a:spLocks noChangeArrowheads="1"/>
          </p:cNvSpPr>
          <p:nvPr/>
        </p:nvSpPr>
        <p:spPr bwMode="auto">
          <a:xfrm>
            <a:off x="1825625" y="2781300"/>
            <a:ext cx="920750" cy="404813"/>
          </a:xfrm>
          <a:prstGeom prst="ellipse">
            <a:avLst/>
          </a:prstGeom>
          <a:noFill/>
          <a:ln w="17526" cap="rnd">
            <a:solidFill>
              <a:srgbClr val="000000"/>
            </a:solidFill>
            <a:round/>
            <a:headEnd/>
            <a:tailEnd/>
          </a:ln>
        </p:spPr>
        <p:txBody>
          <a:bodyPr lIns="14400" tIns="42977" rIns="50400" bIns="42977"/>
          <a:lstStyle/>
          <a:p>
            <a:pPr algn="l"/>
            <a:r>
              <a:rPr lang="en-US" altLang="ja-JP" sz="1000">
                <a:latin typeface="Times New Roman" pitchFamily="18" charset="0"/>
                <a:ea typeface="굴림" charset="-127"/>
              </a:rPr>
              <a:t>E-UTRAN</a:t>
            </a:r>
            <a:endParaRPr lang="en-GB" sz="1000" b="1"/>
          </a:p>
        </p:txBody>
      </p:sp>
      <p:sp>
        <p:nvSpPr>
          <p:cNvPr id="3097" name="Line 210"/>
          <p:cNvSpPr>
            <a:spLocks noChangeShapeType="1"/>
          </p:cNvSpPr>
          <p:nvPr/>
        </p:nvSpPr>
        <p:spPr bwMode="auto">
          <a:xfrm flipH="1">
            <a:off x="2754313" y="2978150"/>
            <a:ext cx="1763712" cy="31750"/>
          </a:xfrm>
          <a:prstGeom prst="line">
            <a:avLst/>
          </a:prstGeom>
          <a:noFill/>
          <a:ln w="6350" cap="rnd">
            <a:solidFill>
              <a:srgbClr val="000000"/>
            </a:solidFill>
            <a:round/>
            <a:headEnd/>
            <a:tailEnd/>
          </a:ln>
        </p:spPr>
        <p:txBody>
          <a:bodyPr/>
          <a:lstStyle/>
          <a:p>
            <a:endParaRPr lang="en-US"/>
          </a:p>
        </p:txBody>
      </p:sp>
      <p:sp>
        <p:nvSpPr>
          <p:cNvPr id="3098" name="Line 211"/>
          <p:cNvSpPr>
            <a:spLocks noChangeShapeType="1"/>
          </p:cNvSpPr>
          <p:nvPr/>
        </p:nvSpPr>
        <p:spPr bwMode="auto">
          <a:xfrm flipV="1">
            <a:off x="6415088" y="2930525"/>
            <a:ext cx="227012" cy="1588"/>
          </a:xfrm>
          <a:prstGeom prst="line">
            <a:avLst/>
          </a:prstGeom>
          <a:noFill/>
          <a:ln w="7920">
            <a:solidFill>
              <a:srgbClr val="000000"/>
            </a:solidFill>
            <a:miter lim="800000"/>
            <a:headEnd/>
            <a:tailEnd/>
          </a:ln>
        </p:spPr>
        <p:txBody>
          <a:bodyPr/>
          <a:lstStyle/>
          <a:p>
            <a:endParaRPr lang="en-US"/>
          </a:p>
        </p:txBody>
      </p:sp>
      <p:sp>
        <p:nvSpPr>
          <p:cNvPr id="3099" name="Rectangle 212"/>
          <p:cNvSpPr>
            <a:spLocks noChangeArrowheads="1"/>
          </p:cNvSpPr>
          <p:nvPr/>
        </p:nvSpPr>
        <p:spPr bwMode="auto">
          <a:xfrm>
            <a:off x="6408738" y="2582863"/>
            <a:ext cx="349250" cy="138112"/>
          </a:xfrm>
          <a:prstGeom prst="rect">
            <a:avLst/>
          </a:prstGeom>
          <a:noFill/>
          <a:ln w="9525">
            <a:noFill/>
            <a:round/>
            <a:headEnd/>
            <a:tailEnd/>
          </a:ln>
        </p:spPr>
        <p:txBody>
          <a:bodyPr lIns="0" tIns="0" rIns="0" bIns="0"/>
          <a:lstStyle/>
          <a:p>
            <a:pPr algn="l">
              <a:spcAft>
                <a:spcPts val="1200"/>
              </a:spcAft>
            </a:pPr>
            <a:r>
              <a:rPr lang="en-US" altLang="ja-JP" sz="1000">
                <a:solidFill>
                  <a:srgbClr val="000000"/>
                </a:solidFill>
                <a:ea typeface="SimSun" charset="-122"/>
              </a:rPr>
              <a:t>SGi</a:t>
            </a:r>
            <a:endParaRPr lang="en-GB" sz="1000" b="1"/>
          </a:p>
        </p:txBody>
      </p:sp>
      <p:sp>
        <p:nvSpPr>
          <p:cNvPr id="3100" name="Line 213"/>
          <p:cNvSpPr>
            <a:spLocks noChangeShapeType="1"/>
          </p:cNvSpPr>
          <p:nvPr/>
        </p:nvSpPr>
        <p:spPr bwMode="auto">
          <a:xfrm>
            <a:off x="6497638" y="2860675"/>
            <a:ext cx="1587" cy="139700"/>
          </a:xfrm>
          <a:prstGeom prst="line">
            <a:avLst/>
          </a:prstGeom>
          <a:noFill/>
          <a:ln w="9525">
            <a:solidFill>
              <a:srgbClr val="000000"/>
            </a:solidFill>
            <a:round/>
            <a:headEnd/>
            <a:tailEnd/>
          </a:ln>
        </p:spPr>
        <p:txBody>
          <a:bodyPr/>
          <a:lstStyle/>
          <a:p>
            <a:endParaRPr lang="en-US"/>
          </a:p>
        </p:txBody>
      </p:sp>
      <p:sp>
        <p:nvSpPr>
          <p:cNvPr id="3101" name="Rectangle 214"/>
          <p:cNvSpPr>
            <a:spLocks noChangeArrowheads="1"/>
          </p:cNvSpPr>
          <p:nvPr/>
        </p:nvSpPr>
        <p:spPr bwMode="auto">
          <a:xfrm>
            <a:off x="5795963" y="2682875"/>
            <a:ext cx="601662" cy="504825"/>
          </a:xfrm>
          <a:prstGeom prst="rect">
            <a:avLst/>
          </a:prstGeom>
          <a:solidFill>
            <a:srgbClr val="FFFFFF"/>
          </a:solidFill>
          <a:ln w="12700">
            <a:solidFill>
              <a:srgbClr val="000000"/>
            </a:solidFill>
            <a:round/>
            <a:headEnd/>
            <a:tailEnd/>
          </a:ln>
        </p:spPr>
        <p:txBody>
          <a:bodyPr anchor="ctr"/>
          <a:lstStyle/>
          <a:p>
            <a:endParaRPr lang="en-US"/>
          </a:p>
        </p:txBody>
      </p:sp>
      <p:sp>
        <p:nvSpPr>
          <p:cNvPr id="3102" name="Rectangle 215"/>
          <p:cNvSpPr>
            <a:spLocks noChangeArrowheads="1"/>
          </p:cNvSpPr>
          <p:nvPr/>
        </p:nvSpPr>
        <p:spPr bwMode="auto">
          <a:xfrm>
            <a:off x="5795963" y="2895600"/>
            <a:ext cx="601662" cy="228600"/>
          </a:xfrm>
          <a:prstGeom prst="rect">
            <a:avLst/>
          </a:prstGeom>
          <a:noFill/>
          <a:ln w="9525">
            <a:noFill/>
            <a:round/>
            <a:headEnd/>
            <a:tailEnd/>
          </a:ln>
        </p:spPr>
        <p:txBody>
          <a:bodyPr lIns="0" tIns="0" rIns="0" bIns="0"/>
          <a:lstStyle/>
          <a:p>
            <a:pPr>
              <a:spcAft>
                <a:spcPts val="1200"/>
              </a:spcAft>
            </a:pPr>
            <a:r>
              <a:rPr lang="en-US" altLang="ja-JP" sz="1000">
                <a:solidFill>
                  <a:srgbClr val="000000"/>
                </a:solidFill>
                <a:ea typeface="SimSun" charset="-122"/>
              </a:rPr>
              <a:t>PGW</a:t>
            </a:r>
            <a:endParaRPr lang="en-GB" sz="1000" b="1"/>
          </a:p>
        </p:txBody>
      </p:sp>
      <p:sp>
        <p:nvSpPr>
          <p:cNvPr id="3103" name="Rectangle 216"/>
          <p:cNvSpPr>
            <a:spLocks noChangeArrowheads="1"/>
          </p:cNvSpPr>
          <p:nvPr/>
        </p:nvSpPr>
        <p:spPr bwMode="auto">
          <a:xfrm>
            <a:off x="3686175" y="2792413"/>
            <a:ext cx="296863" cy="179387"/>
          </a:xfrm>
          <a:prstGeom prst="rect">
            <a:avLst/>
          </a:prstGeom>
          <a:noFill/>
          <a:ln w="9525">
            <a:noFill/>
            <a:miter lim="800000"/>
            <a:headEnd/>
            <a:tailEnd/>
          </a:ln>
        </p:spPr>
        <p:txBody>
          <a:bodyPr wrap="none" lIns="0" tIns="0" rIns="0" bIns="0"/>
          <a:lstStyle/>
          <a:p>
            <a:pPr algn="l"/>
            <a:r>
              <a:rPr lang="en-US" altLang="ja-JP" sz="1000">
                <a:solidFill>
                  <a:srgbClr val="000000"/>
                </a:solidFill>
                <a:ea typeface="굴림" charset="-127"/>
              </a:rPr>
              <a:t>S1-U</a:t>
            </a:r>
            <a:endParaRPr lang="en-GB" sz="1000" b="1"/>
          </a:p>
        </p:txBody>
      </p:sp>
      <p:sp>
        <p:nvSpPr>
          <p:cNvPr id="3104" name="Oval 217"/>
          <p:cNvSpPr>
            <a:spLocks noChangeArrowheads="1"/>
          </p:cNvSpPr>
          <p:nvPr/>
        </p:nvSpPr>
        <p:spPr bwMode="auto">
          <a:xfrm>
            <a:off x="6642100" y="2603500"/>
            <a:ext cx="1054100" cy="579438"/>
          </a:xfrm>
          <a:prstGeom prst="ellipse">
            <a:avLst/>
          </a:prstGeom>
          <a:solidFill>
            <a:srgbClr val="FFFFFF"/>
          </a:solidFill>
          <a:ln w="9525">
            <a:solidFill>
              <a:srgbClr val="000000"/>
            </a:solidFill>
            <a:round/>
            <a:headEnd/>
            <a:tailEnd/>
          </a:ln>
        </p:spPr>
        <p:txBody>
          <a:bodyPr/>
          <a:lstStyle/>
          <a:p>
            <a:endParaRPr lang="en-US"/>
          </a:p>
        </p:txBody>
      </p:sp>
      <p:sp>
        <p:nvSpPr>
          <p:cNvPr id="3105" name="Text Box 218"/>
          <p:cNvSpPr txBox="1">
            <a:spLocks noChangeArrowheads="1"/>
          </p:cNvSpPr>
          <p:nvPr/>
        </p:nvSpPr>
        <p:spPr bwMode="auto">
          <a:xfrm>
            <a:off x="6680200" y="2719388"/>
            <a:ext cx="977900" cy="450850"/>
          </a:xfrm>
          <a:prstGeom prst="rect">
            <a:avLst/>
          </a:prstGeom>
          <a:noFill/>
          <a:ln w="9525">
            <a:noFill/>
            <a:miter lim="800000"/>
            <a:headEnd/>
            <a:tailEnd/>
          </a:ln>
        </p:spPr>
        <p:txBody>
          <a:bodyPr lIns="65324" tIns="32662" rIns="65324" bIns="32662"/>
          <a:lstStyle/>
          <a:p>
            <a:pPr>
              <a:spcAft>
                <a:spcPts val="1200"/>
              </a:spcAft>
            </a:pPr>
            <a:r>
              <a:rPr lang="en-US" altLang="ja-JP" sz="1000">
                <a:solidFill>
                  <a:srgbClr val="000000"/>
                </a:solidFill>
                <a:ea typeface="SimSun" charset="-122"/>
              </a:rPr>
              <a:t>Operator’s IP services</a:t>
            </a:r>
            <a:endParaRPr lang="en-GB" sz="1000" b="1"/>
          </a:p>
        </p:txBody>
      </p:sp>
      <p:sp>
        <p:nvSpPr>
          <p:cNvPr id="3114" name="Line 228"/>
          <p:cNvSpPr>
            <a:spLocks noChangeShapeType="1"/>
          </p:cNvSpPr>
          <p:nvPr/>
        </p:nvSpPr>
        <p:spPr bwMode="auto">
          <a:xfrm flipV="1">
            <a:off x="2370138" y="2330450"/>
            <a:ext cx="652462" cy="460375"/>
          </a:xfrm>
          <a:prstGeom prst="line">
            <a:avLst/>
          </a:prstGeom>
          <a:noFill/>
          <a:ln w="6350" cap="rnd">
            <a:solidFill>
              <a:srgbClr val="000000"/>
            </a:solidFill>
            <a:round/>
            <a:headEnd/>
            <a:tailEnd/>
          </a:ln>
        </p:spPr>
        <p:txBody>
          <a:bodyPr/>
          <a:lstStyle/>
          <a:p>
            <a:endParaRPr lang="en-US"/>
          </a:p>
        </p:txBody>
      </p:sp>
      <p:grpSp>
        <p:nvGrpSpPr>
          <p:cNvPr id="4" name="Group 241"/>
          <p:cNvGrpSpPr>
            <a:grpSpLocks/>
          </p:cNvGrpSpPr>
          <p:nvPr/>
        </p:nvGrpSpPr>
        <p:grpSpPr bwMode="auto">
          <a:xfrm>
            <a:off x="5791200" y="3121025"/>
            <a:ext cx="790575" cy="304800"/>
            <a:chOff x="4613" y="1522"/>
            <a:chExt cx="367" cy="158"/>
          </a:xfrm>
        </p:grpSpPr>
        <p:sp>
          <p:nvSpPr>
            <p:cNvPr id="3142" name="Oval 242"/>
            <p:cNvSpPr>
              <a:spLocks noChangeArrowheads="1"/>
            </p:cNvSpPr>
            <p:nvPr/>
          </p:nvSpPr>
          <p:spPr bwMode="auto">
            <a:xfrm>
              <a:off x="4613" y="1522"/>
              <a:ext cx="367" cy="158"/>
            </a:xfrm>
            <a:prstGeom prst="ellipse">
              <a:avLst/>
            </a:prstGeom>
            <a:solidFill>
              <a:schemeClr val="hlink"/>
            </a:solidFill>
            <a:ln w="9525">
              <a:solidFill>
                <a:schemeClr val="bg2"/>
              </a:solidFill>
              <a:round/>
              <a:headEnd/>
              <a:tailEnd/>
            </a:ln>
          </p:spPr>
          <p:txBody>
            <a:bodyPr wrap="none" anchor="ctr"/>
            <a:lstStyle/>
            <a:p>
              <a:endParaRPr lang="en-US"/>
            </a:p>
          </p:txBody>
        </p:sp>
        <p:sp>
          <p:nvSpPr>
            <p:cNvPr id="3143" name="Rectangle 243"/>
            <p:cNvSpPr>
              <a:spLocks noChangeArrowheads="1"/>
            </p:cNvSpPr>
            <p:nvPr/>
          </p:nvSpPr>
          <p:spPr bwMode="auto">
            <a:xfrm>
              <a:off x="4718" y="1585"/>
              <a:ext cx="157" cy="60"/>
            </a:xfrm>
            <a:prstGeom prst="rect">
              <a:avLst/>
            </a:prstGeom>
            <a:noFill/>
            <a:ln w="9525">
              <a:noFill/>
              <a:miter lim="800000"/>
              <a:headEnd/>
              <a:tailEnd/>
            </a:ln>
          </p:spPr>
          <p:txBody>
            <a:bodyPr wrap="none" lIns="0" tIns="0" rIns="0" bIns="0">
              <a:spAutoFit/>
            </a:bodyPr>
            <a:lstStyle/>
            <a:p>
              <a:pPr>
                <a:lnSpc>
                  <a:spcPct val="75000"/>
                </a:lnSpc>
              </a:pPr>
              <a:r>
                <a:rPr lang="en-GB" sz="1000">
                  <a:solidFill>
                    <a:schemeClr val="tx2"/>
                  </a:solidFill>
                  <a:latin typeface="Arial Unicode MS" pitchFamily="34" charset="-128"/>
                  <a:ea typeface="Arial Unicode MS" pitchFamily="34" charset="-128"/>
                  <a:cs typeface="Arial Unicode MS" pitchFamily="34" charset="-128"/>
                </a:rPr>
                <a:t>PCEF</a:t>
              </a:r>
            </a:p>
          </p:txBody>
        </p:sp>
      </p:grpSp>
      <p:sp>
        <p:nvSpPr>
          <p:cNvPr id="3119" name="Line 244"/>
          <p:cNvSpPr>
            <a:spLocks noChangeShapeType="1"/>
          </p:cNvSpPr>
          <p:nvPr/>
        </p:nvSpPr>
        <p:spPr bwMode="auto">
          <a:xfrm flipH="1">
            <a:off x="6169025" y="2066925"/>
            <a:ext cx="293688" cy="587375"/>
          </a:xfrm>
          <a:prstGeom prst="line">
            <a:avLst/>
          </a:prstGeom>
          <a:noFill/>
          <a:ln w="6350">
            <a:solidFill>
              <a:srgbClr val="000000"/>
            </a:solidFill>
            <a:prstDash val="dash"/>
            <a:round/>
            <a:headEnd/>
            <a:tailEnd/>
          </a:ln>
        </p:spPr>
        <p:txBody>
          <a:bodyPr/>
          <a:lstStyle/>
          <a:p>
            <a:endParaRPr lang="en-US"/>
          </a:p>
        </p:txBody>
      </p:sp>
      <p:sp>
        <p:nvSpPr>
          <p:cNvPr id="3120" name="Rectangle 245"/>
          <p:cNvSpPr>
            <a:spLocks noChangeArrowheads="1"/>
          </p:cNvSpPr>
          <p:nvPr/>
        </p:nvSpPr>
        <p:spPr bwMode="auto">
          <a:xfrm>
            <a:off x="5992813" y="2266950"/>
            <a:ext cx="312737" cy="255588"/>
          </a:xfrm>
          <a:prstGeom prst="rect">
            <a:avLst/>
          </a:prstGeom>
          <a:noFill/>
          <a:ln w="9525">
            <a:noFill/>
            <a:miter lim="800000"/>
            <a:headEnd/>
            <a:tailEnd/>
          </a:ln>
        </p:spPr>
        <p:txBody>
          <a:bodyPr lIns="0" tIns="0" rIns="0" bIns="0"/>
          <a:lstStyle/>
          <a:p>
            <a:pPr algn="l"/>
            <a:r>
              <a:rPr lang="en-US" altLang="ko-KR" sz="1200">
                <a:solidFill>
                  <a:srgbClr val="000000"/>
                </a:solidFill>
                <a:ea typeface="굴림" charset="-127"/>
              </a:rPr>
              <a:t>Gx</a:t>
            </a:r>
            <a:endParaRPr lang="en-US" sz="1800" b="1"/>
          </a:p>
        </p:txBody>
      </p:sp>
      <p:sp>
        <p:nvSpPr>
          <p:cNvPr id="3121" name="Rectangle 246"/>
          <p:cNvSpPr>
            <a:spLocks noChangeArrowheads="1"/>
          </p:cNvSpPr>
          <p:nvPr/>
        </p:nvSpPr>
        <p:spPr bwMode="auto">
          <a:xfrm>
            <a:off x="6380163" y="1627188"/>
            <a:ext cx="766762" cy="412750"/>
          </a:xfrm>
          <a:prstGeom prst="rect">
            <a:avLst/>
          </a:prstGeom>
          <a:noFill/>
          <a:ln w="12700" cap="rnd">
            <a:solidFill>
              <a:srgbClr val="000000"/>
            </a:solidFill>
            <a:miter lim="800000"/>
            <a:headEnd/>
            <a:tailEnd/>
          </a:ln>
        </p:spPr>
        <p:txBody>
          <a:bodyPr/>
          <a:lstStyle/>
          <a:p>
            <a:r>
              <a:rPr lang="en-US" altLang="ko-KR" sz="1200">
                <a:ea typeface="Batang" charset="-127"/>
              </a:rPr>
              <a:t>PCRF</a:t>
            </a:r>
            <a:endParaRPr lang="en-US" sz="1800" b="1"/>
          </a:p>
        </p:txBody>
      </p:sp>
      <p:sp>
        <p:nvSpPr>
          <p:cNvPr id="3122" name="Line 247"/>
          <p:cNvSpPr>
            <a:spLocks noChangeShapeType="1"/>
          </p:cNvSpPr>
          <p:nvPr/>
        </p:nvSpPr>
        <p:spPr bwMode="auto">
          <a:xfrm flipH="1">
            <a:off x="6205538" y="2435225"/>
            <a:ext cx="119062" cy="0"/>
          </a:xfrm>
          <a:prstGeom prst="line">
            <a:avLst/>
          </a:prstGeom>
          <a:noFill/>
          <a:ln w="6350" cap="rnd">
            <a:solidFill>
              <a:srgbClr val="000000"/>
            </a:solidFill>
            <a:round/>
            <a:headEnd/>
            <a:tailEnd/>
          </a:ln>
        </p:spPr>
        <p:txBody>
          <a:bodyPr/>
          <a:lstStyle/>
          <a:p>
            <a:endParaRPr lang="en-US"/>
          </a:p>
        </p:txBody>
      </p:sp>
      <p:sp>
        <p:nvSpPr>
          <p:cNvPr id="811276" name="Rectangle 268"/>
          <p:cNvSpPr>
            <a:spLocks noChangeArrowheads="1"/>
          </p:cNvSpPr>
          <p:nvPr/>
        </p:nvSpPr>
        <p:spPr bwMode="auto">
          <a:xfrm>
            <a:off x="388938" y="3886200"/>
            <a:ext cx="8755062" cy="2528888"/>
          </a:xfrm>
          <a:prstGeom prst="rect">
            <a:avLst/>
          </a:prstGeom>
          <a:noFill/>
          <a:ln w="9525">
            <a:noFill/>
            <a:miter lim="800000"/>
            <a:headEnd/>
            <a:tailEnd/>
          </a:ln>
          <a:effectLst/>
        </p:spPr>
        <p:txBody>
          <a:bodyPr/>
          <a:lstStyle/>
          <a:p>
            <a:pPr marL="231775" indent="-231775" algn="l">
              <a:lnSpc>
                <a:spcPct val="90000"/>
              </a:lnSpc>
              <a:spcBef>
                <a:spcPct val="50000"/>
              </a:spcBef>
              <a:buClr>
                <a:srgbClr val="FF7200"/>
              </a:buClr>
              <a:buFontTx/>
              <a:buChar char="•"/>
              <a:defRPr/>
            </a:pPr>
            <a:r>
              <a:rPr lang="en-GB" altLang="ja-JP" sz="1200" dirty="0">
                <a:solidFill>
                  <a:srgbClr val="000000"/>
                </a:solidFill>
                <a:ea typeface="ＭＳ Ｐゴシック" charset="-128"/>
              </a:rPr>
              <a:t>1-UE Requested Bearer Resource Modification (URBRM); the TAD contains filter description, but no Filter ID</a:t>
            </a:r>
          </a:p>
          <a:p>
            <a:pPr marL="520700" lvl="1" indent="-174625" algn="l">
              <a:lnSpc>
                <a:spcPct val="90000"/>
              </a:lnSpc>
              <a:spcBef>
                <a:spcPct val="25000"/>
              </a:spcBef>
              <a:buClr>
                <a:srgbClr val="FF7200"/>
              </a:buClr>
              <a:buFontTx/>
              <a:buChar char="•"/>
              <a:defRPr/>
            </a:pPr>
            <a:r>
              <a:rPr lang="en-GB" altLang="ja-JP" sz="1100" dirty="0" smtClean="0">
                <a:solidFill>
                  <a:srgbClr val="000000"/>
                </a:solidFill>
                <a:ea typeface="ＭＳ Ｐゴシック" charset="-128"/>
              </a:rPr>
              <a:t>Filter-ID field is always present in TFT and filled in by the UE, but PGW ignores this value.</a:t>
            </a:r>
            <a:endParaRPr lang="en-GB" altLang="ja-JP" sz="1100" dirty="0">
              <a:solidFill>
                <a:srgbClr val="000000"/>
              </a:solidFill>
              <a:ea typeface="ＭＳ Ｐゴシック" charset="-128"/>
            </a:endParaRPr>
          </a:p>
          <a:p>
            <a:pPr marL="231775" indent="-231775" algn="l">
              <a:lnSpc>
                <a:spcPct val="90000"/>
              </a:lnSpc>
              <a:spcBef>
                <a:spcPct val="50000"/>
              </a:spcBef>
              <a:buClr>
                <a:srgbClr val="FF7200"/>
              </a:buClr>
              <a:buFontTx/>
              <a:buChar char="•"/>
              <a:defRPr/>
            </a:pPr>
            <a:r>
              <a:rPr lang="en-GB" altLang="ja-JP" sz="1200" dirty="0">
                <a:solidFill>
                  <a:srgbClr val="000000"/>
                </a:solidFill>
                <a:ea typeface="ＭＳ Ｐゴシック" charset="-128"/>
              </a:rPr>
              <a:t>2-PCEF does not assign any identifier requests a PCC rule for the filter</a:t>
            </a:r>
          </a:p>
          <a:p>
            <a:pPr marL="520700" lvl="1" indent="-174625" algn="l">
              <a:lnSpc>
                <a:spcPct val="90000"/>
              </a:lnSpc>
              <a:spcBef>
                <a:spcPct val="25000"/>
              </a:spcBef>
              <a:buClr>
                <a:srgbClr val="FF7200"/>
              </a:buClr>
              <a:buFontTx/>
              <a:buChar char="•"/>
              <a:defRPr/>
            </a:pPr>
            <a:r>
              <a:rPr lang="en-GB" altLang="ja-JP" sz="1100" dirty="0" smtClean="0">
                <a:solidFill>
                  <a:srgbClr val="000000"/>
                </a:solidFill>
                <a:ea typeface="ＭＳ Ｐゴシック" charset="-128"/>
              </a:rPr>
              <a:t>The </a:t>
            </a:r>
            <a:r>
              <a:rPr lang="en-GB" altLang="ja-JP" sz="1100" dirty="0">
                <a:solidFill>
                  <a:srgbClr val="000000"/>
                </a:solidFill>
                <a:ea typeface="ＭＳ Ｐゴシック" charset="-128"/>
              </a:rPr>
              <a:t>PCRF provides the ID in step 3. </a:t>
            </a:r>
            <a:r>
              <a:rPr lang="en-GB" altLang="ja-JP" sz="1100" dirty="0" smtClean="0">
                <a:solidFill>
                  <a:srgbClr val="000000"/>
                </a:solidFill>
                <a:ea typeface="ＭＳ Ｐゴシック" charset="-128"/>
              </a:rPr>
              <a:t>y</a:t>
            </a:r>
            <a:r>
              <a:rPr lang="en-GB" altLang="ja-JP" sz="1100" dirty="0">
                <a:solidFill>
                  <a:srgbClr val="000000"/>
                </a:solidFill>
                <a:ea typeface="ＭＳ Ｐゴシック" charset="-128"/>
              </a:rPr>
              <a:t>.</a:t>
            </a:r>
          </a:p>
          <a:p>
            <a:pPr marL="231775" indent="-231775" algn="l">
              <a:lnSpc>
                <a:spcPct val="90000"/>
              </a:lnSpc>
              <a:spcBef>
                <a:spcPct val="50000"/>
              </a:spcBef>
              <a:buClr>
                <a:srgbClr val="FF7200"/>
              </a:buClr>
              <a:buFontTx/>
              <a:buChar char="•"/>
              <a:defRPr/>
            </a:pPr>
            <a:r>
              <a:rPr lang="en-GB" altLang="ja-JP" sz="1200" dirty="0">
                <a:solidFill>
                  <a:srgbClr val="000000"/>
                </a:solidFill>
                <a:ea typeface="ＭＳ Ｐゴシック" charset="-128"/>
              </a:rPr>
              <a:t>3-PCRF creates a PCC rule, creates filter-identifier Y and sends the PCC rule to the PCEF; the PCC rule is signalled along with Y</a:t>
            </a:r>
          </a:p>
          <a:p>
            <a:pPr marL="688975" lvl="1" indent="-231775" algn="l">
              <a:lnSpc>
                <a:spcPct val="90000"/>
              </a:lnSpc>
              <a:spcBef>
                <a:spcPct val="50000"/>
              </a:spcBef>
              <a:buClr>
                <a:srgbClr val="FF7200"/>
              </a:buClr>
              <a:buFontTx/>
              <a:buChar char="•"/>
              <a:defRPr/>
            </a:pPr>
            <a:r>
              <a:rPr lang="en-GB" altLang="ja-JP" sz="1200" dirty="0">
                <a:solidFill>
                  <a:srgbClr val="000000"/>
                </a:solidFill>
                <a:ea typeface="ＭＳ Ｐゴシック" charset="-128"/>
              </a:rPr>
              <a:t>The filter-identifier Y is </a:t>
            </a:r>
            <a:r>
              <a:rPr lang="en-GB" sz="1200" dirty="0">
                <a:cs typeface="+mn-cs"/>
              </a:rPr>
              <a:t>within the scope of the PCRF is </a:t>
            </a:r>
            <a:r>
              <a:rPr lang="en-GB" sz="1200" b="1" dirty="0">
                <a:cs typeface="+mn-cs"/>
              </a:rPr>
              <a:t>unique per UE</a:t>
            </a:r>
            <a:endParaRPr lang="en-GB" altLang="ja-JP" sz="1200" b="1" dirty="0">
              <a:solidFill>
                <a:srgbClr val="000000"/>
              </a:solidFill>
              <a:ea typeface="ＭＳ Ｐゴシック" charset="-128"/>
            </a:endParaRPr>
          </a:p>
          <a:p>
            <a:pPr marL="231775" indent="-231775" algn="l">
              <a:lnSpc>
                <a:spcPct val="90000"/>
              </a:lnSpc>
              <a:spcBef>
                <a:spcPct val="50000"/>
              </a:spcBef>
              <a:buClr>
                <a:srgbClr val="FF7200"/>
              </a:buClr>
              <a:buFontTx/>
              <a:buChar char="•"/>
              <a:defRPr/>
            </a:pPr>
            <a:r>
              <a:rPr lang="en-GB" altLang="ja-JP" sz="1200" dirty="0">
                <a:solidFill>
                  <a:srgbClr val="000000"/>
                </a:solidFill>
                <a:ea typeface="ＭＳ Ｐゴシック" charset="-128"/>
              </a:rPr>
              <a:t>4-PCEF decides how to bind the SDF to an EPS bearer, assigns a Filter ID=X, stores the (Y:X) mapping and triggers Dedicated Bearer Activation (DBA)</a:t>
            </a:r>
          </a:p>
          <a:p>
            <a:pPr marL="520700" lvl="1" indent="-174625" algn="l">
              <a:lnSpc>
                <a:spcPct val="90000"/>
              </a:lnSpc>
              <a:spcBef>
                <a:spcPct val="25000"/>
              </a:spcBef>
              <a:buClr>
                <a:srgbClr val="FF7200"/>
              </a:buClr>
              <a:buFontTx/>
              <a:buChar char="•"/>
              <a:defRPr/>
            </a:pPr>
            <a:r>
              <a:rPr lang="en-GB" altLang="ja-JP" sz="1100" dirty="0">
                <a:solidFill>
                  <a:srgbClr val="000000"/>
                </a:solidFill>
                <a:ea typeface="ＭＳ Ｐゴシック" charset="-128"/>
              </a:rPr>
              <a:t>the TFT associated to the EPS bearer contains TFT(X) i.e. the filter assigned by the PCEF; the UE can use “EPS Bearer ID + X” as a reference for any future modification</a:t>
            </a:r>
          </a:p>
        </p:txBody>
      </p:sp>
      <p:sp>
        <p:nvSpPr>
          <p:cNvPr id="3128" name="Line 270"/>
          <p:cNvSpPr>
            <a:spLocks noChangeShapeType="1"/>
          </p:cNvSpPr>
          <p:nvPr/>
        </p:nvSpPr>
        <p:spPr bwMode="auto">
          <a:xfrm>
            <a:off x="1600200" y="3352800"/>
            <a:ext cx="4114800" cy="0"/>
          </a:xfrm>
          <a:prstGeom prst="line">
            <a:avLst/>
          </a:prstGeom>
          <a:noFill/>
          <a:ln w="38100">
            <a:solidFill>
              <a:schemeClr val="accent1"/>
            </a:solidFill>
            <a:prstDash val="dash"/>
            <a:round/>
            <a:headEnd/>
            <a:tailEnd type="triangle" w="med" len="med"/>
          </a:ln>
        </p:spPr>
        <p:txBody>
          <a:bodyPr wrap="none" tIns="90000" bIns="90000" anchor="ctr"/>
          <a:lstStyle/>
          <a:p>
            <a:endParaRPr lang="en-US"/>
          </a:p>
        </p:txBody>
      </p:sp>
      <p:sp>
        <p:nvSpPr>
          <p:cNvPr id="3129" name="Rectangle 271"/>
          <p:cNvSpPr>
            <a:spLocks noChangeArrowheads="1"/>
          </p:cNvSpPr>
          <p:nvPr/>
        </p:nvSpPr>
        <p:spPr bwMode="auto">
          <a:xfrm>
            <a:off x="2667000" y="3124200"/>
            <a:ext cx="1905000" cy="304800"/>
          </a:xfrm>
          <a:prstGeom prst="rect">
            <a:avLst/>
          </a:prstGeom>
          <a:noFill/>
          <a:ln w="9525">
            <a:noFill/>
            <a:miter lim="800000"/>
            <a:headEnd/>
            <a:tailEnd/>
          </a:ln>
        </p:spPr>
        <p:txBody>
          <a:bodyPr lIns="0" tIns="0" rIns="0" bIns="0"/>
          <a:lstStyle/>
          <a:p>
            <a:r>
              <a:rPr lang="en-US" altLang="ko-KR" sz="1200" b="1">
                <a:solidFill>
                  <a:schemeClr val="accent1"/>
                </a:solidFill>
                <a:ea typeface="굴림" charset="-127"/>
              </a:rPr>
              <a:t>1- URBRM (TAD(filter))</a:t>
            </a:r>
            <a:endParaRPr lang="en-US" sz="1800" b="1">
              <a:solidFill>
                <a:schemeClr val="accent1"/>
              </a:solidFill>
            </a:endParaRPr>
          </a:p>
        </p:txBody>
      </p:sp>
      <p:sp>
        <p:nvSpPr>
          <p:cNvPr id="3130" name="Line 272"/>
          <p:cNvSpPr>
            <a:spLocks noChangeShapeType="1"/>
          </p:cNvSpPr>
          <p:nvPr/>
        </p:nvSpPr>
        <p:spPr bwMode="auto">
          <a:xfrm flipV="1">
            <a:off x="6019800" y="2057400"/>
            <a:ext cx="304800" cy="457200"/>
          </a:xfrm>
          <a:prstGeom prst="line">
            <a:avLst/>
          </a:prstGeom>
          <a:noFill/>
          <a:ln w="38100">
            <a:solidFill>
              <a:schemeClr val="accent1"/>
            </a:solidFill>
            <a:prstDash val="dash"/>
            <a:round/>
            <a:headEnd/>
            <a:tailEnd type="triangle" w="med" len="med"/>
          </a:ln>
        </p:spPr>
        <p:txBody>
          <a:bodyPr wrap="none" tIns="90000" bIns="90000" anchor="ctr"/>
          <a:lstStyle/>
          <a:p>
            <a:endParaRPr lang="en-US"/>
          </a:p>
        </p:txBody>
      </p:sp>
      <p:sp>
        <p:nvSpPr>
          <p:cNvPr id="3131" name="Rectangle 273"/>
          <p:cNvSpPr>
            <a:spLocks noChangeArrowheads="1"/>
          </p:cNvSpPr>
          <p:nvPr/>
        </p:nvSpPr>
        <p:spPr bwMode="auto">
          <a:xfrm>
            <a:off x="5638800" y="2057400"/>
            <a:ext cx="762000" cy="304800"/>
          </a:xfrm>
          <a:prstGeom prst="rect">
            <a:avLst/>
          </a:prstGeom>
          <a:noFill/>
          <a:ln w="9525">
            <a:noFill/>
            <a:miter lim="800000"/>
            <a:headEnd/>
            <a:tailEnd/>
          </a:ln>
        </p:spPr>
        <p:txBody>
          <a:bodyPr lIns="0" tIns="0" rIns="0" bIns="0"/>
          <a:lstStyle/>
          <a:p>
            <a:r>
              <a:rPr lang="en-US" altLang="ko-KR" sz="1200" b="1">
                <a:solidFill>
                  <a:schemeClr val="accent1"/>
                </a:solidFill>
                <a:ea typeface="굴림" charset="-127"/>
              </a:rPr>
              <a:t>2°</a:t>
            </a:r>
            <a:endParaRPr lang="en-US" sz="1800" b="1">
              <a:solidFill>
                <a:schemeClr val="accent1"/>
              </a:solidFill>
            </a:endParaRPr>
          </a:p>
        </p:txBody>
      </p:sp>
      <p:sp>
        <p:nvSpPr>
          <p:cNvPr id="3132" name="Line 274"/>
          <p:cNvSpPr>
            <a:spLocks noChangeShapeType="1"/>
          </p:cNvSpPr>
          <p:nvPr/>
        </p:nvSpPr>
        <p:spPr bwMode="auto">
          <a:xfrm flipV="1">
            <a:off x="6324600" y="2133600"/>
            <a:ext cx="304800" cy="457200"/>
          </a:xfrm>
          <a:prstGeom prst="line">
            <a:avLst/>
          </a:prstGeom>
          <a:noFill/>
          <a:ln w="38100">
            <a:solidFill>
              <a:schemeClr val="accent1"/>
            </a:solidFill>
            <a:prstDash val="dash"/>
            <a:round/>
            <a:headEnd type="triangle" w="med" len="med"/>
            <a:tailEnd/>
          </a:ln>
        </p:spPr>
        <p:txBody>
          <a:bodyPr wrap="none" tIns="90000" bIns="90000" anchor="ctr"/>
          <a:lstStyle/>
          <a:p>
            <a:endParaRPr lang="en-US"/>
          </a:p>
        </p:txBody>
      </p:sp>
      <p:sp>
        <p:nvSpPr>
          <p:cNvPr id="3133" name="Rectangle 275"/>
          <p:cNvSpPr>
            <a:spLocks noChangeArrowheads="1"/>
          </p:cNvSpPr>
          <p:nvPr/>
        </p:nvSpPr>
        <p:spPr bwMode="auto">
          <a:xfrm>
            <a:off x="6553200" y="2286000"/>
            <a:ext cx="1143000" cy="304800"/>
          </a:xfrm>
          <a:prstGeom prst="rect">
            <a:avLst/>
          </a:prstGeom>
          <a:noFill/>
          <a:ln w="9525">
            <a:noFill/>
            <a:miter lim="800000"/>
            <a:headEnd/>
            <a:tailEnd/>
          </a:ln>
        </p:spPr>
        <p:txBody>
          <a:bodyPr lIns="0" tIns="0" rIns="0" bIns="0"/>
          <a:lstStyle/>
          <a:p>
            <a:r>
              <a:rPr lang="en-US" altLang="ko-KR" sz="1200" b="1">
                <a:solidFill>
                  <a:schemeClr val="accent1"/>
                </a:solidFill>
                <a:ea typeface="굴림" charset="-127"/>
              </a:rPr>
              <a:t>3° PCC rule + Y</a:t>
            </a:r>
            <a:endParaRPr lang="en-US" sz="1800" b="1">
              <a:solidFill>
                <a:schemeClr val="accent1"/>
              </a:solidFill>
            </a:endParaRPr>
          </a:p>
        </p:txBody>
      </p:sp>
      <p:sp>
        <p:nvSpPr>
          <p:cNvPr id="3134" name="Line 276"/>
          <p:cNvSpPr>
            <a:spLocks noChangeShapeType="1"/>
          </p:cNvSpPr>
          <p:nvPr/>
        </p:nvSpPr>
        <p:spPr bwMode="auto">
          <a:xfrm>
            <a:off x="1600200" y="3657600"/>
            <a:ext cx="4114800" cy="0"/>
          </a:xfrm>
          <a:prstGeom prst="line">
            <a:avLst/>
          </a:prstGeom>
          <a:noFill/>
          <a:ln w="38100">
            <a:solidFill>
              <a:schemeClr val="accent1"/>
            </a:solidFill>
            <a:prstDash val="dash"/>
            <a:round/>
            <a:headEnd type="triangle" w="med" len="med"/>
            <a:tailEnd type="triangle" w="med" len="med"/>
          </a:ln>
        </p:spPr>
        <p:txBody>
          <a:bodyPr wrap="none" tIns="90000" bIns="90000" anchor="ctr"/>
          <a:lstStyle/>
          <a:p>
            <a:endParaRPr lang="en-US"/>
          </a:p>
        </p:txBody>
      </p:sp>
      <p:sp>
        <p:nvSpPr>
          <p:cNvPr id="3135" name="Rectangle 277"/>
          <p:cNvSpPr>
            <a:spLocks noChangeArrowheads="1"/>
          </p:cNvSpPr>
          <p:nvPr/>
        </p:nvSpPr>
        <p:spPr bwMode="auto">
          <a:xfrm>
            <a:off x="2667000" y="3429000"/>
            <a:ext cx="2133600" cy="304800"/>
          </a:xfrm>
          <a:prstGeom prst="rect">
            <a:avLst/>
          </a:prstGeom>
          <a:noFill/>
          <a:ln w="9525">
            <a:noFill/>
            <a:miter lim="800000"/>
            <a:headEnd/>
            <a:tailEnd/>
          </a:ln>
        </p:spPr>
        <p:txBody>
          <a:bodyPr lIns="0" tIns="0" rIns="0" bIns="0"/>
          <a:lstStyle/>
          <a:p>
            <a:r>
              <a:rPr lang="en-US" altLang="ko-KR" sz="1200" b="1">
                <a:solidFill>
                  <a:schemeClr val="accent1"/>
                </a:solidFill>
                <a:ea typeface="굴림" charset="-127"/>
              </a:rPr>
              <a:t>4- DBA (Bearer ID, TFT(X))</a:t>
            </a:r>
            <a:endParaRPr lang="en-US" sz="1800" b="1">
              <a:solidFill>
                <a:schemeClr val="accent1"/>
              </a:solidFill>
            </a:endParaRPr>
          </a:p>
        </p:txBody>
      </p:sp>
      <p:grpSp>
        <p:nvGrpSpPr>
          <p:cNvPr id="5" name="Group 278"/>
          <p:cNvGrpSpPr>
            <a:grpSpLocks/>
          </p:cNvGrpSpPr>
          <p:nvPr/>
        </p:nvGrpSpPr>
        <p:grpSpPr bwMode="auto">
          <a:xfrm>
            <a:off x="5715000" y="2590800"/>
            <a:ext cx="790575" cy="304800"/>
            <a:chOff x="4613" y="1522"/>
            <a:chExt cx="367" cy="158"/>
          </a:xfrm>
        </p:grpSpPr>
        <p:sp>
          <p:nvSpPr>
            <p:cNvPr id="3140" name="Oval 279"/>
            <p:cNvSpPr>
              <a:spLocks noChangeArrowheads="1"/>
            </p:cNvSpPr>
            <p:nvPr/>
          </p:nvSpPr>
          <p:spPr bwMode="auto">
            <a:xfrm>
              <a:off x="4613" y="1522"/>
              <a:ext cx="367" cy="158"/>
            </a:xfrm>
            <a:prstGeom prst="ellipse">
              <a:avLst/>
            </a:prstGeom>
            <a:solidFill>
              <a:schemeClr val="accent1"/>
            </a:solidFill>
            <a:ln w="9525">
              <a:solidFill>
                <a:schemeClr val="bg2"/>
              </a:solidFill>
              <a:round/>
              <a:headEnd/>
              <a:tailEnd/>
            </a:ln>
          </p:spPr>
          <p:txBody>
            <a:bodyPr wrap="none" anchor="ctr"/>
            <a:lstStyle/>
            <a:p>
              <a:endParaRPr lang="en-US"/>
            </a:p>
          </p:txBody>
        </p:sp>
        <p:sp>
          <p:nvSpPr>
            <p:cNvPr id="3141" name="Rectangle 280"/>
            <p:cNvSpPr>
              <a:spLocks noChangeArrowheads="1"/>
            </p:cNvSpPr>
            <p:nvPr/>
          </p:nvSpPr>
          <p:spPr bwMode="auto">
            <a:xfrm>
              <a:off x="4649" y="1585"/>
              <a:ext cx="299" cy="71"/>
            </a:xfrm>
            <a:prstGeom prst="rect">
              <a:avLst/>
            </a:prstGeom>
            <a:solidFill>
              <a:schemeClr val="accent1"/>
            </a:solidFill>
            <a:ln w="9525">
              <a:noFill/>
              <a:miter lim="800000"/>
              <a:headEnd/>
              <a:tailEnd/>
            </a:ln>
          </p:spPr>
          <p:txBody>
            <a:bodyPr lIns="0" tIns="0" rIns="0" bIns="0">
              <a:spAutoFit/>
            </a:bodyPr>
            <a:lstStyle/>
            <a:p>
              <a:pPr>
                <a:lnSpc>
                  <a:spcPct val="75000"/>
                </a:lnSpc>
              </a:pPr>
              <a:r>
                <a:rPr lang="en-GB" sz="1200" b="1">
                  <a:solidFill>
                    <a:schemeClr val="bg1"/>
                  </a:solidFill>
                  <a:latin typeface="Arial Unicode MS" pitchFamily="34" charset="-128"/>
                  <a:ea typeface="Arial Unicode MS" pitchFamily="34" charset="-128"/>
                  <a:cs typeface="Arial Unicode MS" pitchFamily="34" charset="-128"/>
                </a:rPr>
                <a:t>BID,X : Y</a:t>
              </a:r>
            </a:p>
          </p:txBody>
        </p:sp>
      </p:grpSp>
      <p:grpSp>
        <p:nvGrpSpPr>
          <p:cNvPr id="6" name="Group 281"/>
          <p:cNvGrpSpPr>
            <a:grpSpLocks/>
          </p:cNvGrpSpPr>
          <p:nvPr/>
        </p:nvGrpSpPr>
        <p:grpSpPr bwMode="auto">
          <a:xfrm>
            <a:off x="6400800" y="1371600"/>
            <a:ext cx="790575" cy="304800"/>
            <a:chOff x="4613" y="1522"/>
            <a:chExt cx="367" cy="158"/>
          </a:xfrm>
        </p:grpSpPr>
        <p:sp>
          <p:nvSpPr>
            <p:cNvPr id="3138" name="Oval 282"/>
            <p:cNvSpPr>
              <a:spLocks noChangeArrowheads="1"/>
            </p:cNvSpPr>
            <p:nvPr/>
          </p:nvSpPr>
          <p:spPr bwMode="auto">
            <a:xfrm>
              <a:off x="4613" y="1522"/>
              <a:ext cx="367" cy="158"/>
            </a:xfrm>
            <a:prstGeom prst="ellipse">
              <a:avLst/>
            </a:prstGeom>
            <a:solidFill>
              <a:schemeClr val="accent1"/>
            </a:solidFill>
            <a:ln w="9525">
              <a:solidFill>
                <a:schemeClr val="bg2"/>
              </a:solidFill>
              <a:round/>
              <a:headEnd/>
              <a:tailEnd/>
            </a:ln>
          </p:spPr>
          <p:txBody>
            <a:bodyPr wrap="none" anchor="ctr"/>
            <a:lstStyle/>
            <a:p>
              <a:endParaRPr lang="en-US"/>
            </a:p>
          </p:txBody>
        </p:sp>
        <p:sp>
          <p:nvSpPr>
            <p:cNvPr id="3139" name="Rectangle 283"/>
            <p:cNvSpPr>
              <a:spLocks noChangeArrowheads="1"/>
            </p:cNvSpPr>
            <p:nvPr/>
          </p:nvSpPr>
          <p:spPr bwMode="auto">
            <a:xfrm>
              <a:off x="4772" y="1585"/>
              <a:ext cx="47" cy="71"/>
            </a:xfrm>
            <a:prstGeom prst="rect">
              <a:avLst/>
            </a:prstGeom>
            <a:solidFill>
              <a:schemeClr val="accent1"/>
            </a:solidFill>
            <a:ln w="9525">
              <a:noFill/>
              <a:miter lim="800000"/>
              <a:headEnd/>
              <a:tailEnd/>
            </a:ln>
          </p:spPr>
          <p:txBody>
            <a:bodyPr wrap="none" lIns="0" tIns="0" rIns="0" bIns="0">
              <a:spAutoFit/>
            </a:bodyPr>
            <a:lstStyle/>
            <a:p>
              <a:pPr>
                <a:lnSpc>
                  <a:spcPct val="75000"/>
                </a:lnSpc>
              </a:pPr>
              <a:r>
                <a:rPr lang="en-GB" sz="1200" b="1">
                  <a:solidFill>
                    <a:schemeClr val="bg1"/>
                  </a:solidFill>
                  <a:latin typeface="Arial Unicode MS" pitchFamily="34" charset="-128"/>
                  <a:ea typeface="Arial Unicode MS" pitchFamily="34" charset="-128"/>
                  <a:cs typeface="Arial Unicode MS" pitchFamily="34" charset="-128"/>
                </a:rPr>
                <a:t>Y</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smtClean="0"/>
              <a:t>UE-init procedures in EPS</a:t>
            </a:r>
          </a:p>
        </p:txBody>
      </p:sp>
      <p:sp>
        <p:nvSpPr>
          <p:cNvPr id="3077" name="Rectangle 3"/>
          <p:cNvSpPr>
            <a:spLocks noGrp="1" noChangeArrowheads="1"/>
          </p:cNvSpPr>
          <p:nvPr>
            <p:ph type="body" idx="1"/>
          </p:nvPr>
        </p:nvSpPr>
        <p:spPr>
          <a:xfrm>
            <a:off x="457200" y="838200"/>
            <a:ext cx="8356600" cy="5486400"/>
          </a:xfrm>
        </p:spPr>
        <p:txBody>
          <a:bodyPr/>
          <a:lstStyle/>
          <a:p>
            <a:pPr eaLnBrk="1" hangingPunct="1">
              <a:lnSpc>
                <a:spcPct val="100000"/>
              </a:lnSpc>
            </a:pPr>
            <a:r>
              <a:rPr lang="en-US" sz="1800" dirty="0" smtClean="0"/>
              <a:t>In LTE,</a:t>
            </a:r>
          </a:p>
          <a:p>
            <a:pPr lvl="1" eaLnBrk="1" hangingPunct="1">
              <a:lnSpc>
                <a:spcPct val="100000"/>
              </a:lnSpc>
            </a:pPr>
            <a:r>
              <a:rPr lang="en-US" sz="1600" dirty="0" smtClean="0"/>
              <a:t>The decision for bearer binding is </a:t>
            </a:r>
            <a:r>
              <a:rPr lang="en-US" sz="1600" u="sng" dirty="0" smtClean="0"/>
              <a:t>completely</a:t>
            </a:r>
            <a:r>
              <a:rPr lang="en-US" sz="1600" dirty="0" smtClean="0"/>
              <a:t> with the BBF. </a:t>
            </a:r>
          </a:p>
          <a:p>
            <a:pPr lvl="2" eaLnBrk="1" hangingPunct="1">
              <a:lnSpc>
                <a:spcPct val="100000"/>
              </a:lnSpc>
            </a:pPr>
            <a:r>
              <a:rPr lang="en-US" sz="1400" dirty="0" smtClean="0"/>
              <a:t>For new flows, UE signals QOS and flows in TAD. The BBF decides to map the flows to an existing bearer or create a new bearer.</a:t>
            </a:r>
          </a:p>
          <a:p>
            <a:pPr lvl="2" eaLnBrk="1" hangingPunct="1">
              <a:lnSpc>
                <a:spcPct val="100000"/>
              </a:lnSpc>
            </a:pPr>
            <a:r>
              <a:rPr lang="en-US" sz="1400" dirty="0" smtClean="0"/>
              <a:t>For modification of already existing flows, the UE identifies the bearer on which the flow is admitted and sends modification request.</a:t>
            </a:r>
          </a:p>
          <a:p>
            <a:pPr lvl="1" eaLnBrk="1" hangingPunct="1">
              <a:lnSpc>
                <a:spcPct val="100000"/>
              </a:lnSpc>
            </a:pPr>
            <a:r>
              <a:rPr lang="en-US" sz="1600" dirty="0" smtClean="0"/>
              <a:t>Multiple IP-flows (UE-init and PGW-init) may get mapped to a bearer. </a:t>
            </a:r>
          </a:p>
          <a:p>
            <a:pPr eaLnBrk="1" hangingPunct="1">
              <a:lnSpc>
                <a:spcPct val="100000"/>
              </a:lnSpc>
            </a:pPr>
            <a:r>
              <a:rPr lang="en-US" sz="1800" dirty="0" smtClean="0"/>
              <a:t>In 2G/3G with MS-only mode:</a:t>
            </a:r>
          </a:p>
          <a:p>
            <a:pPr lvl="1" eaLnBrk="1" hangingPunct="1">
              <a:lnSpc>
                <a:spcPct val="100000"/>
              </a:lnSpc>
            </a:pPr>
            <a:r>
              <a:rPr lang="en-US" sz="1600" dirty="0" smtClean="0"/>
              <a:t>Bearer-binding is </a:t>
            </a:r>
            <a:r>
              <a:rPr lang="en-US" sz="1600" u="sng" dirty="0" smtClean="0"/>
              <a:t>fully </a:t>
            </a:r>
            <a:r>
              <a:rPr lang="en-US" sz="1600" dirty="0" smtClean="0"/>
              <a:t>controlled by UE.</a:t>
            </a:r>
          </a:p>
          <a:p>
            <a:pPr lvl="2" eaLnBrk="1" hangingPunct="1">
              <a:lnSpc>
                <a:spcPct val="100000"/>
              </a:lnSpc>
            </a:pPr>
            <a:r>
              <a:rPr lang="en-US" sz="1400" dirty="0" smtClean="0"/>
              <a:t>For new flows, the UE signals the bearer onto which the flow is mapped along with </a:t>
            </a:r>
            <a:r>
              <a:rPr lang="en-US" sz="1400" dirty="0" err="1" smtClean="0"/>
              <a:t>QoS</a:t>
            </a:r>
            <a:r>
              <a:rPr lang="en-US" sz="1400" dirty="0" smtClean="0"/>
              <a:t> of the bearer.</a:t>
            </a:r>
          </a:p>
          <a:p>
            <a:pPr eaLnBrk="1" hangingPunct="1">
              <a:lnSpc>
                <a:spcPct val="100000"/>
              </a:lnSpc>
            </a:pPr>
            <a:r>
              <a:rPr lang="en-US" sz="1800" dirty="0" smtClean="0"/>
              <a:t>In 2G/3G with MS/NW mode:</a:t>
            </a:r>
          </a:p>
          <a:p>
            <a:pPr lvl="1" eaLnBrk="1" hangingPunct="1">
              <a:lnSpc>
                <a:spcPct val="100000"/>
              </a:lnSpc>
            </a:pPr>
            <a:r>
              <a:rPr lang="en-US" sz="1600" dirty="0" smtClean="0"/>
              <a:t>Bearer-binding is “</a:t>
            </a:r>
            <a:r>
              <a:rPr lang="en-US" sz="1600" u="sng" dirty="0" smtClean="0"/>
              <a:t>split</a:t>
            </a:r>
            <a:r>
              <a:rPr lang="en-US" sz="1600" dirty="0" smtClean="0"/>
              <a:t>” between UE and NW (BBF).</a:t>
            </a:r>
          </a:p>
          <a:p>
            <a:pPr lvl="2" eaLnBrk="1" hangingPunct="1">
              <a:lnSpc>
                <a:spcPct val="100000"/>
              </a:lnSpc>
            </a:pPr>
            <a:r>
              <a:rPr lang="en-US" sz="1400" dirty="0" smtClean="0"/>
              <a:t>For UE-init new flows, the UE can decide that a new bearer should be allocated and signal this in the setup message (“UE-init secondary PDP context creation”), or can decide to add the new flow to an existing bearer (“UE-init PDP context modification”).</a:t>
            </a:r>
          </a:p>
          <a:p>
            <a:pPr lvl="1" eaLnBrk="1" hangingPunct="1">
              <a:lnSpc>
                <a:spcPct val="100000"/>
              </a:lnSpc>
            </a:pPr>
            <a:r>
              <a:rPr lang="en-US" sz="1600" dirty="0" smtClean="0"/>
              <a:t>NW(BBF) can add (multiple) NW-init SDFs to any (UE-init or NW-init) bearer.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pPr eaLnBrk="1" hangingPunct="1"/>
            <a:r>
              <a:rPr lang="en-US" dirty="0" smtClean="0"/>
              <a:t>UE Init Procedures in LTE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smtClean="0"/>
              <a:t>At the NAS level there are two separate procedures:</a:t>
            </a:r>
          </a:p>
          <a:p>
            <a:pPr lvl="1"/>
            <a:r>
              <a:rPr lang="en-GB" dirty="0" smtClean="0">
                <a:solidFill>
                  <a:schemeClr val="tx1"/>
                </a:solidFill>
                <a:latin typeface="+mn-lt"/>
              </a:rPr>
              <a:t>UE requested bearer resource </a:t>
            </a:r>
            <a:r>
              <a:rPr lang="en-GB" dirty="0" smtClean="0">
                <a:solidFill>
                  <a:srgbClr val="FF0000"/>
                </a:solidFill>
                <a:latin typeface="+mn-lt"/>
              </a:rPr>
              <a:t>allocation</a:t>
            </a:r>
            <a:r>
              <a:rPr lang="en-GB" dirty="0" smtClean="0">
                <a:solidFill>
                  <a:schemeClr val="tx1"/>
                </a:solidFill>
                <a:latin typeface="+mn-lt"/>
              </a:rPr>
              <a:t> procedure</a:t>
            </a:r>
          </a:p>
          <a:p>
            <a:pPr lvl="1"/>
            <a:r>
              <a:rPr lang="en-GB" dirty="0" smtClean="0">
                <a:solidFill>
                  <a:schemeClr val="tx1"/>
                </a:solidFill>
                <a:latin typeface="+mn-lt"/>
              </a:rPr>
              <a:t>UE requested bearer resource </a:t>
            </a:r>
            <a:r>
              <a:rPr lang="en-GB" dirty="0" smtClean="0">
                <a:solidFill>
                  <a:srgbClr val="FF0000"/>
                </a:solidFill>
                <a:latin typeface="+mn-lt"/>
              </a:rPr>
              <a:t>modification</a:t>
            </a:r>
            <a:r>
              <a:rPr lang="en-GB" dirty="0" smtClean="0">
                <a:solidFill>
                  <a:schemeClr val="tx1"/>
                </a:solidFill>
                <a:latin typeface="+mn-lt"/>
              </a:rPr>
              <a:t> procedure</a:t>
            </a:r>
          </a:p>
          <a:p>
            <a:r>
              <a:rPr lang="en-GB" dirty="0" smtClean="0"/>
              <a:t>On the S11 and S5 interface there is only a single command (GTPc-v2)</a:t>
            </a:r>
          </a:p>
          <a:p>
            <a:pPr lvl="1"/>
            <a:r>
              <a:rPr lang="en-GB" dirty="0" smtClean="0"/>
              <a:t>Bearer Resource Command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a:xfrm>
            <a:off x="385763" y="152400"/>
            <a:ext cx="7158037" cy="457200"/>
          </a:xfrm>
        </p:spPr>
        <p:txBody>
          <a:bodyPr/>
          <a:lstStyle/>
          <a:p>
            <a:pPr eaLnBrk="1" hangingPunct="1"/>
            <a:r>
              <a:rPr lang="en-US" sz="2000" smtClean="0"/>
              <a:t>UE-initiated resource (SDF) request/modification in LTE </a:t>
            </a:r>
          </a:p>
        </p:txBody>
      </p:sp>
      <p:graphicFrame>
        <p:nvGraphicFramePr>
          <p:cNvPr id="835682" name="Group 98"/>
          <p:cNvGraphicFramePr>
            <a:graphicFrameLocks noGrp="1"/>
          </p:cNvGraphicFramePr>
          <p:nvPr/>
        </p:nvGraphicFramePr>
        <p:xfrm>
          <a:off x="0" y="609600"/>
          <a:ext cx="9028300" cy="11508359"/>
        </p:xfrm>
        <a:graphic>
          <a:graphicData uri="http://schemas.openxmlformats.org/drawingml/2006/table">
            <a:tbl>
              <a:tblPr/>
              <a:tblGrid>
                <a:gridCol w="208280"/>
                <a:gridCol w="1523305"/>
                <a:gridCol w="1506565"/>
                <a:gridCol w="1767592"/>
                <a:gridCol w="2011279"/>
                <a:gridCol w="2011279"/>
              </a:tblGrid>
              <a:tr h="304800">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smtClean="0">
                          <a:ln>
                            <a:noFill/>
                          </a:ln>
                          <a:solidFill>
                            <a:srgbClr val="000000"/>
                          </a:solidFill>
                          <a:effectLst/>
                          <a:latin typeface="Arial" pitchFamily="34" charset="0"/>
                          <a:ea typeface="宋体" charset="-122"/>
                          <a:cs typeface="Times New Roman" pitchFamily="18" charset="0"/>
                        </a:rPr>
                        <a:t>UE-initiated resource request</a:t>
                      </a:r>
                      <a:br>
                        <a:rPr kumimoji="0" lang="en-GB" sz="900" b="0" i="0" u="none" strike="noStrike" cap="none" normalizeH="0" baseline="0" smtClean="0">
                          <a:ln>
                            <a:noFill/>
                          </a:ln>
                          <a:solidFill>
                            <a:srgbClr val="000000"/>
                          </a:solidFill>
                          <a:effectLst/>
                          <a:latin typeface="Arial" pitchFamily="34" charset="0"/>
                          <a:ea typeface="宋体" charset="-122"/>
                          <a:cs typeface="Times New Roman" pitchFamily="18" charset="0"/>
                        </a:rPr>
                      </a:br>
                      <a:r>
                        <a:rPr kumimoji="0" lang="en-GB" sz="900" b="0" i="0" u="none" strike="noStrike" cap="none" normalizeH="0" baseline="0" smtClean="0">
                          <a:ln>
                            <a:noFill/>
                          </a:ln>
                          <a:solidFill>
                            <a:srgbClr val="000000"/>
                          </a:solidFill>
                          <a:effectLst/>
                          <a:latin typeface="Arial" pitchFamily="34" charset="0"/>
                          <a:ea typeface="宋体" charset="-122"/>
                          <a:cs typeface="Times New Roman" pitchFamily="18" charset="0"/>
                        </a:rPr>
                        <a:t>use case</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NAS Signalling</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S11/S5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Signaling</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Notes</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err="1" smtClean="0">
                          <a:ln>
                            <a:noFill/>
                          </a:ln>
                          <a:solidFill>
                            <a:srgbClr val="0070C0"/>
                          </a:solidFill>
                          <a:effectLst/>
                          <a:latin typeface="Arial" pitchFamily="34" charset="0"/>
                          <a:ea typeface="宋体" charset="-122"/>
                          <a:cs typeface="Times New Roman" pitchFamily="18"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 Related </a:t>
                      </a:r>
                      <a:r>
                        <a:rPr kumimoji="0" lang="en-GB" sz="900" b="1" i="0" u="none" strike="noStrike" cap="none" normalizeH="0" baseline="0" dirty="0" err="1" smtClean="0">
                          <a:ln>
                            <a:noFill/>
                          </a:ln>
                          <a:solidFill>
                            <a:srgbClr val="0070C0"/>
                          </a:solidFill>
                          <a:effectLst/>
                          <a:latin typeface="Arial" pitchFamily="34" charset="0"/>
                          <a:ea typeface="宋体" charset="-122"/>
                          <a:cs typeface="Times New Roman" pitchFamily="18" charset="0"/>
                        </a:rPr>
                        <a:t>behavior</a:t>
                      </a:r>
                      <a:endPar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016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1</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Create initial reservation for IP-flows (SDF filters, Qos Info)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B050"/>
                          </a:solidFill>
                          <a:effectLst/>
                          <a:latin typeface="Arial" pitchFamily="34" charset="0"/>
                          <a:ea typeface="宋体" charset="-122"/>
                          <a:cs typeface="Arial" pitchFamily="34" charset="0"/>
                        </a:rPr>
                        <a:t>BEARER RESOURCE ALLOCATION REQUEST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sng" strike="noStrike" cap="none" normalizeH="0" baseline="0" dirty="0" smtClean="0">
                          <a:ln>
                            <a:noFill/>
                          </a:ln>
                          <a:solidFill>
                            <a:srgbClr val="777777"/>
                          </a:solidFill>
                          <a:effectLst/>
                          <a:latin typeface="Arial" pitchFamily="34" charset="0"/>
                          <a:ea typeface="宋体" charset="-122"/>
                          <a:cs typeface="Arial" pitchFamily="34" charset="0"/>
                        </a:rPr>
                        <a:t>No </a:t>
                      </a:r>
                      <a:r>
                        <a:rPr kumimoji="0" lang="en-GB" sz="900" b="1" i="0" u="none" strike="noStrike" cap="none" normalizeH="0" baseline="0" dirty="0" smtClean="0">
                          <a:ln>
                            <a:noFill/>
                          </a:ln>
                          <a:solidFill>
                            <a:srgbClr val="777777"/>
                          </a:solidFill>
                          <a:effectLst/>
                          <a:latin typeface="Arial" pitchFamily="34" charset="0"/>
                          <a:ea typeface="宋体" charset="-122"/>
                          <a:cs typeface="Arial" pitchFamily="34" charset="0"/>
                        </a:rPr>
                        <a:t>bearer identity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“Create a new TFT”, filter, </a:t>
                      </a:r>
                      <a:r>
                        <a:rPr kumimoji="0" lang="en-GB" sz="900" b="1" i="0" u="none" strike="noStrike" cap="none" normalizeH="0" baseline="0" dirty="0" smtClean="0">
                          <a:ln>
                            <a:noFill/>
                          </a:ln>
                          <a:solidFill>
                            <a:srgbClr val="FF0000"/>
                          </a:solidFill>
                          <a:effectLst/>
                          <a:latin typeface="Arial" pitchFamily="34" charset="0"/>
                          <a:ea typeface="宋体" charset="-122"/>
                          <a:cs typeface="Arial" pitchFamily="34" charset="0"/>
                        </a:rPr>
                        <a:t>no filter ID</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sng" strike="noStrike" cap="none" normalizeH="0" baseline="0" dirty="0" smtClean="0">
                          <a:ln>
                            <a:noFill/>
                          </a:ln>
                          <a:solidFill>
                            <a:srgbClr val="777777"/>
                          </a:solidFill>
                          <a:effectLst/>
                          <a:latin typeface="Arial" pitchFamily="34" charset="0"/>
                          <a:ea typeface="宋体" charset="-122"/>
                          <a:cs typeface="Arial" pitchFamily="34" charset="0"/>
                        </a:rPr>
                        <a:t>No </a:t>
                      </a:r>
                      <a:r>
                        <a:rPr kumimoji="0" lang="en-GB" sz="900" b="1" i="0" u="none" strike="noStrike" cap="none" normalizeH="0" baseline="0" dirty="0" smtClean="0">
                          <a:ln>
                            <a:noFill/>
                          </a:ln>
                          <a:solidFill>
                            <a:srgbClr val="777777"/>
                          </a:solidFill>
                          <a:effectLst/>
                          <a:latin typeface="Arial" pitchFamily="34" charset="0"/>
                          <a:ea typeface="宋体" charset="-122"/>
                          <a:cs typeface="Arial" pitchFamily="34" charset="0"/>
                        </a:rPr>
                        <a:t>bearer identity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LBI,</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cs typeface="Arial" pitchFamily="34" charset="0"/>
                        </a:rPr>
                        <a:t>TAD from NAS message</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016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2</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Add SDF filters to existing bearer and increase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 (only GBR), no change in QCI  (all flows must belong to the same bearer)</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latin typeface="Arial" pitchFamily="34" charset="0"/>
                          <a:ea typeface="宋体" charset="-122"/>
                          <a:cs typeface="Arial" pitchFamily="34" charset="0"/>
                        </a:rPr>
                        <a:t>Not allowed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000" b="0" i="0" u="none" strike="noStrike" cap="none" normalizeH="0" baseline="0" dirty="0" smtClean="0">
                          <a:ln>
                            <a:noFill/>
                          </a:ln>
                          <a:solidFill>
                            <a:srgbClr val="000000"/>
                          </a:solidFill>
                          <a:effectLst/>
                          <a:latin typeface="Arial" pitchFamily="34" charset="0"/>
                          <a:cs typeface="Arial" pitchFamily="34" charset="0"/>
                        </a:rPr>
                        <a:t>The UE should use the “Resource allocation for new IP flow” procedure, even if there is already a bearer with the QCI corresponding to the new flow that the UE wants to add.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654050">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3</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Remove some filters from an existing IP-flow reservation and decrease QoS (only GBR), no change in QCI</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BEARER RESOURCE MODIFICATION REQUEST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“delete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from existing TFT”, filter ID, </a:t>
                      </a:r>
                      <a:r>
                        <a:rPr kumimoji="0" lang="en-GB" sz="900" b="1" i="0" u="none" strike="noStrike" cap="none" normalizeH="0" baseline="0" dirty="0" smtClean="0">
                          <a:ln>
                            <a:noFill/>
                          </a:ln>
                          <a:solidFill>
                            <a:schemeClr val="bg2"/>
                          </a:solidFill>
                          <a:effectLst/>
                          <a:latin typeface="Arial" pitchFamily="34" charset="0"/>
                          <a:ea typeface="宋体" charset="-122"/>
                          <a:cs typeface="Arial" pitchFamily="34" charset="0"/>
                        </a:rPr>
                        <a:t>no precedence</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LBI,</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cs typeface="Arial" pitchFamily="34" charset="0"/>
                        </a:rPr>
                        <a:t>TAD from NAS message</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000" b="0" i="0" u="none" strike="noStrike" cap="none" normalizeH="0" baseline="0" smtClean="0">
                          <a:ln>
                            <a:noFill/>
                          </a:ln>
                          <a:solidFill>
                            <a:schemeClr val="tx1"/>
                          </a:solidFill>
                          <a:effectLst/>
                          <a:latin typeface="Arial" pitchFamily="34" charset="0"/>
                          <a:cs typeface="Arial" pitchFamily="34" charset="0"/>
                        </a:rPr>
                        <a:t>Enough to include Filter Id, i.e. filter content and precedence not needed. The deleted PF ID enable BBF to identify which QoS rule to request modification from PCRF.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92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cs typeface="Arial" pitchFamily="34" charset="0"/>
                        </a:rPr>
                        <a:t>4</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Increase/Decrease of QoS related to IP-flow(s) (no QCI change0</a:t>
                      </a:r>
                      <a:r>
                        <a:rPr kumimoji="0" lang="en-US" sz="900" b="1" i="0" u="none" strike="noStrike" cap="none" normalizeH="0" baseline="0" smtClean="0">
                          <a:ln>
                            <a:noFill/>
                          </a:ln>
                          <a:solidFill>
                            <a:srgbClr val="000000"/>
                          </a:solidFill>
                          <a:effectLst/>
                          <a:latin typeface="Arial" pitchFamily="34" charset="0"/>
                          <a:ea typeface="宋体" charset="-122"/>
                          <a:cs typeface="Times New Roman" pitchFamily="18" charset="0"/>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BEARER RESOURCE MODIFICATION REQUEST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“No Operation”, Filter ID(s) of IP-flow(s)  in parameter list)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LBI,</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cs typeface="Arial" pitchFamily="34" charset="0"/>
                        </a:rPr>
                        <a:t>TAD from NAS message</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0" i="0" u="none" strike="noStrike" cap="none" normalizeH="0" baseline="0" dirty="0" smtClean="0">
                        <a:ln>
                          <a:noFill/>
                        </a:ln>
                        <a:solidFill>
                          <a:schemeClr val="tx1"/>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r>
                        <a:rPr kumimoji="0" lang="en-US" sz="1000" b="0" i="0" u="none" strike="noStrike" cap="none" normalizeH="0" baseline="0" smtClean="0">
                          <a:ln>
                            <a:noFill/>
                          </a:ln>
                          <a:solidFill>
                            <a:schemeClr val="tx1"/>
                          </a:solidFill>
                          <a:effectLst/>
                          <a:latin typeface="Arial" pitchFamily="34" charset="0"/>
                          <a:ea typeface="宋体" charset="-122"/>
                          <a:cs typeface="Arial" pitchFamily="34" charset="0"/>
                        </a:rPr>
                        <a:t>The filter-IDs are not in the filter list but in the parameters list. The filter IDs in the parameter list enable BBF to identify the QoS rule to request modification from PCRF.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0" i="0" u="none" strike="noStrike" cap="none" normalizeH="0" baseline="0" dirty="0" smtClean="0">
                        <a:ln>
                          <a:noFill/>
                        </a:ln>
                        <a:solidFill>
                          <a:schemeClr val="tx1"/>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92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6</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Change QCI of IP-flows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1200" b="1" i="0" u="none" strike="noStrike" kern="1200" cap="none" spc="0" normalizeH="0" baseline="0" noProof="0" dirty="0" smtClean="0">
                          <a:ln>
                            <a:noFill/>
                          </a:ln>
                          <a:solidFill>
                            <a:srgbClr val="000000"/>
                          </a:solidFill>
                          <a:effectLst/>
                          <a:uLnTx/>
                          <a:uFillTx/>
                          <a:latin typeface="Arial" pitchFamily="34" charset="0"/>
                          <a:ea typeface="宋体" charset="-122"/>
                          <a:cs typeface="Times New Roman" pitchFamily="18" charset="0"/>
                        </a:rPr>
                        <a:t>Not allowed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1" i="0" u="none" strike="noStrike" cap="none" normalizeH="0" baseline="0" dirty="0" smtClean="0">
                        <a:ln>
                          <a:noFill/>
                        </a:ln>
                        <a:solidFill>
                          <a:srgbClr val="EA0437"/>
                        </a:solidFill>
                        <a:effectLst/>
                        <a:latin typeface="Arial"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r>
                        <a:rPr kumimoji="0" lang="en-US" sz="1000" b="0" i="0" u="none" strike="noStrike" cap="none" normalizeH="0" baseline="0" dirty="0" smtClean="0">
                          <a:ln>
                            <a:noFill/>
                          </a:ln>
                          <a:solidFill>
                            <a:schemeClr val="tx1"/>
                          </a:solidFill>
                          <a:effectLst/>
                          <a:latin typeface="Arial" pitchFamily="34" charset="0"/>
                          <a:ea typeface="宋体" charset="-122"/>
                          <a:cs typeface="Arial" pitchFamily="34" charset="0"/>
                        </a:rPr>
                        <a:t>Not allowed to change QCI. The UE should delete the resource allocation and then request a new one.</a:t>
                      </a:r>
                      <a:endParaRPr kumimoji="0" lang="en-US" sz="900" b="1" i="0" u="none" strike="noStrike" cap="none" normalizeH="0" baseline="0" dirty="0" smtClean="0">
                        <a:ln>
                          <a:noFill/>
                        </a:ln>
                        <a:solidFill>
                          <a:srgbClr val="EA0437"/>
                        </a:solidFill>
                        <a:effectLst/>
                        <a:latin typeface="Arial"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1" i="0" u="none" strike="noStrike" cap="none" normalizeH="0" baseline="0" dirty="0" smtClean="0">
                        <a:ln>
                          <a:noFill/>
                        </a:ln>
                        <a:solidFill>
                          <a:srgbClr val="EA0437"/>
                        </a:solidFill>
                        <a:effectLst/>
                        <a:latin typeface="Arial"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5492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7</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Add one or more filters to an existing SDF with or without change in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 (no QCI change)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BEARER RESOURCE MODIFICATION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r>
                        <a:rPr kumimoji="0" lang="en-GB" sz="900" b="1" i="0" u="none" strike="noStrike" cap="none" normalizeH="0" baseline="0" dirty="0" smtClean="0">
                          <a:ln>
                            <a:noFill/>
                          </a:ln>
                          <a:solidFill>
                            <a:schemeClr val="bg2"/>
                          </a:solidFill>
                          <a:effectLst/>
                          <a:latin typeface="Arial" pitchFamily="34" charset="0"/>
                          <a:ea typeface="宋体" charset="-122"/>
                          <a:cs typeface="Arial" pitchFamily="34" charset="0"/>
                        </a:rPr>
                        <a:t> </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(not included for non-GBR flow)</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Add packet filters to existing TFT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Filter ID(s) of existing linked SDF in parameter list)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LBI,</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cs typeface="Arial" pitchFamily="34" charset="0"/>
                        </a:rPr>
                        <a:t>TAD from NAS message</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1" i="0" u="none" strike="noStrike" cap="none" normalizeH="0" baseline="0" dirty="0" smtClean="0">
                        <a:ln>
                          <a:noFill/>
                        </a:ln>
                        <a:solidFill>
                          <a:srgbClr val="EA0437"/>
                        </a:solidFill>
                        <a:effectLst/>
                        <a:latin typeface="Arial"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1" i="0" u="none" strike="noStrike" cap="none" normalizeH="0" baseline="0" dirty="0" smtClean="0">
                        <a:ln>
                          <a:noFill/>
                        </a:ln>
                        <a:solidFill>
                          <a:srgbClr val="EA0437"/>
                        </a:solidFill>
                        <a:effectLst/>
                        <a:latin typeface="Arial"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900" b="1" i="0" u="none" strike="noStrike" cap="none" normalizeH="0" baseline="0" dirty="0" smtClean="0">
                        <a:ln>
                          <a:noFill/>
                        </a:ln>
                        <a:solidFill>
                          <a:srgbClr val="EA0437"/>
                        </a:solidFill>
                        <a:effectLst/>
                        <a:latin typeface="Arial"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92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8</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Replace one or more filters in an IP-flows with new one(s) with or without change in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 (no QCI change)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BEARER RESOURCE MODIFICATION REQUEST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“replace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in existing TFT”, list of  filter(s) which will form the TFT, filter ID (for existing filters, no IDs for new filters, precedence)</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LBI,</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cs typeface="Arial" pitchFamily="34" charset="0"/>
                        </a:rPr>
                        <a:t>TAD from NAS message</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The filter list will not contain the filters that are being replaced. The missing filters enable the BBF/PCRF to figure out which SDF is being modified and request the update of the appropriate QoS rule with PCRF.</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92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9</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marL="18288" marR="18288"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Increase/Decrease of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 of a bearer,</a:t>
                      </a:r>
                      <a:b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b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TFT filters not specified</a:t>
                      </a:r>
                      <a:endPar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latin typeface="Arial" pitchFamily="34" charset="0"/>
                          <a:ea typeface="宋体" charset="-122"/>
                          <a:cs typeface="Times New Roman" pitchFamily="18" charset="0"/>
                        </a:rPr>
                        <a:t>Not allowed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Times New Roman" pitchFamily="18" charset="0"/>
                        </a:rPr>
                        <a:t>Filter IDs must be listed so PCC can authorize the </a:t>
                      </a:r>
                      <a:r>
                        <a:rPr kumimoji="0" lang="en-GB" sz="900" b="1" i="0" u="none" strike="noStrike" cap="none" normalizeH="0" baseline="0" dirty="0" err="1" smtClean="0">
                          <a:ln>
                            <a:noFill/>
                          </a:ln>
                          <a:solidFill>
                            <a:schemeClr val="tx1"/>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chemeClr val="tx1"/>
                          </a:solidFill>
                          <a:effectLst/>
                          <a:latin typeface="Arial" pitchFamily="34" charset="0"/>
                          <a:ea typeface="宋体" charset="-122"/>
                          <a:cs typeface="Times New Roman" pitchFamily="18" charset="0"/>
                        </a:rPr>
                        <a:t> change.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5492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10</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marL="18288" marR="18288"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Deletion of an IP-flow reservation with decrease in QoS</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BEARER RESOURCE MODIFICATION REQUEST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(TFT operation = “delete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from existing TFT”, list of filters IDs to delete) </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Bearer identity, LBI,</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cs typeface="Arial" pitchFamily="34" charset="0"/>
                        </a:rPr>
                        <a:t>TAD from NAS message</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Times New Roman" pitchFamily="18" charset="0"/>
                        </a:rPr>
                        <a:t>If the full TFT is deleted for a dedicated bearer, the dedicate bearer is then released.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PGW identifies the PCC rule corresponding to the filters and requests PCRF for </a:t>
                      </a:r>
                      <a:r>
                        <a:rPr kumimoji="0" lang="en-GB" sz="900" b="1" i="0" u="none" strike="noStrike" cap="none" normalizeH="0" baseline="0" dirty="0" err="1" smtClean="0">
                          <a:ln>
                            <a:noFill/>
                          </a:ln>
                          <a:solidFill>
                            <a:srgbClr val="0070C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 Rule Update. </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NOTE: The filters to be deleted should belong to on e PCC rule, otherwise the PGW will not know what </a:t>
                      </a:r>
                      <a:r>
                        <a:rPr kumimoji="0" lang="en-GB" sz="900" b="1" i="0" u="none" strike="noStrike" cap="none" normalizeH="0" baseline="0" dirty="0" err="1" smtClean="0">
                          <a:ln>
                            <a:noFill/>
                          </a:ln>
                          <a:solidFill>
                            <a:srgbClr val="0070C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 reduction needs to occur.</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UE Init procedures for 2G/3G via S4-SGSN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pPr eaLnBrk="1" hangingPunct="1">
              <a:lnSpc>
                <a:spcPct val="100000"/>
              </a:lnSpc>
            </a:pPr>
            <a:r>
              <a:rPr lang="en-US" sz="1800" dirty="0" smtClean="0"/>
              <a:t>In 2G/3G with MS-only mode:</a:t>
            </a:r>
          </a:p>
          <a:p>
            <a:pPr lvl="1" eaLnBrk="1" hangingPunct="1">
              <a:lnSpc>
                <a:spcPct val="100000"/>
              </a:lnSpc>
            </a:pPr>
            <a:r>
              <a:rPr lang="en-US" sz="1600" dirty="0" smtClean="0"/>
              <a:t>Bearer-binding is </a:t>
            </a:r>
            <a:r>
              <a:rPr lang="en-US" sz="1600" u="sng" dirty="0" smtClean="0"/>
              <a:t>fully </a:t>
            </a:r>
            <a:r>
              <a:rPr lang="en-US" sz="1600" dirty="0" smtClean="0"/>
              <a:t>controlled by UE.</a:t>
            </a:r>
          </a:p>
          <a:p>
            <a:pPr lvl="2" eaLnBrk="1" hangingPunct="1">
              <a:lnSpc>
                <a:spcPct val="100000"/>
              </a:lnSpc>
            </a:pPr>
            <a:r>
              <a:rPr lang="en-US" sz="1400" dirty="0" smtClean="0"/>
              <a:t>For new flows, the UE signals the bearer onto which the flow is mapped along with </a:t>
            </a:r>
            <a:r>
              <a:rPr lang="en-US" sz="1400" dirty="0" err="1" smtClean="0"/>
              <a:t>QoS</a:t>
            </a:r>
            <a:r>
              <a:rPr lang="en-US" sz="1400" dirty="0" smtClean="0"/>
              <a:t> of the bearer.</a:t>
            </a:r>
          </a:p>
          <a:p>
            <a:pPr eaLnBrk="1" hangingPunct="1">
              <a:lnSpc>
                <a:spcPct val="100000"/>
              </a:lnSpc>
            </a:pPr>
            <a:r>
              <a:rPr lang="en-US" sz="1800" dirty="0" smtClean="0"/>
              <a:t>In 2G/3G with MS/NW mode:</a:t>
            </a:r>
          </a:p>
          <a:p>
            <a:pPr lvl="1" eaLnBrk="1" hangingPunct="1">
              <a:lnSpc>
                <a:spcPct val="100000"/>
              </a:lnSpc>
            </a:pPr>
            <a:r>
              <a:rPr lang="en-US" sz="1600" dirty="0" smtClean="0"/>
              <a:t>Bearer-binding is “</a:t>
            </a:r>
            <a:r>
              <a:rPr lang="en-US" sz="1600" u="sng" dirty="0" smtClean="0"/>
              <a:t>split</a:t>
            </a:r>
            <a:r>
              <a:rPr lang="en-US" sz="1600" dirty="0" smtClean="0"/>
              <a:t>” between UE and NW (BBF).</a:t>
            </a:r>
          </a:p>
          <a:p>
            <a:pPr lvl="2" eaLnBrk="1" hangingPunct="1">
              <a:lnSpc>
                <a:spcPct val="100000"/>
              </a:lnSpc>
            </a:pPr>
            <a:r>
              <a:rPr lang="en-US" sz="1400" dirty="0" smtClean="0"/>
              <a:t>For UE-init new flows, the UE can decide that a new bearer should be allocated and signal this in the setup message (“UE-init secondary PDP context creation”), or can decide to add the new flow to an existing bearer (“UE-init PDP context modification”).</a:t>
            </a:r>
          </a:p>
          <a:p>
            <a:pPr lvl="1" eaLnBrk="1" hangingPunct="1">
              <a:lnSpc>
                <a:spcPct val="100000"/>
              </a:lnSpc>
            </a:pPr>
            <a:r>
              <a:rPr lang="en-US" sz="1600" dirty="0" smtClean="0"/>
              <a:t>For PDP Context Modification procedure (6.1.3.2.2, TS 24.008)</a:t>
            </a:r>
          </a:p>
          <a:p>
            <a:pPr lvl="2" eaLnBrk="1" hangingPunct="1"/>
            <a:r>
              <a:rPr lang="en-GB" sz="1200" dirty="0" smtClean="0"/>
              <a:t>If the selected Bearer Control Mode is 'MS/NW' and the MS wants to modify the </a:t>
            </a:r>
            <a:r>
              <a:rPr lang="en-GB" sz="1200" dirty="0" err="1" smtClean="0"/>
              <a:t>QoS</a:t>
            </a:r>
            <a:r>
              <a:rPr lang="en-GB" sz="1200" dirty="0" smtClean="0"/>
              <a:t>, </a:t>
            </a:r>
            <a:r>
              <a:rPr lang="en-GB" sz="1200" dirty="0" smtClean="0">
                <a:solidFill>
                  <a:srgbClr val="0070C0"/>
                </a:solidFill>
              </a:rPr>
              <a:t>it shall include a TFT with packet filter(s)</a:t>
            </a:r>
            <a:r>
              <a:rPr lang="en-GB" sz="1200" dirty="0" smtClean="0"/>
              <a:t>, or if no packet filters are proposed to be either added, replaced or deleted, it shall include packet filter identifier(s) to indicate which packet filter(s) in the TFT is associated with the </a:t>
            </a:r>
            <a:r>
              <a:rPr lang="en-GB" sz="1200" dirty="0" err="1" smtClean="0"/>
              <a:t>QoS</a:t>
            </a:r>
            <a:r>
              <a:rPr lang="en-GB" sz="1200" dirty="0" smtClean="0"/>
              <a:t> change. </a:t>
            </a:r>
          </a:p>
          <a:p>
            <a:pPr lvl="2" eaLnBrk="1" hangingPunct="1"/>
            <a:r>
              <a:rPr lang="en-GB" sz="1200" dirty="0" smtClean="0"/>
              <a:t>If a PDP context is associated with a TFT containing packet filters established by both the MS and the network, the only parameters in the </a:t>
            </a:r>
            <a:r>
              <a:rPr lang="en-GB" sz="1200" dirty="0" err="1" smtClean="0"/>
              <a:t>QoS</a:t>
            </a:r>
            <a:r>
              <a:rPr lang="en-GB" sz="1200" dirty="0" smtClean="0"/>
              <a:t> profile of that PDP context the MS is allowed to modify are the </a:t>
            </a:r>
            <a:r>
              <a:rPr lang="en-GB" sz="1200" dirty="0" err="1" smtClean="0"/>
              <a:t>bitrate</a:t>
            </a:r>
            <a:r>
              <a:rPr lang="en-GB" sz="1200" dirty="0" smtClean="0"/>
              <a:t> parameters.</a:t>
            </a:r>
            <a:endParaRPr lang="en-US" sz="1200" dirty="0" smtClean="0"/>
          </a:p>
          <a:p>
            <a:pPr lvl="1" eaLnBrk="1" hangingPunct="1">
              <a:lnSpc>
                <a:spcPct val="100000"/>
              </a:lnSpc>
            </a:pPr>
            <a:r>
              <a:rPr lang="en-US" sz="1600" dirty="0" smtClean="0"/>
              <a:t>NW(BBF) can add (multiple) NW-init SDFs to any (UE-init or NW-init) bearer.</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a:xfrm>
            <a:off x="385763" y="152400"/>
            <a:ext cx="7691437" cy="457200"/>
          </a:xfrm>
        </p:spPr>
        <p:txBody>
          <a:bodyPr/>
          <a:lstStyle/>
          <a:p>
            <a:pPr eaLnBrk="1" hangingPunct="1"/>
            <a:r>
              <a:rPr lang="en-US" sz="2000" smtClean="0"/>
              <a:t>UE-initiated EPS bearer request/modification/deletion in 2G/3G in </a:t>
            </a:r>
            <a:r>
              <a:rPr lang="en-US" sz="2000" smtClean="0">
                <a:solidFill>
                  <a:srgbClr val="FF3300"/>
                </a:solidFill>
              </a:rPr>
              <a:t>MS-only</a:t>
            </a:r>
            <a:r>
              <a:rPr lang="en-US" sz="2000" smtClean="0"/>
              <a:t> mode (Table 3A 23.060, augmented)</a:t>
            </a:r>
          </a:p>
        </p:txBody>
      </p:sp>
      <p:graphicFrame>
        <p:nvGraphicFramePr>
          <p:cNvPr id="826624" name="Group 256"/>
          <p:cNvGraphicFramePr>
            <a:graphicFrameLocks noGrp="1"/>
          </p:cNvGraphicFramePr>
          <p:nvPr/>
        </p:nvGraphicFramePr>
        <p:xfrm>
          <a:off x="304800" y="786257"/>
          <a:ext cx="8874854" cy="11686032"/>
        </p:xfrm>
        <a:graphic>
          <a:graphicData uri="http://schemas.openxmlformats.org/drawingml/2006/table">
            <a:tbl>
              <a:tblPr/>
              <a:tblGrid>
                <a:gridCol w="208280"/>
                <a:gridCol w="1423496"/>
                <a:gridCol w="1774987"/>
                <a:gridCol w="1317637"/>
                <a:gridCol w="1828800"/>
                <a:gridCol w="2321654"/>
              </a:tblGrid>
              <a:tr h="293688">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UE-initiated resource request</a:t>
                      </a:r>
                      <a:b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b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use case</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smtClean="0">
                          <a:ln>
                            <a:noFill/>
                          </a:ln>
                          <a:solidFill>
                            <a:srgbClr val="000000"/>
                          </a:solidFill>
                          <a:effectLst/>
                          <a:latin typeface="Arial" pitchFamily="34" charset="0"/>
                          <a:ea typeface="宋体" charset="-122"/>
                          <a:cs typeface="Times New Roman" pitchFamily="18" charset="0"/>
                        </a:rPr>
                        <a:t>Procedure/Information provided by UE in NAS signalling</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Procedure/Information on S4 to SGW and S5  to PGW</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NOTES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B050"/>
                          </a:solidFill>
                          <a:effectLst/>
                          <a:latin typeface="Arial" pitchFamily="34" charset="0"/>
                          <a:ea typeface="宋体" charset="-122"/>
                          <a:cs typeface="Times New Roman" pitchFamily="18" charset="0"/>
                        </a:rPr>
                        <a:t>PGW Behaviour</a:t>
                      </a:r>
                    </a:p>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Impact on </a:t>
                      </a:r>
                      <a:r>
                        <a:rPr kumimoji="0" lang="en-GB" sz="900" b="1" i="0" u="none" strike="noStrike" cap="none" normalizeH="0" baseline="0" dirty="0" err="1" smtClean="0">
                          <a:ln>
                            <a:noFill/>
                          </a:ln>
                          <a:solidFill>
                            <a:srgbClr val="0070C0"/>
                          </a:solidFill>
                          <a:effectLst/>
                          <a:latin typeface="Arial" pitchFamily="34" charset="0"/>
                          <a:ea typeface="宋体" charset="-122"/>
                          <a:cs typeface="Times New Roman" pitchFamily="18" charset="0"/>
                        </a:rPr>
                        <a:t>Gx</a:t>
                      </a:r>
                      <a:endPar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63550">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1</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Create a new bearer (secondary PDP Context)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ACTIVATE SECONDARY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Linked TI, Requested NSAPI (EBI), TI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params</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“create new TFT”, filter, filter ID,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 Linked TI), </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No EBI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endParaRPr kumimoji="0" lang="en-GB" sz="900" b="1" i="0" u="none" strike="noStrike" cap="none" normalizeH="0" baseline="0" dirty="0" smtClean="0">
                        <a:ln>
                          <a:noFill/>
                        </a:ln>
                        <a:solidFill>
                          <a:srgbClr val="EA0437"/>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The RAT Type = 2G/3G along with “create new TFT” in TFT operation indicates to the PGW that a new bearer needs to be created.</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NOTE: The EBI is not assigned by the PGW in the Create bearer request. The EBI(=NSAPI) is created by SGSN and forwarded back to PGW by SGW.</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B050"/>
                          </a:solidFill>
                          <a:effectLst/>
                          <a:latin typeface="Arial" pitchFamily="34" charset="0"/>
                          <a:ea typeface="宋体" charset="-122"/>
                          <a:cs typeface="Arial" pitchFamily="34" charset="0"/>
                        </a:rPr>
                        <a:t>The RAT Type = 2G/3G along with “create new TFT” in TFT operation indicates to the PGW that a new bearer needs to be created. The PGW MUST initiate Create Bearer request.</a:t>
                      </a: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For LTE the  PGW can add to the flow to an existing bearer and hence initiate modify bearer request.</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New PCC rule is request ed. The TFT filter-IDs used are the ones provided by the UE in the create  secondary PDP context request.</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651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2</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Add TFT filters to a bearer with existing TFT and with or without increase </a:t>
                      </a: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endParaRPr kumimoji="0" lang="en-GB" sz="10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 (optional)</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“add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new filter, filter ID, precedence)</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r>
                        <a:rPr kumimoji="0" lang="en-US" sz="1000" b="0" i="0" u="none" strike="noStrike" cap="none" normalizeH="0" baseline="0" dirty="0" smtClean="0">
                          <a:ln>
                            <a:noFill/>
                          </a:ln>
                          <a:solidFill>
                            <a:srgbClr val="000000"/>
                          </a:solidFill>
                          <a:effectLst/>
                          <a:latin typeface="Arial" pitchFamily="34" charset="0"/>
                          <a:cs typeface="Arial" pitchFamily="34" charset="0"/>
                        </a:rPr>
                        <a:t> related to EPS Bearer (optional),</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The parameter list does not consist of the existing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There is no linked packet filters  in the parameters field in the TFT (as opposed to LTE case, where UE adds IP-flows to an existing SDF). For MS-only there can only be one PCC rule per bearer. Hence PGW is able to identify the PCC rule associated with the bearer to communicate with PCRF.</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857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3</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Arial" pitchFamily="34" charset="0"/>
                          <a:cs typeface="Arial" pitchFamily="34" charset="0"/>
                        </a:rPr>
                        <a:t>Add TFT filters to a bearer without existing TFT and increase </a:t>
                      </a:r>
                      <a:r>
                        <a:rPr kumimoji="0" lang="en-US" sz="900" b="0" i="0" u="none" strike="noStrike" cap="none" normalizeH="0" baseline="0" dirty="0" err="1" smtClean="0">
                          <a:ln>
                            <a:noFill/>
                          </a:ln>
                          <a:solidFill>
                            <a:srgbClr val="000000"/>
                          </a:solidFill>
                          <a:effectLst/>
                          <a:latin typeface="Arial" pitchFamily="34" charset="0"/>
                          <a:cs typeface="Arial" pitchFamily="34" charset="0"/>
                        </a:rPr>
                        <a:t>QoS</a:t>
                      </a:r>
                      <a:endParaRPr kumimoji="0" lang="en-GB"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“Create a new TFT”, new filter, filter ID,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r>
                        <a:rPr kumimoji="0" lang="en-US" sz="1000" b="0" i="0" u="none" strike="noStrike" cap="none" normalizeH="0" baseline="0" dirty="0" smtClean="0">
                          <a:ln>
                            <a:noFill/>
                          </a:ln>
                          <a:solidFill>
                            <a:srgbClr val="000000"/>
                          </a:solidFill>
                          <a:effectLst/>
                          <a:latin typeface="Arial" pitchFamily="34" charset="0"/>
                          <a:cs typeface="Arial" pitchFamily="34" charset="0"/>
                        </a:rPr>
                        <a:t> related to EPS Bearer,</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cs typeface="Arial" pitchFamily="34" charset="0"/>
                        </a:rPr>
                        <a:t>UE </a:t>
                      </a:r>
                      <a:r>
                        <a:rPr kumimoji="0" lang="en-US" sz="900" b="0" i="0" u="sng" strike="noStrike" cap="none" normalizeH="0" baseline="0" dirty="0" smtClean="0">
                          <a:ln>
                            <a:noFill/>
                          </a:ln>
                          <a:solidFill>
                            <a:srgbClr val="000000"/>
                          </a:solidFill>
                          <a:effectLst/>
                          <a:latin typeface="Arial" pitchFamily="34" charset="0"/>
                          <a:cs typeface="Arial" pitchFamily="34" charset="0"/>
                        </a:rPr>
                        <a:t>can use</a:t>
                      </a:r>
                      <a:r>
                        <a:rPr kumimoji="0" lang="en-US" sz="900" b="0" i="0" u="none" strike="noStrike" cap="none" normalizeH="0" baseline="0" dirty="0" smtClean="0">
                          <a:ln>
                            <a:noFill/>
                          </a:ln>
                          <a:solidFill>
                            <a:srgbClr val="000000"/>
                          </a:solidFill>
                          <a:effectLst/>
                          <a:latin typeface="Arial" pitchFamily="34" charset="0"/>
                          <a:cs typeface="Arial" pitchFamily="34" charset="0"/>
                        </a:rPr>
                        <a:t> “create a new TFT” for PDP context that already have a TFT. This is a syntactic error stated in stage-3 but can still continue and replace the existing TFT. (Sec. 6.1.3.3.3, 24.301)</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cs typeface="Arial" pitchFamily="34" charset="0"/>
                        </a:rPr>
                        <a:t>UE can “create a new TFT” for PDP context established without TFT (first PDP context. This is the typical use-case.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B050"/>
                          </a:solidFill>
                          <a:effectLst/>
                          <a:latin typeface="Arial" pitchFamily="34" charset="0"/>
                          <a:cs typeface="Arial" pitchFamily="34" charset="0"/>
                        </a:rPr>
                        <a:t>Compared to #1, the EBI in included in Bearer Resource Command. Hence, the PGW will figure out that an existing bearer needs to be updated. Hence, modify bearer request is use .</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70C0"/>
                          </a:solidFill>
                          <a:effectLst/>
                          <a:latin typeface="Arial" pitchFamily="34" charset="0"/>
                          <a:cs typeface="Arial" pitchFamily="34" charset="0"/>
                        </a:rPr>
                        <a:t>The PCC rule </a:t>
                      </a:r>
                      <a:r>
                        <a:rPr kumimoji="0" lang="en-US" sz="900" b="0" i="0" u="none" strike="noStrike" cap="none" normalizeH="0" baseline="0" dirty="0" err="1" smtClean="0">
                          <a:ln>
                            <a:noFill/>
                          </a:ln>
                          <a:solidFill>
                            <a:srgbClr val="0070C0"/>
                          </a:solidFill>
                          <a:effectLst/>
                          <a:latin typeface="Arial" pitchFamily="34" charset="0"/>
                          <a:cs typeface="Arial" pitchFamily="34" charset="0"/>
                        </a:rPr>
                        <a:t>correspodning</a:t>
                      </a:r>
                      <a:r>
                        <a:rPr kumimoji="0" lang="en-US" sz="900" b="0" i="0" u="none" strike="noStrike" cap="none" normalizeH="0" baseline="0" dirty="0" smtClean="0">
                          <a:ln>
                            <a:noFill/>
                          </a:ln>
                          <a:solidFill>
                            <a:srgbClr val="0070C0"/>
                          </a:solidFill>
                          <a:effectLst/>
                          <a:latin typeface="Arial" pitchFamily="34" charset="0"/>
                          <a:cs typeface="Arial" pitchFamily="34" charset="0"/>
                        </a:rPr>
                        <a:t> to the bearer is requested to be updated with the new filters.</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857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4</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ea typeface="宋体" charset="-122"/>
                          <a:cs typeface="Times New Roman" pitchFamily="18" charset="0"/>
                        </a:rPr>
                        <a:t>Increase/Decrease of QoS,</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ea typeface="宋体" charset="-122"/>
                          <a:cs typeface="Times New Roman" pitchFamily="18" charset="0"/>
                        </a:rPr>
                        <a:t>TFT filters not specified</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“no op”)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r>
                        <a:rPr kumimoji="0" lang="en-US" sz="1000" b="0" i="0" u="none" strike="noStrike" cap="none" normalizeH="0" baseline="0" dirty="0" smtClean="0">
                          <a:ln>
                            <a:noFill/>
                          </a:ln>
                          <a:solidFill>
                            <a:srgbClr val="000000"/>
                          </a:solidFill>
                          <a:effectLst/>
                          <a:latin typeface="Arial" pitchFamily="34" charset="0"/>
                          <a:cs typeface="Arial" pitchFamily="34" charset="0"/>
                        </a:rPr>
                        <a:t> related to EPS Bearer,</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endParaRPr kumimoji="0" lang="en-US" sz="10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Arial" pitchFamily="34" charset="0"/>
                          <a:cs typeface="Arial" pitchFamily="34" charset="0"/>
                        </a:rPr>
                        <a:t>Not supported in LTE</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Arial" pitchFamily="34" charset="0"/>
                          <a:cs typeface="Arial" pitchFamily="34" charset="0"/>
                        </a:rPr>
                        <a:t>(TFT filters need to be specified for LTE.)</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For MS-only there can only be one PCC rule per bearer. Hence PGW is able to identify the PCC rule associated with the bearer to communicate with PCRF.</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349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5</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Remove </a:t>
                      </a:r>
                      <a:r>
                        <a:rPr kumimoji="0" lang="en-US" sz="900" b="1" i="1" u="none" strike="noStrike" cap="none" normalizeH="0" baseline="0" dirty="0" smtClean="0">
                          <a:ln>
                            <a:noFill/>
                          </a:ln>
                          <a:solidFill>
                            <a:srgbClr val="000000"/>
                          </a:solidFill>
                          <a:effectLst/>
                          <a:latin typeface="Arial" pitchFamily="34" charset="0"/>
                          <a:ea typeface="宋体" charset="-122"/>
                          <a:cs typeface="Times New Roman" pitchFamily="18" charset="0"/>
                        </a:rPr>
                        <a:t>some (not all) </a:t>
                      </a:r>
                      <a:r>
                        <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TFT filters with or without decrease </a:t>
                      </a:r>
                      <a:r>
                        <a:rPr kumimoji="0" lang="en-US"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“delete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 from existing TFT”, filters to be added/deleted, filter ID, precedence)</a:t>
                      </a:r>
                      <a:endPar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Same as LTE.</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 corresponding to the bearer.</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9286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6</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Remove TFT with or without decrease </a:t>
                      </a:r>
                      <a:r>
                        <a:rPr kumimoji="0" lang="en-US"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“delete existing TFT”, </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no </a:t>
                      </a:r>
                      <a:r>
                        <a:rPr kumimoji="0" lang="en-GB" sz="900" b="1" i="0" u="none" strike="noStrike" cap="none" normalizeH="0" baseline="0" dirty="0" err="1" smtClean="0">
                          <a:ln>
                            <a:noFill/>
                          </a:ln>
                          <a:solidFill>
                            <a:schemeClr val="tx1">
                              <a:lumMod val="50000"/>
                              <a:lumOff val="50000"/>
                            </a:schemeClr>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filter list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endPar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GB" sz="900" i="0" dirty="0" smtClean="0">
                          <a:latin typeface="Times New Roman"/>
                          <a:ea typeface="Times New Roman"/>
                        </a:rPr>
                        <a:t>ERROR: </a:t>
                      </a:r>
                      <a:r>
                        <a:rPr lang="en-GB" sz="900" i="1" dirty="0" smtClean="0">
                          <a:latin typeface="Times New Roman"/>
                          <a:ea typeface="Times New Roman"/>
                        </a:rPr>
                        <a:t>TFT operation</a:t>
                      </a:r>
                      <a:r>
                        <a:rPr lang="en-GB" sz="900" dirty="0" smtClean="0">
                          <a:latin typeface="Times New Roman"/>
                          <a:ea typeface="Times New Roman"/>
                        </a:rPr>
                        <a:t> = "Delete existing TFT" when there is already another PDP context with the same PDP address and APN without a TFT. </a:t>
                      </a:r>
                      <a:r>
                        <a:rPr kumimoji="0" lang="en-US" sz="900" b="0" i="0" u="none" strike="noStrike" cap="none" normalizeH="0" baseline="0" dirty="0" smtClean="0">
                          <a:ln>
                            <a:noFill/>
                          </a:ln>
                          <a:solidFill>
                            <a:srgbClr val="000000"/>
                          </a:solidFill>
                          <a:effectLst/>
                          <a:latin typeface="Arial" pitchFamily="34" charset="0"/>
                          <a:cs typeface="Arial" pitchFamily="34" charset="0"/>
                        </a:rPr>
                        <a:t>(Sec. 6.1.3.3.3, 24.301)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B050"/>
                          </a:solidFill>
                          <a:effectLst/>
                          <a:latin typeface="Arial" pitchFamily="34" charset="0"/>
                          <a:cs typeface="Arial" pitchFamily="34" charset="0"/>
                        </a:rPr>
                        <a:t>Corresponding to the case when a  SDF flow is requested to be removed by UE in LTE which leads to no TFT on the bearer.</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 corresponding to the bearer (to remove the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TFTs</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a:t>
                      </a:r>
                      <a:endParaRPr kumimoji="0" lang="en-US" sz="900" b="0" i="0" u="none" strike="noStrike" cap="none" normalizeH="0" baseline="0" dirty="0" smtClean="0">
                        <a:ln>
                          <a:noFill/>
                        </a:ln>
                        <a:solidFill>
                          <a:srgbClr val="00B05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9286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7</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Replace one or more filters in an TFT with new one(s) with or without change in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 (no QCI change)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(if needed)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“replace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in existing TFT”, list of  filter(s) which will form the TFT, filter ID (for existing filters, no IDs for new filters,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Same as LTE.</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 </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270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8</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Delete a bearer</a:t>
                      </a:r>
                    </a:p>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DEACTIVATE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Teardown Indicator</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If Teardown Indication:</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DELETE SESSION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Otherwise:</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DELETE BEARER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EBI (NSAPI), </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NO LBI</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deletion of PCC rule  corresponding to the bearer.</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a:xfrm>
            <a:off x="385763" y="152400"/>
            <a:ext cx="7691437" cy="457200"/>
          </a:xfrm>
        </p:spPr>
        <p:txBody>
          <a:bodyPr/>
          <a:lstStyle/>
          <a:p>
            <a:pPr eaLnBrk="1" hangingPunct="1"/>
            <a:r>
              <a:rPr lang="en-US" sz="2000" dirty="0" smtClean="0"/>
              <a:t>UE-initiated EPS bearer request/modification/deletion in 2G/3G in </a:t>
            </a:r>
            <a:r>
              <a:rPr lang="en-US" sz="2000" dirty="0" smtClean="0">
                <a:solidFill>
                  <a:srgbClr val="FF3300"/>
                </a:solidFill>
              </a:rPr>
              <a:t>MS/NW</a:t>
            </a:r>
            <a:r>
              <a:rPr lang="en-US" sz="2000" dirty="0" smtClean="0"/>
              <a:t> mode (Table 3B 23.060, augmented)</a:t>
            </a:r>
          </a:p>
        </p:txBody>
      </p:sp>
      <p:graphicFrame>
        <p:nvGraphicFramePr>
          <p:cNvPr id="826624" name="Group 256"/>
          <p:cNvGraphicFramePr>
            <a:graphicFrameLocks noGrp="1"/>
          </p:cNvGraphicFramePr>
          <p:nvPr/>
        </p:nvGraphicFramePr>
        <p:xfrm>
          <a:off x="304800" y="786257"/>
          <a:ext cx="8874854" cy="11932920"/>
        </p:xfrm>
        <a:graphic>
          <a:graphicData uri="http://schemas.openxmlformats.org/drawingml/2006/table">
            <a:tbl>
              <a:tblPr/>
              <a:tblGrid>
                <a:gridCol w="208280"/>
                <a:gridCol w="1423496"/>
                <a:gridCol w="1774987"/>
                <a:gridCol w="1822697"/>
                <a:gridCol w="1822697"/>
                <a:gridCol w="1822697"/>
              </a:tblGrid>
              <a:tr h="293688">
                <a:tc>
                  <a:txBody>
                    <a:bodyPr/>
                    <a:lstStyle/>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UE-initiated resource request</a:t>
                      </a:r>
                      <a:b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b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use case</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smtClean="0">
                          <a:ln>
                            <a:noFill/>
                          </a:ln>
                          <a:solidFill>
                            <a:srgbClr val="000000"/>
                          </a:solidFill>
                          <a:effectLst/>
                          <a:latin typeface="Arial" pitchFamily="34" charset="0"/>
                          <a:ea typeface="宋体" charset="-122"/>
                          <a:cs typeface="Times New Roman" pitchFamily="18" charset="0"/>
                        </a:rPr>
                        <a:t>Procedure/Information provided by UE in NAS signalling</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0" i="0" u="none" strike="noStrike" cap="none" normalizeH="0" baseline="0" dirty="0" smtClean="0">
                          <a:ln>
                            <a:noFill/>
                          </a:ln>
                          <a:solidFill>
                            <a:srgbClr val="000000"/>
                          </a:solidFill>
                          <a:effectLst/>
                          <a:latin typeface="Arial" pitchFamily="34" charset="0"/>
                          <a:ea typeface="宋体" charset="-122"/>
                          <a:cs typeface="Times New Roman" pitchFamily="18" charset="0"/>
                        </a:rPr>
                        <a:t>Procedure/Information on S4 to SGW and S5  to PGW</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NOTES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B050"/>
                          </a:solidFill>
                          <a:effectLst/>
                          <a:latin typeface="Arial" pitchFamily="34" charset="0"/>
                          <a:ea typeface="宋体" charset="-122"/>
                          <a:cs typeface="Times New Roman" pitchFamily="18" charset="0"/>
                        </a:rPr>
                        <a:t>PGW Behaviour</a:t>
                      </a:r>
                    </a:p>
                    <a:p>
                      <a:pPr marL="0" marR="0" lvl="0" indent="0" algn="ctr"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rPr>
                        <a:t>Impact on </a:t>
                      </a:r>
                      <a:r>
                        <a:rPr kumimoji="0" lang="en-GB" sz="900" b="1" i="0" u="none" strike="noStrike" cap="none" normalizeH="0" baseline="0" dirty="0" err="1" smtClean="0">
                          <a:ln>
                            <a:noFill/>
                          </a:ln>
                          <a:solidFill>
                            <a:srgbClr val="0070C0"/>
                          </a:solidFill>
                          <a:effectLst/>
                          <a:latin typeface="Arial" pitchFamily="34" charset="0"/>
                          <a:ea typeface="宋体" charset="-122"/>
                          <a:cs typeface="Times New Roman" pitchFamily="18" charset="0"/>
                        </a:rPr>
                        <a:t>Gx</a:t>
                      </a:r>
                      <a:endParaRPr kumimoji="0" lang="en-GB" sz="900" b="1" i="0" u="none" strike="noStrike" cap="none" normalizeH="0" baseline="0" dirty="0" smtClean="0">
                        <a:ln>
                          <a:noFill/>
                        </a:ln>
                        <a:solidFill>
                          <a:srgbClr val="0070C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63550">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1</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Create a new bearer (secondary PDP Context)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ACTIVATE SECONDARY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Linked TI, Requested NSAPI (EBI), TI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params</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“create new TFT”, filter, filter ID,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 Linked TI), </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No EBI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QCI, GBR (only for GBR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endParaRPr kumimoji="0" lang="en-GB" sz="900" b="1" i="0" u="none" strike="noStrike" cap="none" normalizeH="0" baseline="0" dirty="0" smtClean="0">
                        <a:ln>
                          <a:noFill/>
                        </a:ln>
                        <a:solidFill>
                          <a:srgbClr val="EA0437"/>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The RAT Type = 2G/3G along with “create new TFT” in TFT operation indicates to the PGW that a new bearer needs to be created.</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NOTE: The EBI is not assigned by the PGW in the Create bearer request. The EBI(=NSAPI) is created by SGSN and forwarded back to PGW by SGW.</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B050"/>
                          </a:solidFill>
                          <a:effectLst/>
                          <a:latin typeface="Arial" pitchFamily="34" charset="0"/>
                          <a:ea typeface="宋体" charset="-122"/>
                          <a:cs typeface="Arial" pitchFamily="34" charset="0"/>
                        </a:rPr>
                        <a:t>The RAT Type = 2G/3G along with “create new TFT” in TFT operation indicates to the PGW that a new bearer needs to be created. The PGW MUST initiate Create Bearer request.</a:t>
                      </a: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For LTE the  PGW can add to the flow to an existing bearer and hence initiate modify bearer request.</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New PCC rule is request ed. The TFT filter-IDs used are the ones provided by the UE in the create  secondary PDP context request.</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651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smtClean="0">
                          <a:ln>
                            <a:noFill/>
                          </a:ln>
                          <a:solidFill>
                            <a:srgbClr val="000000"/>
                          </a:solidFill>
                          <a:effectLst/>
                          <a:latin typeface="Arial" pitchFamily="34" charset="0"/>
                          <a:ea typeface="宋体" charset="-122"/>
                          <a:cs typeface="Times New Roman" pitchFamily="18" charset="0"/>
                        </a:rPr>
                        <a:t>2</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Add TFT filters to a bearer with existing TFT and with or without increase </a:t>
                      </a: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endParaRPr kumimoji="0" lang="en-GB" sz="10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 (optional),</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“add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new filter, filter ID, precedence, associated filters)</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r>
                        <a:rPr kumimoji="0" lang="en-US" sz="1000" b="0" i="0" u="none" strike="noStrike" cap="none" normalizeH="0" baseline="0" dirty="0" smtClean="0">
                          <a:ln>
                            <a:noFill/>
                          </a:ln>
                          <a:solidFill>
                            <a:srgbClr val="000000"/>
                          </a:solidFill>
                          <a:effectLst/>
                          <a:latin typeface="Arial" pitchFamily="34" charset="0"/>
                          <a:cs typeface="Arial" pitchFamily="34" charset="0"/>
                        </a:rPr>
                        <a:t> related to EPS Bearer (optional),</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2"/>
                          </a:solidFill>
                          <a:effectLst/>
                          <a:latin typeface="Arial" pitchFamily="34" charset="0"/>
                          <a:ea typeface="宋体" charset="-122"/>
                          <a:cs typeface="Arial" pitchFamily="34" charset="0"/>
                        </a:rPr>
                        <a:t>The parameter list SHALL consist of  filters to which the new filter need to be associated with</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There is no linked packet filters  in the parameters field in the TFT (as opposed to LTE case, where UE adds IP-flows to an existing SDF). For MS-only there can only be one PCC rule per bearer. Hence PGW is able to identify the PCC rule associated with the bearer to communicate with PCRF.</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857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3</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Arial" pitchFamily="34" charset="0"/>
                          <a:cs typeface="Arial" pitchFamily="34" charset="0"/>
                        </a:rPr>
                        <a:t>Add TFT filters to a bearer without existing TFT and increase </a:t>
                      </a:r>
                      <a:r>
                        <a:rPr kumimoji="0" lang="en-US" sz="900" b="0" i="0" u="none" strike="noStrike" cap="none" normalizeH="0" baseline="0" dirty="0" err="1" smtClean="0">
                          <a:ln>
                            <a:noFill/>
                          </a:ln>
                          <a:solidFill>
                            <a:srgbClr val="000000"/>
                          </a:solidFill>
                          <a:effectLst/>
                          <a:latin typeface="Arial" pitchFamily="34" charset="0"/>
                          <a:cs typeface="Arial" pitchFamily="34" charset="0"/>
                        </a:rPr>
                        <a:t>QoS</a:t>
                      </a:r>
                      <a:endParaRPr kumimoji="0" lang="en-GB"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“Create a new TFT”, new filter, filter ID,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0" i="0" u="none" strike="noStrike" cap="none" normalizeH="0" baseline="0" dirty="0" err="1" smtClean="0">
                          <a:ln>
                            <a:noFill/>
                          </a:ln>
                          <a:solidFill>
                            <a:srgbClr val="000000"/>
                          </a:solidFill>
                          <a:effectLst/>
                          <a:latin typeface="Arial" pitchFamily="34" charset="0"/>
                          <a:cs typeface="Arial" pitchFamily="34" charset="0"/>
                        </a:rPr>
                        <a:t>QoS</a:t>
                      </a:r>
                      <a:r>
                        <a:rPr kumimoji="0" lang="en-US" sz="1000" b="0" i="0" u="none" strike="noStrike" cap="none" normalizeH="0" baseline="0" dirty="0" smtClean="0">
                          <a:ln>
                            <a:noFill/>
                          </a:ln>
                          <a:solidFill>
                            <a:srgbClr val="000000"/>
                          </a:solidFill>
                          <a:effectLst/>
                          <a:latin typeface="Arial" pitchFamily="34" charset="0"/>
                          <a:cs typeface="Arial" pitchFamily="34" charset="0"/>
                        </a:rPr>
                        <a:t> related to EPS Bearer,</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cs typeface="Arial" pitchFamily="34" charset="0"/>
                        </a:rPr>
                        <a:t>UE </a:t>
                      </a:r>
                      <a:r>
                        <a:rPr kumimoji="0" lang="en-US" sz="900" b="0" i="0" u="sng" strike="noStrike" cap="none" normalizeH="0" baseline="0" dirty="0" smtClean="0">
                          <a:ln>
                            <a:noFill/>
                          </a:ln>
                          <a:solidFill>
                            <a:srgbClr val="000000"/>
                          </a:solidFill>
                          <a:effectLst/>
                          <a:latin typeface="Arial" pitchFamily="34" charset="0"/>
                          <a:cs typeface="Arial" pitchFamily="34" charset="0"/>
                        </a:rPr>
                        <a:t>can use</a:t>
                      </a:r>
                      <a:r>
                        <a:rPr kumimoji="0" lang="en-US" sz="900" b="0" i="0" u="none" strike="noStrike" cap="none" normalizeH="0" baseline="0" dirty="0" smtClean="0">
                          <a:ln>
                            <a:noFill/>
                          </a:ln>
                          <a:solidFill>
                            <a:srgbClr val="000000"/>
                          </a:solidFill>
                          <a:effectLst/>
                          <a:latin typeface="Arial" pitchFamily="34" charset="0"/>
                          <a:cs typeface="Arial" pitchFamily="34" charset="0"/>
                        </a:rPr>
                        <a:t> “create a new TFT” for PDP context that already have a TFT. This is a syntactic error stated in stage-3 but can still continue and replace the existing TFT. (Sec. 6.1.3.3.3, 24.301)</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cs typeface="Arial" pitchFamily="34" charset="0"/>
                        </a:rPr>
                        <a:t>UE can “create a new TFT” for PDP context established without TFT (first PDP context. This is the typical use-case.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B050"/>
                          </a:solidFill>
                          <a:effectLst/>
                          <a:latin typeface="Arial" pitchFamily="34" charset="0"/>
                          <a:cs typeface="Arial" pitchFamily="34" charset="0"/>
                        </a:rPr>
                        <a:t>Compared to #1, the EBI in included in Bearer Resource Command. Hence, the PGW will figure out that an existing bearer needs to be updated. Hence, modify bearer request is use .</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0" i="0" u="none" strike="noStrike" cap="none" normalizeH="0" baseline="0" dirty="0" smtClean="0">
                          <a:ln>
                            <a:noFill/>
                          </a:ln>
                          <a:solidFill>
                            <a:srgbClr val="0070C0"/>
                          </a:solidFill>
                          <a:effectLst/>
                          <a:latin typeface="Arial" pitchFamily="34" charset="0"/>
                          <a:cs typeface="Arial" pitchFamily="34" charset="0"/>
                        </a:rPr>
                        <a:t>The PCC rule </a:t>
                      </a:r>
                      <a:r>
                        <a:rPr kumimoji="0" lang="en-US" sz="900" b="0" i="0" u="none" strike="noStrike" cap="none" normalizeH="0" baseline="0" dirty="0" err="1" smtClean="0">
                          <a:ln>
                            <a:noFill/>
                          </a:ln>
                          <a:solidFill>
                            <a:srgbClr val="0070C0"/>
                          </a:solidFill>
                          <a:effectLst/>
                          <a:latin typeface="Arial" pitchFamily="34" charset="0"/>
                          <a:cs typeface="Arial" pitchFamily="34" charset="0"/>
                        </a:rPr>
                        <a:t>correspodning</a:t>
                      </a:r>
                      <a:r>
                        <a:rPr kumimoji="0" lang="en-US" sz="900" b="0" i="0" u="none" strike="noStrike" cap="none" normalizeH="0" baseline="0" dirty="0" smtClean="0">
                          <a:ln>
                            <a:noFill/>
                          </a:ln>
                          <a:solidFill>
                            <a:srgbClr val="0070C0"/>
                          </a:solidFill>
                          <a:effectLst/>
                          <a:latin typeface="Arial" pitchFamily="34" charset="0"/>
                          <a:cs typeface="Arial" pitchFamily="34" charset="0"/>
                        </a:rPr>
                        <a:t> to the bearer is requested to be updated with the new filters.</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857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4</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ea typeface="宋体" charset="-122"/>
                          <a:cs typeface="Times New Roman" pitchFamily="18" charset="0"/>
                        </a:rPr>
                        <a:t>Increase/Decrease of QoS,</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ea typeface="宋体" charset="-122"/>
                          <a:cs typeface="Times New Roman" pitchFamily="18" charset="0"/>
                        </a:rPr>
                        <a:t>TFT filters not specified</a:t>
                      </a:r>
                      <a:endParaRPr kumimoji="0" lang="en-GB" sz="1600" b="1" i="0" u="none" strike="noStrike" cap="none" normalizeH="0" baseline="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000" b="1" i="0" u="none" strike="noStrike" cap="none" normalizeH="0" baseline="0" dirty="0" smtClean="0">
                          <a:ln>
                            <a:noFill/>
                          </a:ln>
                          <a:solidFill>
                            <a:schemeClr val="accent2"/>
                          </a:solidFill>
                          <a:effectLst/>
                          <a:latin typeface="Arial" pitchFamily="34" charset="0"/>
                          <a:ea typeface="宋体" charset="-122"/>
                          <a:cs typeface="Arial" pitchFamily="34" charset="0"/>
                        </a:rPr>
                        <a:t>NOT SUPPORTED</a:t>
                      </a:r>
                      <a:endParaRPr kumimoji="0" lang="en-GB" sz="1000" b="1" i="0" u="none" strike="noStrike" cap="none" normalizeH="0" baseline="0" dirty="0" smtClean="0">
                        <a:ln>
                          <a:noFill/>
                        </a:ln>
                        <a:solidFill>
                          <a:schemeClr val="accent2"/>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Arial" pitchFamily="34" charset="0"/>
                          <a:cs typeface="Arial" pitchFamily="34" charset="0"/>
                        </a:rPr>
                        <a:t>Not supported in LTE</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Arial" pitchFamily="34" charset="0"/>
                          <a:cs typeface="Arial" pitchFamily="34" charset="0"/>
                        </a:rPr>
                        <a:t>(TFT filters need to be specified for LTE.)</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US" sz="9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349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5</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Remove </a:t>
                      </a:r>
                      <a:r>
                        <a:rPr kumimoji="0" lang="en-US" sz="900" b="1" i="1" u="none" strike="noStrike" cap="none" normalizeH="0" baseline="0" dirty="0" smtClean="0">
                          <a:ln>
                            <a:noFill/>
                          </a:ln>
                          <a:solidFill>
                            <a:srgbClr val="000000"/>
                          </a:solidFill>
                          <a:effectLst/>
                          <a:latin typeface="Arial" pitchFamily="34" charset="0"/>
                          <a:ea typeface="宋体" charset="-122"/>
                          <a:cs typeface="Times New Roman" pitchFamily="18" charset="0"/>
                        </a:rPr>
                        <a:t>some (not all) </a:t>
                      </a:r>
                      <a:r>
                        <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TFT filters with or without decrease </a:t>
                      </a:r>
                      <a:r>
                        <a:rPr kumimoji="0" lang="en-US"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“delete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 from existing TFT”, filters to be added/deleted, filter ID, precedence)</a:t>
                      </a:r>
                      <a:endPar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chemeClr val="accent2"/>
                          </a:solidFill>
                          <a:effectLst/>
                          <a:latin typeface="Arial" pitchFamily="34" charset="0"/>
                          <a:ea typeface="宋体" charset="-122"/>
                          <a:cs typeface="Arial" pitchFamily="34" charset="0"/>
                        </a:rPr>
                        <a:t>The parameter list SHALL consist of  filters to which the new filter need to be associated with</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Same as LTE.</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 corresponding to the bearer.</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9286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6</a:t>
                      </a:r>
                      <a:endParaRPr kumimoji="0" lang="en-GB" sz="16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Delete TFT with or without decrease </a:t>
                      </a:r>
                      <a:r>
                        <a:rPr kumimoji="0" lang="en-US"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“delete existing TFT”, </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no </a:t>
                      </a:r>
                      <a:r>
                        <a:rPr kumimoji="0" lang="en-GB" sz="900" b="1" i="0" u="none" strike="noStrike" cap="none" normalizeH="0" baseline="0" dirty="0" err="1" smtClean="0">
                          <a:ln>
                            <a:noFill/>
                          </a:ln>
                          <a:solidFill>
                            <a:schemeClr val="tx1">
                              <a:lumMod val="50000"/>
                              <a:lumOff val="50000"/>
                            </a:schemeClr>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filter list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endPar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US"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 of the PDP context</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GB" sz="900" i="0" dirty="0" smtClean="0">
                          <a:latin typeface="Times New Roman"/>
                          <a:ea typeface="Times New Roman"/>
                        </a:rPr>
                        <a:t>ERROR: </a:t>
                      </a:r>
                      <a:r>
                        <a:rPr lang="en-GB" sz="900" i="1" dirty="0" smtClean="0">
                          <a:latin typeface="Times New Roman"/>
                          <a:ea typeface="Times New Roman"/>
                        </a:rPr>
                        <a:t>TFT operation</a:t>
                      </a:r>
                      <a:r>
                        <a:rPr lang="en-GB" sz="900" dirty="0" smtClean="0">
                          <a:latin typeface="Times New Roman"/>
                          <a:ea typeface="Times New Roman"/>
                        </a:rPr>
                        <a:t> = "Delete existing TFT" when there is already another PDP context with the same PDP address and APN without a TFT. </a:t>
                      </a:r>
                      <a:r>
                        <a:rPr kumimoji="0" lang="en-US" sz="900" b="0" i="0" u="none" strike="noStrike" cap="none" normalizeH="0" baseline="0" dirty="0" smtClean="0">
                          <a:ln>
                            <a:noFill/>
                          </a:ln>
                          <a:solidFill>
                            <a:srgbClr val="000000"/>
                          </a:solidFill>
                          <a:effectLst/>
                          <a:latin typeface="Arial" pitchFamily="34" charset="0"/>
                          <a:cs typeface="Arial" pitchFamily="34" charset="0"/>
                        </a:rPr>
                        <a:t>(Sec. 6.1.3.3.3, 24.301)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900" b="0" i="0" u="none" strike="noStrike" cap="none" normalizeH="0" baseline="0" dirty="0" smtClean="0">
                          <a:ln>
                            <a:noFill/>
                          </a:ln>
                          <a:solidFill>
                            <a:srgbClr val="00B050"/>
                          </a:solidFill>
                          <a:effectLst/>
                          <a:latin typeface="Arial" pitchFamily="34" charset="0"/>
                          <a:cs typeface="Arial" pitchFamily="34" charset="0"/>
                        </a:rPr>
                        <a:t>Corresponding to the case when a  SDF flow is requested to be removed by UE in LTE which leads to no TFT on the bearer.</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 corresponding to the bearer (to remove the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TFTs</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a:t>
                      </a:r>
                      <a:endParaRPr kumimoji="0" lang="en-US" sz="900" b="0" i="0" u="none" strike="noStrike" cap="none" normalizeH="0" baseline="0" dirty="0" smtClean="0">
                        <a:ln>
                          <a:noFill/>
                        </a:ln>
                        <a:solidFill>
                          <a:srgbClr val="00B050"/>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92868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7</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Replace one or more filters in an TFT with new one(s) with or without change in </a:t>
                      </a:r>
                      <a:r>
                        <a:rPr kumimoji="0" lang="en-GB" sz="900" b="1" i="0" u="none" strike="noStrike" cap="none" normalizeH="0" baseline="0" dirty="0" err="1" smtClean="0">
                          <a:ln>
                            <a:noFill/>
                          </a:ln>
                          <a:solidFill>
                            <a:srgbClr val="000000"/>
                          </a:solidFill>
                          <a:effectLst/>
                          <a:latin typeface="Arial" pitchFamily="34" charset="0"/>
                          <a:ea typeface="宋体" charset="-122"/>
                          <a:cs typeface="Times New Roman" pitchFamily="18"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 (no QCI change)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accent1"/>
                          </a:solidFill>
                          <a:effectLst/>
                          <a:latin typeface="Arial" pitchFamily="34" charset="0"/>
                          <a:ea typeface="宋体" charset="-122"/>
                          <a:cs typeface="Arial" pitchFamily="34" charset="0"/>
                        </a:rPr>
                        <a:t>MODIFY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(if needed)</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TFT_operation</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 “replace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pkt</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filters in existing TFT”, list of  filter(s) which will form the TFT, filter ID (for existing filters, no IDs for new filters, precedence)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cs typeface="Arial" pitchFamily="34" charset="0"/>
                        </a:rPr>
                        <a:t>BEARER RESOURCE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LBI, EBI (NSAPI), </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New </a:t>
                      </a:r>
                      <a:r>
                        <a:rPr kumimoji="0" lang="en-GB" sz="900" b="1" i="0" u="none" strike="noStrike" cap="none" normalizeH="0" baseline="0" dirty="0" err="1" smtClean="0">
                          <a:ln>
                            <a:noFill/>
                          </a:ln>
                          <a:solidFill>
                            <a:srgbClr val="000000"/>
                          </a:solidFill>
                          <a:effectLst/>
                          <a:latin typeface="Arial" pitchFamily="34" charset="0"/>
                          <a:ea typeface="宋体" charset="-122"/>
                          <a:cs typeface="Arial" pitchFamily="34" charset="0"/>
                        </a:rPr>
                        <a:t>QoS</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 (GBR) of the EPS Bearer (</a:t>
                      </a: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GBR only</a:t>
                      </a: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TFT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Same as LTE.</a:t>
                      </a: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modification of an existing PCC rule </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270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8</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rPr>
                        <a:t>Delete a bearer</a:t>
                      </a:r>
                    </a:p>
                    <a:p>
                      <a:pPr marL="0" marR="0" lvl="0" indent="0" algn="l" defTabSz="914400" rtl="0" eaLnBrk="1" fontAlgn="base" latinLnBrk="0" hangingPunct="1">
                        <a:lnSpc>
                          <a:spcPct val="90000"/>
                        </a:lnSpc>
                        <a:spcBef>
                          <a:spcPct val="50000"/>
                        </a:spcBef>
                        <a:spcAft>
                          <a:spcPct val="0"/>
                        </a:spcAft>
                        <a:buClr>
                          <a:srgbClr val="FF7200"/>
                        </a:buClr>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accent1"/>
                          </a:solidFill>
                          <a:effectLst/>
                          <a:latin typeface="Arial" pitchFamily="34" charset="0"/>
                          <a:ea typeface="宋体" charset="-122"/>
                          <a:cs typeface="Arial" pitchFamily="34" charset="0"/>
                        </a:rPr>
                        <a:t>DEACTIVATE PDP CONTEXT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宋体" charset="-122"/>
                          <a:cs typeface="Arial" pitchFamily="34" charset="0"/>
                        </a:rPr>
                        <a:t>TI (NSAPI) ,</a:t>
                      </a:r>
                      <a:r>
                        <a:rPr kumimoji="0" lang="en-US"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 No 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US" sz="900" b="1" i="0" u="none" strike="noStrike" cap="none" normalizeH="0" baseline="0" dirty="0" smtClean="0">
                          <a:ln>
                            <a:noFill/>
                          </a:ln>
                          <a:solidFill>
                            <a:srgbClr val="000000"/>
                          </a:solidFill>
                          <a:effectLst/>
                          <a:latin typeface="Arial" pitchFamily="34" charset="0"/>
                          <a:ea typeface="宋体" charset="-122"/>
                          <a:cs typeface="Arial" pitchFamily="34" charset="0"/>
                        </a:rPr>
                        <a:t>Teardown Indicator</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If Teardown Indication:</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DELETE SESSION REQUEST</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宋体" charset="-122"/>
                          <a:cs typeface="Arial" pitchFamily="34" charset="0"/>
                        </a:rPr>
                        <a:t>LBI</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Otherwise:</a:t>
                      </a:r>
                    </a:p>
                    <a:p>
                      <a:pPr marL="0" marR="0" lvl="0" indent="0" algn="l" defTabSz="914400" rtl="0" eaLnBrk="1" fontAlgn="base" latinLnBrk="0" hangingPunct="1">
                        <a:lnSpc>
                          <a:spcPct val="90000"/>
                        </a:lnSpc>
                        <a:spcBef>
                          <a:spcPct val="0"/>
                        </a:spcBef>
                        <a:spcAft>
                          <a:spcPct val="0"/>
                        </a:spcAft>
                        <a:buClrTx/>
                        <a:buSzTx/>
                        <a:buFontTx/>
                        <a:buNone/>
                        <a:tabLst/>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DELETE BEARER COMMAND</a:t>
                      </a: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rPr>
                        <a:t>EBI (NSAPI), </a:t>
                      </a:r>
                      <a:r>
                        <a:rPr kumimoji="0" lang="en-GB" sz="900" b="1" i="0" u="none" strike="noStrike" cap="none" normalizeH="0" baseline="0" dirty="0" smtClean="0">
                          <a:ln>
                            <a:noFill/>
                          </a:ln>
                          <a:solidFill>
                            <a:schemeClr val="tx1">
                              <a:lumMod val="50000"/>
                              <a:lumOff val="50000"/>
                            </a:schemeClr>
                          </a:solidFill>
                          <a:effectLst/>
                          <a:latin typeface="Arial" pitchFamily="34" charset="0"/>
                          <a:ea typeface="宋体" charset="-122"/>
                          <a:cs typeface="Arial" pitchFamily="34" charset="0"/>
                        </a:rPr>
                        <a:t>NO LBI</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On </a:t>
                      </a:r>
                      <a:r>
                        <a:rPr kumimoji="0" lang="en-GB" sz="900" b="1" i="0" u="none" strike="noStrike" cap="none" normalizeH="0" baseline="0" dirty="0" err="1" smtClean="0">
                          <a:ln>
                            <a:noFill/>
                          </a:ln>
                          <a:solidFill>
                            <a:srgbClr val="0070C0"/>
                          </a:solidFill>
                          <a:effectLst/>
                          <a:latin typeface="Arial" pitchFamily="34" charset="0"/>
                          <a:ea typeface="宋体" charset="-122"/>
                          <a:cs typeface="Arial" pitchFamily="34" charset="0"/>
                        </a:rPr>
                        <a:t>Gx</a:t>
                      </a:r>
                      <a:r>
                        <a:rPr kumimoji="0" lang="en-GB" sz="900" b="1" i="0" u="none" strike="noStrike" cap="none" normalizeH="0" baseline="0" dirty="0" smtClean="0">
                          <a:ln>
                            <a:noFill/>
                          </a:ln>
                          <a:solidFill>
                            <a:srgbClr val="0070C0"/>
                          </a:solidFill>
                          <a:effectLst/>
                          <a:latin typeface="Arial" pitchFamily="34" charset="0"/>
                          <a:ea typeface="宋体" charset="-122"/>
                          <a:cs typeface="Arial" pitchFamily="34" charset="0"/>
                        </a:rPr>
                        <a:t>, the PGW asks for deletion of PCC rule(s) corresponding to the bearer(s).</a:t>
                      </a: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p>
                      <a:pPr marL="0" marR="0" lvl="0" indent="0" algn="l" defTabSz="914400" rtl="0" eaLnBrk="1" fontAlgn="base" latinLnBrk="0" hangingPunct="1">
                        <a:lnSpc>
                          <a:spcPct val="90000"/>
                        </a:lnSpc>
                        <a:spcBef>
                          <a:spcPct val="0"/>
                        </a:spcBef>
                        <a:spcAft>
                          <a:spcPct val="0"/>
                        </a:spcAft>
                        <a:buClrTx/>
                        <a:buSzTx/>
                        <a:buFontTx/>
                        <a:buNone/>
                        <a:tabLst/>
                      </a:pPr>
                      <a:endParaRPr kumimoji="0" lang="en-GB" sz="900" b="1" i="0" u="none" strike="noStrike" cap="none" normalizeH="0" baseline="0" dirty="0" smtClean="0">
                        <a:ln>
                          <a:noFill/>
                        </a:ln>
                        <a:solidFill>
                          <a:srgbClr val="000000"/>
                        </a:solidFill>
                        <a:effectLst/>
                        <a:latin typeface="Arial" pitchFamily="34" charset="0"/>
                        <a:ea typeface="宋体" charset="-122"/>
                        <a:cs typeface="Arial"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1_Blank">
  <a:themeElements>
    <a:clrScheme name="1_Blank 1">
      <a:dk1>
        <a:srgbClr val="000000"/>
      </a:dk1>
      <a:lt1>
        <a:srgbClr val="FFFFFF"/>
      </a:lt1>
      <a:dk2>
        <a:srgbClr val="0079C2"/>
      </a:dk2>
      <a:lt2>
        <a:srgbClr val="808080"/>
      </a:lt2>
      <a:accent1>
        <a:srgbClr val="AFBD21"/>
      </a:accent1>
      <a:accent2>
        <a:srgbClr val="E51B24"/>
      </a:accent2>
      <a:accent3>
        <a:srgbClr val="FFFFFF"/>
      </a:accent3>
      <a:accent4>
        <a:srgbClr val="000000"/>
      </a:accent4>
      <a:accent5>
        <a:srgbClr val="D4DBAB"/>
      </a:accent5>
      <a:accent6>
        <a:srgbClr val="CF1720"/>
      </a:accent6>
      <a:hlink>
        <a:srgbClr val="70CEF5"/>
      </a:hlink>
      <a:folHlink>
        <a:srgbClr val="E270CD"/>
      </a:folHlink>
    </a:clrScheme>
    <a:fontScheme name="1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CCFFCC"/>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1_Blank 1">
        <a:dk1>
          <a:srgbClr val="000000"/>
        </a:dk1>
        <a:lt1>
          <a:srgbClr val="FFFFFF"/>
        </a:lt1>
        <a:dk2>
          <a:srgbClr val="0079C2"/>
        </a:dk2>
        <a:lt2>
          <a:srgbClr val="808080"/>
        </a:lt2>
        <a:accent1>
          <a:srgbClr val="AFBD21"/>
        </a:accent1>
        <a:accent2>
          <a:srgbClr val="E51B24"/>
        </a:accent2>
        <a:accent3>
          <a:srgbClr val="FFFFFF"/>
        </a:accent3>
        <a:accent4>
          <a:srgbClr val="000000"/>
        </a:accent4>
        <a:accent5>
          <a:srgbClr val="D4DBAB"/>
        </a:accent5>
        <a:accent6>
          <a:srgbClr val="CF1720"/>
        </a:accent6>
        <a:hlink>
          <a:srgbClr val="70CEF5"/>
        </a:hlink>
        <a:folHlink>
          <a:srgbClr val="E270C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41589</TotalTime>
  <Words>4601</Words>
  <Application>Microsoft Office PowerPoint</Application>
  <PresentationFormat>On-screen Show (4:3)</PresentationFormat>
  <Paragraphs>426</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1_Blank</vt:lpstr>
      <vt:lpstr>PGW handling of UE Init Procedures in 2G/3G and LTE   ***DRAFT*** Nokia Siemens Networks</vt:lpstr>
      <vt:lpstr>UE-init procedures in EPS</vt:lpstr>
      <vt:lpstr>UE Init Procedures in LTE</vt:lpstr>
      <vt:lpstr>Overview</vt:lpstr>
      <vt:lpstr>UE-initiated resource (SDF) request/modification in LTE </vt:lpstr>
      <vt:lpstr>UE Init procedures for 2G/3G via S4-SGSN</vt:lpstr>
      <vt:lpstr>Overview</vt:lpstr>
      <vt:lpstr>UE-initiated EPS bearer request/modification/deletion in 2G/3G in MS-only mode (Table 3A 23.060, augmented)</vt:lpstr>
      <vt:lpstr>UE-initiated EPS bearer request/modification/deletion in 2G/3G in MS/NW mode (Table 3B 23.060, augmented)</vt:lpstr>
      <vt:lpstr>Some Observations</vt:lpstr>
      <vt:lpstr>PGW Behavior Changes between LTE and 2G/3G</vt:lpstr>
      <vt:lpstr>Handling of TFT operation code in PGW for LTE and 2G/3G </vt:lpstr>
      <vt:lpstr>Mapping from Bearer parameters to Gx parameters for 2G/3G connected to EPS</vt:lpstr>
      <vt:lpstr>On handling of TFT filter IDs for new UE requested SDFs in PGW</vt:lpstr>
      <vt:lpstr>Mapping between         SDF Filter IDs, on  Gx/Gxx and            TFT Filter IDs  for LTE and 2G/3G</vt:lpstr>
      <vt:lpstr>Assumptions</vt:lpstr>
      <vt:lpstr>Establishment of UE-init resource in E-UTRAN</vt:lpstr>
    </vt:vector>
  </TitlesOfParts>
  <Company>Motorola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plane protocol architecture</dc:title>
  <dc:creator>A20689</dc:creator>
  <cp:lastModifiedBy>Irfan Ali</cp:lastModifiedBy>
  <cp:revision>199</cp:revision>
  <dcterms:created xsi:type="dcterms:W3CDTF">2007-04-09T08:48:48Z</dcterms:created>
  <dcterms:modified xsi:type="dcterms:W3CDTF">2011-11-07T05:01:52Z</dcterms:modified>
</cp:coreProperties>
</file>