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968" r:id="rId6"/>
    <p:sldId id="969" r:id="rId7"/>
    <p:sldId id="970" r:id="rId8"/>
    <p:sldId id="971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A10B621-2D57-8BD0-E77A-FCFFF097A6C6}" name="Dr Joachim W. Walewski" initials="JWW" userId="Dr Joachim W. Walewski" providerId="None"/>
  <p188:author id="{CC486ED6-D5AF-7C30-911E-4F02C16BFA77}" name="Zhang, Ling (FT RPD CED INW-CN)" initials="ZI" userId="S::zhangling@siemens.com::ae054736-a2f1-4eda-9ae1-37c0ebf3c99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27" autoAdjust="0"/>
    <p:restoredTop sz="94679" autoAdjust="0"/>
  </p:normalViewPr>
  <p:slideViewPr>
    <p:cSldViewPr snapToGrid="0">
      <p:cViewPr varScale="1">
        <p:scale>
          <a:sx n="64" d="100"/>
          <a:sy n="64" d="100"/>
        </p:scale>
        <p:origin x="648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08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636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3GPP TSG-WG SA2 Meeting #166	</a:t>
            </a:r>
          </a:p>
          <a:p>
            <a:pPr eaLnBrk="1" hangingPunct="1">
              <a:defRPr/>
            </a:pPr>
            <a:r>
              <a:rPr lang="it-IT" altLang="en-US" sz="1400" b="1" dirty="0">
                <a:latin typeface="Arial "/>
              </a:rPr>
              <a:t>Orlando, USA, 18 – 22 November 2024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 S2-2411973</a:t>
            </a:r>
          </a:p>
          <a:p>
            <a:pPr algn="r" eaLnBrk="1" hangingPunct="1">
              <a:defRPr/>
            </a:pPr>
            <a:endParaRPr lang="sv-SE" altLang="en-US" sz="14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g-acia.org/wp-content/uploads/2021/04/5G-ACIA_Integration-of-Industrial-Ethernet-Networks-with-5G-Networks-.pdf" TargetMode="External"/><Relationship Id="rId2" Type="http://schemas.openxmlformats.org/officeDocument/2006/relationships/hyperlink" Target="https://5g-acia.org/wp-content/uploads/2021/05/5G-ACIA_Integration_of_5G_with_Time-Sensitive_Networking_for_Industrial_Communicatins_single-pages.pdf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8406" y="2268537"/>
            <a:ext cx="9794941" cy="1345688"/>
          </a:xfrm>
        </p:spPr>
        <p:txBody>
          <a:bodyPr/>
          <a:lstStyle/>
          <a:p>
            <a:pPr eaLnBrk="1" hangingPunct="1"/>
            <a:r>
              <a:rPr lang="en-GB" altLang="en-US" sz="4400" dirty="0"/>
              <a:t>Discussion for Rel-20 Topics on 5G Integration with Industrial Communication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7" y="4589463"/>
            <a:ext cx="9194029" cy="1500187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buFontTx/>
              <a:buNone/>
            </a:pPr>
            <a:r>
              <a:rPr lang="en-GB" altLang="en-US" dirty="0"/>
              <a:t>Ling Zhang</a:t>
            </a:r>
          </a:p>
          <a:p>
            <a:pPr marL="0" indent="0" eaLnBrk="1" hangingPunct="1">
              <a:spcBef>
                <a:spcPts val="600"/>
              </a:spcBef>
              <a:buFontTx/>
              <a:buNone/>
            </a:pPr>
            <a:r>
              <a:rPr lang="en-GB" altLang="en-US" dirty="0"/>
              <a:t>Siemens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46B8B7-F69B-ED09-BD5B-36E434406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CBDB4-0D45-06AF-7F4A-D28059028B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98375"/>
            <a:ext cx="10515600" cy="4278588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Continued enhancements on 5G System are expected to better support manufacturing and digital transformation.</a:t>
            </a:r>
          </a:p>
          <a:p>
            <a:endParaRPr lang="en-US" sz="2000" dirty="0"/>
          </a:p>
          <a:p>
            <a:r>
              <a:rPr lang="en-US" sz="2000" dirty="0"/>
              <a:t>References for the selected requirements</a:t>
            </a:r>
          </a:p>
          <a:p>
            <a:pPr lvl="1"/>
            <a:r>
              <a:rPr lang="en-US" sz="1800" dirty="0"/>
              <a:t>5G-ACIA</a:t>
            </a:r>
          </a:p>
          <a:p>
            <a:pPr lvl="2"/>
            <a:r>
              <a:rPr lang="en-US" sz="1800" dirty="0"/>
              <a:t>5G-ACIA work has been looking into 5G as a logical bridge recently</a:t>
            </a:r>
          </a:p>
          <a:p>
            <a:pPr lvl="2">
              <a:spcAft>
                <a:spcPts val="0"/>
              </a:spcAft>
            </a:pPr>
            <a:r>
              <a:rPr lang="en-US" sz="1800" dirty="0"/>
              <a:t>Integration of 5G with Time-Sensitive Networking for Industrial Communications (</a:t>
            </a:r>
            <a:r>
              <a:rPr lang="en-US" sz="1800" dirty="0">
                <a:hlinkClick r:id="rId2"/>
              </a:rPr>
              <a:t>link</a:t>
            </a:r>
            <a:r>
              <a:rPr lang="en-US" sz="1800" dirty="0"/>
              <a:t>)</a:t>
            </a:r>
          </a:p>
          <a:p>
            <a:pPr lvl="2">
              <a:spcAft>
                <a:spcPts val="600"/>
              </a:spcAft>
            </a:pPr>
            <a:r>
              <a:rPr lang="en-US" sz="1800" dirty="0"/>
              <a:t>Integration of Industrial Ethernet Networks with 5G Networks (</a:t>
            </a:r>
            <a:r>
              <a:rPr lang="en-US" sz="1800" dirty="0">
                <a:hlinkClick r:id="rId3"/>
              </a:rPr>
              <a:t>link</a:t>
            </a:r>
            <a:r>
              <a:rPr lang="en-US" sz="1800" dirty="0"/>
              <a:t>)</a:t>
            </a:r>
          </a:p>
          <a:p>
            <a:pPr lvl="1"/>
            <a:r>
              <a:rPr lang="en-US" sz="1800" dirty="0"/>
              <a:t>3GPP</a:t>
            </a:r>
          </a:p>
          <a:p>
            <a:pPr lvl="2"/>
            <a:r>
              <a:rPr lang="en-US" sz="1800" dirty="0"/>
              <a:t>TS 22.104 - Service requirements for cyber-physical control applications in vertical domains</a:t>
            </a:r>
          </a:p>
        </p:txBody>
      </p:sp>
    </p:spTree>
    <p:extLst>
      <p:ext uri="{BB962C8B-B14F-4D97-AF65-F5344CB8AC3E}">
        <p14:creationId xmlns:p14="http://schemas.microsoft.com/office/powerpoint/2010/main" val="429423947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130C61-8000-00D1-ED9F-BE2E7BF3AB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5GS as Logical Bridge in Industrial Ethernet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364A91-0708-D612-318E-07E1198603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17032"/>
            <a:ext cx="10515600" cy="4259931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2000" dirty="0"/>
              <a:t>Further architectural and functional enhancements supporting 5GS as logical bridge</a:t>
            </a:r>
          </a:p>
          <a:p>
            <a:pPr>
              <a:spcAft>
                <a:spcPts val="600"/>
              </a:spcAft>
            </a:pPr>
            <a:r>
              <a:rPr lang="en-US" sz="2000" dirty="0"/>
              <a:t>Enhancements of 5GS as logical bridge so that it can react to Ethernet/virtual network/IEEE 802.1 protocols and dynamic events (e.g. handling of multicast/broadcast addresses, support for LLDPv2/LRP/RAP, support of Virtual Networks)</a:t>
            </a:r>
          </a:p>
          <a:p>
            <a:r>
              <a:rPr lang="en-US" sz="2000" dirty="0"/>
              <a:t>Support interoperable bridged time-sensitive networks profiled by IEC/IEEE 60802</a:t>
            </a:r>
          </a:p>
          <a:p>
            <a:pPr lvl="1"/>
            <a:r>
              <a:rPr lang="en-US" sz="1800" dirty="0"/>
              <a:t>How to translate IEC/IEEE 60802 TSN configurations to the TSN-related configurations within 5GS</a:t>
            </a:r>
          </a:p>
          <a:p>
            <a:pPr lvl="1">
              <a:spcAft>
                <a:spcPts val="600"/>
              </a:spcAft>
            </a:pPr>
            <a:r>
              <a:rPr lang="en-US" sz="1800" dirty="0"/>
              <a:t>How 5GS is enhanced for features, options, configurations, defaults, protocols, and procedures of bridges profiled by IEC/IEEE 60802</a:t>
            </a:r>
          </a:p>
          <a:p>
            <a:r>
              <a:rPr lang="en-US" altLang="zh-CN" sz="2000" dirty="0"/>
              <a:t>Support </a:t>
            </a:r>
            <a:r>
              <a:rPr lang="en-US" sz="2000" dirty="0"/>
              <a:t>Multiple Spanning Tree Protocol (MSTP)</a:t>
            </a:r>
          </a:p>
          <a:p>
            <a:pPr lvl="1"/>
            <a:r>
              <a:rPr lang="en-US" sz="1800" dirty="0"/>
              <a:t>Evaluate the topologies or architectures that create a loop</a:t>
            </a:r>
            <a:endParaRPr lang="en-US" sz="1800" dirty="0">
              <a:ea typeface="Calibri"/>
              <a:cs typeface="Calibri"/>
            </a:endParaRPr>
          </a:p>
          <a:p>
            <a:pPr lvl="1"/>
            <a:r>
              <a:rPr lang="en-US" sz="1800" dirty="0"/>
              <a:t>Evaluate the architectures (enhancements) that support MSTP operations (e.g. BPDU forwarding)</a:t>
            </a:r>
          </a:p>
          <a:p>
            <a:pPr lvl="1"/>
            <a:r>
              <a:rPr lang="en-US" sz="1800" dirty="0"/>
              <a:t>How 5GS is configured for MSTP communication between the 5GS logical bridge and IEEE 802.1Q bridge </a:t>
            </a:r>
          </a:p>
        </p:txBody>
      </p:sp>
    </p:spTree>
    <p:extLst>
      <p:ext uri="{BB962C8B-B14F-4D97-AF65-F5344CB8AC3E}">
        <p14:creationId xmlns:p14="http://schemas.microsoft.com/office/powerpoint/2010/main" val="131040624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40274-9842-338A-30AD-DF6B96E6D2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560388"/>
            <a:ext cx="9444789" cy="867360"/>
          </a:xfrm>
        </p:spPr>
        <p:txBody>
          <a:bodyPr/>
          <a:lstStyle/>
          <a:p>
            <a:r>
              <a:rPr lang="en-US" sz="3200" dirty="0"/>
              <a:t>Features required by TS 22.104 Cyber-physical Control Applications in Vertical domains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94C7A5-7EE1-6A00-FE7F-877ABE0A77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21305"/>
            <a:ext cx="10515600" cy="4155658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2000" dirty="0"/>
              <a:t>Enhancements for supporting Traffic model/patterns in more general scenarios as factories, process automation, human-machine interfaces and production IT, logistics and warehousing, and monitoring and maintenance</a:t>
            </a:r>
          </a:p>
          <a:p>
            <a:pPr lvl="1">
              <a:spcAft>
                <a:spcPts val="0"/>
              </a:spcAft>
            </a:pPr>
            <a:r>
              <a:rPr lang="en-US" sz="1800" dirty="0"/>
              <a:t>Setup of the Deterministic (a)periodic traffic, Non-deterministic traffic and burst traffic, Mixed traffic</a:t>
            </a:r>
          </a:p>
          <a:p>
            <a:pPr lvl="1">
              <a:spcAft>
                <a:spcPts val="600"/>
              </a:spcAft>
            </a:pPr>
            <a:r>
              <a:rPr lang="en-US" sz="1800" dirty="0"/>
              <a:t>Network exposure enhancements</a:t>
            </a:r>
          </a:p>
          <a:p>
            <a:pPr>
              <a:spcAft>
                <a:spcPts val="600"/>
              </a:spcAft>
            </a:pPr>
            <a:r>
              <a:rPr lang="en-US" sz="2000" dirty="0"/>
              <a:t>Coexistence of eight traffic classes (e.g. Hard-RT or isochronous traffic following a time-aware schedule) and lower priority traffic (e.g. Alarms and Events), when integrated with/support with high performance Ethernet applications</a:t>
            </a:r>
          </a:p>
          <a:p>
            <a:pPr lvl="1">
              <a:spcAft>
                <a:spcPts val="0"/>
              </a:spcAft>
            </a:pPr>
            <a:r>
              <a:rPr lang="en-US" sz="1800" dirty="0"/>
              <a:t>Translation of the eight traffic classes (as in IEC/IEEE 60802)</a:t>
            </a:r>
          </a:p>
          <a:p>
            <a:pPr lvl="1">
              <a:spcAft>
                <a:spcPts val="600"/>
              </a:spcAft>
            </a:pPr>
            <a:r>
              <a:rPr lang="en-US" sz="1800" dirty="0"/>
              <a:t>End-to-end QoS characteristics support</a:t>
            </a:r>
          </a:p>
          <a:p>
            <a:r>
              <a:rPr lang="en-US" sz="2000" dirty="0"/>
              <a:t>Direct device connection for 5G LAN-type private communication</a:t>
            </a:r>
          </a:p>
        </p:txBody>
      </p:sp>
    </p:spTree>
    <p:extLst>
      <p:ext uri="{BB962C8B-B14F-4D97-AF65-F5344CB8AC3E}">
        <p14:creationId xmlns:p14="http://schemas.microsoft.com/office/powerpoint/2010/main" val="22352143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41ADD-2F59-1AAA-A76A-1FDCA55B41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9"/>
            <a:ext cx="8940800" cy="715962"/>
          </a:xfrm>
        </p:spPr>
        <p:txBody>
          <a:bodyPr/>
          <a:lstStyle/>
          <a:p>
            <a:r>
              <a:rPr lang="en-US" sz="3200" dirty="0"/>
              <a:t>Integrated End-to-end Capabilities for Industrial Scenarios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D70C2C-09BB-AFA3-A233-9C93D75B6D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1999"/>
            <a:ext cx="10515600" cy="4144963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2000" dirty="0"/>
              <a:t>Enhancements for E2E service continuity for time-sensitive / deterministic communication in handover, traffic steering/aggregation operations</a:t>
            </a:r>
            <a:endParaRPr lang="en-US" sz="2000" dirty="0">
              <a:ea typeface="Calibri" panose="020F0502020204030204"/>
              <a:cs typeface="Calibri" panose="020F0502020204030204"/>
            </a:endParaRPr>
          </a:p>
          <a:p>
            <a:pPr>
              <a:spcAft>
                <a:spcPts val="600"/>
              </a:spcAft>
            </a:pPr>
            <a:r>
              <a:rPr lang="en-US" sz="2000" dirty="0"/>
              <a:t>Enhancements of service reliability, service availability, latency, latency jitter and network exposure when integrating the 5G capabilities for time-sensitive / deterministic communication in the (integrated / combined) deployments of: </a:t>
            </a:r>
          </a:p>
          <a:p>
            <a:pPr lvl="1"/>
            <a:r>
              <a:rPr lang="en-US" sz="1800" dirty="0"/>
              <a:t>Network slicing</a:t>
            </a:r>
          </a:p>
          <a:p>
            <a:pPr lvl="1"/>
            <a:r>
              <a:rPr lang="en-US" sz="1800" dirty="0"/>
              <a:t>Non-public network</a:t>
            </a:r>
          </a:p>
          <a:p>
            <a:pPr lvl="1"/>
            <a:r>
              <a:rPr lang="en-US" sz="1800" dirty="0"/>
              <a:t>MEC / Edge computing</a:t>
            </a:r>
          </a:p>
        </p:txBody>
      </p:sp>
    </p:spTree>
    <p:extLst>
      <p:ext uri="{BB962C8B-B14F-4D97-AF65-F5344CB8AC3E}">
        <p14:creationId xmlns:p14="http://schemas.microsoft.com/office/powerpoint/2010/main" val="41413229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6f75f480-7803-4ee9-bb54-84d0635fdbe7}" enabled="1" method="Privileged" siteId="{38ae3bcd-9579-4fd4-adda-b42e1495d55a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166</TotalTime>
  <Words>448</Words>
  <Application>Microsoft Office PowerPoint</Application>
  <PresentationFormat>Widescreen</PresentationFormat>
  <Paragraphs>37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</vt:lpstr>
      <vt:lpstr>Arial</vt:lpstr>
      <vt:lpstr>Calibri</vt:lpstr>
      <vt:lpstr>Calibri Light</vt:lpstr>
      <vt:lpstr>Times New Roman</vt:lpstr>
      <vt:lpstr>Office Theme</vt:lpstr>
      <vt:lpstr>Discussion for Rel-20 Topics on 5G Integration with Industrial Communication</vt:lpstr>
      <vt:lpstr>Background</vt:lpstr>
      <vt:lpstr>5GS as Logical Bridge in Industrial Ethernet</vt:lpstr>
      <vt:lpstr>Features required by TS 22.104 Cyber-physical Control Applications in Vertical domains</vt:lpstr>
      <vt:lpstr>Integrated End-to-end Capabilities for Industrial Scenarios 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Zhang, Ling (FT RPD CED INW-CN)</cp:lastModifiedBy>
  <cp:revision>644</cp:revision>
  <dcterms:created xsi:type="dcterms:W3CDTF">2010-02-05T13:52:04Z</dcterms:created>
  <dcterms:modified xsi:type="dcterms:W3CDTF">2024-11-08T16:09:19Z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9d258917-277f-42cd-a3cd-14c4e9ee58bc_Enabled">
    <vt:lpwstr>true</vt:lpwstr>
  </property>
  <property fmtid="{D5CDD505-2E9C-101B-9397-08002B2CF9AE}" pid="4" name="MSIP_Label_9d258917-277f-42cd-a3cd-14c4e9ee58bc_SetDate">
    <vt:lpwstr>2023-09-29T13:49:47Z</vt:lpwstr>
  </property>
  <property fmtid="{D5CDD505-2E9C-101B-9397-08002B2CF9AE}" pid="5" name="MSIP_Label_9d258917-277f-42cd-a3cd-14c4e9ee58bc_Method">
    <vt:lpwstr>Standard</vt:lpwstr>
  </property>
  <property fmtid="{D5CDD505-2E9C-101B-9397-08002B2CF9AE}" pid="6" name="MSIP_Label_9d258917-277f-42cd-a3cd-14c4e9ee58bc_Name">
    <vt:lpwstr>restricted</vt:lpwstr>
  </property>
  <property fmtid="{D5CDD505-2E9C-101B-9397-08002B2CF9AE}" pid="7" name="MSIP_Label_9d258917-277f-42cd-a3cd-14c4e9ee58bc_SiteId">
    <vt:lpwstr>38ae3bcd-9579-4fd4-adda-b42e1495d55a</vt:lpwstr>
  </property>
  <property fmtid="{D5CDD505-2E9C-101B-9397-08002B2CF9AE}" pid="8" name="MSIP_Label_9d258917-277f-42cd-a3cd-14c4e9ee58bc_ActionId">
    <vt:lpwstr>a3d49bf5-3185-4e60-8025-9c63e1e17b51</vt:lpwstr>
  </property>
  <property fmtid="{D5CDD505-2E9C-101B-9397-08002B2CF9AE}" pid="9" name="MSIP_Label_9d258917-277f-42cd-a3cd-14c4e9ee58bc_ContentBits">
    <vt:lpwstr>0</vt:lpwstr>
  </property>
  <property fmtid="{D5CDD505-2E9C-101B-9397-08002B2CF9AE}" pid="10" name="Document_Confidentiality">
    <vt:lpwstr>Restricted</vt:lpwstr>
  </property>
</Properties>
</file>