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83" r:id="rId6"/>
    <p:sldId id="377" r:id="rId7"/>
    <p:sldId id="380" r:id="rId8"/>
    <p:sldId id="381" r:id="rId9"/>
    <p:sldId id="382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9F34F-F29A-4602-B440-732B4925B6F2}" v="1" dt="2024-08-16T08:54:30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6678" autoAdjust="0"/>
  </p:normalViewPr>
  <p:slideViewPr>
    <p:cSldViewPr snapToGrid="0">
      <p:cViewPr varScale="1">
        <p:scale>
          <a:sx n="128" d="100"/>
          <a:sy n="128" d="100"/>
        </p:scale>
        <p:origin x="138" y="4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Olsson M" userId="5263e420-ae1a-4209-8d4f-99cdd95813a5" providerId="ADAL" clId="{7429F34F-F29A-4602-B440-732B4925B6F2}"/>
    <pc:docChg chg="custSel modSld">
      <pc:chgData name="Magnus Olsson M" userId="5263e420-ae1a-4209-8d4f-99cdd95813a5" providerId="ADAL" clId="{7429F34F-F29A-4602-B440-732B4925B6F2}" dt="2024-08-16T08:56:41.503" v="50" actId="20577"/>
      <pc:docMkLst>
        <pc:docMk/>
      </pc:docMkLst>
      <pc:sldChg chg="addSp modSp mod">
        <pc:chgData name="Magnus Olsson M" userId="5263e420-ae1a-4209-8d4f-99cdd95813a5" providerId="ADAL" clId="{7429F34F-F29A-4602-B440-732B4925B6F2}" dt="2024-08-16T08:55:07.332" v="26" actId="20577"/>
        <pc:sldMkLst>
          <pc:docMk/>
          <pc:sldMk cId="0" sldId="341"/>
        </pc:sldMkLst>
        <pc:spChg chg="add mod">
          <ac:chgData name="Magnus Olsson M" userId="5263e420-ae1a-4209-8d4f-99cdd95813a5" providerId="ADAL" clId="{7429F34F-F29A-4602-B440-732B4925B6F2}" dt="2024-08-16T08:55:07.332" v="26" actId="20577"/>
          <ac:spMkLst>
            <pc:docMk/>
            <pc:sldMk cId="0" sldId="341"/>
            <ac:spMk id="2" creationId="{A69B274F-3209-3122-4036-2601338C1425}"/>
          </ac:spMkLst>
        </pc:spChg>
      </pc:sldChg>
      <pc:sldChg chg="modSp mod">
        <pc:chgData name="Magnus Olsson M" userId="5263e420-ae1a-4209-8d4f-99cdd95813a5" providerId="ADAL" clId="{7429F34F-F29A-4602-B440-732B4925B6F2}" dt="2024-08-16T08:56:41.503" v="50" actId="20577"/>
        <pc:sldMkLst>
          <pc:docMk/>
          <pc:sldMk cId="1262118879" sldId="382"/>
        </pc:sldMkLst>
        <pc:spChg chg="mod">
          <ac:chgData name="Magnus Olsson M" userId="5263e420-ae1a-4209-8d4f-99cdd95813a5" providerId="ADAL" clId="{7429F34F-F29A-4602-B440-732B4925B6F2}" dt="2024-08-16T08:56:41.503" v="50" actId="20577"/>
          <ac:spMkLst>
            <pc:docMk/>
            <pc:sldMk cId="1262118879" sldId="382"/>
            <ac:spMk id="3" creationId="{96A00A4D-0096-22DC-0B0A-2B67723443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37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11112" y="795637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0" y="66675"/>
            <a:ext cx="1203960" cy="7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682" y="2209360"/>
            <a:ext cx="11990893" cy="1646203"/>
          </a:xfrm>
        </p:spPr>
        <p:txBody>
          <a:bodyPr/>
          <a:lstStyle/>
          <a:p>
            <a:pPr algn="ctr" eaLnBrk="1" hangingPunct="1"/>
            <a:r>
              <a:rPr lang="en-US" altLang="en-US" sz="4800" dirty="0"/>
              <a:t>R19 </a:t>
            </a:r>
            <a:r>
              <a:rPr lang="en-US" altLang="en-US" sz="4800" dirty="0" err="1"/>
              <a:t>Energysys</a:t>
            </a:r>
            <a:r>
              <a:rPr lang="en-US" altLang="en-US" sz="4800" dirty="0"/>
              <a:t>-Solutions proposed in TR and in August meeting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69732" y="4759874"/>
            <a:ext cx="8987246" cy="15001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China Mobile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2024 </a:t>
            </a:r>
            <a:r>
              <a:rPr lang="en-US" altLang="zh-CN" dirty="0"/>
              <a:t>August</a:t>
            </a:r>
            <a:endParaRPr lang="en-GB" altLang="en-US" dirty="0"/>
          </a:p>
          <a:p>
            <a:pPr marL="0" indent="0" algn="ctr" eaLnBrk="1" hangingPunct="1">
              <a:buFontTx/>
              <a:buNone/>
            </a:pPr>
            <a:endParaRPr lang="en-GB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9B274F-3209-3122-4036-2601338C1425}"/>
              </a:ext>
            </a:extLst>
          </p:cNvPr>
          <p:cNvSpPr/>
          <p:nvPr/>
        </p:nvSpPr>
        <p:spPr>
          <a:xfrm>
            <a:off x="818915" y="5456764"/>
            <a:ext cx="88777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Updated by Ericsson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General on calculations</a:t>
            </a:r>
            <a:endParaRPr lang="zh-CN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66866" y="1295120"/>
                <a:ext cx="10914049" cy="44646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Blip>
                    <a:blip r:embed="rId2"/>
                  </a:buBlip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en-US" sz="2400" dirty="0">
                    <a:cs typeface="Calibri" panose="020F0502020204030204" pitchFamily="34" charset="0"/>
                  </a:rPr>
                  <a:t>Per UE EC=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EC</a:t>
                </a:r>
                <a:r>
                  <a:rPr lang="en-US" altLang="zh-CN" sz="2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+∑</a:t>
                </a:r>
                <a:r>
                  <a:rPr lang="en-US" altLang="zh-CN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EC</a:t>
                </a:r>
                <a:r>
                  <a:rPr lang="en-US" altLang="zh-CN" sz="24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upf,UE</a:t>
                </a:r>
                <a:endParaRPr lang="en-US" altLang="zh-CN" sz="2400" dirty="0">
                  <a:cs typeface="Calibri" panose="020F0502020204030204" pitchFamily="34" charset="0"/>
                </a:endParaRP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EECF/CHF or OAM do the calculation.</a:t>
                </a: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Approach 1: data volume and NF EC information 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  <m:r>
                          <a:rPr lang="en-US" altLang="zh-CN" sz="1800" i="1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 smtClean="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zh-CN" altLang="en-US" sz="1800" baseline="-25000" dirty="0">
                    <a:latin typeface="Calibri" panose="020F0502020204030204" pitchFamily="34" charset="0"/>
                  </a:rPr>
                  <a:t>，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</a:t>
                </a:r>
                <a:r>
                  <a:rPr lang="en-US" altLang="zh-CN" sz="1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</m:den>
                    </m:f>
                  </m:oMath>
                </a14:m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</a:t>
                </a:r>
                <a:endParaRPr lang="en-US" altLang="zh-CN" sz="1800" baseline="-25000" dirty="0">
                  <a:latin typeface="Calibri" panose="020F0502020204030204" pitchFamily="34" charset="0"/>
                </a:endParaRPr>
              </a:p>
              <a:p>
                <a:pPr lvl="1"/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DV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are from OAM, </a:t>
                </a:r>
              </a:p>
              <a:p>
                <a:pPr lvl="1"/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are from UPF(I-UPF and PSA UPF)</a:t>
                </a:r>
              </a:p>
              <a:p>
                <a:pPr marL="228600" lvl="1">
                  <a:spcBef>
                    <a:spcPts val="1000"/>
                  </a:spcBef>
                  <a:buBlip>
                    <a:blip r:embed="rId2"/>
                  </a:buBlip>
                </a:pPr>
                <a:r>
                  <a:rPr lang="en-US" altLang="zh-CN" sz="1800" dirty="0">
                    <a:latin typeface="Calibri" panose="020F0502020204030204" pitchFamily="34" charset="0"/>
                  </a:rPr>
                  <a:t>Approach 2:data volume, UPF EC information, and RAN reporting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  <m:r>
                          <a:rPr lang="en-US" altLang="zh-CN" sz="1800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ue</m:t>
                        </m:r>
                      </m:num>
                      <m:den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,  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=RAN reporting</a:t>
                </a:r>
              </a:p>
              <a:p>
                <a:pPr lvl="1"/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is from OAM.</a:t>
                </a:r>
              </a:p>
              <a:p>
                <a:pPr lvl="1"/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are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from UPF(I-UPF and PSA UPF)</a:t>
                </a:r>
              </a:p>
              <a:p>
                <a:pPr lvl="1"/>
                <a:endParaRPr lang="en-US" altLang="zh-CN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zh-CN" sz="22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Note that all any requiring continuous and time synchronized collection of OAM EC and  data volumes across all UPFs and RAN will require significant OAM capacity 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6866" y="1295120"/>
                <a:ext cx="10914049" cy="4464657"/>
              </a:xfrm>
              <a:prstGeom prst="rect">
                <a:avLst/>
              </a:prstGeom>
              <a:blipFill>
                <a:blip r:embed="rId3"/>
                <a:stretch>
                  <a:fillRect l="-503" t="-1910" b="-10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47995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5GC functionality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269495" y="1295120"/>
            <a:ext cx="661142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>
                <a:latin typeface="Calibri" panose="020F0502020204030204" pitchFamily="34" charset="0"/>
              </a:rPr>
              <a:t>New NF EECF</a:t>
            </a:r>
          </a:p>
          <a:p>
            <a:r>
              <a:rPr lang="en-US" altLang="zh-CN" sz="1800" dirty="0">
                <a:latin typeface="Calibri" panose="020F0502020204030204" pitchFamily="34" charset="0"/>
              </a:rPr>
              <a:t>New NEF exposure services</a:t>
            </a:r>
          </a:p>
          <a:p>
            <a:r>
              <a:rPr lang="en-US" altLang="zh-CN" sz="1800" dirty="0">
                <a:latin typeface="Calibri" panose="020F0502020204030204" pitchFamily="34" charset="0"/>
              </a:rPr>
              <a:t>EECF do the calculation.</a:t>
            </a:r>
          </a:p>
          <a:p>
            <a:pPr lvl="1"/>
            <a:r>
              <a:rPr lang="en-US" altLang="zh-CN" sz="1400" dirty="0">
                <a:latin typeface="Calibri" panose="020F0502020204030204" pitchFamily="34" charset="0"/>
              </a:rPr>
              <a:t>The NF ID is provided from UDM to EECF </a:t>
            </a:r>
            <a:r>
              <a:rPr lang="en-US" altLang="zh-CN" sz="1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(UPF/I-UPF?). </a:t>
            </a:r>
          </a:p>
          <a:p>
            <a:pPr lvl="1"/>
            <a:r>
              <a:rPr lang="en-US" altLang="zh-CN" sz="1400" dirty="0">
                <a:latin typeface="Calibri" panose="020F0502020204030204" pitchFamily="34" charset="0"/>
              </a:rPr>
              <a:t>RAN ID is provided from AMF to EECF.</a:t>
            </a:r>
          </a:p>
          <a:p>
            <a:pPr lvl="1"/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ue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zh-C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are from UPF(I-UPF and PSA UPF)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New NEF exposure services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Significant OAM capacity needed to provide </a:t>
            </a:r>
            <a:r>
              <a:rPr lang="en-US" altLang="zh-CN" sz="1800" dirty="0" err="1">
                <a:latin typeface="Calibri" panose="020F0502020204030204" pitchFamily="34" charset="0"/>
              </a:rPr>
              <a:t>EC</a:t>
            </a:r>
            <a:r>
              <a:rPr lang="en-US" altLang="zh-CN" sz="1800" baseline="-25000" dirty="0" err="1">
                <a:latin typeface="Calibri" panose="020F0502020204030204" pitchFamily="34" charset="0"/>
              </a:rPr>
              <a:t>upf</a:t>
            </a:r>
            <a:r>
              <a:rPr lang="en-US" altLang="zh-CN" sz="1800" dirty="0">
                <a:latin typeface="Calibri" panose="020F0502020204030204" pitchFamily="34" charset="0"/>
              </a:rPr>
              <a:t> and </a:t>
            </a:r>
            <a:r>
              <a:rPr lang="en-US" altLang="zh-CN" sz="1800" dirty="0" err="1">
                <a:latin typeface="Calibri" panose="020F0502020204030204" pitchFamily="34" charset="0"/>
              </a:rPr>
              <a:t>EC</a:t>
            </a:r>
            <a:r>
              <a:rPr lang="en-US" altLang="zh-CN" sz="1800" baseline="-25000" dirty="0" err="1">
                <a:latin typeface="Calibri" panose="020F0502020204030204" pitchFamily="34" charset="0"/>
              </a:rPr>
              <a:t>ran</a:t>
            </a:r>
            <a:r>
              <a:rPr lang="en-US" altLang="zh-CN" sz="1800" dirty="0">
                <a:latin typeface="Calibri" panose="020F0502020204030204" pitchFamily="34" charset="0"/>
              </a:rPr>
              <a:t> (approach 1) measurement/estimations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1400" dirty="0">
                <a:latin typeface="Calibri" panose="020F0502020204030204" pitchFamily="34" charset="0"/>
              </a:rPr>
              <a:t>Same for all solution in these slides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For roaming, the V-EECF may report the per UE EC of VPLMN to H-EECF, on a new roaming interface.</a:t>
            </a:r>
          </a:p>
          <a:p>
            <a:pPr lvl="1"/>
            <a:endParaRPr lang="en-US" altLang="en-US" sz="18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25854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312425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3728368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3728368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3173302" y="3141338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3283748" y="31424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stCxn id="18" idx="2"/>
            <a:endCxn id="14" idx="0"/>
          </p:cNvCxnSpPr>
          <p:nvPr/>
        </p:nvCxnSpPr>
        <p:spPr>
          <a:xfrm flipH="1">
            <a:off x="2706123" y="3511757"/>
            <a:ext cx="913615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3619738" y="3511757"/>
            <a:ext cx="701100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2075695" y="3131911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2186141" y="313299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>
            <a:off x="2858120" y="3312199"/>
            <a:ext cx="315182" cy="5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</p:cNvCxnSpPr>
          <p:nvPr/>
        </p:nvCxnSpPr>
        <p:spPr>
          <a:xfrm flipH="1">
            <a:off x="1317388" y="3353015"/>
            <a:ext cx="746623" cy="85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4B49B015-72F7-236B-CCDC-E9300D483562}"/>
              </a:ext>
            </a:extLst>
          </p:cNvPr>
          <p:cNvSpPr/>
          <p:nvPr/>
        </p:nvSpPr>
        <p:spPr>
          <a:xfrm>
            <a:off x="3184598" y="244276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6717405-75E2-F99E-4E35-A5984C5BFB22}"/>
              </a:ext>
            </a:extLst>
          </p:cNvPr>
          <p:cNvSpPr txBox="1"/>
          <p:nvPr/>
        </p:nvSpPr>
        <p:spPr>
          <a:xfrm>
            <a:off x="3219628" y="244385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EECF</a:t>
            </a:r>
            <a:endParaRPr lang="zh-CN" altLang="en-US" dirty="0"/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33" idx="2"/>
            <a:endCxn id="18" idx="0"/>
          </p:cNvCxnSpPr>
          <p:nvPr/>
        </p:nvCxnSpPr>
        <p:spPr>
          <a:xfrm>
            <a:off x="3619738" y="2813183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1685439" y="24210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1720469" y="242212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5C532C22-0484-0913-4665-6442BDE69788}"/>
              </a:ext>
            </a:extLst>
          </p:cNvPr>
          <p:cNvSpPr/>
          <p:nvPr/>
        </p:nvSpPr>
        <p:spPr>
          <a:xfrm>
            <a:off x="4435730" y="243592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214D161C-CA61-B3FE-8FC6-BAE1E08FA188}"/>
              </a:ext>
            </a:extLst>
          </p:cNvPr>
          <p:cNvSpPr txBox="1"/>
          <p:nvPr/>
        </p:nvSpPr>
        <p:spPr>
          <a:xfrm>
            <a:off x="4367133" y="24280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UDM</a:t>
            </a:r>
            <a:endParaRPr lang="zh-CN" altLang="en-US" dirty="0"/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6E3AB4A2-9DB2-BDE5-4F23-EC29886FD81D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2430920" y="2606790"/>
            <a:ext cx="729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CB6F722D-A66C-FF40-D032-819346E66455}"/>
              </a:ext>
            </a:extLst>
          </p:cNvPr>
          <p:cNvCxnSpPr>
            <a:cxnSpLocks/>
            <a:endCxn id="53" idx="1"/>
          </p:cNvCxnSpPr>
          <p:nvPr/>
        </p:nvCxnSpPr>
        <p:spPr>
          <a:xfrm flipV="1">
            <a:off x="3989782" y="2612762"/>
            <a:ext cx="377351" cy="7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33" idx="0"/>
          </p:cNvCxnSpPr>
          <p:nvPr/>
        </p:nvCxnSpPr>
        <p:spPr>
          <a:xfrm flipH="1">
            <a:off x="3619738" y="2101042"/>
            <a:ext cx="913614" cy="342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Content Placeholder 2">
            <a:extLst>
              <a:ext uri="{FF2B5EF4-FFF2-40B4-BE49-F238E27FC236}">
                <a16:creationId xmlns:a16="http://schemas.microsoft.com/office/drawing/2014/main" id="{8677C7E9-F2DC-A705-168B-5A0D2A8830A2}"/>
              </a:ext>
            </a:extLst>
          </p:cNvPr>
          <p:cNvSpPr txBox="1">
            <a:spLocks/>
          </p:cNvSpPr>
          <p:nvPr/>
        </p:nvSpPr>
        <p:spPr bwMode="auto">
          <a:xfrm>
            <a:off x="265128" y="4849347"/>
            <a:ext cx="4597801" cy="4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b="1" dirty="0">
                <a:cs typeface="Calibri" panose="020F0502020204030204" pitchFamily="34" charset="0"/>
              </a:rPr>
              <a:t>Architecture of 5GC supporting </a:t>
            </a:r>
            <a:r>
              <a:rPr lang="en-US" altLang="en-US" sz="2000" b="1" dirty="0" err="1">
                <a:cs typeface="Calibri" panose="020F0502020204030204" pitchFamily="34" charset="0"/>
              </a:rPr>
              <a:t>EnergySys</a:t>
            </a:r>
            <a:endParaRPr lang="en-US" altLang="en-US" sz="2000" b="1" dirty="0">
              <a:cs typeface="Calibri" panose="020F0502020204030204" pitchFamily="34" charset="0"/>
            </a:endParaRPr>
          </a:p>
        </p:txBody>
      </p:sp>
      <p:sp>
        <p:nvSpPr>
          <p:cNvPr id="3" name="文本框 6">
            <a:extLst>
              <a:ext uri="{FF2B5EF4-FFF2-40B4-BE49-F238E27FC236}">
                <a16:creationId xmlns:a16="http://schemas.microsoft.com/office/drawing/2014/main" id="{96C5A295-F80A-B062-4514-BCF094EDC17A}"/>
              </a:ext>
            </a:extLst>
          </p:cNvPr>
          <p:cNvSpPr txBox="1"/>
          <p:nvPr/>
        </p:nvSpPr>
        <p:spPr>
          <a:xfrm>
            <a:off x="2484391" y="2080272"/>
            <a:ext cx="289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New EC exposure services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6824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OAM based solution-determined by SA5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498566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cs typeface="Calibri" panose="020F0502020204030204" pitchFamily="34" charset="0"/>
              </a:rPr>
              <a:t>Per UE EC=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EC</a:t>
            </a:r>
            <a:r>
              <a:rPr lang="en-US" altLang="zh-CN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+∑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upf,UE</a:t>
            </a:r>
            <a:endParaRPr lang="en-US" altLang="zh-CN" dirty="0"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OAM do the calculation. </a:t>
            </a:r>
          </a:p>
          <a:p>
            <a:r>
              <a:rPr lang="en-US" altLang="zh-CN" sz="2000" dirty="0">
                <a:latin typeface="Calibri" panose="020F0502020204030204" pitchFamily="34" charset="0"/>
              </a:rPr>
              <a:t>Formula the same as the slide 2 approach 1, except the CHF provides the 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2000" dirty="0">
                <a:latin typeface="Calibri" panose="020F0502020204030204" pitchFamily="34" charset="0"/>
              </a:rPr>
              <a:t>=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ran,ue</a:t>
            </a:r>
            <a:endParaRPr lang="en-US" altLang="zh-CN" sz="2000" baseline="-25000" dirty="0">
              <a:latin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SBMA to support per UE EC information exposure to NEF/5GC NF.</a:t>
            </a: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Observation: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One problem: CHF does not have I-UPF information. Therefore the OAM cannot generate the I-UPF EC of the UE.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How to support roaming is not clear. 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Currently, the OAM manage object focus on NF or NS, not per UE.</a:t>
            </a:r>
          </a:p>
          <a:p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3338679" y="2410135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3373709" y="241122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51" idx="0"/>
          </p:cNvCxnSpPr>
          <p:nvPr/>
        </p:nvCxnSpPr>
        <p:spPr>
          <a:xfrm flipH="1">
            <a:off x="3728935" y="2101042"/>
            <a:ext cx="804417" cy="310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48A129AA-5B76-EEF1-453A-E9D33ADE319A}"/>
              </a:ext>
            </a:extLst>
          </p:cNvPr>
          <p:cNvCxnSpPr>
            <a:cxnSpLocks/>
          </p:cNvCxnSpPr>
          <p:nvPr/>
        </p:nvCxnSpPr>
        <p:spPr>
          <a:xfrm>
            <a:off x="3728935" y="2765657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4647EF97-6E9B-5780-0FCB-9D014C7EDEC5}"/>
              </a:ext>
            </a:extLst>
          </p:cNvPr>
          <p:cNvSpPr txBox="1"/>
          <p:nvPr/>
        </p:nvSpPr>
        <p:spPr>
          <a:xfrm>
            <a:off x="1714693" y="4996206"/>
            <a:ext cx="2014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How to calculate the I-UPF EC of UE is FFS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9B7415-B345-5C6B-2E5B-69C3B02FDA24}"/>
              </a:ext>
            </a:extLst>
          </p:cNvPr>
          <p:cNvSpPr/>
          <p:nvPr/>
        </p:nvSpPr>
        <p:spPr>
          <a:xfrm rot="19687867">
            <a:off x="706487" y="2541176"/>
            <a:ext cx="88777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 updated</a:t>
            </a:r>
          </a:p>
        </p:txBody>
      </p:sp>
    </p:spTree>
    <p:extLst>
      <p:ext uri="{BB962C8B-B14F-4D97-AF65-F5344CB8AC3E}">
        <p14:creationId xmlns:p14="http://schemas.microsoft.com/office/powerpoint/2010/main" val="77560614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CHF based solution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605155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latin typeface="Calibri" panose="020F0502020204030204" pitchFamily="34" charset="0"/>
              </a:rPr>
              <a:t>No new NF, enhancements to existing NFs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CHF to calculate the EC information per UE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</a:rPr>
              <a:t>The CHF provides the </a:t>
            </a:r>
            <a:r>
              <a:rPr lang="en-US" altLang="zh-CN" sz="1600" dirty="0" err="1">
                <a:latin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1600" dirty="0">
                <a:latin typeface="Calibri" panose="020F0502020204030204" pitchFamily="34" charset="0"/>
              </a:rPr>
              <a:t>=</a:t>
            </a:r>
            <a:r>
              <a:rPr lang="en-US" altLang="zh-CN" sz="1600" dirty="0" err="1">
                <a:latin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</a:rPr>
              <a:t>ran,ue</a:t>
            </a:r>
            <a:endParaRPr lang="en-US" altLang="zh-CN" sz="1600" baseline="-25000" dirty="0">
              <a:latin typeface="Calibri" panose="020F0502020204030204" pitchFamily="34" charset="0"/>
            </a:endParaRP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OAM provides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SMF provides UPF/I-UPF IDs to CHF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ULI reporting is used to provide RAN IDs</a:t>
            </a:r>
          </a:p>
          <a:p>
            <a:r>
              <a:rPr lang="en-US" altLang="zh-CN" sz="2000" dirty="0">
                <a:latin typeface="Calibri" panose="020F0502020204030204" pitchFamily="34" charset="0"/>
              </a:rPr>
              <a:t>Significant OAM capacity needed to provide </a:t>
            </a:r>
            <a:r>
              <a:rPr lang="en-US" altLang="zh-CN" sz="2000" dirty="0" err="1">
                <a:latin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</a:t>
            </a:r>
            <a:r>
              <a:rPr lang="en-US" altLang="zh-CN" sz="2000" dirty="0">
                <a:latin typeface="Calibri" panose="020F0502020204030204" pitchFamily="34" charset="0"/>
              </a:rPr>
              <a:t> and </a:t>
            </a:r>
            <a:r>
              <a:rPr lang="en-US" altLang="zh-CN" sz="2000" dirty="0" err="1">
                <a:latin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</a:t>
            </a:r>
            <a:r>
              <a:rPr lang="en-US" altLang="zh-CN" sz="2000" dirty="0">
                <a:latin typeface="Calibri" panose="020F0502020204030204" pitchFamily="34" charset="0"/>
              </a:rPr>
              <a:t> (approach 1) measurement/estimations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</a:rPr>
              <a:t>Same for all solution in these slides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For roaming, the V-CHF may report the per UE EC of VPLMN to H-CHF by enhancing the existing roaming interface.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CHF is enhanced to support to UE EC exposure to NEF/NF.</a:t>
            </a: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222190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22229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>
          <a:xfrm>
            <a:off x="3542794" y="2592323"/>
            <a:ext cx="236146" cy="532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627108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64884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2018176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22297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222190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43" idx="0"/>
          </p:cNvCxnSpPr>
          <p:nvPr/>
        </p:nvCxnSpPr>
        <p:spPr>
          <a:xfrm flipH="1">
            <a:off x="3778940" y="2591236"/>
            <a:ext cx="754412" cy="53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8D370627-B3C7-AAF8-D64F-726CFCB3D081}"/>
              </a:ext>
            </a:extLst>
          </p:cNvPr>
          <p:cNvSpPr txBox="1"/>
          <p:nvPr/>
        </p:nvSpPr>
        <p:spPr>
          <a:xfrm>
            <a:off x="2232255" y="2670503"/>
            <a:ext cx="3348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CHF expose the EC of UE to NEF/NF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34CDD64-6438-5AAF-A227-4E985B356BB7}"/>
              </a:ext>
            </a:extLst>
          </p:cNvPr>
          <p:cNvSpPr/>
          <p:nvPr/>
        </p:nvSpPr>
        <p:spPr>
          <a:xfrm>
            <a:off x="4742519" y="3093812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316EDB7-FDD5-BDF2-9604-27339FE420FB}"/>
              </a:ext>
            </a:extLst>
          </p:cNvPr>
          <p:cNvSpPr txBox="1"/>
          <p:nvPr/>
        </p:nvSpPr>
        <p:spPr>
          <a:xfrm>
            <a:off x="4777549" y="309489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561A619-A891-7BF5-17DA-D84E0FE4AEA5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4123077" y="3264673"/>
            <a:ext cx="619442" cy="6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37443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</a:t>
            </a:r>
            <a:endParaRPr lang="zh-CN" altLang="en-US" sz="28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8A80ACD7-0E3D-76F2-F7A6-C0F7C005C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962616"/>
              </p:ext>
            </p:extLst>
          </p:nvPr>
        </p:nvGraphicFramePr>
        <p:xfrm>
          <a:off x="763571" y="1008668"/>
          <a:ext cx="10378911" cy="52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885">
                  <a:extLst>
                    <a:ext uri="{9D8B030D-6E8A-4147-A177-3AD203B41FA5}">
                      <a16:colId xmlns:a16="http://schemas.microsoft.com/office/drawing/2014/main" val="3223366695"/>
                    </a:ext>
                  </a:extLst>
                </a:gridCol>
                <a:gridCol w="4779389">
                  <a:extLst>
                    <a:ext uri="{9D8B030D-6E8A-4147-A177-3AD203B41FA5}">
                      <a16:colId xmlns:a16="http://schemas.microsoft.com/office/drawing/2014/main" val="1023433721"/>
                    </a:ext>
                  </a:extLst>
                </a:gridCol>
                <a:gridCol w="3459637">
                  <a:extLst>
                    <a:ext uri="{9D8B030D-6E8A-4147-A177-3AD203B41FA5}">
                      <a16:colId xmlns:a16="http://schemas.microsoft.com/office/drawing/2014/main" val="3624090558"/>
                    </a:ext>
                  </a:extLst>
                </a:gridCol>
              </a:tblGrid>
              <a:tr h="7102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Solution#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Per UE EC calculation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67520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5GC New functionality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dirty="0"/>
                        <a:t>Approach 1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RAN, I-UPF, PSA-UPF Node level EC from OAM;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 node level DV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upf,ue</a:t>
                      </a:r>
                      <a:r>
                        <a:rPr lang="en-US" altLang="zh-CN" sz="1400" dirty="0"/>
                        <a:t>=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ran,ue</a:t>
                      </a:r>
                      <a:endParaRPr lang="en-US" altLang="zh-CN" sz="1400" baseline="-25000" dirty="0"/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  <a:r>
                        <a:rPr lang="en-US" altLang="zh-CN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reporting from RAN (via?)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EC, 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</a:t>
                      </a:r>
                      <a:r>
                        <a:rPr lang="en-US" altLang="zh-CN" sz="1400" dirty="0"/>
                        <a:t>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NF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exposure services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roaming interface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Enhance existing NFs e.g. AMF, SMF</a:t>
                      </a:r>
                      <a:endParaRPr lang="zh-CN" altLang="en-US" sz="1400" dirty="0"/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65902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 the same as the Sol#1 approach 1, except the 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SBMA to support per UE EC information exposure to NEF/5GC NF.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 from CHF but without I-UPF related information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Specification enhancement in SA5 is needed to support the I-UPF EC information calculation.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How to support roaming is not clear, and OAM do not support roaming.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Currently, the OAM manage object focus on NF or NS, not per UE.</a:t>
                      </a:r>
                      <a:endParaRPr lang="en-US" altLang="zh-CN" sz="140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Decided by SA5.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19971"/>
                  </a:ext>
                </a:extLst>
              </a:tr>
              <a:tr h="111791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get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OAM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  <a:r>
                        <a:rPr lang="en-US" altLang="zh-CN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reporting from RAN (via SMF)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/>
                        <a:t>EC, 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</a:t>
                      </a:r>
                      <a:r>
                        <a:rPr lang="en-US" altLang="zh-CN" sz="1400" dirty="0"/>
                        <a:t> from OAM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 CHF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exposure services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 existing roaming interface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/>
                        <a:t>Enhance existing NFs e.g. SMF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3347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A00A4D-0096-22DC-0B0A-2B6772344305}"/>
              </a:ext>
            </a:extLst>
          </p:cNvPr>
          <p:cNvSpPr/>
          <p:nvPr/>
        </p:nvSpPr>
        <p:spPr>
          <a:xfrm>
            <a:off x="1306094" y="3386243"/>
            <a:ext cx="88777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OAM </a:t>
            </a:r>
            <a:r>
              <a:rPr lang="en-US" sz="5400" b="1" cap="none" spc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row Not updated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11887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10042</TotalTime>
  <Words>821</Words>
  <Application>Microsoft Office PowerPoint</Application>
  <PresentationFormat>Widescreen</PresentationFormat>
  <Paragraphs>156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 Theme</vt:lpstr>
      <vt:lpstr>R19 Energysys-Solutions proposed in TR and in August meeting</vt:lpstr>
      <vt:lpstr>Summary of solutions- General on calculations</vt:lpstr>
      <vt:lpstr>Summary of solutions- 5GC functionality</vt:lpstr>
      <vt:lpstr>Summary of solutions- OAM based solution-determined by SA5</vt:lpstr>
      <vt:lpstr>Summary of solutions- CHF based solution</vt:lpstr>
      <vt:lpstr>Summary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Magnus Olsson M2</cp:lastModifiedBy>
  <cp:revision>755</cp:revision>
  <dcterms:created xsi:type="dcterms:W3CDTF">2010-02-05T13:52:04Z</dcterms:created>
  <dcterms:modified xsi:type="dcterms:W3CDTF">2024-08-16T08:56:48Z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(2)XqwSj3V/SvfLvL66I7i+n38nwZfeAN9/RMl+9EKjUjshOxoHC/mTv4/zvJj2LiRzYU5Y7m9J
/vqgbRWZwhcmV1GCX/Kuj9R67HLBi9Aw0GoeOlcYIQ3QxITFehJ5m2xDibPQfqsh7oV7t0+s
GSWnMrtMRfU9XMuRS2AYa+SKfXppCdzi0OIWO8LfNTvFKR4GhDv+7RarJbqAP92mF27j3CNK
ugPOR1f37Z1NQdpuzg</vt:lpwstr>
  </property>
  <property fmtid="{D5CDD505-2E9C-101B-9397-08002B2CF9AE}" pid="4" name="_2015_ms_pID_7253431">
    <vt:lpwstr>DkagcrptKqy8gK5SzovEiqZDxiTDBPF68DwdKoyDMvQM4Gcj2i4I73
xhBSylG0WstTQtu7cI0OemYBZ9jjeMH5+l8rkNR1l1GuN7NumtHb7y2lEWppLmjjY2WnwfDM
6KsRFGgfumbYTtD0APGcO4tgf+IfWCCFv3a9kvoS+P2yoyIaJDJZp3+p2dVDJJ8K+SBF93Wt
OePsQsu16flbahzu</vt:lpwstr>
  </property>
</Properties>
</file>