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68" r:id="rId6"/>
    <p:sldId id="796" r:id="rId7"/>
    <p:sldId id="96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55" d="100"/>
          <a:sy n="55" d="100"/>
        </p:scale>
        <p:origin x="132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940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6/3/2024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6/3/2024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27 – 31 May,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Jeju, South Korea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S2-2407304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WG2#163</a:t>
            </a:r>
            <a:r>
              <a:rPr lang="en-GB" altLang="de-DE" sz="1200" baseline="0" dirty="0">
                <a:solidFill>
                  <a:schemeClr val="bg1"/>
                </a:solidFill>
              </a:rPr>
              <a:t>, 27-31 May, 2024,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Jeju</a:t>
            </a:r>
            <a:r>
              <a:rPr lang="en-GB" altLang="de-DE" sz="1200" baseline="0" dirty="0">
                <a:solidFill>
                  <a:schemeClr val="bg1"/>
                </a:solidFill>
              </a:rPr>
              <a:t>, South Korea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2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Release 19 FS_MPS4msg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Peraton</a:t>
            </a:r>
            <a:r>
              <a:rPr lang="en-US" altLang="en-US" sz="2000" dirty="0">
                <a:latin typeface="+mj-lt"/>
              </a:rPr>
              <a:t> Labs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400" dirty="0">
              <a:latin typeface="+mj-l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1864189"/>
            <a:ext cx="8810067" cy="41353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Evaluation and conclusion papers were submitted and agreed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600" dirty="0"/>
              <a:t>Study complete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>
                <a:ea typeface="宋体" panose="02010600030101010101" pitchFamily="2" charset="-122"/>
                <a:cs typeface="Times New Roman" panose="02020603050405020304"/>
              </a:rPr>
              <a:t>TR sent for approval to SA #104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>
                <a:ea typeface="宋体" panose="02010600030101010101" pitchFamily="2" charset="-122"/>
                <a:cs typeface="Times New Roman" panose="02020603050405020304"/>
              </a:rPr>
              <a:t>Normative WID revised based on the TR conclusions and sent to SA#104 for approval</a:t>
            </a: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zh-CN" sz="2000" b="1" dirty="0">
                <a:solidFill>
                  <a:prstClr val="black"/>
                </a:solidFill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None</a:t>
            </a:r>
            <a:r>
              <a:rPr lang="en-US" altLang="ko-KR" sz="1200" dirty="0">
                <a:solidFill>
                  <a:prstClr val="black"/>
                </a:solidFill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2000" b="1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None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AE9BBE-5519-40D4-9C67-70E9806034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312777"/>
              </p:ext>
            </p:extLst>
          </p:nvPr>
        </p:nvGraphicFramePr>
        <p:xfrm>
          <a:off x="546893" y="1246651"/>
          <a:ext cx="8012113" cy="5815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5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0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15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4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Target (dd/mm/</a:t>
                      </a:r>
                      <a:r>
                        <a:rPr lang="en-GB" sz="1000" dirty="0" err="1">
                          <a:latin typeface="+mj-lt"/>
                        </a:rPr>
                        <a:t>yyyy</a:t>
                      </a:r>
                      <a:r>
                        <a:rPr lang="en-GB" sz="1000" dirty="0">
                          <a:latin typeface="+mj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latin typeface="+mj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j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New %</a:t>
                      </a:r>
                      <a:endParaRPr lang="en-GB" sz="1000" b="1" kern="1200" dirty="0">
                        <a:solidFill>
                          <a:schemeClr val="bg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latin typeface="+mj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1010031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FS_MPS4msg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18/06/2024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>
                          <a:latin typeface="+mj-lt"/>
                        </a:rPr>
                        <a:t>70%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b="0" i="0" u="none" strike="noStrike" dirty="0">
                          <a:effectLst/>
                          <a:latin typeface="+mj-lt"/>
                          <a:hlinkClick r:id="rId3"/>
                        </a:rPr>
                        <a:t>SP-231672</a:t>
                      </a:r>
                      <a:endParaRPr lang="en-GB" sz="1000" dirty="0">
                        <a:latin typeface="+mj-lt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+mj-lt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80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60" y="4964753"/>
            <a:ext cx="5507386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6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Study Phase –</a:t>
            </a:r>
            <a:r>
              <a:rPr lang="en-US" altLang="zh-CN" sz="1600" kern="0" dirty="0">
                <a:solidFill>
                  <a:srgbClr val="0000CC"/>
                </a:solidFill>
              </a:rPr>
              <a:t> </a:t>
            </a:r>
            <a:r>
              <a:rPr lang="en-US" altLang="zh-CN" sz="1600" kern="0" dirty="0">
                <a:solidFill>
                  <a:srgbClr val="FF0000"/>
                </a:solidFill>
              </a:rPr>
              <a:t>used 2.25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828550"/>
              </p:ext>
            </p:extLst>
          </p:nvPr>
        </p:nvGraphicFramePr>
        <p:xfrm>
          <a:off x="422359" y="1413512"/>
          <a:ext cx="8469315" cy="3393161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129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838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altLang="ko-KR" sz="120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SA2#160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AH-e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Jan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/>
                          </a:solidFill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Feb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/>
                          </a:solidFill>
                          <a:sym typeface="+mn-ea"/>
                        </a:rPr>
                        <a:t>Complete solutions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83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SA2#162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Apr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ko-KR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SA2#163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May 2024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1.25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Resolve open issues and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ENs.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Evaluations and conclusions.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25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2.25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FS_MPS4msg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 dirty="0"/>
              <a:t>FS_MPS4msg Status at SA#104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0" y="2355274"/>
            <a:ext cx="7823777" cy="35664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altLang="de-DE" sz="1800" b="1" kern="0" dirty="0">
                <a:solidFill>
                  <a:prstClr val="black"/>
                </a:solidFill>
                <a:latin typeface="Calibri"/>
              </a:rPr>
              <a:t>Progress since SA#103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400" dirty="0"/>
              <a:t>Completed evaluations and conclusions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400" kern="0" dirty="0">
                <a:solidFill>
                  <a:prstClr val="black"/>
                </a:solidFill>
                <a:latin typeface="Calibri"/>
              </a:rPr>
              <a:t>Study complete</a:t>
            </a:r>
            <a:endParaRPr lang="de-DE" altLang="de-DE" sz="1400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400" dirty="0"/>
              <a:t>TR 23.700-75v0.4.0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en-US" sz="1800" b="1" dirty="0">
                <a:solidFill>
                  <a:prstClr val="black"/>
                </a:solidFill>
                <a:latin typeface="Calibri"/>
              </a:rPr>
              <a:t>RAN impacts and dependencies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de-DE" sz="1400" kern="0" dirty="0">
                <a:solidFill>
                  <a:prstClr val="black"/>
                </a:solidFill>
                <a:latin typeface="Calibri"/>
              </a:rPr>
              <a:t>None</a:t>
            </a:r>
          </a:p>
          <a:p>
            <a:pPr>
              <a:spcBef>
                <a:spcPts val="0"/>
              </a:spcBef>
              <a:spcAft>
                <a:spcPts val="75"/>
              </a:spcAft>
            </a:pPr>
            <a:r>
              <a:rPr lang="de-DE" sz="1800" b="1" kern="0" dirty="0">
                <a:solidFill>
                  <a:prstClr val="black"/>
                </a:solidFill>
                <a:latin typeface="Calibri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sz="1400" dirty="0">
                <a:latin typeface="+mj-lt"/>
              </a:rPr>
              <a:t>Start normative phase</a:t>
            </a:r>
          </a:p>
          <a:p>
            <a:pPr marL="457200" lvl="1" indent="0">
              <a:spcBef>
                <a:spcPts val="0"/>
              </a:spcBef>
              <a:spcAft>
                <a:spcPts val="75"/>
              </a:spcAft>
              <a:buNone/>
            </a:pPr>
            <a:endParaRPr lang="en-US" sz="1400" dirty="0">
              <a:latin typeface="+mj-lt"/>
            </a:endParaRPr>
          </a:p>
          <a:p>
            <a:pPr>
              <a:spcBef>
                <a:spcPts val="0"/>
              </a:spcBef>
              <a:spcAft>
                <a:spcPts val="75"/>
              </a:spcAft>
            </a:pPr>
            <a:endParaRPr lang="de-DE" sz="1800" b="1" kern="0" dirty="0">
              <a:solidFill>
                <a:prstClr val="black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75"/>
              </a:spcAft>
              <a:defRPr/>
            </a:pPr>
            <a:endParaRPr lang="en-US" altLang="ko-KR" sz="1100" kern="0" dirty="0">
              <a:solidFill>
                <a:prstClr val="black"/>
              </a:solidFill>
              <a:latin typeface="Calibri"/>
              <a:ea typeface="맑은 고딕" panose="020B0503020000020004" pitchFamily="34" charset="-127"/>
            </a:endParaRP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2539541"/>
              </p:ext>
            </p:extLst>
          </p:nvPr>
        </p:nvGraphicFramePr>
        <p:xfrm>
          <a:off x="942109" y="1429418"/>
          <a:ext cx="6661851" cy="52372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77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5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9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150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Work Item Title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WP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/>
                        <a:t>Target Date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2" marR="68582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2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FS_MPS4msg</a:t>
                      </a:r>
                      <a:endParaRPr lang="en-GB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MPS for IMS Messaging and SMS services</a:t>
                      </a: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89100" marR="89100" marT="67529" marB="675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70% -&gt; 100%</a:t>
                      </a:r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/>
                        <a:t>June 2024</a:t>
                      </a:r>
                      <a:endParaRPr lang="en-GB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900" b="1" dirty="0">
                          <a:hlinkClick r:id="rId3"/>
                        </a:rPr>
                        <a:t>SP-231672</a:t>
                      </a:r>
                      <a:endParaRPr lang="en-GB" altLang="ko-KR" sz="900" b="1" dirty="0"/>
                    </a:p>
                  </a:txBody>
                  <a:tcPr marL="68582" marR="68582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B209B2B-4A04-4D07-94A8-5DD909AAB2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175416"/>
              </p:ext>
            </p:extLst>
          </p:nvPr>
        </p:nvGraphicFramePr>
        <p:xfrm>
          <a:off x="1869963" y="5012808"/>
          <a:ext cx="4806142" cy="8947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223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820978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Aug, 24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Oct, 24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Nov, 24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ctr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WID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#164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#165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#166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TUs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MPS4msg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ctr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99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09cef1fd-e61b-4dbf-b745-21988b13f978"/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dcc30912-d230-4cc2-b11f-bb5ca2a6b6f5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65056</TotalTime>
  <Words>290</Words>
  <Application>Microsoft Office PowerPoint</Application>
  <PresentationFormat>On-screen Show (4:3)</PresentationFormat>
  <Paragraphs>106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Release 19 FS_MPS4msg Status Report</vt:lpstr>
      <vt:lpstr>FS_MPS4msg Status after SA2#163</vt:lpstr>
      <vt:lpstr>FS_MPS4msg Work Plan</vt:lpstr>
      <vt:lpstr>FS_MPS4msg Status at SA#104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plrcs</cp:lastModifiedBy>
  <cp:revision>1910</cp:revision>
  <cp:lastPrinted>2024-05-30T09:12:08Z</cp:lastPrinted>
  <dcterms:created xsi:type="dcterms:W3CDTF">2008-08-30T09:32:10Z</dcterms:created>
  <dcterms:modified xsi:type="dcterms:W3CDTF">2024-06-03T14:53:32Z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