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2"/>
  </p:notesMasterIdLst>
  <p:handoutMasterIdLst>
    <p:handoutMasterId r:id="rId13"/>
  </p:handoutMasterIdLst>
  <p:sldIdLst>
    <p:sldId id="303" r:id="rId5"/>
    <p:sldId id="967" r:id="rId6"/>
    <p:sldId id="789" r:id="rId7"/>
    <p:sldId id="966" r:id="rId8"/>
    <p:sldId id="909" r:id="rId9"/>
    <p:sldId id="810" r:id="rId10"/>
    <p:sldId id="910" r:id="rId1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63" d="100"/>
          <a:sy n="63" d="100"/>
        </p:scale>
        <p:origin x="1504" y="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2" d="100"/>
          <a:sy n="72" d="100"/>
        </p:scale>
        <p:origin x="2397" y="51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4/24/2024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4/24/2024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6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20878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altLang="ko-KR" sz="1200" b="1" kern="120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#162</a:t>
            </a:r>
            <a:endParaRPr lang="de-DE" altLang="ko-KR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en-US" altLang="ko-KR" sz="1200" b="1" kern="120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Changsha, China, 15-19 April, </a:t>
            </a:r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2024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>
                <a:solidFill>
                  <a:schemeClr val="bg1"/>
                </a:solidFill>
              </a:rPr>
              <a:t>WG2</a:t>
            </a:r>
            <a:r>
              <a:rPr lang="en-US" altLang="de-DE" sz="1200">
                <a:solidFill>
                  <a:schemeClr val="bg1"/>
                </a:solidFill>
              </a:rPr>
              <a:t>#162  Changsha, China, 15-19 Apri </a:t>
            </a:r>
            <a:r>
              <a:rPr lang="en-US" altLang="de-DE" sz="1200" dirty="0">
                <a:solidFill>
                  <a:schemeClr val="bg1"/>
                </a:solidFill>
              </a:rPr>
              <a:t>2024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</a:t>
            </a:r>
            <a:r>
              <a:rPr lang="en-GB" altLang="en-US" sz="800"/>
              <a:t>3GPP 2024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sz="3600" b="1" dirty="0"/>
              <a:t>FS_</a:t>
            </a:r>
            <a:r>
              <a:rPr lang="en-US" altLang="zh-CN" sz="3600" b="1" dirty="0"/>
              <a:t>AIML_CN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fr-FR" altLang="zh-CN" sz="18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fr-FR" altLang="zh-CN" sz="1800" dirty="0">
                <a:latin typeface="Arial" panose="020B0604020202020204" pitchFamily="34" charset="0"/>
              </a:rPr>
              <a:t>vivo (Rapporteur)</a:t>
            </a:r>
            <a:br>
              <a:rPr lang="en-US" altLang="en-US" sz="1800" dirty="0"/>
            </a:br>
            <a:r>
              <a:rPr lang="fr-FR" altLang="zh-CN" sz="1800" dirty="0">
                <a:latin typeface="Arial" panose="020B0604020202020204" pitchFamily="34" charset="0"/>
              </a:rPr>
              <a:t>MediaTek Inc. (Rapporteur)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/>
              <a:t>S2-2405628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AIML_CN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after SA2#162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375602"/>
            <a:ext cx="8810066" cy="387715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/>
              <a:t>79 </a:t>
            </a:r>
            <a:r>
              <a:rPr lang="en-US" altLang="zh-CN" sz="1400" kern="0" dirty="0"/>
              <a:t>papers were received </a:t>
            </a:r>
            <a:r>
              <a:rPr lang="en-US" altLang="zh-CN" sz="1400" kern="0"/>
              <a:t>and 39 </a:t>
            </a:r>
            <a:r>
              <a:rPr lang="en-US" altLang="zh-CN" sz="1400" kern="0" dirty="0"/>
              <a:t>papers were not handled.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/>
              <a:t>36 PCRs and 1 LS OUT were </a:t>
            </a:r>
            <a:r>
              <a:rPr lang="en-US" altLang="zh-CN" sz="1400" kern="0" dirty="0"/>
              <a:t>approved in total: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/>
              <a:t>1 LS OUT to RAN WGs related to KI#1;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/>
              <a:t>8 </a:t>
            </a:r>
            <a:r>
              <a:rPr lang="en-US" altLang="zh-CN" sz="1400" kern="0" dirty="0"/>
              <a:t>PCRs papers for key issue </a:t>
            </a:r>
            <a:r>
              <a:rPr lang="en-US" altLang="zh-CN" sz="1400" kern="0"/>
              <a:t>#1 </a:t>
            </a:r>
            <a:r>
              <a:rPr lang="en-GB" altLang="zh-CN" sz="1400" kern="0"/>
              <a:t>new solutions and solution update</a:t>
            </a:r>
            <a:r>
              <a:rPr lang="en-US" altLang="zh-CN" sz="1400" kern="0"/>
              <a:t>;</a:t>
            </a:r>
            <a:endParaRPr lang="en-US" altLang="zh-CN" sz="1400" kern="0" dirty="0"/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/>
              <a:t>1</a:t>
            </a:r>
            <a:r>
              <a:rPr lang="en-US" altLang="zh-CN" sz="1400" kern="0" dirty="0"/>
              <a:t>4</a:t>
            </a:r>
            <a:r>
              <a:rPr lang="en-US" altLang="zh-CN" sz="1400" kern="0"/>
              <a:t> </a:t>
            </a:r>
            <a:r>
              <a:rPr lang="en-US" altLang="zh-CN" sz="1400" kern="0" dirty="0"/>
              <a:t>PCRs for key issue #</a:t>
            </a:r>
            <a:r>
              <a:rPr lang="en-US" altLang="zh-CN" sz="1400" kern="0"/>
              <a:t>2 solutions </a:t>
            </a:r>
            <a:r>
              <a:rPr lang="en-US" altLang="zh-CN" sz="1400" kern="0" dirty="0"/>
              <a:t>and terminologies;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/>
              <a:t>9 PCRs </a:t>
            </a:r>
            <a:r>
              <a:rPr lang="en-US" altLang="zh-CN" sz="1400" kern="0" dirty="0"/>
              <a:t>for key issue #</a:t>
            </a:r>
            <a:r>
              <a:rPr lang="en-US" altLang="zh-CN" sz="1400" kern="0"/>
              <a:t>3 solutions;</a:t>
            </a:r>
            <a:endParaRPr lang="en-US" altLang="zh-CN" sz="1400" kern="0" dirty="0"/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5</a:t>
            </a:r>
            <a:r>
              <a:rPr lang="en-US" altLang="zh-CN" sz="1400" kern="0"/>
              <a:t> </a:t>
            </a:r>
            <a:r>
              <a:rPr lang="en-US" altLang="zh-CN" sz="1400" kern="0" dirty="0"/>
              <a:t>PCR for key issue #</a:t>
            </a:r>
            <a:r>
              <a:rPr lang="en-US" altLang="zh-CN" sz="1400" kern="0"/>
              <a:t>4 solutions.</a:t>
            </a:r>
            <a:endParaRPr lang="en-US" altLang="zh-CN" sz="1100" u="sng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For KI#1, any data to be collected from UE/RAN by LMF for the model training/model inference/model performance monitoring for LMF-side model is assumed to be defined by RAN </a:t>
            </a:r>
            <a:r>
              <a:rPr lang="en-US" sz="1400" kern="0"/>
              <a:t>WGs.</a:t>
            </a:r>
            <a:endParaRPr lang="en-US" sz="120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None at </a:t>
            </a:r>
            <a:r>
              <a:rPr lang="en-US" sz="1400" kern="0"/>
              <a:t>this stage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ko-KR" sz="1600" b="1" kern="0"/>
              <a:t>Contentious issues</a:t>
            </a:r>
            <a:endParaRPr lang="en-US" altLang="ko-KR" sz="1800" b="1" ker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400" kern="0"/>
              <a:t>None (note several ENs need to be addressed across the solutions.)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4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69626175"/>
              </p:ext>
            </p:extLst>
          </p:nvPr>
        </p:nvGraphicFramePr>
        <p:xfrm>
          <a:off x="218574" y="137712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501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974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AIML_CN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Study on Core Network Enhanced Support for Artificial Intelligence (AI)/Machine Learning (ML) 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&gt; 65%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SP-231800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493626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AIML_CN </a:t>
            </a:r>
            <a:r>
              <a:rPr lang="en-US" altLang="de-DE" sz="2800" b="1" dirty="0"/>
              <a:t>status after SA2#161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375602"/>
            <a:ext cx="8810066" cy="387715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81 papers were received and 60 papers were not handled.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14 PCRs were approved in total: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3 PCRs for the general updates;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6 PCRs papers for key issue #1;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3 PCRs for key issue #2 use case and terminologies;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1 PCR for key issue #3 use case.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1 PCR for key issue #4 use case.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400" kern="0" dirty="0"/>
              <a:t>no solutions for KI#2, KI#3 and KI#4 were handled in this meeting</a:t>
            </a:r>
            <a:endParaRPr lang="en-US" altLang="zh-CN" sz="14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100" u="sng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For KI#1, any data to be collected from UE/RAN by LMF for the model training/model inference/model performance monitoring for LMF-side model is assumed to be defined by RAN WGs.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20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None at this stage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63549184"/>
              </p:ext>
            </p:extLst>
          </p:nvPr>
        </p:nvGraphicFramePr>
        <p:xfrm>
          <a:off x="218574" y="137712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501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974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AIML_CN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Study on Core Network Enhanced Support for Artificial Intelligence (AI)/Machine Learning (ML) 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 &gt; 25%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SP-231800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altLang="de-DE" b="1" dirty="0"/>
              <a:t>FS_AIML_CN Status at SA#103</a:t>
            </a:r>
            <a:endParaRPr lang="de-DE" altLang="de-DE" b="1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8143E5C-18FA-40AE-9538-0EE84B819DC5}"/>
              </a:ext>
            </a:extLst>
          </p:cNvPr>
          <p:cNvSpPr txBox="1">
            <a:spLocks/>
          </p:cNvSpPr>
          <p:nvPr/>
        </p:nvSpPr>
        <p:spPr>
          <a:xfrm>
            <a:off x="230594" y="2375602"/>
            <a:ext cx="8810066" cy="387715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Study started with SA2#160AH-e.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/>
              <a:t>TR 23.700-84 </a:t>
            </a:r>
            <a:r>
              <a:rPr lang="en-US" altLang="de-DE" sz="1400" kern="0" dirty="0"/>
              <a:t>v0.2.0 is available.</a:t>
            </a: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cs typeface="+mn-ea"/>
              </a:rPr>
              <a:t>At SA2#160AH-e: </a:t>
            </a:r>
            <a:r>
              <a:rPr lang="en-US" altLang="de-DE" sz="1400" dirty="0"/>
              <a:t>TR skeleton, Scope, Terms, Architecture Assumptions/Requirements, </a:t>
            </a:r>
            <a:r>
              <a:rPr lang="en-US" altLang="zh-CN" sz="1400" dirty="0">
                <a:cs typeface="+mn-ea"/>
              </a:rPr>
              <a:t>4 Key Issues </a:t>
            </a:r>
            <a:r>
              <a:rPr lang="en-US" altLang="zh-CN" sz="1400" dirty="0">
                <a:cs typeface="+mn-ea"/>
                <a:sym typeface="+mn-ea"/>
              </a:rPr>
              <a:t>to cover the WTs in the SID</a:t>
            </a:r>
            <a:r>
              <a:rPr lang="en-US" altLang="zh-CN" sz="1400" dirty="0">
                <a:cs typeface="+mn-ea"/>
              </a:rPr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cs typeface="+mn-ea"/>
              </a:rPr>
              <a:t>At SA2#161: 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de-DE" sz="1400" kern="0" dirty="0"/>
              <a:t>General update for </a:t>
            </a:r>
            <a:r>
              <a:rPr lang="en-US" altLang="de-DE" sz="1400" dirty="0"/>
              <a:t>Architecture Assumptions/Requirements and </a:t>
            </a:r>
            <a:r>
              <a:rPr lang="en-US" altLang="de-DE" sz="1400" kern="0" dirty="0"/>
              <a:t>one paper for </a:t>
            </a:r>
            <a:r>
              <a:rPr lang="en-GB" sz="1400" kern="0" dirty="0"/>
              <a:t>Miscellaneous Corrections of Key Issues 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de-DE" sz="1400" kern="0" dirty="0"/>
              <a:t>6 solutions for KI#1 on </a:t>
            </a:r>
            <a:r>
              <a:rPr lang="en-GB" sz="1400" kern="0" dirty="0"/>
              <a:t>AI/ML based positioning and no solutions for KI#2, KI#3 and KI#4 were handled </a:t>
            </a:r>
            <a:r>
              <a:rPr lang="en-US" sz="1400" kern="0" dirty="0"/>
              <a:t> 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GB" sz="1400" kern="0" dirty="0"/>
              <a:t>2 use cases agreed for KI#2 and 1 use case updated for KI#3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and</a:t>
            </a:r>
            <a:r>
              <a:rPr lang="en-GB" sz="1400" kern="0" dirty="0"/>
              <a:t> 1 use case agreed for KI#4 </a:t>
            </a:r>
            <a:endParaRPr lang="en-US" altLang="de-DE" sz="14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100" u="sng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For KI#1, any data to be collected from UE/RAN by LMF for the model training/model inference/model performance monitoring for LMF-side model is assumed to be defined by RAN WGs.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20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None at this stage</a:t>
            </a:r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F08237C2-11F7-4B17-94F1-D01984DD6AA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8035040"/>
              </p:ext>
            </p:extLst>
          </p:nvPr>
        </p:nvGraphicFramePr>
        <p:xfrm>
          <a:off x="218574" y="137712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501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974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AIML_CN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Study on Core Network Enhanced Support for Artificial Intelligence (AI)/Machine Learning (ML) 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 &gt; 25%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SP-231800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02992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FS_</a:t>
            </a:r>
            <a:r>
              <a:rPr lang="en-US" altLang="zh-CN" sz="2800" b="1" kern="0" dirty="0"/>
              <a:t>AIML</a:t>
            </a:r>
            <a:r>
              <a:rPr lang="en-US" altLang="de-DE" sz="2800" b="1" kern="0" dirty="0"/>
              <a:t>_CN Work plan</a:t>
            </a:r>
            <a:endParaRPr lang="en-US" kern="0" dirty="0"/>
          </a:p>
        </p:txBody>
      </p:sp>
      <p:graphicFrame>
        <p:nvGraphicFramePr>
          <p:cNvPr id="6" name="Table 1">
            <a:extLst>
              <a:ext uri="{FF2B5EF4-FFF2-40B4-BE49-F238E27FC236}">
                <a16:creationId xmlns:a16="http://schemas.microsoft.com/office/drawing/2014/main" id="{33CD25D6-C909-449F-8B62-CD240E5F29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6418455"/>
              </p:ext>
            </p:extLst>
          </p:nvPr>
        </p:nvGraphicFramePr>
        <p:xfrm>
          <a:off x="333668" y="1257712"/>
          <a:ext cx="8669318" cy="256740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99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9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75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460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79582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3228">
                <a:tc>
                  <a:txBody>
                    <a:bodyPr/>
                    <a:lstStyle/>
                    <a:p>
                      <a:r>
                        <a:rPr lang="en-US" sz="1400" b="0" dirty="0"/>
                        <a:t>SA2</a:t>
                      </a:r>
                      <a:r>
                        <a:rPr lang="en-US" sz="1400" b="0" baseline="0" dirty="0"/>
                        <a:t> #160AH-e</a:t>
                      </a:r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Jan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TR 23.700-84 TR Skeleton, Arch Assumptions, scope, Initial KIs use case(s)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3228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Feb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Final KI/use case updates + Initial Solutions, Attempt to close new Key Issue and new UC.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958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Apr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u="none" strike="noStrike" dirty="0"/>
                        <a:t>1</a:t>
                      </a:r>
                      <a:endParaRPr lang="en-US" sz="1400" u="sng" strike="noStrike" dirty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 </a:t>
                      </a: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+ 0.5</a:t>
                      </a:r>
                      <a:endParaRPr 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Solution updates and new solution(s)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3499">
                <a:tc>
                  <a:txBody>
                    <a:bodyPr/>
                    <a:lstStyle/>
                    <a:p>
                      <a:r>
                        <a:rPr lang="en-US" sz="1400" b="0"/>
                        <a:t>SA2#163*</a:t>
                      </a:r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May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strike="noStrike" dirty="0"/>
                        <a:t>1</a:t>
                      </a:r>
                      <a:endParaRPr lang="en-US" sz="1400" u="sng" strike="noStrike" dirty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Final solution updates and final Evaluations + Conclusions 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323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strike="sngStrike" dirty="0"/>
                        <a:t>4</a:t>
                      </a:r>
                      <a:endParaRPr lang="en-US" sz="1400" u="sng" strike="noStrike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87D184E8-035B-483D-92AE-DB40DED6CE79}"/>
              </a:ext>
            </a:extLst>
          </p:cNvPr>
          <p:cNvSpPr txBox="1">
            <a:spLocks/>
          </p:cNvSpPr>
          <p:nvPr/>
        </p:nvSpPr>
        <p:spPr>
          <a:xfrm>
            <a:off x="253913" y="3907322"/>
            <a:ext cx="8749073" cy="78983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kern="0" dirty="0"/>
              <a:t>Total 8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4 TUs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4 TUs for Normative Work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430B3E3-C5E9-4641-B540-5D449743051B}"/>
              </a:ext>
            </a:extLst>
          </p:cNvPr>
          <p:cNvSpPr/>
          <p:nvPr/>
        </p:nvSpPr>
        <p:spPr>
          <a:xfrm>
            <a:off x="220769" y="4717946"/>
            <a:ext cx="86693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1400" dirty="0">
                <a:latin typeface="Calibri" panose="020F0502020204030204" pitchFamily="34" charset="0"/>
                <a:ea typeface="宋体" panose="02010600030101010101" pitchFamily="2" charset="-122"/>
              </a:rPr>
              <a:t>Note: the current work plan does not apply to WT#1.1/1.2/1.3, which will </a:t>
            </a:r>
            <a:r>
              <a:rPr lang="en-GB" sz="1400" dirty="0">
                <a:latin typeface="Calibri" panose="020F0502020204030204" pitchFamily="34" charset="0"/>
                <a:ea typeface="宋体" panose="02010600030101010101" pitchFamily="2" charset="-122"/>
              </a:rPr>
              <a:t>be discussed at SA#105 (Sep. 2024) based on the outcome of the related work in the involved RAN WGs(s). </a:t>
            </a:r>
            <a:endParaRPr lang="en-US" sz="14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919276B-7D32-4660-A24F-ACDFFD7A7D47}"/>
              </a:ext>
            </a:extLst>
          </p:cNvPr>
          <p:cNvSpPr txBox="1"/>
          <p:nvPr/>
        </p:nvSpPr>
        <p:spPr>
          <a:xfrm>
            <a:off x="220769" y="5229774"/>
            <a:ext cx="8886471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/>
            <a:r>
              <a:rPr lang="en-GB" sz="1400">
                <a:latin typeface="Calibri" panose="020F0502020204030204" pitchFamily="34" charset="0"/>
                <a:ea typeface="宋体" panose="02010600030101010101" pitchFamily="2" charset="-122"/>
              </a:rPr>
              <a:t>*SA2#163 (It is likely more TUs than planned is required in May meeting based on the current level of progress):</a:t>
            </a:r>
            <a:endParaRPr lang="en-GB" sz="1400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rtl="0"/>
            <a:r>
              <a:rPr lang="en-GB" sz="1400" dirty="0">
                <a:latin typeface="Calibri" panose="020F0502020204030204" pitchFamily="34" charset="0"/>
                <a:ea typeface="宋体" panose="02010600030101010101" pitchFamily="2" charset="-122"/>
              </a:rPr>
              <a:t>1</a:t>
            </a:r>
            <a:r>
              <a:rPr lang="en-GB" sz="1400">
                <a:latin typeface="Calibri" panose="020F0502020204030204" pitchFamily="34" charset="0"/>
                <a:ea typeface="宋体" panose="02010600030101010101" pitchFamily="2" charset="-122"/>
              </a:rPr>
              <a:t>) No new solutions will be treated in this meeting. </a:t>
            </a:r>
            <a:endParaRPr lang="en-GB" sz="1400" u="sng" dirty="0">
              <a:highlight>
                <a:srgbClr val="FFFF00"/>
              </a:highlight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en-GB" sz="1400" dirty="0">
                <a:latin typeface="Calibri" panose="020F0502020204030204" pitchFamily="34" charset="0"/>
                <a:ea typeface="宋体" panose="02010600030101010101" pitchFamily="2" charset="-122"/>
              </a:rPr>
              <a:t>2) Quota per company will be enforced </a:t>
            </a:r>
            <a:r>
              <a:rPr lang="en-GB" sz="1400">
                <a:latin typeface="Calibri" panose="020F0502020204030204" pitchFamily="34" charset="0"/>
                <a:ea typeface="宋体" panose="02010600030101010101" pitchFamily="2" charset="-122"/>
              </a:rPr>
              <a:t>but </a:t>
            </a:r>
            <a:r>
              <a:rPr lang="en-US" sz="1400">
                <a:latin typeface="Calibri" panose="020F0502020204030204" pitchFamily="34" charset="0"/>
                <a:ea typeface="宋体" panose="02010600030101010101" pitchFamily="2" charset="-122"/>
              </a:rPr>
              <a:t>paper(</a:t>
            </a:r>
            <a:r>
              <a:rPr lang="en-US" sz="1400" dirty="0">
                <a:latin typeface="Calibri" panose="020F0502020204030204" pitchFamily="34" charset="0"/>
                <a:ea typeface="宋体" panose="02010600030101010101" pitchFamily="2" charset="-122"/>
              </a:rPr>
              <a:t>s) with multi-company support are prioritized for </a:t>
            </a:r>
            <a:r>
              <a:rPr lang="en-US" sz="1400">
                <a:latin typeface="Calibri" panose="020F0502020204030204" pitchFamily="34" charset="0"/>
                <a:ea typeface="宋体" panose="02010600030101010101" pitchFamily="2" charset="-122"/>
              </a:rPr>
              <a:t>treatment.</a:t>
            </a:r>
          </a:p>
          <a:p>
            <a:r>
              <a:rPr lang="en-US" sz="1400">
                <a:latin typeface="Calibri" panose="020F0502020204030204" pitchFamily="34" charset="0"/>
                <a:ea typeface="宋体" panose="02010600030101010101" pitchFamily="2" charset="-122"/>
              </a:rPr>
              <a:t>3) Conclusion papers are prioritized considering NWM moderated discussions. </a:t>
            </a:r>
            <a:endParaRPr lang="en-GB" sz="1400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en-GB" sz="1400" dirty="0">
                <a:latin typeface="Calibri" panose="020F0502020204030204" pitchFamily="34" charset="0"/>
                <a:ea typeface="宋体" panose="02010600030101010101" pitchFamily="2" charset="-122"/>
              </a:rPr>
              <a:t>4</a:t>
            </a:r>
            <a:r>
              <a:rPr lang="en-GB" sz="1400">
                <a:latin typeface="Calibri" panose="020F0502020204030204" pitchFamily="34" charset="0"/>
                <a:ea typeface="宋体" panose="02010600030101010101" pitchFamily="2" charset="-122"/>
              </a:rPr>
              <a:t>) </a:t>
            </a:r>
            <a:r>
              <a:rPr lang="en-GB" sz="1400" dirty="0">
                <a:latin typeface="Calibri" panose="020F0502020204030204" pitchFamily="34" charset="0"/>
                <a:ea typeface="宋体" panose="02010600030101010101" pitchFamily="2" charset="-122"/>
              </a:rPr>
              <a:t>Offline coordination/merging are </a:t>
            </a:r>
            <a:r>
              <a:rPr lang="en-GB" sz="1400">
                <a:latin typeface="Calibri" panose="020F0502020204030204" pitchFamily="34" charset="0"/>
                <a:ea typeface="宋体" panose="02010600030101010101" pitchFamily="2" charset="-122"/>
              </a:rPr>
              <a:t>highly appreciated based on NWM </a:t>
            </a:r>
            <a:r>
              <a:rPr lang="en-GB" sz="1400" dirty="0">
                <a:latin typeface="Calibri" panose="020F0502020204030204" pitchFamily="34" charset="0"/>
                <a:ea typeface="宋体" panose="02010600030101010101" pitchFamily="2" charset="-122"/>
              </a:rPr>
              <a:t>and </a:t>
            </a:r>
            <a:r>
              <a:rPr lang="en-GB" sz="1400">
                <a:latin typeface="Calibri" panose="020F0502020204030204" pitchFamily="34" charset="0"/>
                <a:ea typeface="宋体" panose="02010600030101010101" pitchFamily="2" charset="-122"/>
              </a:rPr>
              <a:t>CC also will </a:t>
            </a:r>
            <a:r>
              <a:rPr lang="en-GB" sz="1400" dirty="0">
                <a:latin typeface="Calibri" panose="020F0502020204030204" pitchFamily="34" charset="0"/>
                <a:ea typeface="宋体" panose="02010600030101010101" pitchFamily="2" charset="-122"/>
              </a:rPr>
              <a:t>be scheduled </a:t>
            </a:r>
            <a:r>
              <a:rPr lang="en-GB" sz="1400">
                <a:latin typeface="Calibri" panose="020F0502020204030204" pitchFamily="34" charset="0"/>
                <a:ea typeface="宋体" panose="02010600030101010101" pitchFamily="2" charset="-122"/>
              </a:rPr>
              <a:t>before meeting</a:t>
            </a:r>
            <a:r>
              <a:rPr lang="en-GB" sz="1400" dirty="0">
                <a:latin typeface="Calibri" panose="020F0502020204030204" pitchFamily="34" charset="0"/>
                <a:ea typeface="宋体" panose="02010600030101010101" pitchFamily="2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846657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95032" y="2194370"/>
            <a:ext cx="5566488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656168095"/>
      </p:ext>
    </p:extLst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AIML_CN </a:t>
            </a:r>
            <a:r>
              <a:rPr lang="en-US" altLang="de-DE" sz="2800" b="1" dirty="0"/>
              <a:t>status after SA2#160 Ad Hoc-E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altLang="de-DE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General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TR 23.700-84 v.0.1.0 was created based on approved contributions.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10 contributions agreed (including TR skeleton, scope, architecture assumptions, use cases and key issues).  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0.5 TU used and 3.5 TU left for the Study Phase.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de-DE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altLang="de-DE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 Key Issues agreed for the study: 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Key Issue #1: Enhancements to LCS to support Direct AI/ML based Positioning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Key Issue #2: 5GC Support for Vertical Federated Learning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Key Issue #3: NWDAF-assisted policy control and QoS enhancement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Key Issue #4: NWDAF enhancements to support network abnormal behaviours (i.e. </a:t>
            </a: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Signalling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 storm) mitigation and prevention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RAN impacts and dependencies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:</a:t>
            </a:r>
            <a:endParaRPr kumimoji="0" lang="de-DE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 at this stage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200" b="0" i="0" u="none" strike="sng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Other WG dependencies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 at this stage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/>
        </p:nvGraphicFramePr>
        <p:xfrm>
          <a:off x="218574" y="137712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501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974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AIML_CN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Study on Core Network Enhanced Support for Artificial Intelligence (AI)/Machine Learning (ML) 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15%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SP-231800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574509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schemas.microsoft.com/office/2006/metadata/properties"/>
    <ds:schemaRef ds:uri="http://schemas.microsoft.com/office/infopath/2007/PartnerControls"/>
    <ds:schemaRef ds:uri="dcc30912-d230-4cc2-b11f-bb5ca2a6b6f5"/>
    <ds:schemaRef ds:uri="http://schemas.microsoft.com/office/2006/documentManagement/types"/>
    <ds:schemaRef ds:uri="http://purl.org/dc/dcmitype/"/>
    <ds:schemaRef ds:uri="http://www.w3.org/XML/1998/namespace"/>
    <ds:schemaRef ds:uri="http://purl.org/dc/terms/"/>
    <ds:schemaRef ds:uri="http://schemas.openxmlformats.org/package/2006/metadata/core-properties"/>
    <ds:schemaRef ds:uri="09cef1fd-e61b-4dbf-b745-21988b13f978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47365</TotalTime>
  <Words>1037</Words>
  <Application>Microsoft Office PowerPoint</Application>
  <PresentationFormat>On-screen Show (4:3)</PresentationFormat>
  <Paragraphs>147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 </vt:lpstr>
      <vt:lpstr>Arial</vt:lpstr>
      <vt:lpstr>Calibri</vt:lpstr>
      <vt:lpstr>Symbol</vt:lpstr>
      <vt:lpstr>Times New Roman</vt:lpstr>
      <vt:lpstr>Office Theme</vt:lpstr>
      <vt:lpstr>FS_AIML_CN Status Report</vt:lpstr>
      <vt:lpstr>FS_AIML_CN status after SA2#162</vt:lpstr>
      <vt:lpstr>FS_AIML_CN status after SA2#161</vt:lpstr>
      <vt:lpstr>FS_AIML_CN Status at SA#103</vt:lpstr>
      <vt:lpstr>PowerPoint Presentation</vt:lpstr>
      <vt:lpstr>BACKUP</vt:lpstr>
      <vt:lpstr>FS_AIML_CN status after SA2#160 Ad Hoc-E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Rapporteur</cp:lastModifiedBy>
  <cp:revision>1971</cp:revision>
  <dcterms:created xsi:type="dcterms:W3CDTF">2008-08-30T09:32:10Z</dcterms:created>
  <dcterms:modified xsi:type="dcterms:W3CDTF">2024-04-24T15:42:20Z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